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8"/>
  </p:notesMasterIdLst>
  <p:handoutMasterIdLst>
    <p:handoutMasterId r:id="rId109"/>
  </p:handoutMasterIdLst>
  <p:sldIdLst>
    <p:sldId id="257" r:id="rId2"/>
    <p:sldId id="258" r:id="rId3"/>
    <p:sldId id="259" r:id="rId4"/>
    <p:sldId id="260" r:id="rId5"/>
    <p:sldId id="261" r:id="rId6"/>
    <p:sldId id="262" r:id="rId7"/>
    <p:sldId id="27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336" r:id="rId28"/>
    <p:sldId id="406" r:id="rId29"/>
    <p:sldId id="338" r:id="rId30"/>
    <p:sldId id="339" r:id="rId31"/>
    <p:sldId id="340" r:id="rId32"/>
    <p:sldId id="341" r:id="rId33"/>
    <p:sldId id="342" r:id="rId34"/>
    <p:sldId id="343" r:id="rId35"/>
    <p:sldId id="344" r:id="rId36"/>
    <p:sldId id="345" r:id="rId37"/>
    <p:sldId id="386" r:id="rId38"/>
    <p:sldId id="379" r:id="rId39"/>
    <p:sldId id="346" r:id="rId40"/>
    <p:sldId id="347" r:id="rId41"/>
    <p:sldId id="348" r:id="rId42"/>
    <p:sldId id="349" r:id="rId43"/>
    <p:sldId id="350" r:id="rId44"/>
    <p:sldId id="351" r:id="rId45"/>
    <p:sldId id="387" r:id="rId46"/>
    <p:sldId id="381" r:id="rId47"/>
    <p:sldId id="352" r:id="rId48"/>
    <p:sldId id="353" r:id="rId49"/>
    <p:sldId id="354" r:id="rId50"/>
    <p:sldId id="355" r:id="rId51"/>
    <p:sldId id="356" r:id="rId52"/>
    <p:sldId id="409" r:id="rId53"/>
    <p:sldId id="361" r:id="rId54"/>
    <p:sldId id="412" r:id="rId55"/>
    <p:sldId id="413" r:id="rId56"/>
    <p:sldId id="363" r:id="rId57"/>
    <p:sldId id="364" r:id="rId58"/>
    <p:sldId id="365" r:id="rId59"/>
    <p:sldId id="366" r:id="rId60"/>
    <p:sldId id="367" r:id="rId61"/>
    <p:sldId id="368" r:id="rId62"/>
    <p:sldId id="369" r:id="rId63"/>
    <p:sldId id="370" r:id="rId64"/>
    <p:sldId id="389"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32" r:id="rId80"/>
    <p:sldId id="429" r:id="rId81"/>
    <p:sldId id="430" r:id="rId82"/>
    <p:sldId id="431" r:id="rId83"/>
    <p:sldId id="321" r:id="rId84"/>
    <p:sldId id="322" r:id="rId85"/>
    <p:sldId id="323" r:id="rId86"/>
    <p:sldId id="324" r:id="rId87"/>
    <p:sldId id="325" r:id="rId88"/>
    <p:sldId id="326" r:id="rId89"/>
    <p:sldId id="327" r:id="rId90"/>
    <p:sldId id="328" r:id="rId91"/>
    <p:sldId id="329" r:id="rId92"/>
    <p:sldId id="330" r:id="rId93"/>
    <p:sldId id="331" r:id="rId94"/>
    <p:sldId id="332" r:id="rId95"/>
    <p:sldId id="333" r:id="rId96"/>
    <p:sldId id="334" r:id="rId97"/>
    <p:sldId id="433" r:id="rId98"/>
    <p:sldId id="435" r:id="rId99"/>
    <p:sldId id="437" r:id="rId100"/>
    <p:sldId id="434" r:id="rId101"/>
    <p:sldId id="438" r:id="rId102"/>
    <p:sldId id="439" r:id="rId103"/>
    <p:sldId id="442" r:id="rId104"/>
    <p:sldId id="440" r:id="rId105"/>
    <p:sldId id="443" r:id="rId106"/>
    <p:sldId id="441" r:id="rId107"/>
  </p:sldIdLst>
  <p:sldSz cx="9144000" cy="6858000" type="screen4x3"/>
  <p:notesSz cx="7077075" cy="8520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21E926-4924-48A1-B7DC-ECEF0C0AB4A9}">
          <p14:sldIdLst>
            <p14:sldId id="257"/>
            <p14:sldId id="258"/>
            <p14:sldId id="259"/>
            <p14:sldId id="260"/>
            <p14:sldId id="261"/>
            <p14:sldId id="262"/>
            <p14:sldId id="279"/>
            <p14:sldId id="263"/>
            <p14:sldId id="264"/>
            <p14:sldId id="265"/>
            <p14:sldId id="266"/>
            <p14:sldId id="267"/>
            <p14:sldId id="268"/>
            <p14:sldId id="269"/>
            <p14:sldId id="270"/>
            <p14:sldId id="271"/>
            <p14:sldId id="272"/>
            <p14:sldId id="273"/>
            <p14:sldId id="274"/>
            <p14:sldId id="275"/>
            <p14:sldId id="276"/>
            <p14:sldId id="277"/>
            <p14:sldId id="278"/>
            <p14:sldId id="280"/>
            <p14:sldId id="281"/>
            <p14:sldId id="282"/>
            <p14:sldId id="336"/>
            <p14:sldId id="406"/>
            <p14:sldId id="338"/>
            <p14:sldId id="339"/>
            <p14:sldId id="340"/>
            <p14:sldId id="341"/>
            <p14:sldId id="342"/>
            <p14:sldId id="343"/>
            <p14:sldId id="344"/>
            <p14:sldId id="345"/>
            <p14:sldId id="386"/>
            <p14:sldId id="379"/>
            <p14:sldId id="346"/>
            <p14:sldId id="347"/>
            <p14:sldId id="348"/>
            <p14:sldId id="349"/>
            <p14:sldId id="350"/>
            <p14:sldId id="351"/>
            <p14:sldId id="387"/>
            <p14:sldId id="381"/>
            <p14:sldId id="352"/>
            <p14:sldId id="353"/>
            <p14:sldId id="354"/>
            <p14:sldId id="355"/>
            <p14:sldId id="356"/>
            <p14:sldId id="409"/>
            <p14:sldId id="361"/>
            <p14:sldId id="412"/>
            <p14:sldId id="413"/>
            <p14:sldId id="363"/>
            <p14:sldId id="364"/>
            <p14:sldId id="365"/>
            <p14:sldId id="366"/>
            <p14:sldId id="367"/>
            <p14:sldId id="368"/>
            <p14:sldId id="369"/>
            <p14:sldId id="370"/>
            <p14:sldId id="389"/>
            <p14:sldId id="414"/>
            <p14:sldId id="415"/>
            <p14:sldId id="416"/>
            <p14:sldId id="417"/>
            <p14:sldId id="418"/>
            <p14:sldId id="419"/>
            <p14:sldId id="420"/>
            <p14:sldId id="421"/>
            <p14:sldId id="422"/>
            <p14:sldId id="423"/>
            <p14:sldId id="424"/>
            <p14:sldId id="425"/>
            <p14:sldId id="426"/>
            <p14:sldId id="427"/>
            <p14:sldId id="432"/>
            <p14:sldId id="429"/>
            <p14:sldId id="430"/>
            <p14:sldId id="431"/>
            <p14:sldId id="321"/>
            <p14:sldId id="322"/>
            <p14:sldId id="323"/>
            <p14:sldId id="324"/>
            <p14:sldId id="325"/>
            <p14:sldId id="326"/>
            <p14:sldId id="327"/>
            <p14:sldId id="328"/>
            <p14:sldId id="329"/>
            <p14:sldId id="330"/>
            <p14:sldId id="331"/>
            <p14:sldId id="332"/>
            <p14:sldId id="333"/>
            <p14:sldId id="334"/>
            <p14:sldId id="433"/>
            <p14:sldId id="435"/>
            <p14:sldId id="437"/>
            <p14:sldId id="434"/>
            <p14:sldId id="438"/>
            <p14:sldId id="439"/>
            <p14:sldId id="442"/>
            <p14:sldId id="440"/>
            <p14:sldId id="443"/>
            <p14:sldId id="4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AC7AA"/>
    <a:srgbClr val="C2C2C2"/>
    <a:srgbClr val="D9CDD8"/>
    <a:srgbClr val="E6EBBB"/>
    <a:srgbClr val="ABC9C3"/>
    <a:srgbClr val="339966"/>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6" autoAdjust="0"/>
    <p:restoredTop sz="94660"/>
  </p:normalViewPr>
  <p:slideViewPr>
    <p:cSldViewPr snapToGrid="0">
      <p:cViewPr varScale="1">
        <p:scale>
          <a:sx n="98" d="100"/>
          <a:sy n="98" d="100"/>
        </p:scale>
        <p:origin x="5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275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27595"/>
          </a:xfrm>
          <a:prstGeom prst="rect">
            <a:avLst/>
          </a:prstGeom>
        </p:spPr>
        <p:txBody>
          <a:bodyPr vert="horz" lIns="91440" tIns="45720" rIns="91440" bIns="45720" rtlCol="0"/>
          <a:lstStyle>
            <a:lvl1pPr algn="r">
              <a:defRPr sz="1200"/>
            </a:lvl1pPr>
          </a:lstStyle>
          <a:p>
            <a:fld id="{ACFB1AAD-88DE-4A91-B9A7-DA81CB3FA4D6}" type="datetimeFigureOut">
              <a:rPr lang="en-US" smtClean="0"/>
              <a:t>4/3/2017</a:t>
            </a:fld>
            <a:endParaRPr lang="en-US"/>
          </a:p>
        </p:txBody>
      </p:sp>
      <p:sp>
        <p:nvSpPr>
          <p:cNvPr id="4" name="Footer Placeholder 3"/>
          <p:cNvSpPr>
            <a:spLocks noGrp="1"/>
          </p:cNvSpPr>
          <p:nvPr>
            <p:ph type="ftr" sz="quarter" idx="2"/>
          </p:nvPr>
        </p:nvSpPr>
        <p:spPr>
          <a:xfrm>
            <a:off x="0" y="8092518"/>
            <a:ext cx="3067050" cy="42759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092518"/>
            <a:ext cx="3067050" cy="427595"/>
          </a:xfrm>
          <a:prstGeom prst="rect">
            <a:avLst/>
          </a:prstGeom>
        </p:spPr>
        <p:txBody>
          <a:bodyPr vert="horz" lIns="91440" tIns="45720" rIns="91440" bIns="45720" rtlCol="0" anchor="b"/>
          <a:lstStyle>
            <a:lvl1pPr algn="r">
              <a:defRPr sz="1200"/>
            </a:lvl1pPr>
          </a:lstStyle>
          <a:p>
            <a:fld id="{E2CDE632-8934-46C4-9335-D2049E18CE7A}" type="slidenum">
              <a:rPr lang="en-US" smtClean="0"/>
              <a:t>‹#›</a:t>
            </a:fld>
            <a:endParaRPr lang="en-US"/>
          </a:p>
        </p:txBody>
      </p:sp>
    </p:spTree>
    <p:extLst>
      <p:ext uri="{BB962C8B-B14F-4D97-AF65-F5344CB8AC3E}">
        <p14:creationId xmlns:p14="http://schemas.microsoft.com/office/powerpoint/2010/main" val="222152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66733" cy="4274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11" y="3"/>
            <a:ext cx="3066733" cy="427485"/>
          </a:xfrm>
          <a:prstGeom prst="rect">
            <a:avLst/>
          </a:prstGeom>
        </p:spPr>
        <p:txBody>
          <a:bodyPr vert="horz" lIns="91440" tIns="45720" rIns="91440" bIns="45720" rtlCol="0"/>
          <a:lstStyle>
            <a:lvl1pPr algn="r">
              <a:defRPr sz="1200"/>
            </a:lvl1pPr>
          </a:lstStyle>
          <a:p>
            <a:fld id="{56FC1791-0F35-4B56-8259-D011ED59A17A}" type="datetimeFigureOut">
              <a:rPr lang="en-US" smtClean="0"/>
              <a:t>4/3/2017</a:t>
            </a:fld>
            <a:endParaRPr lang="en-US"/>
          </a:p>
        </p:txBody>
      </p:sp>
      <p:sp>
        <p:nvSpPr>
          <p:cNvPr id="4" name="Slide Image Placeholder 3"/>
          <p:cNvSpPr>
            <a:spLocks noGrp="1" noRot="1" noChangeAspect="1"/>
          </p:cNvSpPr>
          <p:nvPr>
            <p:ph type="sldImg" idx="2"/>
          </p:nvPr>
        </p:nvSpPr>
        <p:spPr>
          <a:xfrm>
            <a:off x="1622425" y="1065213"/>
            <a:ext cx="3832225" cy="28749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100305"/>
            <a:ext cx="5661660" cy="335479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092629"/>
            <a:ext cx="3066733" cy="4274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11" y="8092629"/>
            <a:ext cx="3066733" cy="427484"/>
          </a:xfrm>
          <a:prstGeom prst="rect">
            <a:avLst/>
          </a:prstGeom>
        </p:spPr>
        <p:txBody>
          <a:bodyPr vert="horz" lIns="91440" tIns="45720" rIns="91440" bIns="45720" rtlCol="0" anchor="b"/>
          <a:lstStyle>
            <a:lvl1pPr algn="r">
              <a:defRPr sz="1200"/>
            </a:lvl1pPr>
          </a:lstStyle>
          <a:p>
            <a:fld id="{B7494A7B-19E6-423C-B2B0-3399B2316AAF}" type="slidenum">
              <a:rPr lang="en-US" smtClean="0"/>
              <a:t>‹#›</a:t>
            </a:fld>
            <a:endParaRPr lang="en-US"/>
          </a:p>
        </p:txBody>
      </p:sp>
    </p:spTree>
    <p:extLst>
      <p:ext uri="{BB962C8B-B14F-4D97-AF65-F5344CB8AC3E}">
        <p14:creationId xmlns:p14="http://schemas.microsoft.com/office/powerpoint/2010/main" val="424232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Title Slide Option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5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7634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104</a:t>
            </a:fld>
            <a:endParaRPr lang="en-US" dirty="0"/>
          </a:p>
        </p:txBody>
      </p:sp>
    </p:spTree>
    <p:extLst>
      <p:ext uri="{BB962C8B-B14F-4D97-AF65-F5344CB8AC3E}">
        <p14:creationId xmlns:p14="http://schemas.microsoft.com/office/powerpoint/2010/main" val="26815312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105</a:t>
            </a:fld>
            <a:endParaRPr lang="en-US" dirty="0"/>
          </a:p>
        </p:txBody>
      </p:sp>
    </p:spTree>
    <p:extLst>
      <p:ext uri="{BB962C8B-B14F-4D97-AF65-F5344CB8AC3E}">
        <p14:creationId xmlns:p14="http://schemas.microsoft.com/office/powerpoint/2010/main" val="10321415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106</a:t>
            </a:fld>
            <a:endParaRPr lang="en-US" dirty="0"/>
          </a:p>
        </p:txBody>
      </p:sp>
    </p:spTree>
    <p:extLst>
      <p:ext uri="{BB962C8B-B14F-4D97-AF65-F5344CB8AC3E}">
        <p14:creationId xmlns:p14="http://schemas.microsoft.com/office/powerpoint/2010/main" val="58754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45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94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41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5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44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013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55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B1727-FFEA-461C-A33F-881DBFF118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52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B1727-FFEA-461C-A33F-881DBFF118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22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62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24</a:t>
            </a:fld>
            <a:endParaRPr lang="en-US" dirty="0"/>
          </a:p>
        </p:txBody>
      </p:sp>
    </p:spTree>
    <p:extLst>
      <p:ext uri="{BB962C8B-B14F-4D97-AF65-F5344CB8AC3E}">
        <p14:creationId xmlns:p14="http://schemas.microsoft.com/office/powerpoint/2010/main" val="2748496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25</a:t>
            </a:fld>
            <a:endParaRPr lang="en-US" dirty="0"/>
          </a:p>
        </p:txBody>
      </p:sp>
    </p:spTree>
    <p:extLst>
      <p:ext uri="{BB962C8B-B14F-4D97-AF65-F5344CB8AC3E}">
        <p14:creationId xmlns:p14="http://schemas.microsoft.com/office/powerpoint/2010/main" val="3497002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302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06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328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70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788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96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39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5997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9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968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572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95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823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710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4257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417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9825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79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36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327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356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207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63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520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2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114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4A64"/>
                </a:solidFill>
                <a:effectLst/>
                <a:uLnTx/>
                <a:uFillTx/>
                <a:latin typeface="Arial"/>
                <a:ea typeface="+mn-ea"/>
                <a:cs typeface="+mn-cs"/>
              </a:rPr>
              <a:t>This means that on average, high burden households have </a:t>
            </a:r>
            <a:r>
              <a:rPr kumimoji="0" lang="en-US" sz="1200" b="1" i="0" u="none" strike="noStrike" kern="1200" cap="none" spc="0" normalizeH="0" baseline="0" noProof="0" dirty="0">
                <a:ln>
                  <a:noFill/>
                </a:ln>
                <a:solidFill>
                  <a:srgbClr val="264A64"/>
                </a:solidFill>
                <a:effectLst/>
                <a:uLnTx/>
                <a:uFillTx/>
                <a:latin typeface="Arial"/>
                <a:ea typeface="+mn-ea"/>
                <a:cs typeface="+mn-cs"/>
              </a:rPr>
              <a:t>15% more </a:t>
            </a:r>
            <a:r>
              <a:rPr kumimoji="0" lang="en-US" sz="1200" b="0" i="0" u="none" strike="noStrike" kern="1200" cap="none" spc="0" normalizeH="0" baseline="0" noProof="0" dirty="0">
                <a:ln>
                  <a:noFill/>
                </a:ln>
                <a:solidFill>
                  <a:srgbClr val="264A64"/>
                </a:solidFill>
                <a:effectLst/>
                <a:uLnTx/>
                <a:uFillTx/>
                <a:latin typeface="Arial"/>
                <a:ea typeface="+mn-ea"/>
                <a:cs typeface="+mn-cs"/>
              </a:rPr>
              <a:t>of their energy burden covered with LIHEAP than average households.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872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449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32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213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591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122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365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447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650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933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630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905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8875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45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586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900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798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0337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151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6628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8351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4487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0580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5755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72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123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1694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7145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6316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368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4A64"/>
                </a:solidFill>
                <a:effectLst/>
                <a:uLnTx/>
                <a:uFillTx/>
                <a:latin typeface="Arial"/>
                <a:ea typeface="+mn-ea"/>
                <a:cs typeface="+mn-cs"/>
              </a:rPr>
              <a:t>This means that on average, high burden households have </a:t>
            </a:r>
            <a:r>
              <a:rPr kumimoji="0" lang="en-US" sz="1200" b="1" i="0" u="none" strike="noStrike" kern="1200" cap="none" spc="0" normalizeH="0" baseline="0" noProof="0" dirty="0">
                <a:ln>
                  <a:noFill/>
                </a:ln>
                <a:solidFill>
                  <a:srgbClr val="264A64"/>
                </a:solidFill>
                <a:effectLst/>
                <a:uLnTx/>
                <a:uFillTx/>
                <a:latin typeface="Arial"/>
                <a:ea typeface="+mn-ea"/>
                <a:cs typeface="+mn-cs"/>
              </a:rPr>
              <a:t>15% more </a:t>
            </a:r>
            <a:r>
              <a:rPr kumimoji="0" lang="en-US" sz="1200" b="0" i="0" u="none" strike="noStrike" kern="1200" cap="none" spc="0" normalizeH="0" baseline="0" noProof="0" dirty="0">
                <a:ln>
                  <a:noFill/>
                </a:ln>
                <a:solidFill>
                  <a:srgbClr val="264A64"/>
                </a:solidFill>
                <a:effectLst/>
                <a:uLnTx/>
                <a:uFillTx/>
                <a:latin typeface="Arial"/>
                <a:ea typeface="+mn-ea"/>
                <a:cs typeface="+mn-cs"/>
              </a:rPr>
              <a:t>of their energy burden covered with LIHEAP than average households.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5852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03505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1303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9819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9086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83</a:t>
            </a:fld>
            <a:endParaRPr lang="en-US" dirty="0"/>
          </a:p>
        </p:txBody>
      </p:sp>
    </p:spTree>
    <p:extLst>
      <p:ext uri="{BB962C8B-B14F-4D97-AF65-F5344CB8AC3E}">
        <p14:creationId xmlns:p14="http://schemas.microsoft.com/office/powerpoint/2010/main" val="228581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715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84</a:t>
            </a:fld>
            <a:endParaRPr lang="en-US" dirty="0"/>
          </a:p>
        </p:txBody>
      </p:sp>
    </p:spTree>
    <p:extLst>
      <p:ext uri="{BB962C8B-B14F-4D97-AF65-F5344CB8AC3E}">
        <p14:creationId xmlns:p14="http://schemas.microsoft.com/office/powerpoint/2010/main" val="2614259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85</a:t>
            </a:fld>
            <a:endParaRPr lang="en-US" dirty="0"/>
          </a:p>
        </p:txBody>
      </p:sp>
    </p:spTree>
    <p:extLst>
      <p:ext uri="{BB962C8B-B14F-4D97-AF65-F5344CB8AC3E}">
        <p14:creationId xmlns:p14="http://schemas.microsoft.com/office/powerpoint/2010/main" val="26051122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86</a:t>
            </a:fld>
            <a:endParaRPr lang="en-US" dirty="0"/>
          </a:p>
        </p:txBody>
      </p:sp>
    </p:spTree>
    <p:extLst>
      <p:ext uri="{BB962C8B-B14F-4D97-AF65-F5344CB8AC3E}">
        <p14:creationId xmlns:p14="http://schemas.microsoft.com/office/powerpoint/2010/main" val="22816510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87</a:t>
            </a:fld>
            <a:endParaRPr lang="en-US" dirty="0"/>
          </a:p>
        </p:txBody>
      </p:sp>
    </p:spTree>
    <p:extLst>
      <p:ext uri="{BB962C8B-B14F-4D97-AF65-F5344CB8AC3E}">
        <p14:creationId xmlns:p14="http://schemas.microsoft.com/office/powerpoint/2010/main" val="3325898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88</a:t>
            </a:fld>
            <a:endParaRPr lang="en-US" dirty="0"/>
          </a:p>
        </p:txBody>
      </p:sp>
    </p:spTree>
    <p:extLst>
      <p:ext uri="{BB962C8B-B14F-4D97-AF65-F5344CB8AC3E}">
        <p14:creationId xmlns:p14="http://schemas.microsoft.com/office/powerpoint/2010/main" val="8740574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89</a:t>
            </a:fld>
            <a:endParaRPr lang="en-US" dirty="0"/>
          </a:p>
        </p:txBody>
      </p:sp>
    </p:spTree>
    <p:extLst>
      <p:ext uri="{BB962C8B-B14F-4D97-AF65-F5344CB8AC3E}">
        <p14:creationId xmlns:p14="http://schemas.microsoft.com/office/powerpoint/2010/main" val="6208994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90</a:t>
            </a:fld>
            <a:endParaRPr lang="en-US" dirty="0"/>
          </a:p>
        </p:txBody>
      </p:sp>
    </p:spTree>
    <p:extLst>
      <p:ext uri="{BB962C8B-B14F-4D97-AF65-F5344CB8AC3E}">
        <p14:creationId xmlns:p14="http://schemas.microsoft.com/office/powerpoint/2010/main" val="9747454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91</a:t>
            </a:fld>
            <a:endParaRPr lang="en-US" dirty="0"/>
          </a:p>
        </p:txBody>
      </p:sp>
    </p:spTree>
    <p:extLst>
      <p:ext uri="{BB962C8B-B14F-4D97-AF65-F5344CB8AC3E}">
        <p14:creationId xmlns:p14="http://schemas.microsoft.com/office/powerpoint/2010/main" val="12120456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92</a:t>
            </a:fld>
            <a:endParaRPr lang="en-US" dirty="0"/>
          </a:p>
        </p:txBody>
      </p:sp>
    </p:spTree>
    <p:extLst>
      <p:ext uri="{BB962C8B-B14F-4D97-AF65-F5344CB8AC3E}">
        <p14:creationId xmlns:p14="http://schemas.microsoft.com/office/powerpoint/2010/main" val="8966975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93</a:t>
            </a:fld>
            <a:endParaRPr lang="en-US" dirty="0"/>
          </a:p>
        </p:txBody>
      </p:sp>
    </p:spTree>
    <p:extLst>
      <p:ext uri="{BB962C8B-B14F-4D97-AF65-F5344CB8AC3E}">
        <p14:creationId xmlns:p14="http://schemas.microsoft.com/office/powerpoint/2010/main" val="370977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241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94</a:t>
            </a:fld>
            <a:endParaRPr lang="en-US" dirty="0"/>
          </a:p>
        </p:txBody>
      </p:sp>
    </p:spTree>
    <p:extLst>
      <p:ext uri="{BB962C8B-B14F-4D97-AF65-F5344CB8AC3E}">
        <p14:creationId xmlns:p14="http://schemas.microsoft.com/office/powerpoint/2010/main" val="35873986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95</a:t>
            </a:fld>
            <a:endParaRPr lang="en-US" dirty="0"/>
          </a:p>
        </p:txBody>
      </p:sp>
    </p:spTree>
    <p:extLst>
      <p:ext uri="{BB962C8B-B14F-4D97-AF65-F5344CB8AC3E}">
        <p14:creationId xmlns:p14="http://schemas.microsoft.com/office/powerpoint/2010/main" val="40571190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96</a:t>
            </a:fld>
            <a:endParaRPr lang="en-US" dirty="0"/>
          </a:p>
        </p:txBody>
      </p:sp>
    </p:spTree>
    <p:extLst>
      <p:ext uri="{BB962C8B-B14F-4D97-AF65-F5344CB8AC3E}">
        <p14:creationId xmlns:p14="http://schemas.microsoft.com/office/powerpoint/2010/main" val="36218199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97</a:t>
            </a:fld>
            <a:endParaRPr lang="en-US" dirty="0"/>
          </a:p>
        </p:txBody>
      </p:sp>
    </p:spTree>
    <p:extLst>
      <p:ext uri="{BB962C8B-B14F-4D97-AF65-F5344CB8AC3E}">
        <p14:creationId xmlns:p14="http://schemas.microsoft.com/office/powerpoint/2010/main" val="3256082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98</a:t>
            </a:fld>
            <a:endParaRPr lang="en-US" dirty="0"/>
          </a:p>
        </p:txBody>
      </p:sp>
    </p:spTree>
    <p:extLst>
      <p:ext uri="{BB962C8B-B14F-4D97-AF65-F5344CB8AC3E}">
        <p14:creationId xmlns:p14="http://schemas.microsoft.com/office/powerpoint/2010/main" val="10202057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99</a:t>
            </a:fld>
            <a:endParaRPr lang="en-US" dirty="0"/>
          </a:p>
        </p:txBody>
      </p:sp>
    </p:spTree>
    <p:extLst>
      <p:ext uri="{BB962C8B-B14F-4D97-AF65-F5344CB8AC3E}">
        <p14:creationId xmlns:p14="http://schemas.microsoft.com/office/powerpoint/2010/main" val="2711927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100</a:t>
            </a:fld>
            <a:endParaRPr lang="en-US" dirty="0"/>
          </a:p>
        </p:txBody>
      </p:sp>
    </p:spTree>
    <p:extLst>
      <p:ext uri="{BB962C8B-B14F-4D97-AF65-F5344CB8AC3E}">
        <p14:creationId xmlns:p14="http://schemas.microsoft.com/office/powerpoint/2010/main" val="1529315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101</a:t>
            </a:fld>
            <a:endParaRPr lang="en-US" dirty="0"/>
          </a:p>
        </p:txBody>
      </p:sp>
    </p:spTree>
    <p:extLst>
      <p:ext uri="{BB962C8B-B14F-4D97-AF65-F5344CB8AC3E}">
        <p14:creationId xmlns:p14="http://schemas.microsoft.com/office/powerpoint/2010/main" val="35863424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102</a:t>
            </a:fld>
            <a:endParaRPr lang="en-US" dirty="0"/>
          </a:p>
        </p:txBody>
      </p:sp>
    </p:spTree>
    <p:extLst>
      <p:ext uri="{BB962C8B-B14F-4D97-AF65-F5344CB8AC3E}">
        <p14:creationId xmlns:p14="http://schemas.microsoft.com/office/powerpoint/2010/main" val="8976518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103</a:t>
            </a:fld>
            <a:endParaRPr lang="en-US" dirty="0"/>
          </a:p>
        </p:txBody>
      </p:sp>
    </p:spTree>
    <p:extLst>
      <p:ext uri="{BB962C8B-B14F-4D97-AF65-F5344CB8AC3E}">
        <p14:creationId xmlns:p14="http://schemas.microsoft.com/office/powerpoint/2010/main" val="2089032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13" name="Rounded Rectangle 12"/>
          <p:cNvSpPr/>
          <p:nvPr/>
        </p:nvSpPr>
        <p:spPr>
          <a:xfrm>
            <a:off x="65313" y="69755"/>
            <a:ext cx="9013372"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lumMod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2AEC8-E0E9-4623-AD0E-AD7B825E3A8D}"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endParaRPr kumimoji="0" lang="en-US" dirty="0"/>
          </a:p>
        </p:txBody>
      </p:sp>
      <p:pic>
        <p:nvPicPr>
          <p:cNvPr id="15" name="Picture 14" descr="HHS and ACF logos"/>
          <p:cNvPicPr>
            <a:picLocks noChangeAspect="1"/>
          </p:cNvPicPr>
          <p:nvPr userDrawn="1"/>
        </p:nvPicPr>
        <p:blipFill>
          <a:blip r:embed="rId2" cstate="print"/>
          <a:stretch>
            <a:fillRect/>
          </a:stretch>
        </p:blipFill>
        <p:spPr>
          <a:xfrm>
            <a:off x="2059801" y="5495386"/>
            <a:ext cx="4106616" cy="838200"/>
          </a:xfrm>
          <a:prstGeom prst="rect">
            <a:avLst/>
          </a:prstGeom>
        </p:spPr>
      </p:pic>
    </p:spTree>
    <p:extLst>
      <p:ext uri="{BB962C8B-B14F-4D97-AF65-F5344CB8AC3E}">
        <p14:creationId xmlns:p14="http://schemas.microsoft.com/office/powerpoint/2010/main" val="324140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B45E9-2B42-4DCB-BDEF-BF058FBEEDFB}"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69891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00200" cy="5851525"/>
          </a:xfrm>
        </p:spPr>
        <p:txBody>
          <a:bodyPr vert="eaVert">
            <a:normAutofit/>
          </a:bodyPr>
          <a:lstStyle>
            <a:lvl1pPr>
              <a:defRPr sz="36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3B4EA-2DCD-429D-BF95-C53571A45301}"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39876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9F33A-6118-41BE-AD03-789BC2CCB868}"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196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10" name="Rounded Rectangle 9"/>
          <p:cNvSpPr/>
          <p:nvPr/>
        </p:nvSpPr>
        <p:spPr>
          <a:xfrm>
            <a:off x="65313" y="69755"/>
            <a:ext cx="9013372"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solidFill>
                  <a:schemeClr val="tx1"/>
                </a:solidFill>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2">
                    <a:lumMod val="2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2">
                    <a:lumMod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B7C761-8C20-41C5-9020-E8407943EA5A}"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6" name="Slide Number Placeholder 5"/>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pic>
        <p:nvPicPr>
          <p:cNvPr id="13" name="Picture 12" descr="HHS and ACF logos"/>
          <p:cNvPicPr>
            <a:picLocks noChangeAspect="1"/>
          </p:cNvPicPr>
          <p:nvPr userDrawn="1"/>
        </p:nvPicPr>
        <p:blipFill>
          <a:blip r:embed="rId2" cstate="print"/>
          <a:stretch>
            <a:fillRect/>
          </a:stretch>
        </p:blipFill>
        <p:spPr>
          <a:xfrm>
            <a:off x="5334000" y="228600"/>
            <a:ext cx="3185057" cy="650101"/>
          </a:xfrm>
          <a:prstGeom prst="rect">
            <a:avLst/>
          </a:prstGeom>
        </p:spPr>
      </p:pic>
      <p:sp>
        <p:nvSpPr>
          <p:cNvPr id="15" name="Picture Placeholder 14"/>
          <p:cNvSpPr>
            <a:spLocks noGrp="1"/>
          </p:cNvSpPr>
          <p:nvPr>
            <p:ph type="pic" sz="quarter" idx="13"/>
          </p:nvPr>
        </p:nvSpPr>
        <p:spPr>
          <a:xfrm>
            <a:off x="838200" y="4114800"/>
            <a:ext cx="2743200" cy="1143000"/>
          </a:xfrm>
        </p:spPr>
        <p:txBody>
          <a:bodyPr/>
          <a:lstStyle/>
          <a:p>
            <a:r>
              <a:rPr lang="en-US" dirty="0"/>
              <a:t>Click icon to add picture</a:t>
            </a:r>
          </a:p>
        </p:txBody>
      </p:sp>
    </p:spTree>
    <p:extLst>
      <p:ext uri="{BB962C8B-B14F-4D97-AF65-F5344CB8AC3E}">
        <p14:creationId xmlns:p14="http://schemas.microsoft.com/office/powerpoint/2010/main" val="188774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74B15-1D77-4594-A64D-1C62F5AEF711}"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7446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53CA75-BE76-4C4D-85AA-84D0E35B137C}"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60868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53F9-47A5-4552-AC6B-B8ACE4E4B703}"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pic>
        <p:nvPicPr>
          <p:cNvPr id="6" name="Picture 5" descr="ACF logo"/>
          <p:cNvPicPr>
            <a:picLocks noChangeAspect="1"/>
          </p:cNvPicPr>
          <p:nvPr userDrawn="1"/>
        </p:nvPicPr>
        <p:blipFill>
          <a:blip r:embed="rId2" cstate="print"/>
          <a:stretch>
            <a:fillRect/>
          </a:stretch>
        </p:blipFill>
        <p:spPr>
          <a:xfrm>
            <a:off x="304800" y="304800"/>
            <a:ext cx="534992" cy="978408"/>
          </a:xfrm>
          <a:prstGeom prst="rect">
            <a:avLst/>
          </a:prstGeom>
        </p:spPr>
      </p:pic>
    </p:spTree>
    <p:extLst>
      <p:ext uri="{BB962C8B-B14F-4D97-AF65-F5344CB8AC3E}">
        <p14:creationId xmlns:p14="http://schemas.microsoft.com/office/powerpoint/2010/main" val="198376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0166F-270A-430A-B7B6-5A5211F92A8D}"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44081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048EF-E2DE-4DED-BA38-A23A19A8CE6D}"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2" name="Picture 11" descr="HHS and ACF logos"/>
          <p:cNvPicPr>
            <a:picLocks noChangeAspect="1"/>
          </p:cNvPicPr>
          <p:nvPr userDrawn="1"/>
        </p:nvPicPr>
        <p:blipFill>
          <a:blip r:embed="rId2" cstate="print"/>
          <a:stretch>
            <a:fillRect/>
          </a:stretch>
        </p:blipFill>
        <p:spPr>
          <a:xfrm>
            <a:off x="914400" y="6172200"/>
            <a:ext cx="2438400" cy="497701"/>
          </a:xfrm>
          <a:prstGeom prst="rect">
            <a:avLst/>
          </a:prstGeom>
        </p:spPr>
      </p:pic>
    </p:spTree>
    <p:extLst>
      <p:ext uri="{BB962C8B-B14F-4D97-AF65-F5344CB8AC3E}">
        <p14:creationId xmlns:p14="http://schemas.microsoft.com/office/powerpoint/2010/main" val="184877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573975"/>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
        <p:nvSpPr>
          <p:cNvPr id="14" name="Date Placeholder 1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4E3F8-9D44-4782-8AFD-15AA43072402}"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15" name="Slide Number Placeholder 1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99527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alpha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FC3AE"/>
              </a:solidFill>
              <a:effectLst/>
              <a:uLnTx/>
              <a:uFillTx/>
              <a:latin typeface="Arial"/>
              <a:ea typeface="+mn-ea"/>
              <a:cs typeface="+mn-cs"/>
            </a:endParaRPr>
          </a:p>
        </p:txBody>
      </p:sp>
      <p:sp>
        <p:nvSpPr>
          <p:cNvPr id="8" name="Rounded Rectangle 7"/>
          <p:cNvSpPr/>
          <p:nvPr/>
        </p:nvSpPr>
        <p:spPr>
          <a:xfrm>
            <a:off x="64008" y="69755"/>
            <a:ext cx="9013372" cy="6693408"/>
          </a:xfrm>
          <a:prstGeom prst="roundRect">
            <a:avLst>
              <a:gd name="adj" fmla="val 4929"/>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50000" t="50000" r="50000" b="50000"/>
            </a:path>
            <a:tileRect/>
          </a:gra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12700">
                <a:solidFill>
                  <a:srgbClr val="BCD9ED">
                    <a:satMod val="155000"/>
                  </a:srgbClr>
                </a:solidFill>
                <a:prstDash val="solid"/>
              </a:ln>
              <a:solidFill>
                <a:srgbClr val="CFC3AE">
                  <a:tint val="85000"/>
                  <a:satMod val="155000"/>
                </a:srgbClr>
              </a:solidFill>
              <a:effectLst>
                <a:outerShdw blurRad="41275" dist="20320" dir="1800000" algn="tl" rotWithShape="0">
                  <a:srgbClr val="000000">
                    <a:alpha val="40000"/>
                  </a:srgbClr>
                </a:outerShdw>
              </a:effectLst>
              <a:uLnTx/>
              <a:uFillTx/>
              <a:latin typeface="Arial"/>
              <a:ea typeface="+mn-ea"/>
              <a:cs typeface="+mn-cs"/>
            </a:endParaRPr>
          </a:p>
        </p:txBody>
      </p:sp>
      <p:sp>
        <p:nvSpPr>
          <p:cNvPr id="22" name="Title Placeholder 21"/>
          <p:cNvSpPr>
            <a:spLocks noGrp="1"/>
          </p:cNvSpPr>
          <p:nvPr>
            <p:ph type="title"/>
          </p:nvPr>
        </p:nvSpPr>
        <p:spPr>
          <a:xfrm>
            <a:off x="152400" y="274638"/>
            <a:ext cx="8839200" cy="1143000"/>
          </a:xfrm>
          <a:prstGeom prst="rect">
            <a:avLst/>
          </a:prstGeom>
          <a:solidFill>
            <a:schemeClr val="accent6"/>
          </a:solidFill>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lumMod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DCDC86-81CA-40A8-8098-24B1A073828B}" type="datetime1">
              <a:rPr kumimoji="0" lang="en-US" sz="1400" b="0" i="0" u="none" strike="noStrike" kern="1200" cap="none" spc="0" normalizeH="0" baseline="0" noProof="0" smtClean="0">
                <a:ln>
                  <a:noFill/>
                </a:ln>
                <a:solidFill>
                  <a:srgbClr val="BCD9ED">
                    <a:lumMod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4/3/2017</a:t>
            </a:fld>
            <a:endParaRPr kumimoji="0" lang="en-US" sz="1400" b="0" i="0" u="none" strike="noStrike" kern="1200" cap="none" spc="0" normalizeH="0" baseline="0" noProof="0" dirty="0">
              <a:ln>
                <a:noFill/>
              </a:ln>
              <a:solidFill>
                <a:srgbClr val="BCD9ED">
                  <a:lumMod val="25000"/>
                </a:srgbClr>
              </a:solidFill>
              <a:effectLst/>
              <a:uLnTx/>
              <a:uFillTx/>
              <a:latin typeface="Arial"/>
              <a:ea typeface="+mn-ea"/>
              <a:cs typeface="+mn-cs"/>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4091307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000" b="1" kern="1200">
          <a:solidFill>
            <a:schemeClr val="tx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4.png"/><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emf"/></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7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liheappm.acf.hhs.gov/"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liheappm.acf.hhs.gov/assessment/#nbb"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liheapch.acf.hhs.gov/stateplans.htm" TargetMode="External"/><Relationship Id="rId7"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mailto:Kevin-McGrath@appriseinc.org" TargetMode="External"/><Relationship Id="rId5" Type="http://schemas.openxmlformats.org/officeDocument/2006/relationships/hyperlink" Target="mailto:melissa@verveassociates.net" TargetMode="External"/><Relationship Id="rId4" Type="http://schemas.openxmlformats.org/officeDocument/2006/relationships/hyperlink" Target="https://www.acf.hhs.gov/ocs/resource/liheap-trainings"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mailto:Daniel-Bausch@appriseinc.org" TargetMode="External"/><Relationship Id="rId5" Type="http://schemas.openxmlformats.org/officeDocument/2006/relationships/hyperlink" Target="mailto:Kevin-McGrath@appriseinc.org" TargetMode="External"/><Relationship Id="rId4" Type="http://schemas.openxmlformats.org/officeDocument/2006/relationships/hyperlink" Target="mailto:Melissa@verevassociates.net"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3200400"/>
            <a:ext cx="7772400" cy="2514600"/>
          </a:xfrm>
        </p:spPr>
        <p:txBody>
          <a:bodyPr>
            <a:normAutofit/>
          </a:bodyPr>
          <a:lstStyle/>
          <a:p>
            <a:pPr lvl="0">
              <a:lnSpc>
                <a:spcPct val="80000"/>
              </a:lnSpc>
              <a:spcBef>
                <a:spcPts val="0"/>
              </a:spcBef>
              <a:buClr>
                <a:srgbClr val="548AB0"/>
              </a:buClr>
            </a:pPr>
            <a:endParaRPr lang="en-US" sz="1000" dirty="0">
              <a:solidFill>
                <a:srgbClr val="BCD9ED">
                  <a:lumMod val="25000"/>
                </a:srgbClr>
              </a:solidFill>
            </a:endParaRPr>
          </a:p>
          <a:p>
            <a:pPr lvl="0">
              <a:lnSpc>
                <a:spcPct val="80000"/>
              </a:lnSpc>
              <a:spcBef>
                <a:spcPts val="0"/>
              </a:spcBef>
              <a:buClr>
                <a:srgbClr val="548AB0"/>
              </a:buClr>
            </a:pPr>
            <a:endParaRPr lang="en-US" sz="1300" dirty="0">
              <a:solidFill>
                <a:srgbClr val="BCD9ED">
                  <a:lumMod val="25000"/>
                </a:srgbClr>
              </a:solidFill>
            </a:endParaRPr>
          </a:p>
          <a:p>
            <a:pPr lvl="0">
              <a:lnSpc>
                <a:spcPct val="80000"/>
              </a:lnSpc>
              <a:spcBef>
                <a:spcPts val="0"/>
              </a:spcBef>
              <a:buClr>
                <a:srgbClr val="548AB0"/>
              </a:buClr>
            </a:pPr>
            <a:r>
              <a:rPr lang="en-US" sz="1800" b="1" dirty="0">
                <a:solidFill>
                  <a:srgbClr val="BCD9ED">
                    <a:lumMod val="25000"/>
                  </a:srgbClr>
                </a:solidFill>
              </a:rPr>
              <a:t>April 3, 2017 – April 4, 2017</a:t>
            </a:r>
          </a:p>
          <a:p>
            <a:pPr lvl="0">
              <a:lnSpc>
                <a:spcPct val="80000"/>
              </a:lnSpc>
              <a:spcBef>
                <a:spcPts val="0"/>
              </a:spcBef>
              <a:buClr>
                <a:srgbClr val="548AB0"/>
              </a:buClr>
            </a:pPr>
            <a:endParaRPr lang="en-US" sz="1200" dirty="0">
              <a:solidFill>
                <a:srgbClr val="BCD9ED">
                  <a:lumMod val="25000"/>
                </a:srgbClr>
              </a:solidFill>
            </a:endParaRPr>
          </a:p>
          <a:p>
            <a:pPr lvl="0">
              <a:lnSpc>
                <a:spcPct val="80000"/>
              </a:lnSpc>
              <a:spcBef>
                <a:spcPts val="0"/>
              </a:spcBef>
              <a:buClr>
                <a:srgbClr val="548AB0"/>
              </a:buClr>
            </a:pPr>
            <a:endParaRPr lang="en-US" sz="1000" dirty="0">
              <a:solidFill>
                <a:srgbClr val="BCD9ED">
                  <a:lumMod val="25000"/>
                </a:srgbClr>
              </a:solidFill>
            </a:endParaRPr>
          </a:p>
          <a:p>
            <a:pPr lvl="0">
              <a:lnSpc>
                <a:spcPct val="80000"/>
              </a:lnSpc>
              <a:spcBef>
                <a:spcPts val="0"/>
              </a:spcBef>
              <a:buClr>
                <a:srgbClr val="548AB0"/>
              </a:buClr>
            </a:pPr>
            <a:r>
              <a:rPr lang="en-US" sz="1800" b="1" dirty="0">
                <a:solidFill>
                  <a:srgbClr val="BCD9ED">
                    <a:lumMod val="25000"/>
                  </a:srgbClr>
                </a:solidFill>
              </a:rPr>
              <a:t>Presenters:</a:t>
            </a:r>
          </a:p>
          <a:p>
            <a:pPr lvl="0">
              <a:lnSpc>
                <a:spcPct val="50000"/>
              </a:lnSpc>
              <a:spcBef>
                <a:spcPts val="0"/>
              </a:spcBef>
              <a:buClr>
                <a:srgbClr val="548AB0"/>
              </a:buClr>
            </a:pPr>
            <a:endParaRPr lang="en-US" sz="1800" b="1" dirty="0">
              <a:solidFill>
                <a:srgbClr val="BCD9ED">
                  <a:lumMod val="25000"/>
                </a:srgbClr>
              </a:solidFill>
            </a:endParaRPr>
          </a:p>
          <a:p>
            <a:pPr lvl="0">
              <a:lnSpc>
                <a:spcPct val="90000"/>
              </a:lnSpc>
              <a:spcBef>
                <a:spcPts val="0"/>
              </a:spcBef>
              <a:buClr>
                <a:srgbClr val="548AB0"/>
              </a:buClr>
            </a:pPr>
            <a:r>
              <a:rPr lang="en-US" sz="1800" dirty="0">
                <a:solidFill>
                  <a:srgbClr val="BCD9ED">
                    <a:lumMod val="25000"/>
                  </a:srgbClr>
                </a:solidFill>
              </a:rPr>
              <a:t>Holly Ravesloot (OCS)</a:t>
            </a:r>
          </a:p>
          <a:p>
            <a:pPr lvl="0">
              <a:lnSpc>
                <a:spcPct val="90000"/>
              </a:lnSpc>
              <a:spcBef>
                <a:spcPts val="0"/>
              </a:spcBef>
              <a:buClr>
                <a:srgbClr val="548AB0"/>
              </a:buClr>
            </a:pPr>
            <a:r>
              <a:rPr lang="en-US" sz="1800" dirty="0">
                <a:solidFill>
                  <a:srgbClr val="BCD9ED">
                    <a:lumMod val="25000"/>
                  </a:srgbClr>
                </a:solidFill>
              </a:rPr>
              <a:t>Melissa Torgerson (VERVE)</a:t>
            </a:r>
          </a:p>
          <a:p>
            <a:pPr lvl="0">
              <a:lnSpc>
                <a:spcPct val="90000"/>
              </a:lnSpc>
              <a:spcBef>
                <a:spcPts val="0"/>
              </a:spcBef>
              <a:buClr>
                <a:srgbClr val="548AB0"/>
              </a:buClr>
            </a:pPr>
            <a:r>
              <a:rPr lang="en-US" sz="1800" dirty="0">
                <a:solidFill>
                  <a:srgbClr val="BCD9ED">
                    <a:lumMod val="25000"/>
                  </a:srgbClr>
                </a:solidFill>
              </a:rPr>
              <a:t>Kevin McGrath (APPRISE)</a:t>
            </a:r>
          </a:p>
          <a:p>
            <a:pPr lvl="0">
              <a:lnSpc>
                <a:spcPct val="90000"/>
              </a:lnSpc>
              <a:spcBef>
                <a:spcPts val="0"/>
              </a:spcBef>
              <a:buClr>
                <a:srgbClr val="548AB0"/>
              </a:buClr>
            </a:pPr>
            <a:r>
              <a:rPr lang="en-US" sz="1800" dirty="0">
                <a:solidFill>
                  <a:srgbClr val="BCD9ED">
                    <a:lumMod val="25000"/>
                  </a:srgbClr>
                </a:solidFill>
              </a:rPr>
              <a:t>David Carroll (APPRISE)</a:t>
            </a:r>
            <a:endParaRPr lang="en-US" sz="1300" dirty="0">
              <a:solidFill>
                <a:srgbClr val="BCD9ED">
                  <a:lumMod val="25000"/>
                </a:srgbClr>
              </a:solidFill>
            </a:endParaRPr>
          </a:p>
          <a:p>
            <a:pPr lvl="0">
              <a:buClr>
                <a:srgbClr val="548AB0"/>
              </a:buClr>
            </a:pPr>
            <a:endParaRPr lang="en-US" sz="1200" b="1" dirty="0">
              <a:solidFill>
                <a:srgbClr val="BCD9ED">
                  <a:lumMod val="25000"/>
                </a:srgbClr>
              </a:solidFill>
            </a:endParaRPr>
          </a:p>
        </p:txBody>
      </p:sp>
      <p:sp>
        <p:nvSpPr>
          <p:cNvPr id="3" name="Title 2"/>
          <p:cNvSpPr>
            <a:spLocks noGrp="1"/>
          </p:cNvSpPr>
          <p:nvPr>
            <p:ph type="ctrTitle"/>
          </p:nvPr>
        </p:nvSpPr>
        <p:spPr>
          <a:xfrm>
            <a:off x="304800" y="1524000"/>
            <a:ext cx="8534400" cy="1447800"/>
          </a:xfrm>
        </p:spPr>
        <p:txBody>
          <a:bodyPr anchor="ctr">
            <a:normAutofit/>
          </a:bodyPr>
          <a:lstStyle/>
          <a:p>
            <a:pPr lvl="0">
              <a:spcBef>
                <a:spcPts val="0"/>
              </a:spcBef>
            </a:pPr>
            <a:r>
              <a:rPr lang="en-US" sz="2800" dirty="0">
                <a:solidFill>
                  <a:schemeClr val="accent2"/>
                </a:solidFill>
              </a:rPr>
              <a:t>2017 LIHEAP National Training</a:t>
            </a:r>
            <a:r>
              <a:rPr lang="en-US" sz="2400" dirty="0">
                <a:solidFill>
                  <a:srgbClr val="BCD9ED">
                    <a:lumMod val="25000"/>
                  </a:srgbClr>
                </a:solidFill>
              </a:rPr>
              <a:t/>
            </a:r>
            <a:br>
              <a:rPr lang="en-US" sz="2400" dirty="0">
                <a:solidFill>
                  <a:srgbClr val="BCD9ED">
                    <a:lumMod val="25000"/>
                  </a:srgbClr>
                </a:solidFill>
              </a:rPr>
            </a:br>
            <a:r>
              <a:rPr lang="en-US" sz="3200" b="0" dirty="0"/>
              <a:t>LIHEAP Performance Management</a:t>
            </a:r>
            <a:endParaRPr lang="en-US" sz="2600" b="0" dirty="0"/>
          </a:p>
        </p:txBody>
      </p:sp>
    </p:spTree>
    <p:extLst>
      <p:ext uri="{BB962C8B-B14F-4D97-AF65-F5344CB8AC3E}">
        <p14:creationId xmlns:p14="http://schemas.microsoft.com/office/powerpoint/2010/main" val="202298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Training Agenda</a:t>
            </a:r>
            <a:endParaRPr lang="en-US" dirty="0"/>
          </a:p>
        </p:txBody>
      </p:sp>
      <p:sp>
        <p:nvSpPr>
          <p:cNvPr id="8" name="Content Placeholder 7"/>
          <p:cNvSpPr>
            <a:spLocks noGrp="1"/>
          </p:cNvSpPr>
          <p:nvPr>
            <p:ph sz="quarter" idx="1"/>
          </p:nvPr>
        </p:nvSpPr>
        <p:spPr>
          <a:xfrm>
            <a:off x="350841" y="1676400"/>
            <a:ext cx="8382000" cy="4572000"/>
          </a:xfrm>
        </p:spPr>
        <p:txBody>
          <a:bodyPr>
            <a:normAutofit/>
          </a:bodyPr>
          <a:lstStyle/>
          <a:p>
            <a:pPr marL="0" indent="0">
              <a:buClr>
                <a:schemeClr val="accent1">
                  <a:lumMod val="50000"/>
                </a:schemeClr>
              </a:buClr>
              <a:buSzPct val="70000"/>
              <a:buNone/>
            </a:pPr>
            <a:r>
              <a:rPr lang="en-US" sz="2400" b="1" dirty="0">
                <a:solidFill>
                  <a:schemeClr val="accent6"/>
                </a:solidFill>
                <a:latin typeface="+mj-lt"/>
              </a:rPr>
              <a:t>Session I Agenda</a:t>
            </a:r>
          </a:p>
          <a:p>
            <a:pPr>
              <a:lnSpc>
                <a:spcPct val="95000"/>
              </a:lnSpc>
              <a:spcBef>
                <a:spcPts val="0"/>
              </a:spcBef>
              <a:buClr>
                <a:schemeClr val="accent1">
                  <a:lumMod val="50000"/>
                </a:schemeClr>
              </a:buClr>
              <a:buSzPct val="70000"/>
              <a:buFont typeface="Arial" panose="020B0604020202020204" pitchFamily="34" charset="0"/>
              <a:buChar char="•"/>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Provide a brief overview of how LIHEAP performance measures data can be used with other information for Performance Management</a:t>
            </a:r>
          </a:p>
          <a:p>
            <a:pPr marL="460375" indent="-288925">
              <a:lnSpc>
                <a:spcPct val="95000"/>
              </a:lnSpc>
              <a:spcBef>
                <a:spcPts val="0"/>
              </a:spcBef>
              <a:buClr>
                <a:schemeClr val="accent1">
                  <a:lumMod val="50000"/>
                </a:schemeClr>
              </a:buClr>
              <a:buSzPct val="70000"/>
              <a:buNone/>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Walk through systematic process grantees can use to analyze and interpret their performance measure data (using real-life grantee examples)</a:t>
            </a:r>
          </a:p>
          <a:p>
            <a:pPr marL="460375" indent="-288925">
              <a:lnSpc>
                <a:spcPct val="95000"/>
              </a:lnSpc>
              <a:spcBef>
                <a:spcPts val="0"/>
              </a:spcBef>
              <a:buClr>
                <a:schemeClr val="accent1">
                  <a:lumMod val="50000"/>
                </a:schemeClr>
              </a:buClr>
              <a:buSzPct val="70000"/>
              <a:buNone/>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Demonstrate and outline tools and resources available to help grantees analyze and use their data to manage programs</a:t>
            </a:r>
          </a:p>
          <a:p>
            <a:pPr marL="460375" indent="-288925">
              <a:lnSpc>
                <a:spcPct val="95000"/>
              </a:lnSpc>
              <a:spcBef>
                <a:spcPts val="0"/>
              </a:spcBef>
              <a:buClr>
                <a:schemeClr val="accent1">
                  <a:lumMod val="50000"/>
                </a:schemeClr>
              </a:buClr>
              <a:buSzPct val="70000"/>
              <a:buNone/>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Share key learning from work with grantees</a:t>
            </a:r>
          </a:p>
          <a:p>
            <a:pPr>
              <a:buClr>
                <a:schemeClr val="accent1">
                  <a:lumMod val="50000"/>
                </a:schemeClr>
              </a:buClr>
              <a:buSzPct val="70000"/>
            </a:pPr>
            <a:endParaRPr lang="en-US" dirty="0">
              <a:solidFill>
                <a:schemeClr val="accent6"/>
              </a:solidFill>
              <a:latin typeface="+mj-lt"/>
            </a:endParaRPr>
          </a:p>
          <a:p>
            <a:pPr>
              <a:buClr>
                <a:schemeClr val="accent1">
                  <a:lumMod val="50000"/>
                </a:schemeClr>
              </a:buClr>
              <a:buSzPct val="70000"/>
            </a:pPr>
            <a:endParaRPr lang="en-US" dirty="0">
              <a:solidFill>
                <a:schemeClr val="accent6"/>
              </a:solidFill>
              <a:latin typeface="+mj-lt"/>
            </a:endParaRPr>
          </a:p>
          <a:p>
            <a:pPr marL="320040" lvl="1" indent="0">
              <a:buNone/>
            </a:pPr>
            <a:endParaRPr lang="en-US" sz="26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2492720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899" t="17069" r="13913" b="8176"/>
          <a:stretch/>
        </p:blipFill>
        <p:spPr>
          <a:xfrm>
            <a:off x="374904" y="1547776"/>
            <a:ext cx="8517305" cy="4891124"/>
          </a:xfrm>
          <a:prstGeom prst="rect">
            <a:avLst/>
          </a:prstGeom>
        </p:spPr>
      </p:pic>
      <p:sp>
        <p:nvSpPr>
          <p:cNvPr id="4" name="Slide Number Placeholder 3"/>
          <p:cNvSpPr>
            <a:spLocks noGrp="1"/>
          </p:cNvSpPr>
          <p:nvPr>
            <p:ph type="sldNum" sz="quarter" idx="12"/>
          </p:nvPr>
        </p:nvSpPr>
        <p:spPr/>
        <p:txBody>
          <a:bodyPr/>
          <a:lstStyle/>
          <a:p>
            <a:fld id="{232540F5-BE53-4980-ABDE-DC5A5DE073AE}" type="slidenum">
              <a:rPr lang="en-US" smtClean="0"/>
              <a:pPr/>
              <a:t>100</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Two</a:t>
            </a:r>
            <a:endParaRPr lang="en-US" sz="2400" b="0" dirty="0"/>
          </a:p>
        </p:txBody>
      </p:sp>
      <p:pic>
        <p:nvPicPr>
          <p:cNvPr id="7"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9240203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101</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Three</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5" name="Picture 4"/>
          <p:cNvPicPr>
            <a:picLocks noChangeAspect="1"/>
          </p:cNvPicPr>
          <p:nvPr/>
        </p:nvPicPr>
        <p:blipFill>
          <a:blip r:embed="rId4"/>
          <a:stretch>
            <a:fillRect/>
          </a:stretch>
        </p:blipFill>
        <p:spPr>
          <a:xfrm>
            <a:off x="715302" y="1846920"/>
            <a:ext cx="7534919" cy="4240550"/>
          </a:xfrm>
          <a:prstGeom prst="rect">
            <a:avLst/>
          </a:prstGeom>
        </p:spPr>
      </p:pic>
    </p:spTree>
    <p:extLst>
      <p:ext uri="{BB962C8B-B14F-4D97-AF65-F5344CB8AC3E}">
        <p14:creationId xmlns:p14="http://schemas.microsoft.com/office/powerpoint/2010/main" val="11719921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3433" t="15954" r="14477" b="10777"/>
          <a:stretch/>
        </p:blipFill>
        <p:spPr>
          <a:xfrm>
            <a:off x="374904" y="1580297"/>
            <a:ext cx="8502555" cy="4858603"/>
          </a:xfrm>
          <a:prstGeom prst="rect">
            <a:avLst/>
          </a:prstGeom>
        </p:spPr>
      </p:pic>
      <p:sp>
        <p:nvSpPr>
          <p:cNvPr id="4" name="Slide Number Placeholder 3"/>
          <p:cNvSpPr>
            <a:spLocks noGrp="1"/>
          </p:cNvSpPr>
          <p:nvPr>
            <p:ph type="sldNum" sz="quarter" idx="12"/>
          </p:nvPr>
        </p:nvSpPr>
        <p:spPr/>
        <p:txBody>
          <a:bodyPr/>
          <a:lstStyle/>
          <a:p>
            <a:fld id="{232540F5-BE53-4980-ABDE-DC5A5DE073AE}" type="slidenum">
              <a:rPr lang="en-US" smtClean="0"/>
              <a:pPr/>
              <a:t>102</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Three</a:t>
            </a:r>
            <a:endParaRPr lang="en-US" sz="2400" b="0" dirty="0"/>
          </a:p>
        </p:txBody>
      </p:sp>
      <p:pic>
        <p:nvPicPr>
          <p:cNvPr id="7"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3092189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103</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Four</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6" name="Picture 5"/>
          <p:cNvPicPr>
            <a:picLocks noChangeAspect="1"/>
          </p:cNvPicPr>
          <p:nvPr/>
        </p:nvPicPr>
        <p:blipFill>
          <a:blip r:embed="rId4"/>
          <a:stretch>
            <a:fillRect/>
          </a:stretch>
        </p:blipFill>
        <p:spPr>
          <a:xfrm>
            <a:off x="824484" y="2024294"/>
            <a:ext cx="7639348" cy="4282084"/>
          </a:xfrm>
          <a:prstGeom prst="rect">
            <a:avLst/>
          </a:prstGeom>
        </p:spPr>
      </p:pic>
    </p:spTree>
    <p:extLst>
      <p:ext uri="{BB962C8B-B14F-4D97-AF65-F5344CB8AC3E}">
        <p14:creationId xmlns:p14="http://schemas.microsoft.com/office/powerpoint/2010/main" val="17003836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134" t="16219" r="14478" b="9716"/>
          <a:stretch/>
        </p:blipFill>
        <p:spPr>
          <a:xfrm>
            <a:off x="374904" y="1675830"/>
            <a:ext cx="8279885" cy="4763070"/>
          </a:xfrm>
          <a:prstGeom prst="rect">
            <a:avLst/>
          </a:prstGeom>
        </p:spPr>
      </p:pic>
      <p:sp>
        <p:nvSpPr>
          <p:cNvPr id="4" name="Slide Number Placeholder 3"/>
          <p:cNvSpPr>
            <a:spLocks noGrp="1"/>
          </p:cNvSpPr>
          <p:nvPr>
            <p:ph type="sldNum" sz="quarter" idx="12"/>
          </p:nvPr>
        </p:nvSpPr>
        <p:spPr/>
        <p:txBody>
          <a:bodyPr/>
          <a:lstStyle/>
          <a:p>
            <a:fld id="{232540F5-BE53-4980-ABDE-DC5A5DE073AE}" type="slidenum">
              <a:rPr lang="en-US" smtClean="0"/>
              <a:pPr/>
              <a:t>104</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Four</a:t>
            </a:r>
            <a:endParaRPr lang="en-US" sz="2400" b="0" dirty="0"/>
          </a:p>
        </p:txBody>
      </p:sp>
      <p:pic>
        <p:nvPicPr>
          <p:cNvPr id="7"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11940786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105</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Five</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6" name="Picture 5"/>
          <p:cNvPicPr>
            <a:picLocks noChangeAspect="1"/>
          </p:cNvPicPr>
          <p:nvPr/>
        </p:nvPicPr>
        <p:blipFill>
          <a:blip r:embed="rId4"/>
          <a:stretch>
            <a:fillRect/>
          </a:stretch>
        </p:blipFill>
        <p:spPr>
          <a:xfrm>
            <a:off x="496938" y="1922259"/>
            <a:ext cx="8007836" cy="4069108"/>
          </a:xfrm>
          <a:prstGeom prst="rect">
            <a:avLst/>
          </a:prstGeom>
        </p:spPr>
      </p:pic>
    </p:spTree>
    <p:extLst>
      <p:ext uri="{BB962C8B-B14F-4D97-AF65-F5344CB8AC3E}">
        <p14:creationId xmlns:p14="http://schemas.microsoft.com/office/powerpoint/2010/main" val="27372635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768" t="16554" r="14492" b="9207"/>
          <a:stretch/>
        </p:blipFill>
        <p:spPr>
          <a:xfrm>
            <a:off x="490330" y="1590259"/>
            <a:ext cx="8154227" cy="4744279"/>
          </a:xfrm>
          <a:prstGeom prst="rect">
            <a:avLst/>
          </a:prstGeom>
        </p:spPr>
      </p:pic>
      <p:sp>
        <p:nvSpPr>
          <p:cNvPr id="4" name="Slide Number Placeholder 3"/>
          <p:cNvSpPr>
            <a:spLocks noGrp="1"/>
          </p:cNvSpPr>
          <p:nvPr>
            <p:ph type="sldNum" sz="quarter" idx="12"/>
          </p:nvPr>
        </p:nvSpPr>
        <p:spPr/>
        <p:txBody>
          <a:bodyPr/>
          <a:lstStyle/>
          <a:p>
            <a:fld id="{232540F5-BE53-4980-ABDE-DC5A5DE073AE}" type="slidenum">
              <a:rPr lang="en-US" smtClean="0"/>
              <a:pPr/>
              <a:t>106</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Five</a:t>
            </a:r>
            <a:endParaRPr lang="en-US" sz="2400" b="0" dirty="0"/>
          </a:p>
        </p:txBody>
      </p:sp>
      <p:pic>
        <p:nvPicPr>
          <p:cNvPr id="7"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49068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Training Agenda</a:t>
            </a:r>
            <a:endParaRPr lang="en-US" dirty="0"/>
          </a:p>
        </p:txBody>
      </p:sp>
      <p:sp>
        <p:nvSpPr>
          <p:cNvPr id="8" name="Content Placeholder 7"/>
          <p:cNvSpPr>
            <a:spLocks noGrp="1"/>
          </p:cNvSpPr>
          <p:nvPr>
            <p:ph sz="quarter" idx="1"/>
          </p:nvPr>
        </p:nvSpPr>
        <p:spPr>
          <a:xfrm>
            <a:off x="304800" y="1752600"/>
            <a:ext cx="8153400" cy="4572000"/>
          </a:xfrm>
        </p:spPr>
        <p:txBody>
          <a:bodyPr>
            <a:normAutofit/>
          </a:bodyPr>
          <a:lstStyle/>
          <a:p>
            <a:pPr marL="0" indent="0">
              <a:buClr>
                <a:schemeClr val="accent1">
                  <a:lumMod val="50000"/>
                </a:schemeClr>
              </a:buClr>
              <a:buSzPct val="70000"/>
              <a:buNone/>
            </a:pPr>
            <a:r>
              <a:rPr lang="en-US" sz="2400" b="1" dirty="0">
                <a:solidFill>
                  <a:schemeClr val="accent6"/>
                </a:solidFill>
                <a:latin typeface="+mj-lt"/>
              </a:rPr>
              <a:t>Session II Agenda</a:t>
            </a:r>
          </a:p>
          <a:p>
            <a:pPr>
              <a:lnSpc>
                <a:spcPct val="95000"/>
              </a:lnSpc>
              <a:spcBef>
                <a:spcPts val="0"/>
              </a:spcBef>
              <a:buClr>
                <a:schemeClr val="accent1">
                  <a:lumMod val="50000"/>
                </a:schemeClr>
              </a:buClr>
              <a:buSzPct val="70000"/>
              <a:buFont typeface="Arial" panose="020B0604020202020204" pitchFamily="34" charset="0"/>
              <a:buChar char="•"/>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State grantees will work with their colleagues in small groups during this session.  </a:t>
            </a:r>
          </a:p>
          <a:p>
            <a:pPr marL="171450" indent="0">
              <a:lnSpc>
                <a:spcPct val="95000"/>
              </a:lnSpc>
              <a:spcBef>
                <a:spcPts val="0"/>
              </a:spcBef>
              <a:buClr>
                <a:schemeClr val="accent1">
                  <a:lumMod val="50000"/>
                </a:schemeClr>
              </a:buClr>
              <a:buSzPct val="70000"/>
              <a:buNone/>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Each small group will be given a state scenario.  The group will use the process outlined in Session I to review data, identify potential areas for improvement or change, and make recommendations.</a:t>
            </a:r>
          </a:p>
          <a:p>
            <a:pPr marL="460375" indent="-288925">
              <a:lnSpc>
                <a:spcPct val="95000"/>
              </a:lnSpc>
              <a:spcBef>
                <a:spcPts val="0"/>
              </a:spcBef>
              <a:buClr>
                <a:schemeClr val="accent1">
                  <a:lumMod val="50000"/>
                </a:schemeClr>
              </a:buClr>
              <a:buSzPct val="70000"/>
              <a:buFont typeface="Arial" panose="020B0604020202020204" pitchFamily="34" charset="0"/>
              <a:buChar char="•"/>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Each small group will have a facilitator to help guide the process.</a:t>
            </a:r>
            <a:endParaRPr lang="en-US" dirty="0">
              <a:solidFill>
                <a:schemeClr val="accent6"/>
              </a:solidFill>
              <a:latin typeface="+mj-lt"/>
            </a:endParaRPr>
          </a:p>
          <a:p>
            <a:pPr>
              <a:buClr>
                <a:schemeClr val="accent1">
                  <a:lumMod val="50000"/>
                </a:schemeClr>
              </a:buClr>
              <a:buSzPct val="70000"/>
            </a:pPr>
            <a:endParaRPr lang="en-US" dirty="0">
              <a:solidFill>
                <a:schemeClr val="accent6"/>
              </a:solidFill>
              <a:latin typeface="+mj-lt"/>
            </a:endParaRPr>
          </a:p>
          <a:p>
            <a:pPr marL="320040" lvl="1" indent="0">
              <a:buNone/>
            </a:pPr>
            <a:endParaRPr lang="en-US" sz="26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04898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Training Agenda</a:t>
            </a:r>
            <a:endParaRPr lang="en-US" dirty="0"/>
          </a:p>
        </p:txBody>
      </p:sp>
      <p:sp>
        <p:nvSpPr>
          <p:cNvPr id="8" name="Content Placeholder 7"/>
          <p:cNvSpPr>
            <a:spLocks noGrp="1"/>
          </p:cNvSpPr>
          <p:nvPr>
            <p:ph sz="quarter" idx="1"/>
          </p:nvPr>
        </p:nvSpPr>
        <p:spPr>
          <a:xfrm>
            <a:off x="304800" y="1752600"/>
            <a:ext cx="8382000" cy="4572000"/>
          </a:xfrm>
        </p:spPr>
        <p:txBody>
          <a:bodyPr>
            <a:normAutofit/>
          </a:bodyPr>
          <a:lstStyle/>
          <a:p>
            <a:pPr marL="0" indent="0">
              <a:buClr>
                <a:schemeClr val="accent1">
                  <a:lumMod val="50000"/>
                </a:schemeClr>
              </a:buClr>
              <a:buSzPct val="70000"/>
              <a:buNone/>
            </a:pPr>
            <a:r>
              <a:rPr lang="en-US" sz="2400" b="1" dirty="0">
                <a:solidFill>
                  <a:schemeClr val="accent6"/>
                </a:solidFill>
                <a:latin typeface="+mj-lt"/>
              </a:rPr>
              <a:t>Session III Agenda</a:t>
            </a:r>
          </a:p>
          <a:p>
            <a:pPr>
              <a:lnSpc>
                <a:spcPct val="95000"/>
              </a:lnSpc>
              <a:spcBef>
                <a:spcPts val="0"/>
              </a:spcBef>
              <a:buClr>
                <a:schemeClr val="accent1">
                  <a:lumMod val="50000"/>
                </a:schemeClr>
              </a:buClr>
              <a:buSzPct val="70000"/>
              <a:buFont typeface="Arial" panose="020B0604020202020204" pitchFamily="34" charset="0"/>
              <a:buChar char="•"/>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Each group will report on their key findings and recommendations from Session II.  </a:t>
            </a:r>
          </a:p>
          <a:p>
            <a:pPr marL="171450" indent="0">
              <a:lnSpc>
                <a:spcPct val="95000"/>
              </a:lnSpc>
              <a:spcBef>
                <a:spcPts val="0"/>
              </a:spcBef>
              <a:buClr>
                <a:schemeClr val="accent1">
                  <a:lumMod val="50000"/>
                </a:schemeClr>
              </a:buClr>
              <a:buSzPct val="70000"/>
              <a:buNone/>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All participants are encouraged to ask questions or provide alternative ideas regarding scenarios.</a:t>
            </a:r>
          </a:p>
          <a:p>
            <a:pPr marL="460375" indent="-288925">
              <a:lnSpc>
                <a:spcPct val="95000"/>
              </a:lnSpc>
              <a:spcBef>
                <a:spcPts val="0"/>
              </a:spcBef>
              <a:buClr>
                <a:schemeClr val="accent1">
                  <a:lumMod val="50000"/>
                </a:schemeClr>
              </a:buClr>
              <a:buSzPct val="70000"/>
              <a:buFont typeface="Arial" panose="020B0604020202020204" pitchFamily="34" charset="0"/>
              <a:buChar char="•"/>
            </a:pPr>
            <a:endParaRPr lang="en-US" sz="2000" dirty="0">
              <a:solidFill>
                <a:schemeClr val="accent6"/>
              </a:solidFill>
              <a:latin typeface="+mj-lt"/>
            </a:endParaRPr>
          </a:p>
          <a:p>
            <a:pPr marL="460375" indent="-288925">
              <a:lnSpc>
                <a:spcPct val="95000"/>
              </a:lnSpc>
              <a:spcBef>
                <a:spcPts val="0"/>
              </a:spcBef>
              <a:buClr>
                <a:schemeClr val="accent1">
                  <a:lumMod val="50000"/>
                </a:schemeClr>
              </a:buClr>
              <a:buSzPct val="70000"/>
              <a:buFont typeface="Arial" panose="020B0604020202020204" pitchFamily="34" charset="0"/>
              <a:buChar char="•"/>
            </a:pPr>
            <a:r>
              <a:rPr lang="en-US" sz="2000" dirty="0">
                <a:solidFill>
                  <a:schemeClr val="accent6"/>
                </a:solidFill>
                <a:latin typeface="+mj-lt"/>
              </a:rPr>
              <a:t>Grantees will have an opportunity to ask questions of APPRISE   and OCS at the end of the session.</a:t>
            </a:r>
            <a:endParaRPr lang="en-US" dirty="0">
              <a:solidFill>
                <a:schemeClr val="accent6"/>
              </a:solidFill>
              <a:latin typeface="+mj-lt"/>
            </a:endParaRPr>
          </a:p>
          <a:p>
            <a:pPr marL="320040" lvl="1" indent="0">
              <a:buNone/>
            </a:pPr>
            <a:endParaRPr lang="en-US" sz="26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57111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400" dirty="0"/>
              <a:t/>
            </a:r>
            <a:br>
              <a:rPr lang="en-US" sz="2400" dirty="0"/>
            </a:br>
            <a:r>
              <a:rPr lang="en-US" sz="2100" b="0" dirty="0"/>
              <a:t>How LIHEAP Measures Fit Into Performance Management</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pic>
        <p:nvPicPr>
          <p:cNvPr id="6" name="Content Placeholder 6"/>
          <p:cNvPicPr>
            <a:picLocks noChangeAspect="1"/>
          </p:cNvPicPr>
          <p:nvPr/>
        </p:nvPicPr>
        <p:blipFill rotWithShape="1">
          <a:blip r:embed="rId3"/>
          <a:srcRect l="15786" r="17121"/>
          <a:stretch/>
        </p:blipFill>
        <p:spPr>
          <a:xfrm>
            <a:off x="228600" y="171258"/>
            <a:ext cx="1295400" cy="1257683"/>
          </a:xfrm>
          <a:prstGeom prst="rect">
            <a:avLst/>
          </a:prstGeom>
        </p:spPr>
      </p:pic>
      <p:sp>
        <p:nvSpPr>
          <p:cNvPr id="7" name="Content Placeholder 3"/>
          <p:cNvSpPr>
            <a:spLocks noGrp="1"/>
          </p:cNvSpPr>
          <p:nvPr>
            <p:ph sz="quarter" idx="1"/>
          </p:nvPr>
        </p:nvSpPr>
        <p:spPr>
          <a:xfrm>
            <a:off x="457200" y="2057400"/>
            <a:ext cx="3962400" cy="4572000"/>
          </a:xfrm>
        </p:spPr>
        <p:txBody>
          <a:bodyPr>
            <a:normAutofit/>
          </a:bodyPr>
          <a:lstStyle/>
          <a:p>
            <a:pPr marL="0" indent="0">
              <a:buNone/>
            </a:pPr>
            <a:r>
              <a:rPr lang="en-US" sz="2200" b="1" i="1" dirty="0">
                <a:solidFill>
                  <a:schemeClr val="accent6"/>
                </a:solidFill>
              </a:rPr>
              <a:t>Performance management </a:t>
            </a:r>
            <a:r>
              <a:rPr lang="en-US" sz="2200" dirty="0">
                <a:solidFill>
                  <a:schemeClr val="accent6"/>
                </a:solidFill>
              </a:rPr>
              <a:t>is the process of evaluating data (together with other information) to make educated program decisions.</a:t>
            </a:r>
          </a:p>
          <a:p>
            <a:pPr marL="0" indent="0">
              <a:buNone/>
            </a:pPr>
            <a:endParaRPr lang="en-US" sz="1800" dirty="0">
              <a:solidFill>
                <a:schemeClr val="accent6"/>
              </a:solidFill>
            </a:endParaRPr>
          </a:p>
          <a:p>
            <a:pPr marL="0" indent="0">
              <a:buNone/>
            </a:pPr>
            <a:r>
              <a:rPr lang="en-US" sz="2200" dirty="0">
                <a:solidFill>
                  <a:schemeClr val="accent6"/>
                </a:solidFill>
              </a:rPr>
              <a:t>Performance Management is a cycle of continuous </a:t>
            </a:r>
            <a:r>
              <a:rPr lang="en-US" sz="2200" b="1" dirty="0">
                <a:solidFill>
                  <a:schemeClr val="accent6"/>
                </a:solidFill>
              </a:rPr>
              <a:t>learning</a:t>
            </a:r>
            <a:r>
              <a:rPr lang="en-US" sz="2200" dirty="0">
                <a:solidFill>
                  <a:schemeClr val="accent6"/>
                </a:solidFill>
              </a:rPr>
              <a:t> and </a:t>
            </a:r>
            <a:r>
              <a:rPr lang="en-US" sz="2200" b="1" dirty="0">
                <a:solidFill>
                  <a:schemeClr val="accent6"/>
                </a:solidFill>
              </a:rPr>
              <a:t>improvement </a:t>
            </a:r>
            <a:r>
              <a:rPr lang="en-US" sz="2200" dirty="0">
                <a:solidFill>
                  <a:schemeClr val="accent6"/>
                </a:solidFill>
              </a:rPr>
              <a:t>over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 name="Picture 9"/>
          <p:cNvPicPr>
            <a:picLocks noChangeAspect="1"/>
          </p:cNvPicPr>
          <p:nvPr/>
        </p:nvPicPr>
        <p:blipFill rotWithShape="1">
          <a:blip r:embed="rId4"/>
          <a:srcRect l="15505" r="17804"/>
          <a:stretch/>
        </p:blipFill>
        <p:spPr>
          <a:xfrm>
            <a:off x="4381786" y="1600200"/>
            <a:ext cx="4419601" cy="4304149"/>
          </a:xfrm>
          <a:prstGeom prst="rect">
            <a:avLst/>
          </a:prstGeom>
        </p:spPr>
      </p:pic>
    </p:spTree>
    <p:extLst>
      <p:ext uri="{BB962C8B-B14F-4D97-AF65-F5344CB8AC3E}">
        <p14:creationId xmlns:p14="http://schemas.microsoft.com/office/powerpoint/2010/main" val="181457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46304" y="4145012"/>
            <a:ext cx="8845296" cy="246888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8" name="Rounded Rectangle 17"/>
          <p:cNvSpPr/>
          <p:nvPr/>
        </p:nvSpPr>
        <p:spPr>
          <a:xfrm>
            <a:off x="146304" y="1541406"/>
            <a:ext cx="8845296" cy="246888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3" name="Rectangle 2"/>
          <p:cNvSpPr/>
          <p:nvPr/>
        </p:nvSpPr>
        <p:spPr>
          <a:xfrm>
            <a:off x="1955977" y="1722388"/>
            <a:ext cx="6784910" cy="2086725"/>
          </a:xfrm>
          <a:prstGeom prst="rect">
            <a:avLst/>
          </a:prstGeom>
        </p:spPr>
        <p:txBody>
          <a:bodyPr wrap="square">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Does our program design match the lived experiences of our clients and partners?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Do our program outcomes match expectations? Are we accomplishing what we wanted to do?</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What changes have occurred?  How does this impact our goals or outcomes?</a:t>
            </a:r>
          </a:p>
        </p:txBody>
      </p:sp>
      <p:sp>
        <p:nvSpPr>
          <p:cNvPr id="19" name="Rectangle 18"/>
          <p:cNvSpPr/>
          <p:nvPr/>
        </p:nvSpPr>
        <p:spPr>
          <a:xfrm>
            <a:off x="1924781" y="4575616"/>
            <a:ext cx="6784910" cy="1588127"/>
          </a:xfrm>
          <a:prstGeom prst="rect">
            <a:avLst/>
          </a:prstGeom>
        </p:spPr>
        <p:txBody>
          <a:bodyPr wrap="square">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What goals and priorities do we have for the coming year(s)?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What modifications are necessary to improve outcomes?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How will we implement changes based on our priorities, goals, limitations, and constraints?</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5" name="Picture 4"/>
          <p:cNvPicPr>
            <a:picLocks noChangeAspect="1"/>
          </p:cNvPicPr>
          <p:nvPr/>
        </p:nvPicPr>
        <p:blipFill>
          <a:blip r:embed="rId4"/>
          <a:stretch>
            <a:fillRect/>
          </a:stretch>
        </p:blipFill>
        <p:spPr>
          <a:xfrm>
            <a:off x="467416" y="2057400"/>
            <a:ext cx="1269380" cy="1269380"/>
          </a:xfrm>
          <a:prstGeom prst="rect">
            <a:avLst/>
          </a:prstGeom>
        </p:spPr>
      </p:pic>
      <p:pic>
        <p:nvPicPr>
          <p:cNvPr id="6" name="Picture 5"/>
          <p:cNvPicPr>
            <a:picLocks noChangeAspect="1"/>
          </p:cNvPicPr>
          <p:nvPr/>
        </p:nvPicPr>
        <p:blipFill>
          <a:blip r:embed="rId5"/>
          <a:stretch>
            <a:fillRect/>
          </a:stretch>
        </p:blipFill>
        <p:spPr>
          <a:xfrm>
            <a:off x="603504" y="4734172"/>
            <a:ext cx="1271016" cy="1271016"/>
          </a:xfrm>
          <a:prstGeom prst="rect">
            <a:avLst/>
          </a:prstGeom>
        </p:spPr>
      </p:pic>
    </p:spTree>
    <p:extLst>
      <p:ext uri="{BB962C8B-B14F-4D97-AF65-F5344CB8AC3E}">
        <p14:creationId xmlns:p14="http://schemas.microsoft.com/office/powerpoint/2010/main" val="25138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3" name="Rectangle 2"/>
          <p:cNvSpPr/>
          <p:nvPr/>
        </p:nvSpPr>
        <p:spPr>
          <a:xfrm>
            <a:off x="457200" y="1676400"/>
            <a:ext cx="8248301" cy="4664354"/>
          </a:xfrm>
          <a:prstGeom prst="rect">
            <a:avLst/>
          </a:prstGeom>
        </p:spPr>
        <p:txBody>
          <a:bodyPr wrap="square">
            <a:spAutoFit/>
          </a:bodyPr>
          <a:lstStyle/>
          <a:p>
            <a:pPr marL="0" marR="0" lvl="1" indent="0" algn="l" defTabSz="914400" rtl="0" eaLnBrk="1" fontAlgn="auto" latinLnBrk="0" hangingPunct="1">
              <a:lnSpc>
                <a:spcPct val="100000"/>
              </a:lnSpc>
              <a:spcBef>
                <a:spcPct val="20000"/>
              </a:spcBef>
              <a:spcAft>
                <a:spcPts val="600"/>
              </a:spcAft>
              <a:buClrTx/>
              <a:buSzTx/>
              <a:buFontTx/>
              <a:buNone/>
              <a:tabLst/>
              <a:defRPr/>
            </a:pPr>
            <a:r>
              <a:rPr kumimoji="0" lang="en-US" sz="20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LIHEAP Grantees already have a suite of resources available to inform program evaluation and planning.</a:t>
            </a:r>
          </a:p>
          <a:p>
            <a:pPr marL="0" marR="0" lvl="1" indent="0" algn="l" defTabSz="914400" rtl="0" eaLnBrk="1" fontAlgn="auto" latinLnBrk="0" hangingPunct="1">
              <a:lnSpc>
                <a:spcPct val="100000"/>
              </a:lnSpc>
              <a:spcBef>
                <a:spcPct val="20000"/>
              </a:spcBef>
              <a:spcAft>
                <a:spcPts val="600"/>
              </a:spcAft>
              <a:buClrTx/>
              <a:buSzTx/>
              <a:buFontTx/>
              <a:buNone/>
              <a:tabLst/>
              <a:defRPr/>
            </a:pPr>
            <a:endParaRPr kumimoji="0" lang="en-US" sz="4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ct val="20000"/>
              </a:spcBef>
              <a:spcAft>
                <a:spcPts val="600"/>
              </a:spcAft>
              <a:buClrTx/>
              <a:buSzTx/>
              <a:buFontTx/>
              <a:buNone/>
              <a:tabLst/>
              <a:defRPr/>
            </a:pPr>
            <a:r>
              <a:rPr kumimoji="0" lang="en-US" sz="20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Required LIHEAP Reports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LIHEAP Model Plan</a:t>
            </a:r>
            <a:endPar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LIHEAP Household Report</a:t>
            </a:r>
            <a:endPar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LIHEAP Performance Data Form - Section I. Grantee Survey</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ct val="20000"/>
              </a:spcBef>
              <a:spcAft>
                <a:spcPts val="600"/>
              </a:spcAft>
              <a:buClrTx/>
              <a:buSzTx/>
              <a:buFontTx/>
              <a:buNone/>
              <a:tabLst/>
              <a:defRPr/>
            </a:pPr>
            <a:r>
              <a:rPr kumimoji="0" lang="en-US" sz="20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Other Data Sources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LIHEAP Home Energy Notebook</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American Community Survey (Census)</a:t>
            </a:r>
            <a:endPar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Residential Energy Consumption Survey (RECS)</a:t>
            </a: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127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3" name="Rectangle 2"/>
          <p:cNvSpPr/>
          <p:nvPr/>
        </p:nvSpPr>
        <p:spPr>
          <a:xfrm>
            <a:off x="457200" y="1600200"/>
            <a:ext cx="8235696" cy="45427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Information for Performance Management does not always look like “data.”    </a:t>
            </a:r>
            <a:r>
              <a:rPr kumimoji="0" lang="en-US" sz="20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Many grantees may already be using the following resources in evaluation and planning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ct val="20000"/>
              </a:spcBef>
              <a:spcAft>
                <a:spcPts val="60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Internal LIHEAP Sources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LIHEAP Policy Manual</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Subgrantee Agreements</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Fair Hearing Transcripts</a:t>
            </a: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ct val="20000"/>
              </a:spcBef>
              <a:spcAft>
                <a:spcPts val="60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“Informal” Program Sources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Feedback from subgrantees, vendors</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Client feedback, complaints</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Leadership priorities, strategic plans</a:t>
            </a: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Agency Budget or Resource Documentation</a:t>
            </a:r>
          </a:p>
        </p:txBody>
      </p:sp>
    </p:spTree>
    <p:extLst>
      <p:ext uri="{BB962C8B-B14F-4D97-AF65-F5344CB8AC3E}">
        <p14:creationId xmlns:p14="http://schemas.microsoft.com/office/powerpoint/2010/main" val="296921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3" name="Rectangle 2"/>
          <p:cNvSpPr/>
          <p:nvPr/>
        </p:nvSpPr>
        <p:spPr>
          <a:xfrm>
            <a:off x="374904" y="1600200"/>
            <a:ext cx="8464296"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New Performance Measure data provides LIHEAP grantees with important additions to their “suite” of Performance Management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Household characteristics to inform program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Average annual income by household fuel type</a:t>
            </a: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Average annual energy costs by household fuel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Indicators to evaluate impact of LIHEAP on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Average pre-LIHEAP Energy Burden by fuel type</a:t>
            </a: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Average post-LIHEAP Energy Burden by fuel type</a:t>
            </a: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Average energy burden reduction as a result of LIHEAP by fuel type</a:t>
            </a: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Instances of Home Energy Loss Prevention v. Restoration of Home Energy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Targeting Indices to evaluate effectiveness of program (compliance with statute)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Benefit Targeting Index</a:t>
            </a:r>
          </a:p>
          <a:p>
            <a:pPr marL="687388" marR="0" lvl="0" indent="-3984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Burden Reduction Targeting Index</a:t>
            </a:r>
            <a:endParaRPr kumimoji="0" lang="en-US" sz="1800" b="0" i="0" u="none" strike="noStrike" kern="1200" cap="none" spc="0" normalizeH="0" baseline="0" noProof="0" dirty="0">
              <a:ln>
                <a:noFill/>
              </a:ln>
              <a:solidFill>
                <a:srgbClr val="264A64"/>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a:p>
            <a:pPr marL="569913" marR="0" lvl="0" indent="-398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210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rgbClr val="FFFFFF"/>
              </a:solidFill>
              <a:effectLst/>
              <a:uLnTx/>
              <a:uFillTx/>
              <a:latin typeface="Arial"/>
              <a:ea typeface="+mj-ea"/>
              <a:cs typeface="+mj-cs"/>
            </a:endParaRPr>
          </a:p>
        </p:txBody>
      </p:sp>
      <p:sp>
        <p:nvSpPr>
          <p:cNvPr id="3" name="Content Placeholder 2"/>
          <p:cNvSpPr>
            <a:spLocks noGrp="1"/>
          </p:cNvSpPr>
          <p:nvPr>
            <p:ph sz="quarter" idx="1"/>
          </p:nvPr>
        </p:nvSpPr>
        <p:spPr>
          <a:xfrm>
            <a:off x="457200" y="1784719"/>
            <a:ext cx="8153400" cy="4343400"/>
          </a:xfrm>
        </p:spPr>
        <p:txBody>
          <a:bodyPr>
            <a:noAutofit/>
          </a:bodyPr>
          <a:lstStyle/>
          <a:p>
            <a:pPr marL="2119313" indent="-2119313">
              <a:spcBef>
                <a:spcPts val="0"/>
              </a:spcBef>
              <a:buNone/>
            </a:pPr>
            <a:r>
              <a:rPr lang="en-US" sz="2200" b="1" dirty="0">
                <a:solidFill>
                  <a:schemeClr val="accent6"/>
                </a:solidFill>
                <a:latin typeface="+mj-lt"/>
              </a:rPr>
              <a:t>Benefit Targeting Index</a:t>
            </a:r>
          </a:p>
          <a:p>
            <a:pPr marL="0" indent="0">
              <a:lnSpc>
                <a:spcPct val="50000"/>
              </a:lnSpc>
              <a:spcBef>
                <a:spcPts val="0"/>
              </a:spcBef>
              <a:buNone/>
            </a:pPr>
            <a:endParaRPr lang="en-US" sz="2800" dirty="0">
              <a:solidFill>
                <a:schemeClr val="accent6"/>
              </a:solidFill>
              <a:latin typeface="+mj-lt"/>
            </a:endParaRPr>
          </a:p>
          <a:p>
            <a:pPr>
              <a:spcBef>
                <a:spcPts val="0"/>
              </a:spcBef>
              <a:buClr>
                <a:schemeClr val="accent6"/>
              </a:buClr>
              <a:buFont typeface="Arial" panose="020B0604020202020204" pitchFamily="34" charset="0"/>
              <a:buChar char="•"/>
            </a:pPr>
            <a:r>
              <a:rPr lang="en-US" sz="2200" dirty="0">
                <a:solidFill>
                  <a:schemeClr val="accent6"/>
                </a:solidFill>
                <a:latin typeface="+mj-lt"/>
              </a:rPr>
              <a:t>This measure tells us whether high energy burden households receive higher LIHEAP benefits than average households.</a:t>
            </a:r>
          </a:p>
          <a:p>
            <a:pPr>
              <a:spcBef>
                <a:spcPts val="0"/>
              </a:spcBef>
              <a:buClr>
                <a:schemeClr val="accent6"/>
              </a:buClr>
              <a:buFont typeface="Arial" panose="020B0604020202020204" pitchFamily="34" charset="0"/>
              <a:buChar char="•"/>
            </a:pPr>
            <a:endParaRPr lang="en-US" sz="2800" b="1" dirty="0">
              <a:solidFill>
                <a:schemeClr val="accent6"/>
              </a:solidFill>
              <a:latin typeface="+mj-lt"/>
            </a:endParaRPr>
          </a:p>
          <a:p>
            <a:pPr marL="0" indent="0">
              <a:spcBef>
                <a:spcPts val="0"/>
              </a:spcBef>
              <a:buClr>
                <a:schemeClr val="accent6"/>
              </a:buClr>
              <a:buNone/>
            </a:pPr>
            <a:r>
              <a:rPr lang="en-US" sz="2200" b="1" dirty="0">
                <a:solidFill>
                  <a:schemeClr val="accent6"/>
                </a:solidFill>
                <a:latin typeface="+mj-lt"/>
              </a:rPr>
              <a:t>Why Does This Matter?</a:t>
            </a:r>
          </a:p>
          <a:p>
            <a:pPr>
              <a:lnSpc>
                <a:spcPct val="50000"/>
              </a:lnSpc>
              <a:spcBef>
                <a:spcPts val="0"/>
              </a:spcBef>
              <a:buClr>
                <a:schemeClr val="accent6"/>
              </a:buClr>
              <a:buFont typeface="Arial" panose="020B0604020202020204" pitchFamily="34" charset="0"/>
              <a:buChar char="•"/>
            </a:pPr>
            <a:endParaRPr lang="en-US" sz="2800" dirty="0">
              <a:solidFill>
                <a:schemeClr val="accent6"/>
              </a:solidFill>
              <a:latin typeface="+mj-lt"/>
            </a:endParaRPr>
          </a:p>
          <a:p>
            <a:pPr>
              <a:spcBef>
                <a:spcPts val="0"/>
              </a:spcBef>
              <a:buClr>
                <a:schemeClr val="accent6"/>
              </a:buClr>
              <a:buFont typeface="Arial" panose="020B0604020202020204" pitchFamily="34" charset="0"/>
              <a:buChar char="•"/>
            </a:pPr>
            <a:r>
              <a:rPr lang="en-US" sz="2200" dirty="0">
                <a:solidFill>
                  <a:schemeClr val="accent6"/>
                </a:solidFill>
                <a:latin typeface="+mj-lt"/>
              </a:rPr>
              <a:t>The LIHEAP Act requires grantees to provide the highest level of assistance to households with the highest energy burden (highest energy costs in relation to income and family size).  </a:t>
            </a:r>
          </a:p>
        </p:txBody>
      </p:sp>
      <p:sp>
        <p:nvSpPr>
          <p:cNvPr id="6"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71206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6329" y="5547349"/>
            <a:ext cx="8459071" cy="971870"/>
            <a:chOff x="304800" y="5754084"/>
            <a:chExt cx="8610600" cy="971870"/>
          </a:xfrm>
        </p:grpSpPr>
        <p:sp>
          <p:nvSpPr>
            <p:cNvPr id="14" name="Rectangle 13"/>
            <p:cNvSpPr/>
            <p:nvPr/>
          </p:nvSpPr>
          <p:spPr>
            <a:xfrm>
              <a:off x="304800" y="5754084"/>
              <a:ext cx="8610600" cy="97187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7" name="TextBox 6"/>
            <p:cNvSpPr txBox="1"/>
            <p:nvPr/>
          </p:nvSpPr>
          <p:spPr>
            <a:xfrm>
              <a:off x="457200" y="5909928"/>
              <a:ext cx="8243455" cy="6601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264A64"/>
                  </a:solidFill>
                  <a:effectLst/>
                  <a:uLnTx/>
                  <a:uFillTx/>
                  <a:latin typeface="Calibri" pitchFamily="34" charset="0"/>
                  <a:ea typeface="+mn-ea"/>
                  <a:cs typeface="+mn-cs"/>
                </a:rPr>
                <a:t>Does the LIHEAP program furnish higher benefits to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64A64"/>
                </a:solidFill>
                <a:effectLst/>
                <a:uLnTx/>
                <a:uFillTx/>
                <a:latin typeface="Calibri"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Calibri" pitchFamily="34" charset="0"/>
                  <a:ea typeface="+mn-ea"/>
                  <a:cs typeface="+mn-cs"/>
                </a:rPr>
                <a:t>Not in 2005. But, in 2009 the program did pay higher benefits to high burden households.</a:t>
              </a:r>
              <a:endParaRPr kumimoji="0" lang="en-US" sz="17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grpSp>
      <p:sp>
        <p:nvSpPr>
          <p:cNvPr id="16" name="Slide Number Placeholder 15"/>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FFFFFF"/>
              </a:solidFill>
              <a:effectLst/>
              <a:uLnTx/>
              <a:uFillTx/>
              <a:latin typeface="Arial"/>
              <a:ea typeface="+mj-ea"/>
              <a:cs typeface="+mj-cs"/>
            </a:endParaRPr>
          </a:p>
        </p:txBody>
      </p:sp>
      <p:sp>
        <p:nvSpPr>
          <p:cNvPr id="12" name="TextBox 11"/>
          <p:cNvSpPr txBox="1"/>
          <p:nvPr/>
        </p:nvSpPr>
        <p:spPr>
          <a:xfrm>
            <a:off x="146304" y="1468948"/>
            <a:ext cx="7072745" cy="461665"/>
          </a:xfrm>
          <a:prstGeom prst="rect">
            <a:avLst/>
          </a:prstGeom>
          <a:noFill/>
        </p:spPr>
        <p:txBody>
          <a:bodyPr wrap="square" rtlCol="0">
            <a:spAutoFit/>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4A64"/>
                </a:solidFill>
                <a:effectLst/>
                <a:uLnTx/>
                <a:uFillTx/>
                <a:latin typeface="Calibri" pitchFamily="34" charset="0"/>
                <a:ea typeface="+mn-ea"/>
                <a:cs typeface="+mn-cs"/>
              </a:rPr>
              <a:t>Benefit Targeting Index Example</a:t>
            </a:r>
          </a:p>
        </p:txBody>
      </p:sp>
      <p:grpSp>
        <p:nvGrpSpPr>
          <p:cNvPr id="3" name="Group 1"/>
          <p:cNvGrpSpPr/>
          <p:nvPr/>
        </p:nvGrpSpPr>
        <p:grpSpPr>
          <a:xfrm>
            <a:off x="457200" y="2088419"/>
            <a:ext cx="8167255" cy="3224361"/>
            <a:chOff x="533400" y="1905082"/>
            <a:chExt cx="8167255" cy="3224361"/>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70" t="2837" r="6387" b="3163"/>
            <a:stretch/>
          </p:blipFill>
          <p:spPr bwMode="auto">
            <a:xfrm>
              <a:off x="533400" y="1905082"/>
              <a:ext cx="4419600" cy="32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
            <p:cNvGrpSpPr/>
            <p:nvPr/>
          </p:nvGrpSpPr>
          <p:grpSpPr>
            <a:xfrm>
              <a:off x="5271655" y="2032473"/>
              <a:ext cx="3429000" cy="2937295"/>
              <a:chOff x="5257800" y="1993086"/>
              <a:chExt cx="3429000" cy="2937295"/>
            </a:xfrm>
          </p:grpSpPr>
          <p:sp>
            <p:nvSpPr>
              <p:cNvPr id="6" name="Text Box 2"/>
              <p:cNvSpPr txBox="1">
                <a:spLocks noChangeArrowheads="1"/>
              </p:cNvSpPr>
              <p:nvPr/>
            </p:nvSpPr>
            <p:spPr bwMode="auto">
              <a:xfrm>
                <a:off x="5257800" y="1993086"/>
                <a:ext cx="3429000" cy="1338828"/>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4A64"/>
                    </a:solidFill>
                    <a:effectLst/>
                    <a:uLnTx/>
                    <a:uFillTx/>
                    <a:latin typeface="Calibri"/>
                    <a:ea typeface="Calibri"/>
                    <a:cs typeface="Times New Roman"/>
                  </a:rPr>
                  <a:t>In 2005, high burden households received </a:t>
                </a:r>
                <a:r>
                  <a:rPr kumimoji="0" lang="en-US" sz="1800" b="1" i="0" u="sng" strike="noStrike" kern="1200" cap="none" spc="0" normalizeH="0" baseline="0" noProof="0" dirty="0">
                    <a:ln>
                      <a:noFill/>
                    </a:ln>
                    <a:solidFill>
                      <a:srgbClr val="264A64"/>
                    </a:solidFill>
                    <a:effectLst/>
                    <a:uLnTx/>
                    <a:uFillTx/>
                    <a:latin typeface="Calibri"/>
                    <a:ea typeface="Calibri"/>
                    <a:cs typeface="Times New Roman"/>
                  </a:rPr>
                  <a:t>the same</a:t>
                </a:r>
                <a:r>
                  <a:rPr kumimoji="0" lang="en-US" sz="1800" b="0" i="0" u="none" strike="noStrike" kern="1200" cap="none" spc="0" normalizeH="0" baseline="0" noProof="0" dirty="0">
                    <a:ln>
                      <a:noFill/>
                    </a:ln>
                    <a:solidFill>
                      <a:srgbClr val="264A64"/>
                    </a:solidFill>
                    <a:effectLst/>
                    <a:uLnTx/>
                    <a:uFillTx/>
                    <a:latin typeface="Calibri"/>
                    <a:ea typeface="Calibri"/>
                    <a:cs typeface="Times New Roman"/>
                  </a:rPr>
                  <a:t> benefit as the average household. </a:t>
                </a:r>
              </a:p>
              <a:p>
                <a:pPr marL="0" marR="0" lvl="0" indent="0" algn="l" defTabSz="914400" rtl="0" eaLnBrk="1" fontAlgn="auto" latinLnBrk="0" hangingPunct="1">
                  <a:lnSpc>
                    <a:spcPct val="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Calibri"/>
                    <a:cs typeface="Times New Roman"/>
                  </a:rPr>
                  <a:t>[Index Score: 100]</a:t>
                </a:r>
                <a:endParaRPr kumimoji="0" lang="en-US" sz="1100" b="1" i="0" u="none" strike="noStrike" kern="1200" cap="none" spc="0" normalizeH="0" baseline="0" noProof="0" dirty="0">
                  <a:ln>
                    <a:noFill/>
                  </a:ln>
                  <a:solidFill>
                    <a:srgbClr val="00B050"/>
                  </a:solidFill>
                  <a:effectLst/>
                  <a:uLnTx/>
                  <a:uFillTx/>
                  <a:latin typeface="Calibri"/>
                  <a:ea typeface="Calibri"/>
                  <a:cs typeface="Times New Roman"/>
                </a:endParaRPr>
              </a:p>
            </p:txBody>
          </p:sp>
          <p:sp>
            <p:nvSpPr>
              <p:cNvPr id="15" name="Text Box 2"/>
              <p:cNvSpPr txBox="1">
                <a:spLocks noChangeArrowheads="1"/>
              </p:cNvSpPr>
              <p:nvPr/>
            </p:nvSpPr>
            <p:spPr bwMode="auto">
              <a:xfrm>
                <a:off x="5257800" y="3591553"/>
                <a:ext cx="3429000" cy="1338828"/>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4A64"/>
                    </a:solidFill>
                    <a:effectLst/>
                    <a:uLnTx/>
                    <a:uFillTx/>
                    <a:latin typeface="Calibri"/>
                    <a:ea typeface="Calibri"/>
                    <a:cs typeface="Times New Roman"/>
                  </a:rPr>
                  <a:t>In 2009, high burden households received a benefit </a:t>
                </a:r>
                <a:r>
                  <a:rPr kumimoji="0" lang="en-US" sz="1800" b="1" i="0" u="sng" strike="noStrike" kern="1200" cap="none" spc="0" normalizeH="0" baseline="0" noProof="0" dirty="0">
                    <a:ln>
                      <a:noFill/>
                    </a:ln>
                    <a:solidFill>
                      <a:srgbClr val="264A64"/>
                    </a:solidFill>
                    <a:effectLst/>
                    <a:uLnTx/>
                    <a:uFillTx/>
                    <a:latin typeface="Calibri"/>
                    <a:ea typeface="Calibri"/>
                    <a:cs typeface="Times New Roman"/>
                  </a:rPr>
                  <a:t>18.6% higher</a:t>
                </a:r>
                <a:r>
                  <a:rPr kumimoji="0" lang="en-US" sz="1800" b="0" i="0" u="none" strike="noStrike" kern="1200" cap="none" spc="0" normalizeH="0" baseline="0" noProof="0" dirty="0">
                    <a:ln>
                      <a:noFill/>
                    </a:ln>
                    <a:solidFill>
                      <a:srgbClr val="264A64"/>
                    </a:solidFill>
                    <a:effectLst/>
                    <a:uLnTx/>
                    <a:uFillTx/>
                    <a:latin typeface="Calibri"/>
                    <a:ea typeface="Calibri"/>
                    <a:cs typeface="Times New Roman"/>
                  </a:rPr>
                  <a:t> than the average household.</a:t>
                </a:r>
              </a:p>
              <a:p>
                <a:pPr marL="0" marR="0" lvl="0" indent="0" algn="l" defTabSz="914400" rtl="0" eaLnBrk="1" fontAlgn="auto" latinLnBrk="0" hangingPunct="1">
                  <a:lnSpc>
                    <a:spcPct val="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Calibri"/>
                    <a:cs typeface="Times New Roman"/>
                  </a:rPr>
                  <a:t>[Index Score:  118.6]</a:t>
                </a:r>
              </a:p>
            </p:txBody>
          </p:sp>
        </p:grpSp>
      </p:grpSp>
      <p:sp>
        <p:nvSpPr>
          <p:cNvPr id="17"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8"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127435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dirty="0"/>
          </a:p>
        </p:txBody>
      </p:sp>
      <p:sp>
        <p:nvSpPr>
          <p:cNvPr id="8" name="Content Placeholder 7"/>
          <p:cNvSpPr>
            <a:spLocks noGrp="1"/>
          </p:cNvSpPr>
          <p:nvPr>
            <p:ph sz="quarter" idx="1"/>
          </p:nvPr>
        </p:nvSpPr>
        <p:spPr>
          <a:xfrm>
            <a:off x="533400" y="1981200"/>
            <a:ext cx="7772400" cy="4572000"/>
          </a:xfrm>
        </p:spPr>
        <p:txBody>
          <a:bodyPr>
            <a:normAutofit/>
          </a:bodyPr>
          <a:lstStyle/>
          <a:p>
            <a:pPr marL="0" indent="0">
              <a:spcAft>
                <a:spcPts val="600"/>
              </a:spcAft>
              <a:buNone/>
            </a:pPr>
            <a:endParaRPr lang="en-US" b="1" dirty="0">
              <a:solidFill>
                <a:schemeClr val="accent1">
                  <a:lumMod val="50000"/>
                </a:schemeClr>
              </a:solidFill>
              <a:latin typeface="+mj-lt"/>
            </a:endParaRPr>
          </a:p>
          <a:p>
            <a:pPr marL="0" indent="0">
              <a:spcAft>
                <a:spcPts val="600"/>
              </a:spcAft>
              <a:buNone/>
            </a:pPr>
            <a:r>
              <a:rPr lang="en-US" b="1" dirty="0">
                <a:solidFill>
                  <a:schemeClr val="accent1">
                    <a:lumMod val="50000"/>
                  </a:schemeClr>
                </a:solidFill>
                <a:latin typeface="+mj-lt"/>
              </a:rPr>
              <a:t>Welcome and </a:t>
            </a:r>
            <a:r>
              <a:rPr lang="en-US" b="1" dirty="0">
                <a:solidFill>
                  <a:schemeClr val="accent6"/>
                </a:solidFill>
                <a:latin typeface="+mj-lt"/>
              </a:rPr>
              <a:t>Introduction</a:t>
            </a:r>
            <a:r>
              <a:rPr lang="en-US" b="1" dirty="0">
                <a:solidFill>
                  <a:schemeClr val="accent1">
                    <a:lumMod val="50000"/>
                  </a:schemeClr>
                </a:solidFill>
                <a:latin typeface="+mj-lt"/>
              </a:rPr>
              <a:t> </a:t>
            </a:r>
          </a:p>
          <a:p>
            <a:pPr marL="457200" indent="-457200">
              <a:buClr>
                <a:schemeClr val="accent1">
                  <a:lumMod val="50000"/>
                </a:schemeClr>
              </a:buClr>
              <a:buSzPct val="70000"/>
              <a:buFont typeface="Arial" panose="020B0604020202020204" pitchFamily="34" charset="0"/>
              <a:buChar char="•"/>
            </a:pPr>
            <a:r>
              <a:rPr lang="en-US" sz="2600" dirty="0">
                <a:solidFill>
                  <a:schemeClr val="accent6"/>
                </a:solidFill>
                <a:latin typeface="+mj-lt"/>
              </a:rPr>
              <a:t>Holly Ravesloot, OCS</a:t>
            </a:r>
          </a:p>
          <a:p>
            <a:pPr marL="0" indent="0">
              <a:buClr>
                <a:schemeClr val="accent1">
                  <a:lumMod val="50000"/>
                </a:schemeClr>
              </a:buClr>
              <a:buSzPct val="70000"/>
              <a:buNone/>
            </a:pPr>
            <a:endParaRPr lang="en-US" sz="2600" dirty="0">
              <a:solidFill>
                <a:schemeClr val="accent6"/>
              </a:solidFill>
              <a:latin typeface="+mj-lt"/>
            </a:endParaRPr>
          </a:p>
          <a:p>
            <a:pPr marL="0" indent="0">
              <a:buClr>
                <a:schemeClr val="accent1">
                  <a:lumMod val="50000"/>
                </a:schemeClr>
              </a:buClr>
              <a:buSzPct val="70000"/>
              <a:buNone/>
            </a:pPr>
            <a:endParaRPr lang="en-US" dirty="0">
              <a:solidFill>
                <a:schemeClr val="accent6"/>
              </a:solidFill>
              <a:latin typeface="+mj-lt"/>
            </a:endParaRPr>
          </a:p>
          <a:p>
            <a:pPr marL="320040" lvl="1" indent="0">
              <a:buNone/>
            </a:pPr>
            <a:endParaRPr lang="en-US" sz="26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240435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Arial"/>
              <a:ea typeface="+mj-ea"/>
              <a:cs typeface="+mj-cs"/>
            </a:endParaRPr>
          </a:p>
        </p:txBody>
      </p:sp>
      <p:sp>
        <p:nvSpPr>
          <p:cNvPr id="3" name="Content Placeholder 2"/>
          <p:cNvSpPr>
            <a:spLocks noGrp="1"/>
          </p:cNvSpPr>
          <p:nvPr>
            <p:ph sz="quarter" idx="1"/>
          </p:nvPr>
        </p:nvSpPr>
        <p:spPr>
          <a:xfrm>
            <a:off x="457200" y="1763521"/>
            <a:ext cx="8153400" cy="4343400"/>
          </a:xfrm>
        </p:spPr>
        <p:txBody>
          <a:bodyPr>
            <a:noAutofit/>
          </a:bodyPr>
          <a:lstStyle/>
          <a:p>
            <a:pPr marL="2119313" indent="-2119313">
              <a:spcBef>
                <a:spcPts val="0"/>
              </a:spcBef>
              <a:buNone/>
            </a:pPr>
            <a:r>
              <a:rPr lang="en-US" sz="2200" b="1" dirty="0">
                <a:solidFill>
                  <a:schemeClr val="accent6"/>
                </a:solidFill>
                <a:latin typeface="Arial" panose="020B0604020202020204" pitchFamily="34" charset="0"/>
                <a:cs typeface="Arial" panose="020B0604020202020204" pitchFamily="34" charset="0"/>
              </a:rPr>
              <a:t>Burden Reduction Targeting Index</a:t>
            </a:r>
            <a:endParaRPr lang="en-US" sz="2200" dirty="0">
              <a:solidFill>
                <a:schemeClr val="accent6"/>
              </a:solidFill>
              <a:latin typeface="Arial" panose="020B0604020202020204" pitchFamily="34" charset="0"/>
              <a:cs typeface="Arial" panose="020B0604020202020204" pitchFamily="34" charset="0"/>
            </a:endParaRPr>
          </a:p>
          <a:p>
            <a:pPr marL="2119313" indent="-2119313">
              <a:lnSpc>
                <a:spcPct val="50000"/>
              </a:lnSpc>
              <a:spcBef>
                <a:spcPts val="0"/>
              </a:spcBef>
              <a:buNone/>
            </a:pPr>
            <a:endParaRPr lang="en-US" sz="2800" dirty="0">
              <a:solidFill>
                <a:schemeClr val="accent6"/>
              </a:solidFill>
              <a:latin typeface="Arial" panose="020B0604020202020204" pitchFamily="34" charset="0"/>
              <a:cs typeface="Arial" panose="020B0604020202020204" pitchFamily="34" charset="0"/>
            </a:endParaRPr>
          </a:p>
          <a:p>
            <a:pPr>
              <a:spcBef>
                <a:spcPts val="0"/>
              </a:spcBef>
              <a:buClr>
                <a:schemeClr val="accent6"/>
              </a:buClr>
              <a:buSzPct val="85000"/>
              <a:buFont typeface="Arial" pitchFamily="34" charset="0"/>
              <a:buChar char="•"/>
            </a:pPr>
            <a:r>
              <a:rPr lang="en-US" sz="2200" dirty="0">
                <a:solidFill>
                  <a:schemeClr val="accent6"/>
                </a:solidFill>
                <a:latin typeface="Arial" panose="020B0604020202020204" pitchFamily="34" charset="0"/>
                <a:cs typeface="Arial" panose="020B0604020202020204" pitchFamily="34" charset="0"/>
              </a:rPr>
              <a:t>This measure tells us whether high energy burden households have a larger share of their energy bill paid with LIHEAP than average households.</a:t>
            </a:r>
          </a:p>
          <a:p>
            <a:pPr marL="346075" indent="-346075">
              <a:lnSpc>
                <a:spcPct val="50000"/>
              </a:lnSpc>
              <a:spcBef>
                <a:spcPts val="0"/>
              </a:spcBef>
              <a:buNone/>
            </a:pPr>
            <a:endParaRPr lang="en-US" sz="2200" b="1" dirty="0">
              <a:solidFill>
                <a:schemeClr val="accent6"/>
              </a:solidFill>
              <a:latin typeface="Arial" panose="020B0604020202020204" pitchFamily="34" charset="0"/>
              <a:cs typeface="Arial" panose="020B0604020202020204" pitchFamily="34" charset="0"/>
            </a:endParaRPr>
          </a:p>
          <a:p>
            <a:pPr marL="346075" indent="-346075">
              <a:lnSpc>
                <a:spcPct val="50000"/>
              </a:lnSpc>
              <a:spcBef>
                <a:spcPts val="0"/>
              </a:spcBef>
              <a:buNone/>
            </a:pPr>
            <a:endParaRPr lang="en-US" sz="2200" b="1" dirty="0">
              <a:solidFill>
                <a:schemeClr val="accent6"/>
              </a:solidFill>
              <a:latin typeface="Arial" panose="020B0604020202020204" pitchFamily="34" charset="0"/>
              <a:cs typeface="Arial" panose="020B0604020202020204" pitchFamily="34" charset="0"/>
            </a:endParaRPr>
          </a:p>
          <a:p>
            <a:pPr marL="346075" indent="-346075">
              <a:spcBef>
                <a:spcPts val="0"/>
              </a:spcBef>
              <a:buNone/>
            </a:pPr>
            <a:r>
              <a:rPr lang="en-US" sz="2200" b="1" dirty="0">
                <a:solidFill>
                  <a:schemeClr val="accent6"/>
                </a:solidFill>
                <a:latin typeface="Arial" panose="020B0604020202020204" pitchFamily="34" charset="0"/>
                <a:cs typeface="Arial" panose="020B0604020202020204" pitchFamily="34" charset="0"/>
              </a:rPr>
              <a:t>Why Does This Matter?</a:t>
            </a:r>
          </a:p>
          <a:p>
            <a:pPr marL="346075" indent="-346075">
              <a:lnSpc>
                <a:spcPct val="50000"/>
              </a:lnSpc>
              <a:spcBef>
                <a:spcPts val="0"/>
              </a:spcBef>
              <a:buNone/>
            </a:pPr>
            <a:endParaRPr lang="en-US" sz="2800" b="1" dirty="0">
              <a:solidFill>
                <a:schemeClr val="accent6"/>
              </a:solidFill>
              <a:latin typeface="Arial" panose="020B0604020202020204" pitchFamily="34" charset="0"/>
              <a:cs typeface="Arial" panose="020B0604020202020204" pitchFamily="34" charset="0"/>
            </a:endParaRPr>
          </a:p>
          <a:p>
            <a:pPr>
              <a:spcBef>
                <a:spcPts val="0"/>
              </a:spcBef>
              <a:buClr>
                <a:schemeClr val="accent6"/>
              </a:buClr>
              <a:buSzPct val="85000"/>
              <a:buFont typeface="Arial" pitchFamily="34" charset="0"/>
              <a:buChar char="•"/>
            </a:pPr>
            <a:r>
              <a:rPr lang="en-US" sz="2200" dirty="0">
                <a:solidFill>
                  <a:schemeClr val="accent6"/>
                </a:solidFill>
                <a:latin typeface="Arial" panose="020B0604020202020204" pitchFamily="34" charset="0"/>
                <a:cs typeface="Arial" panose="020B0604020202020204" pitchFamily="34" charset="0"/>
              </a:rPr>
              <a:t>The LIHEAP Act requires grantees to provide the highest level of assistance to households with the highest energy burden. This measure goes beyond the size of the benefit to look at the share of the bill paid. </a:t>
            </a:r>
            <a:endParaRPr lang="en-US" sz="2200" b="1" dirty="0">
              <a:solidFill>
                <a:schemeClr val="accent6"/>
              </a:solidFill>
              <a:latin typeface="Arial" panose="020B0604020202020204" pitchFamily="34" charset="0"/>
              <a:cs typeface="Arial" panose="020B0604020202020204" pitchFamily="34" charset="0"/>
            </a:endParaRPr>
          </a:p>
          <a:p>
            <a:pPr marL="0" indent="0">
              <a:spcBef>
                <a:spcPts val="0"/>
              </a:spcBef>
              <a:buNone/>
            </a:pPr>
            <a:endParaRPr lang="en-US" sz="1800" dirty="0">
              <a:solidFill>
                <a:schemeClr val="accent6"/>
              </a:solidFill>
              <a:latin typeface="Calibri" pitchFamily="34" charset="0"/>
            </a:endParaRPr>
          </a:p>
        </p:txBody>
      </p:sp>
      <p:sp>
        <p:nvSpPr>
          <p:cNvPr id="6"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333752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0945" y="5089391"/>
            <a:ext cx="8534400" cy="1374521"/>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9" name="TextBox 18"/>
          <p:cNvSpPr txBox="1"/>
          <p:nvPr/>
        </p:nvSpPr>
        <p:spPr>
          <a:xfrm>
            <a:off x="423904" y="5216997"/>
            <a:ext cx="8267700" cy="1143390"/>
          </a:xfrm>
          <a:prstGeom prst="rect">
            <a:avLst/>
          </a:prstGeom>
          <a:solidFill>
            <a:schemeClr val="tx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264A64"/>
                </a:solidFill>
                <a:effectLst/>
                <a:uLnTx/>
                <a:uFillTx/>
                <a:latin typeface="Calibri" pitchFamily="34" charset="0"/>
                <a:ea typeface="+mn-ea"/>
                <a:cs typeface="+mn-cs"/>
              </a:rPr>
              <a:t>Does LIHEAP pay a larger share of the home energy bill for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264A64"/>
              </a:solidFill>
              <a:effectLst/>
              <a:uLnTx/>
              <a:uFillTx/>
              <a:latin typeface="Calibri"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Calibri" pitchFamily="34" charset="0"/>
                <a:ea typeface="+mn-ea"/>
                <a:cs typeface="+mn-cs"/>
              </a:rPr>
              <a:t>No. In both 2005 and 2009, high burden households had a lower percentage of their home energy bill paid by the program than the average household. But, the program improved on this measure between 2005 and 2009.</a:t>
            </a:r>
          </a:p>
        </p:txBody>
      </p:sp>
      <p:sp>
        <p:nvSpPr>
          <p:cNvPr id="10" name="Slide Number Placeholder 9"/>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FFFFFF"/>
              </a:solidFill>
              <a:effectLst/>
              <a:uLnTx/>
              <a:uFillTx/>
              <a:latin typeface="Arial"/>
              <a:ea typeface="+mj-ea"/>
              <a:cs typeface="+mj-cs"/>
            </a:endParaRPr>
          </a:p>
        </p:txBody>
      </p:sp>
      <p:sp>
        <p:nvSpPr>
          <p:cNvPr id="15" name="Text Box 2"/>
          <p:cNvSpPr txBox="1">
            <a:spLocks noChangeArrowheads="1"/>
          </p:cNvSpPr>
          <p:nvPr/>
        </p:nvSpPr>
        <p:spPr bwMode="auto">
          <a:xfrm>
            <a:off x="4799456" y="3562369"/>
            <a:ext cx="3694020" cy="124649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Calibri"/>
                <a:ea typeface="Calibri"/>
                <a:cs typeface="Times New Roman"/>
              </a:rPr>
              <a:t>In 2009, high burden households had 24% of their annual home energy bill paid, compared to the average of 25%.</a:t>
            </a:r>
          </a:p>
          <a:p>
            <a:pPr marL="0" marR="0" lvl="0" indent="0" algn="l" defTabSz="914400" rtl="0" eaLnBrk="1" fontAlgn="auto" latinLnBrk="0" hangingPunct="1">
              <a:lnSpc>
                <a:spcPct val="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a:ea typeface="Calibri"/>
                <a:cs typeface="Times New Roman"/>
              </a:rPr>
              <a:t>[Index Score:  96]</a:t>
            </a:r>
          </a:p>
        </p:txBody>
      </p:sp>
      <p:sp>
        <p:nvSpPr>
          <p:cNvPr id="14" name="Text Box 2"/>
          <p:cNvSpPr txBox="1">
            <a:spLocks noChangeArrowheads="1"/>
          </p:cNvSpPr>
          <p:nvPr/>
        </p:nvSpPr>
        <p:spPr bwMode="auto">
          <a:xfrm>
            <a:off x="4799457" y="2127675"/>
            <a:ext cx="3694019" cy="123110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Calibri"/>
                <a:ea typeface="Calibri"/>
                <a:cs typeface="Times New Roman"/>
              </a:rPr>
              <a:t>In 2005, high burden households had 13% of their annual home energy bill paid, compared to the average of 17%.</a:t>
            </a:r>
          </a:p>
          <a:p>
            <a:pPr marL="0" marR="0" lvl="0" indent="0" algn="l" defTabSz="914400" rtl="0" eaLnBrk="1" fontAlgn="auto" latinLnBrk="0" hangingPunct="1">
              <a:lnSpc>
                <a:spcPct val="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a:ea typeface="Calibri"/>
                <a:cs typeface="Times New Roman"/>
              </a:rPr>
              <a:t>[Index Score:  76]</a:t>
            </a:r>
            <a:endParaRPr kumimoji="0" lang="en-US" sz="1050" b="1" i="0" u="none" strike="noStrike" kern="1200" cap="none" spc="0" normalizeH="0" baseline="0" noProof="0" dirty="0">
              <a:ln>
                <a:noFill/>
              </a:ln>
              <a:solidFill>
                <a:srgbClr val="00B050"/>
              </a:solidFill>
              <a:effectLst/>
              <a:uLnTx/>
              <a:uFillTx/>
              <a:latin typeface="Calibri"/>
              <a:ea typeface="Calibri"/>
              <a:cs typeface="Times New Roman"/>
            </a:endParaRPr>
          </a:p>
        </p:txBody>
      </p:sp>
      <p:sp>
        <p:nvSpPr>
          <p:cNvPr id="16" name="TextBox 15"/>
          <p:cNvSpPr txBox="1"/>
          <p:nvPr/>
        </p:nvSpPr>
        <p:spPr>
          <a:xfrm>
            <a:off x="-228600" y="1538404"/>
            <a:ext cx="8430491" cy="461665"/>
          </a:xfrm>
          <a:prstGeom prst="rect">
            <a:avLst/>
          </a:prstGeom>
          <a:noFill/>
        </p:spPr>
        <p:txBody>
          <a:bodyPr wrap="square" rtlCol="0">
            <a:spAutoFit/>
          </a:bodyPr>
          <a:lstStyle/>
          <a:p>
            <a:pPr marL="512763"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4A64"/>
                </a:solidFill>
                <a:effectLst/>
                <a:uLnTx/>
                <a:uFillTx/>
                <a:latin typeface="Calibri" pitchFamily="34" charset="0"/>
                <a:ea typeface="+mn-ea"/>
                <a:cs typeface="+mn-cs"/>
              </a:rPr>
              <a:t>Burden Reduction Targeting Index Example</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04" y="1911708"/>
            <a:ext cx="4953000" cy="297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3"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52182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rgbClr val="FFFFFF"/>
              </a:solidFill>
              <a:effectLst/>
              <a:uLnTx/>
              <a:uFillTx/>
              <a:latin typeface="Arial"/>
              <a:ea typeface="+mj-ea"/>
              <a:cs typeface="+mj-cs"/>
            </a:endParaRPr>
          </a:p>
        </p:txBody>
      </p:sp>
      <p:sp>
        <p:nvSpPr>
          <p:cNvPr id="16" name="TextBox 15"/>
          <p:cNvSpPr txBox="1"/>
          <p:nvPr/>
        </p:nvSpPr>
        <p:spPr>
          <a:xfrm>
            <a:off x="2865" y="3200400"/>
            <a:ext cx="8430491" cy="830997"/>
          </a:xfrm>
          <a:prstGeom prst="rect">
            <a:avLst/>
          </a:prstGeom>
          <a:noFill/>
        </p:spPr>
        <p:txBody>
          <a:bodyPr wrap="square" rtlCol="0">
            <a:spAutoFit/>
          </a:bodyPr>
          <a:lstStyle/>
          <a:p>
            <a:pPr marL="512763"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4A64"/>
                </a:solidFill>
                <a:effectLst/>
                <a:uLnTx/>
                <a:uFillTx/>
                <a:latin typeface="Calibri" pitchFamily="34" charset="0"/>
                <a:ea typeface="+mn-ea"/>
                <a:cs typeface="+mn-cs"/>
              </a:rPr>
              <a:t>Demonstrating the difference between</a:t>
            </a:r>
          </a:p>
          <a:p>
            <a:pPr marL="512763"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4A64"/>
                </a:solidFill>
                <a:effectLst/>
                <a:uLnTx/>
                <a:uFillTx/>
                <a:latin typeface="Calibri" pitchFamily="34" charset="0"/>
                <a:ea typeface="+mn-ea"/>
                <a:cs typeface="+mn-cs"/>
              </a:rPr>
              <a:t>Benefit Targeting and Burden Reduction Targeting Indices.</a:t>
            </a:r>
          </a:p>
        </p:txBody>
      </p:sp>
      <p:sp>
        <p:nvSpPr>
          <p:cNvPr id="12"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3" name="Content Placeholder 6"/>
          <p:cNvPicPr>
            <a:picLocks noChangeAspect="1"/>
          </p:cNvPicPr>
          <p:nvPr/>
        </p:nvPicPr>
        <p:blipFill rotWithShape="1">
          <a:blip r:embed="rId2"/>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400263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rgbClr val="FFFFFF"/>
              </a:solidFill>
              <a:effectLst/>
              <a:uLnTx/>
              <a:uFillTx/>
              <a:latin typeface="Arial"/>
              <a:ea typeface="+mj-ea"/>
              <a:cs typeface="+mj-cs"/>
            </a:endParaRPr>
          </a:p>
        </p:txBody>
      </p:sp>
      <p:sp>
        <p:nvSpPr>
          <p:cNvPr id="16" name="TextBox 15"/>
          <p:cNvSpPr txBox="1"/>
          <p:nvPr/>
        </p:nvSpPr>
        <p:spPr>
          <a:xfrm>
            <a:off x="2971800" y="320040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4A64"/>
                </a:solidFill>
                <a:effectLst/>
                <a:uLnTx/>
                <a:uFillTx/>
                <a:latin typeface="Arial" panose="020B0604020202020204" pitchFamily="34" charset="0"/>
                <a:ea typeface="+mn-ea"/>
                <a:cs typeface="Arial" panose="020B0604020202020204" pitchFamily="34" charset="0"/>
              </a:rPr>
              <a:t>Questions?</a:t>
            </a:r>
          </a:p>
        </p:txBody>
      </p:sp>
      <p:sp>
        <p:nvSpPr>
          <p:cNvPr id="12"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100" b="0" dirty="0">
                <a:solidFill>
                  <a:srgbClr val="FFFFFF"/>
                </a:solidFill>
              </a:rPr>
              <a:t>How LIHEAP Measures Fit Into Performance Management</a:t>
            </a:r>
            <a:endParaRPr lang="en-US" sz="2400" b="0" dirty="0"/>
          </a:p>
        </p:txBody>
      </p:sp>
      <p:pic>
        <p:nvPicPr>
          <p:cNvPr id="13" name="Content Placeholder 6"/>
          <p:cNvPicPr>
            <a:picLocks noChangeAspect="1"/>
          </p:cNvPicPr>
          <p:nvPr/>
        </p:nvPicPr>
        <p:blipFill rotWithShape="1">
          <a:blip r:embed="rId2"/>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427861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24</a:t>
            </a:fld>
            <a:endParaRPr lang="en-US" dirty="0"/>
          </a:p>
        </p:txBody>
      </p:sp>
      <p:sp>
        <p:nvSpPr>
          <p:cNvPr id="19" name="Rectangle 18"/>
          <p:cNvSpPr/>
          <p:nvPr/>
        </p:nvSpPr>
        <p:spPr>
          <a:xfrm>
            <a:off x="457200" y="1752600"/>
            <a:ext cx="8458200" cy="1089529"/>
          </a:xfrm>
          <a:prstGeom prst="rect">
            <a:avLst/>
          </a:prstGeom>
        </p:spPr>
        <p:txBody>
          <a:bodyPr wrap="square">
            <a:spAutoFit/>
          </a:bodyPr>
          <a:lstStyle/>
          <a:p>
            <a:pPr>
              <a:lnSpc>
                <a:spcPct val="90000"/>
              </a:lnSpc>
            </a:pPr>
            <a:endParaRPr lang="en-US" b="1" dirty="0">
              <a:solidFill>
                <a:schemeClr val="accent6"/>
              </a:solidFill>
            </a:endParaRPr>
          </a:p>
          <a:p>
            <a:pPr>
              <a:lnSpc>
                <a:spcPct val="90000"/>
              </a:lnSpc>
            </a:pPr>
            <a:endParaRPr lang="en-US" b="1" dirty="0">
              <a:solidFill>
                <a:schemeClr val="accent6"/>
              </a:solidFill>
            </a:endParaRPr>
          </a:p>
          <a:p>
            <a:pPr lvl="0">
              <a:lnSpc>
                <a:spcPct val="90000"/>
              </a:lnSpc>
              <a:spcBef>
                <a:spcPts val="0"/>
              </a:spcBef>
              <a:spcAft>
                <a:spcPts val="0"/>
              </a:spcAft>
            </a:pPr>
            <a:endParaRPr lang="en-US" dirty="0">
              <a:solidFill>
                <a:schemeClr val="accent6"/>
              </a:solidFill>
            </a:endParaRPr>
          </a:p>
          <a:p>
            <a:pPr lvl="0">
              <a:lnSpc>
                <a:spcPct val="90000"/>
              </a:lnSpc>
              <a:spcBef>
                <a:spcPts val="0"/>
              </a:spcBef>
              <a:spcAft>
                <a:spcPts val="0"/>
              </a:spcAft>
            </a:pPr>
            <a:endParaRPr lang="en-US" dirty="0">
              <a:solidFill>
                <a:schemeClr val="accent6"/>
              </a:solidFil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7" name="Rectangle 6"/>
          <p:cNvSpPr/>
          <p:nvPr/>
        </p:nvSpPr>
        <p:spPr>
          <a:xfrm>
            <a:off x="392625" y="1676400"/>
            <a:ext cx="8382000" cy="4527393"/>
          </a:xfrm>
          <a:prstGeom prst="rect">
            <a:avLst/>
          </a:prstGeom>
        </p:spPr>
        <p:txBody>
          <a:bodyPr wrap="square">
            <a:spAutoFit/>
          </a:bodyPr>
          <a:lstStyle/>
          <a:p>
            <a:r>
              <a:rPr lang="en-US" sz="2000" b="1" dirty="0">
                <a:solidFill>
                  <a:schemeClr val="accent6"/>
                </a:solidFill>
              </a:rPr>
              <a:t>Analyzing and Interpreting LIHEAP Performance Measure Data</a:t>
            </a:r>
          </a:p>
          <a:p>
            <a:endParaRPr lang="en-US" dirty="0">
              <a:solidFill>
                <a:schemeClr val="accent6"/>
              </a:solidFill>
            </a:endParaRPr>
          </a:p>
          <a:p>
            <a:r>
              <a:rPr lang="en-US" dirty="0">
                <a:solidFill>
                  <a:schemeClr val="accent6"/>
                </a:solidFill>
              </a:rPr>
              <a:t>In previous trainings, we have demonstrated how data from existing reports can be used to answer key performance management questions.</a:t>
            </a:r>
          </a:p>
          <a:p>
            <a:endParaRPr lang="en-US" dirty="0">
              <a:solidFill>
                <a:schemeClr val="accent6"/>
              </a:solidFill>
            </a:endParaRPr>
          </a:p>
          <a:p>
            <a:r>
              <a:rPr lang="en-US" dirty="0">
                <a:solidFill>
                  <a:schemeClr val="accent6"/>
                </a:solidFill>
              </a:rPr>
              <a:t>In this training session, we will use real-life examples to demonstrate how grantees can systematically analyze LIHEAP Performance Measure data for planning and evaluation.</a:t>
            </a:r>
            <a:endParaRPr lang="en-US" b="1" dirty="0">
              <a:solidFill>
                <a:schemeClr val="accent6"/>
              </a:solidFill>
            </a:endParaRPr>
          </a:p>
          <a:p>
            <a:pPr>
              <a:lnSpc>
                <a:spcPct val="90000"/>
              </a:lnSpc>
            </a:pPr>
            <a:endParaRPr lang="en-US" dirty="0">
              <a:solidFill>
                <a:schemeClr val="accent6"/>
              </a:solidFill>
            </a:endParaRPr>
          </a:p>
          <a:p>
            <a:pPr>
              <a:lnSpc>
                <a:spcPct val="90000"/>
              </a:lnSpc>
            </a:pPr>
            <a:endParaRPr lang="en-US" sz="1400" dirty="0">
              <a:solidFill>
                <a:schemeClr val="accent6"/>
              </a:solidFill>
            </a:endParaRPr>
          </a:p>
          <a:p>
            <a:pPr>
              <a:lnSpc>
                <a:spcPct val="90000"/>
              </a:lnSpc>
            </a:pPr>
            <a:r>
              <a:rPr lang="en-US" b="1" i="1" dirty="0">
                <a:solidFill>
                  <a:schemeClr val="accent6"/>
                </a:solidFill>
              </a:rPr>
              <a:t>For each grantee example, we will walk through the following:</a:t>
            </a:r>
          </a:p>
          <a:p>
            <a:pPr>
              <a:lnSpc>
                <a:spcPct val="90000"/>
              </a:lnSpc>
            </a:pPr>
            <a:endParaRPr lang="en-US" dirty="0">
              <a:solidFill>
                <a:schemeClr val="accent6"/>
              </a:solidFill>
            </a:endParaRPr>
          </a:p>
          <a:p>
            <a:pPr marL="574675" indent="-347663">
              <a:lnSpc>
                <a:spcPct val="90000"/>
              </a:lnSpc>
              <a:buFont typeface="Arial" panose="020B0604020202020204" pitchFamily="34" charset="0"/>
              <a:buChar char="•"/>
            </a:pPr>
            <a:r>
              <a:rPr lang="en-US" dirty="0">
                <a:solidFill>
                  <a:schemeClr val="accent6"/>
                </a:solidFill>
              </a:rPr>
              <a:t>Grantee Benefit Matrix</a:t>
            </a:r>
          </a:p>
          <a:p>
            <a:pPr marL="574675" indent="-347663">
              <a:lnSpc>
                <a:spcPct val="90000"/>
              </a:lnSpc>
              <a:buFont typeface="Arial" panose="020B0604020202020204" pitchFamily="34" charset="0"/>
              <a:buChar char="•"/>
            </a:pPr>
            <a:r>
              <a:rPr lang="en-US" dirty="0">
                <a:solidFill>
                  <a:schemeClr val="accent6"/>
                </a:solidFill>
              </a:rPr>
              <a:t>Performance Data Form (data for all households, regardless of fuel type)</a:t>
            </a:r>
          </a:p>
          <a:p>
            <a:pPr marL="574675" indent="-347663">
              <a:lnSpc>
                <a:spcPct val="90000"/>
              </a:lnSpc>
              <a:buFont typeface="Arial" panose="020B0604020202020204" pitchFamily="34" charset="0"/>
              <a:buChar char="•"/>
            </a:pPr>
            <a:r>
              <a:rPr lang="en-US" dirty="0">
                <a:solidFill>
                  <a:schemeClr val="accent6"/>
                </a:solidFill>
              </a:rPr>
              <a:t>Performance Data Form (data for households across all fuel types)</a:t>
            </a:r>
          </a:p>
          <a:p>
            <a:pPr marL="574675" indent="-347663">
              <a:lnSpc>
                <a:spcPct val="90000"/>
              </a:lnSpc>
              <a:buFont typeface="Arial" panose="020B0604020202020204" pitchFamily="34" charset="0"/>
              <a:buChar char="•"/>
            </a:pPr>
            <a:r>
              <a:rPr lang="en-US" dirty="0">
                <a:solidFill>
                  <a:schemeClr val="accent6"/>
                </a:solidFill>
              </a:rPr>
              <a:t>State Performance Data Snapshot</a:t>
            </a:r>
          </a:p>
          <a:p>
            <a:pPr>
              <a:lnSpc>
                <a:spcPct val="90000"/>
              </a:lnSpc>
            </a:pPr>
            <a:endParaRPr lang="en-US" dirty="0">
              <a:solidFill>
                <a:schemeClr val="accent6"/>
              </a:solidFill>
            </a:endParaRPr>
          </a:p>
        </p:txBody>
      </p:sp>
    </p:spTree>
    <p:extLst>
      <p:ext uri="{BB962C8B-B14F-4D97-AF65-F5344CB8AC3E}">
        <p14:creationId xmlns:p14="http://schemas.microsoft.com/office/powerpoint/2010/main" val="112517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25</a:t>
            </a:fld>
            <a:endParaRPr lang="en-US" dirty="0"/>
          </a:p>
        </p:txBody>
      </p:sp>
      <p:sp>
        <p:nvSpPr>
          <p:cNvPr id="19" name="Rectangle 18"/>
          <p:cNvSpPr/>
          <p:nvPr/>
        </p:nvSpPr>
        <p:spPr>
          <a:xfrm>
            <a:off x="457200" y="1752600"/>
            <a:ext cx="8458200" cy="1089529"/>
          </a:xfrm>
          <a:prstGeom prst="rect">
            <a:avLst/>
          </a:prstGeom>
        </p:spPr>
        <p:txBody>
          <a:bodyPr wrap="square">
            <a:spAutoFit/>
          </a:bodyPr>
          <a:lstStyle/>
          <a:p>
            <a:pPr>
              <a:lnSpc>
                <a:spcPct val="90000"/>
              </a:lnSpc>
            </a:pPr>
            <a:endParaRPr lang="en-US" b="1" dirty="0">
              <a:solidFill>
                <a:schemeClr val="accent6"/>
              </a:solidFill>
            </a:endParaRPr>
          </a:p>
          <a:p>
            <a:pPr>
              <a:lnSpc>
                <a:spcPct val="90000"/>
              </a:lnSpc>
            </a:pPr>
            <a:endParaRPr lang="en-US" b="1" dirty="0">
              <a:solidFill>
                <a:schemeClr val="accent6"/>
              </a:solidFill>
            </a:endParaRPr>
          </a:p>
          <a:p>
            <a:pPr lvl="0">
              <a:lnSpc>
                <a:spcPct val="90000"/>
              </a:lnSpc>
              <a:spcBef>
                <a:spcPts val="0"/>
              </a:spcBef>
              <a:spcAft>
                <a:spcPts val="0"/>
              </a:spcAft>
            </a:pPr>
            <a:endParaRPr lang="en-US" dirty="0">
              <a:solidFill>
                <a:schemeClr val="accent6"/>
              </a:solidFill>
            </a:endParaRPr>
          </a:p>
          <a:p>
            <a:pPr lvl="0">
              <a:lnSpc>
                <a:spcPct val="90000"/>
              </a:lnSpc>
              <a:spcBef>
                <a:spcPts val="0"/>
              </a:spcBef>
              <a:spcAft>
                <a:spcPts val="0"/>
              </a:spcAft>
            </a:pPr>
            <a:endParaRPr lang="en-US" dirty="0">
              <a:solidFill>
                <a:schemeClr val="accent6"/>
              </a:solidFil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7" name="Rectangle 6"/>
          <p:cNvSpPr/>
          <p:nvPr/>
        </p:nvSpPr>
        <p:spPr>
          <a:xfrm>
            <a:off x="457200" y="1778955"/>
            <a:ext cx="8229600" cy="3942618"/>
          </a:xfrm>
          <a:prstGeom prst="rect">
            <a:avLst/>
          </a:prstGeom>
        </p:spPr>
        <p:txBody>
          <a:bodyPr wrap="square">
            <a:spAutoFit/>
          </a:bodyPr>
          <a:lstStyle/>
          <a:p>
            <a:pPr>
              <a:lnSpc>
                <a:spcPct val="90000"/>
              </a:lnSpc>
            </a:pPr>
            <a:r>
              <a:rPr lang="en-US" sz="2200" b="1" dirty="0">
                <a:solidFill>
                  <a:schemeClr val="accent6"/>
                </a:solidFill>
              </a:rPr>
              <a:t>Grantee Benefit Matrix</a:t>
            </a:r>
          </a:p>
          <a:p>
            <a:pPr>
              <a:lnSpc>
                <a:spcPct val="90000"/>
              </a:lnSpc>
            </a:pPr>
            <a:endParaRPr lang="en-US" sz="2800" dirty="0">
              <a:solidFill>
                <a:schemeClr val="accent6"/>
              </a:solidFill>
            </a:endParaRPr>
          </a:p>
          <a:p>
            <a:pPr marL="285750" indent="-285750">
              <a:lnSpc>
                <a:spcPct val="90000"/>
              </a:lnSpc>
              <a:buFont typeface="Arial" panose="020B0604020202020204" pitchFamily="34" charset="0"/>
              <a:buChar char="•"/>
            </a:pPr>
            <a:r>
              <a:rPr lang="en-US" sz="2000" dirty="0">
                <a:solidFill>
                  <a:schemeClr val="accent6"/>
                </a:solidFill>
              </a:rPr>
              <a:t>What factors are used to vary benefits among households (e.g., income, fuel type)?</a:t>
            </a:r>
          </a:p>
          <a:p>
            <a:pPr>
              <a:lnSpc>
                <a:spcPct val="90000"/>
              </a:lnSpc>
            </a:pPr>
            <a:endParaRPr lang="en-US" sz="2000" dirty="0">
              <a:solidFill>
                <a:schemeClr val="accent6"/>
              </a:solidFill>
            </a:endParaRPr>
          </a:p>
          <a:p>
            <a:pPr marL="285750" indent="-285750">
              <a:lnSpc>
                <a:spcPct val="90000"/>
              </a:lnSpc>
              <a:buFont typeface="Arial" panose="020B0604020202020204" pitchFamily="34" charset="0"/>
              <a:buChar char="•"/>
            </a:pPr>
            <a:r>
              <a:rPr lang="en-US" sz="2000" dirty="0">
                <a:solidFill>
                  <a:schemeClr val="accent6"/>
                </a:solidFill>
              </a:rPr>
              <a:t>Does the benefit matrix rely upon actual energy expenditures?</a:t>
            </a:r>
          </a:p>
          <a:p>
            <a:pPr marL="285750" indent="-285750">
              <a:lnSpc>
                <a:spcPct val="90000"/>
              </a:lnSpc>
              <a:buFont typeface="Arial" panose="020B0604020202020204" pitchFamily="34" charset="0"/>
              <a:buChar char="•"/>
            </a:pPr>
            <a:endParaRPr lang="en-US" sz="2000" dirty="0">
              <a:solidFill>
                <a:schemeClr val="accent6"/>
              </a:solidFill>
            </a:endParaRPr>
          </a:p>
          <a:p>
            <a:pPr marL="285750" indent="-285750">
              <a:lnSpc>
                <a:spcPct val="90000"/>
              </a:lnSpc>
              <a:buFont typeface="Arial" panose="020B0604020202020204" pitchFamily="34" charset="0"/>
              <a:buChar char="•"/>
            </a:pPr>
            <a:r>
              <a:rPr lang="en-US" sz="2000" dirty="0">
                <a:solidFill>
                  <a:schemeClr val="accent6"/>
                </a:solidFill>
              </a:rPr>
              <a:t>What other assumptions does the benefit matrix make?</a:t>
            </a:r>
          </a:p>
          <a:p>
            <a:pPr marL="285750" indent="-285750">
              <a:lnSpc>
                <a:spcPct val="90000"/>
              </a:lnSpc>
              <a:buFont typeface="Arial" panose="020B0604020202020204" pitchFamily="34" charset="0"/>
              <a:buChar char="•"/>
            </a:pPr>
            <a:endParaRPr lang="en-US" dirty="0">
              <a:solidFill>
                <a:schemeClr val="accent6"/>
              </a:solidFill>
            </a:endParaRPr>
          </a:p>
          <a:p>
            <a:pPr marL="800100" indent="-800100">
              <a:lnSpc>
                <a:spcPct val="90000"/>
              </a:lnSpc>
            </a:pPr>
            <a:endParaRPr lang="en-US" b="1" dirty="0">
              <a:solidFill>
                <a:schemeClr val="accent6"/>
              </a:solidFill>
            </a:endParaRPr>
          </a:p>
          <a:p>
            <a:pPr marL="800100" indent="-800100">
              <a:lnSpc>
                <a:spcPct val="90000"/>
              </a:lnSpc>
            </a:pPr>
            <a:r>
              <a:rPr lang="en-US" b="1" dirty="0">
                <a:solidFill>
                  <a:srgbClr val="C00000"/>
                </a:solidFill>
              </a:rPr>
              <a:t>Note:  </a:t>
            </a:r>
            <a:r>
              <a:rPr lang="en-US" b="1" dirty="0">
                <a:solidFill>
                  <a:schemeClr val="accent6"/>
                </a:solidFill>
              </a:rPr>
              <a:t>	</a:t>
            </a:r>
            <a:r>
              <a:rPr lang="en-US" i="1" dirty="0">
                <a:solidFill>
                  <a:schemeClr val="accent6"/>
                </a:solidFill>
              </a:rPr>
              <a:t>Examples in this training only include matrices for regular assistance. This is important to consider, because “annual LIHEAP benefit” data includes all bill payment assistance (including heating, cooling, crisis, and supplemental benefits).</a:t>
            </a:r>
          </a:p>
        </p:txBody>
      </p:sp>
    </p:spTree>
    <p:extLst>
      <p:ext uri="{BB962C8B-B14F-4D97-AF65-F5344CB8AC3E}">
        <p14:creationId xmlns:p14="http://schemas.microsoft.com/office/powerpoint/2010/main" val="122649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752600"/>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7" name="Rectangle 6"/>
          <p:cNvSpPr/>
          <p:nvPr/>
        </p:nvSpPr>
        <p:spPr>
          <a:xfrm>
            <a:off x="4918953" y="1818665"/>
            <a:ext cx="3925440" cy="4171142"/>
          </a:xfrm>
          <a:prstGeom prst="rect">
            <a:avLst/>
          </a:prstGeom>
        </p:spPr>
        <p:txBody>
          <a:bodyPr wrap="square">
            <a:spAutoFit/>
          </a:bodyPr>
          <a:lstStyle/>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How do income and energy bills compare between average households and high burden households?  </a:t>
            </a: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50" dirty="0">
                <a:solidFill>
                  <a:srgbClr val="264A64"/>
                </a:solidFill>
                <a:latin typeface="Arial"/>
              </a:rPr>
              <a:t>How does the pre-LIHEAP energy burden compare between average households and high burden households?</a:t>
            </a: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Tx/>
              <a:buNone/>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What is the difference in the LIHEAP benefit between high burden and average households?</a:t>
            </a:r>
          </a:p>
          <a:p>
            <a:pPr marL="285750" marR="0" lvl="0" indent="-227013" algn="l" defTabSz="914400" rtl="0" eaLnBrk="1" fontAlgn="auto" latinLnBrk="0" hangingPunct="1">
              <a:lnSpc>
                <a:spcPct val="90000"/>
              </a:lnSpc>
              <a:spcBef>
                <a:spcPts val="0"/>
              </a:spcBef>
              <a:spcAft>
                <a:spcPts val="0"/>
              </a:spcAft>
              <a:buClrTx/>
              <a:buSzTx/>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50" dirty="0">
                <a:solidFill>
                  <a:srgbClr val="264A64"/>
                </a:solidFill>
                <a:latin typeface="Arial"/>
              </a:rPr>
              <a:t>How does post-LIHEAP burden compare between average households and high burden households?</a:t>
            </a: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550" dirty="0">
              <a:solidFill>
                <a:srgbClr val="264A64"/>
              </a:solidFill>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What insight does this data give me about the benefit matrix?</a:t>
            </a:r>
          </a:p>
        </p:txBody>
      </p:sp>
      <p:sp>
        <p:nvSpPr>
          <p:cNvPr id="9" name="Rectangle 8"/>
          <p:cNvSpPr/>
          <p:nvPr/>
        </p:nvSpPr>
        <p:spPr>
          <a:xfrm>
            <a:off x="457200" y="1666152"/>
            <a:ext cx="3978613" cy="1532727"/>
          </a:xfrm>
          <a:prstGeom prst="rect">
            <a:avLst/>
          </a:prstGeom>
        </p:spPr>
        <p:txBody>
          <a:bodyPr wrap="square">
            <a:spAutoFit/>
          </a:bodyPr>
          <a:lstStyle/>
          <a:p>
            <a:pPr lvl="0">
              <a:lnSpc>
                <a:spcPct val="90000"/>
              </a:lnSpc>
              <a:defRPr/>
            </a:pPr>
            <a:r>
              <a:rPr lang="en-US" sz="2400" b="1" dirty="0">
                <a:solidFill>
                  <a:srgbClr val="264A64"/>
                </a:solidFill>
              </a:rPr>
              <a:t>Data for ALL Households </a:t>
            </a:r>
            <a:r>
              <a:rPr lang="en-US" sz="2000" b="1" i="1" dirty="0">
                <a:solidFill>
                  <a:srgbClr val="264A64"/>
                </a:solidFill>
              </a:rPr>
              <a:t>(Regardless of Fuel Type)</a:t>
            </a:r>
          </a:p>
          <a:p>
            <a:pPr lvl="0">
              <a:lnSpc>
                <a:spcPct val="90000"/>
              </a:lnSpc>
              <a:defRPr/>
            </a:pPr>
            <a:endParaRPr lang="en-US" sz="2000" b="1" i="1" dirty="0">
              <a:solidFill>
                <a:srgbClr val="264A64"/>
              </a:solidFill>
            </a:endParaRPr>
          </a:p>
          <a:p>
            <a:pPr>
              <a:lnSpc>
                <a:spcPct val="90000"/>
              </a:lnSpc>
              <a:defRPr/>
            </a:pPr>
            <a:r>
              <a:rPr lang="en-US" sz="2000" b="1" dirty="0">
                <a:solidFill>
                  <a:srgbClr val="C00000"/>
                </a:solidFill>
              </a:rPr>
              <a:t>(Sections B &amp; C, Column 2)</a:t>
            </a:r>
          </a:p>
          <a:p>
            <a:pPr lvl="0">
              <a:lnSpc>
                <a:spcPct val="90000"/>
              </a:lnSpc>
              <a:defRPr/>
            </a:pPr>
            <a:endParaRPr lang="en-US" sz="2000" b="1" i="1" dirty="0">
              <a:solidFill>
                <a:srgbClr val="264A64"/>
              </a:solidFill>
            </a:endParaRPr>
          </a:p>
        </p:txBody>
      </p:sp>
      <p:pic>
        <p:nvPicPr>
          <p:cNvPr id="10" name="Picture 9"/>
          <p:cNvPicPr>
            <a:picLocks noChangeAspect="1"/>
          </p:cNvPicPr>
          <p:nvPr/>
        </p:nvPicPr>
        <p:blipFill>
          <a:blip r:embed="rId4"/>
          <a:stretch>
            <a:fillRect/>
          </a:stretch>
        </p:blipFill>
        <p:spPr>
          <a:xfrm>
            <a:off x="457200" y="3103505"/>
            <a:ext cx="4255377" cy="3176291"/>
          </a:xfrm>
          <a:prstGeom prst="rect">
            <a:avLst/>
          </a:prstGeom>
        </p:spPr>
      </p:pic>
    </p:spTree>
    <p:extLst>
      <p:ext uri="{BB962C8B-B14F-4D97-AF65-F5344CB8AC3E}">
        <p14:creationId xmlns:p14="http://schemas.microsoft.com/office/powerpoint/2010/main" val="332358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752600"/>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3" name="Rectangle 12"/>
          <p:cNvSpPr/>
          <p:nvPr/>
        </p:nvSpPr>
        <p:spPr>
          <a:xfrm>
            <a:off x="4907664" y="1686240"/>
            <a:ext cx="4007736" cy="4600490"/>
          </a:xfrm>
          <a:prstGeom prst="rect">
            <a:avLst/>
          </a:prstGeom>
        </p:spPr>
        <p:txBody>
          <a:bodyPr wrap="square">
            <a:spAutoFit/>
          </a:bodyPr>
          <a:lstStyle/>
          <a:p>
            <a:pPr marL="58737" marR="0" lvl="0" algn="l" defTabSz="914400" rtl="0" eaLnBrk="1" fontAlgn="auto" latinLnBrk="0" hangingPunct="1">
              <a:lnSpc>
                <a:spcPct val="90000"/>
              </a:lnSpc>
              <a:spcBef>
                <a:spcPts val="0"/>
              </a:spcBef>
              <a:spcAft>
                <a:spcPts val="0"/>
              </a:spcAft>
              <a:buClrTx/>
              <a:buSzTx/>
              <a:tabLst/>
              <a:defRPr/>
            </a:pPr>
            <a:r>
              <a:rPr lang="en-US" sz="1550" b="1" u="sng" noProof="0" dirty="0">
                <a:solidFill>
                  <a:srgbClr val="264A64"/>
                </a:solidFill>
                <a:latin typeface="Arial"/>
              </a:rPr>
              <a:t>For a specific Main Heating Fuel:</a:t>
            </a:r>
          </a:p>
          <a:p>
            <a:pPr marL="58737" marR="0" lvl="0" algn="l" defTabSz="914400" rtl="0" eaLnBrk="1" fontAlgn="auto" latinLnBrk="0" hangingPunct="1">
              <a:lnSpc>
                <a:spcPct val="90000"/>
              </a:lnSpc>
              <a:spcBef>
                <a:spcPts val="0"/>
              </a:spcBef>
              <a:spcAft>
                <a:spcPts val="0"/>
              </a:spcAft>
              <a:buClrTx/>
              <a:buSzTx/>
              <a:tabLst/>
              <a:defRPr/>
            </a:pPr>
            <a:endParaRPr kumimoji="0" lang="en-US" sz="1100" b="1"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How do income and energy bills compare between average households and high burden households?  </a:t>
            </a: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50" dirty="0">
                <a:solidFill>
                  <a:srgbClr val="264A64"/>
                </a:solidFill>
                <a:latin typeface="Arial"/>
              </a:rPr>
              <a:t>How does the pre-LIHEAP energy burden compare between average households and high burden households?</a:t>
            </a: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Tx/>
              <a:buNone/>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What is the difference in the LIHEAP benefit between high burden and average households?</a:t>
            </a:r>
          </a:p>
          <a:p>
            <a:pPr marL="285750" marR="0" lvl="0" indent="-227013" algn="l" defTabSz="914400" rtl="0" eaLnBrk="1" fontAlgn="auto" latinLnBrk="0" hangingPunct="1">
              <a:lnSpc>
                <a:spcPct val="90000"/>
              </a:lnSpc>
              <a:spcBef>
                <a:spcPts val="0"/>
              </a:spcBef>
              <a:spcAft>
                <a:spcPts val="0"/>
              </a:spcAft>
              <a:buClrTx/>
              <a:buSzTx/>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50" dirty="0">
                <a:solidFill>
                  <a:srgbClr val="264A64"/>
                </a:solidFill>
                <a:latin typeface="Arial"/>
              </a:rPr>
              <a:t>How does post-LIHEAP burden compare between average households and high burden households?</a:t>
            </a:r>
            <a:endParaRPr kumimoji="0" lang="en-US" sz="1550" b="0"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550" dirty="0">
              <a:solidFill>
                <a:srgbClr val="264A64"/>
              </a:solidFill>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What insight does this data provide about the benefit matrix?</a:t>
            </a:r>
          </a:p>
        </p:txBody>
      </p:sp>
      <p:sp>
        <p:nvSpPr>
          <p:cNvPr id="16" name="Rectangle 15"/>
          <p:cNvSpPr/>
          <p:nvPr/>
        </p:nvSpPr>
        <p:spPr>
          <a:xfrm>
            <a:off x="248477" y="1752600"/>
            <a:ext cx="5147132" cy="1175706"/>
          </a:xfrm>
          <a:prstGeom prst="rect">
            <a:avLst/>
          </a:prstGeom>
        </p:spPr>
        <p:txBody>
          <a:bodyPr wrap="square">
            <a:spAutoFit/>
          </a:bodyPr>
          <a:lstStyle/>
          <a:p>
            <a:pPr lvl="0">
              <a:lnSpc>
                <a:spcPct val="90000"/>
              </a:lnSpc>
              <a:defRPr/>
            </a:pPr>
            <a:r>
              <a:rPr lang="en-US" sz="2200" b="1" dirty="0">
                <a:solidFill>
                  <a:srgbClr val="264A64"/>
                </a:solidFill>
              </a:rPr>
              <a:t>Data for Households by</a:t>
            </a:r>
          </a:p>
          <a:p>
            <a:pPr lvl="0">
              <a:lnSpc>
                <a:spcPct val="90000"/>
              </a:lnSpc>
              <a:defRPr/>
            </a:pPr>
            <a:r>
              <a:rPr lang="en-US" sz="2200" b="1" dirty="0">
                <a:solidFill>
                  <a:srgbClr val="264A64"/>
                </a:solidFill>
              </a:rPr>
              <a:t>Main Heating Fuel Type</a:t>
            </a:r>
          </a:p>
          <a:p>
            <a:pPr lvl="0">
              <a:lnSpc>
                <a:spcPct val="50000"/>
              </a:lnSpc>
              <a:defRPr/>
            </a:pPr>
            <a:endParaRPr lang="en-US" sz="2200" b="1" dirty="0">
              <a:solidFill>
                <a:srgbClr val="264A64"/>
              </a:solidFill>
            </a:endParaRPr>
          </a:p>
          <a:p>
            <a:pPr lvl="0">
              <a:lnSpc>
                <a:spcPct val="90000"/>
              </a:lnSpc>
              <a:defRPr/>
            </a:pPr>
            <a:r>
              <a:rPr lang="en-US" sz="2200" b="1" dirty="0">
                <a:solidFill>
                  <a:srgbClr val="C00000"/>
                </a:solidFill>
              </a:rPr>
              <a:t>(Sections B &amp; C, Columns 3-8)</a:t>
            </a:r>
          </a:p>
        </p:txBody>
      </p:sp>
      <p:pic>
        <p:nvPicPr>
          <p:cNvPr id="9" name="Picture 8"/>
          <p:cNvPicPr>
            <a:picLocks noChangeAspect="1"/>
          </p:cNvPicPr>
          <p:nvPr/>
        </p:nvPicPr>
        <p:blipFill>
          <a:blip r:embed="rId4"/>
          <a:stretch>
            <a:fillRect/>
          </a:stretch>
        </p:blipFill>
        <p:spPr>
          <a:xfrm>
            <a:off x="374904" y="3362438"/>
            <a:ext cx="4057634" cy="2639797"/>
          </a:xfrm>
          <a:prstGeom prst="rect">
            <a:avLst/>
          </a:prstGeom>
        </p:spPr>
      </p:pic>
    </p:spTree>
    <p:extLst>
      <p:ext uri="{BB962C8B-B14F-4D97-AF65-F5344CB8AC3E}">
        <p14:creationId xmlns:p14="http://schemas.microsoft.com/office/powerpoint/2010/main" val="1299978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752600"/>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3" name="Rectangle 12"/>
          <p:cNvSpPr/>
          <p:nvPr/>
        </p:nvSpPr>
        <p:spPr>
          <a:xfrm>
            <a:off x="5078196" y="1697409"/>
            <a:ext cx="3675434" cy="4046492"/>
          </a:xfrm>
          <a:prstGeom prst="rect">
            <a:avLst/>
          </a:prstGeom>
        </p:spPr>
        <p:txBody>
          <a:bodyPr wrap="square">
            <a:spAutoFit/>
          </a:bodyPr>
          <a:lstStyle/>
          <a:p>
            <a:pPr marL="58737" marR="0" lvl="0" algn="l" defTabSz="914400" rtl="0" eaLnBrk="1" fontAlgn="auto" latinLnBrk="0" hangingPunct="1">
              <a:lnSpc>
                <a:spcPct val="90000"/>
              </a:lnSpc>
              <a:spcBef>
                <a:spcPts val="0"/>
              </a:spcBef>
              <a:spcAft>
                <a:spcPts val="0"/>
              </a:spcAft>
              <a:buClrTx/>
              <a:buSzTx/>
              <a:tabLst/>
              <a:defRPr/>
            </a:pPr>
            <a:endParaRPr kumimoji="0" lang="en-US" sz="1100" b="1" i="0" u="none" strike="noStrike" kern="1200" cap="none" spc="0" normalizeH="0" baseline="0" noProof="0" dirty="0">
              <a:ln>
                <a:noFill/>
              </a:ln>
              <a:solidFill>
                <a:srgbClr val="264A64"/>
              </a:solidFill>
              <a:effectLst/>
              <a:uLnTx/>
              <a:uFillTx/>
              <a:latin typeface="Arial"/>
            </a:endParaRPr>
          </a:p>
          <a:p>
            <a:pPr marL="58737" marR="0" lvl="0" algn="l" defTabSz="914400" rtl="0" eaLnBrk="1" fontAlgn="auto" latinLnBrk="0" hangingPunct="1">
              <a:lnSpc>
                <a:spcPct val="90000"/>
              </a:lnSpc>
              <a:spcBef>
                <a:spcPts val="0"/>
              </a:spcBef>
              <a:spcAft>
                <a:spcPts val="0"/>
              </a:spcAft>
              <a:buClrTx/>
              <a:buSzTx/>
              <a:tabLst/>
              <a:defRPr/>
            </a:pPr>
            <a:endParaRPr kumimoji="0" lang="en-US" sz="1100" b="1" i="0" u="none" strike="noStrike" kern="1200" cap="none" spc="0" normalizeH="0" baseline="0" noProof="0" dirty="0">
              <a:ln>
                <a:noFill/>
              </a:ln>
              <a:solidFill>
                <a:srgbClr val="264A64"/>
              </a:solidFill>
              <a:effectLst/>
              <a:uLnTx/>
              <a:uFillTx/>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How do income and energy bills vary between main heating fuel types?</a:t>
            </a: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lvl="0" indent="-227013">
              <a:lnSpc>
                <a:spcPct val="90000"/>
              </a:lnSpc>
              <a:buFont typeface="Arial" panose="020B0604020202020204" pitchFamily="34" charset="0"/>
              <a:buChar char="•"/>
              <a:defRPr/>
            </a:pPr>
            <a:r>
              <a:rPr lang="en-US" sz="1550" dirty="0">
                <a:solidFill>
                  <a:srgbClr val="264A64"/>
                </a:solidFill>
                <a:latin typeface="Arial"/>
              </a:rPr>
              <a:t>How does the pre-LIHEAP energy burden </a:t>
            </a:r>
            <a:r>
              <a:rPr lang="en-US" sz="1550" dirty="0">
                <a:solidFill>
                  <a:srgbClr val="264A64"/>
                </a:solidFill>
              </a:rPr>
              <a:t>vary between main heating fuel types?</a:t>
            </a:r>
          </a:p>
          <a:p>
            <a:pPr marL="285750" marR="0" lvl="0" indent="-227013" algn="l" defTabSz="914400" rtl="0" eaLnBrk="1" fontAlgn="auto" latinLnBrk="0" hangingPunct="1">
              <a:lnSpc>
                <a:spcPct val="90000"/>
              </a:lnSpc>
              <a:spcBef>
                <a:spcPts val="0"/>
              </a:spcBef>
              <a:spcAft>
                <a:spcPts val="0"/>
              </a:spcAft>
              <a:buClrTx/>
              <a:buSzTx/>
              <a:buFontTx/>
              <a:buNone/>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lvl="0" indent="-227013">
              <a:lnSpc>
                <a:spcPct val="90000"/>
              </a:lnSpc>
              <a:buFont typeface="Arial" panose="020B0604020202020204" pitchFamily="34" charset="0"/>
              <a:buChar char="•"/>
              <a:defRPr/>
            </a:pPr>
            <a:r>
              <a:rPr kumimoji="0" lang="en-US" sz="1550" b="0" i="0" u="none" strike="noStrike" kern="1200" cap="none" spc="0" normalizeH="0" baseline="0" noProof="0" dirty="0">
                <a:ln>
                  <a:noFill/>
                </a:ln>
                <a:solidFill>
                  <a:srgbClr val="264A64"/>
                </a:solidFill>
                <a:effectLst/>
                <a:uLnTx/>
                <a:uFillTx/>
                <a:latin typeface="Arial"/>
              </a:rPr>
              <a:t>What is the difference in the LIHEAP </a:t>
            </a:r>
            <a:r>
              <a:rPr lang="en-US" sz="1550" dirty="0">
                <a:solidFill>
                  <a:srgbClr val="264A64"/>
                </a:solidFill>
              </a:rPr>
              <a:t>benefit vary between main heating fuel types?</a:t>
            </a:r>
          </a:p>
          <a:p>
            <a:pPr marL="285750" marR="0" lvl="0" indent="-227013" algn="l" defTabSz="914400" rtl="0" eaLnBrk="1" fontAlgn="auto" latinLnBrk="0" hangingPunct="1">
              <a:lnSpc>
                <a:spcPct val="90000"/>
              </a:lnSpc>
              <a:spcBef>
                <a:spcPts val="0"/>
              </a:spcBef>
              <a:spcAft>
                <a:spcPts val="0"/>
              </a:spcAft>
              <a:buClrTx/>
              <a:buSzTx/>
              <a:tabLst/>
              <a:defRPr/>
            </a:pPr>
            <a:endParaRPr kumimoji="0" lang="en-US" sz="1550" b="0" i="0" u="none" strike="noStrike" kern="1200" cap="none" spc="0" normalizeH="0" baseline="0" noProof="0" dirty="0">
              <a:ln>
                <a:noFill/>
              </a:ln>
              <a:solidFill>
                <a:srgbClr val="264A64"/>
              </a:solidFill>
              <a:effectLst/>
              <a:uLnTx/>
              <a:uFillTx/>
              <a:latin typeface="Arial"/>
            </a:endParaRPr>
          </a:p>
          <a:p>
            <a:pPr marL="285750" lvl="0" indent="-227013">
              <a:lnSpc>
                <a:spcPct val="90000"/>
              </a:lnSpc>
              <a:buFont typeface="Arial" panose="020B0604020202020204" pitchFamily="34" charset="0"/>
              <a:buChar char="•"/>
              <a:defRPr/>
            </a:pPr>
            <a:r>
              <a:rPr lang="en-US" sz="1550" dirty="0">
                <a:solidFill>
                  <a:srgbClr val="264A64"/>
                </a:solidFill>
                <a:latin typeface="Arial"/>
              </a:rPr>
              <a:t>How does post-LIHEAP burden </a:t>
            </a:r>
            <a:r>
              <a:rPr lang="en-US" sz="1550" dirty="0">
                <a:solidFill>
                  <a:srgbClr val="264A64"/>
                </a:solidFill>
              </a:rPr>
              <a:t>vary between main heating fuel types?</a:t>
            </a:r>
          </a:p>
          <a:p>
            <a:pPr marL="58737" marR="0" lvl="0" algn="l" defTabSz="914400" rtl="0" eaLnBrk="1" fontAlgn="auto" latinLnBrk="0" hangingPunct="1">
              <a:lnSpc>
                <a:spcPct val="90000"/>
              </a:lnSpc>
              <a:spcBef>
                <a:spcPts val="0"/>
              </a:spcBef>
              <a:spcAft>
                <a:spcPts val="0"/>
              </a:spcAft>
              <a:buClrTx/>
              <a:buSzTx/>
              <a:tabLst/>
              <a:defRPr/>
            </a:pPr>
            <a:endParaRPr lang="en-US" sz="1550" dirty="0">
              <a:solidFill>
                <a:srgbClr val="264A64"/>
              </a:solidFill>
              <a:latin typeface="Arial"/>
            </a:endParaRPr>
          </a:p>
          <a:p>
            <a:pPr marL="285750" marR="0" lvl="0" indent="-2270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264A64"/>
                </a:solidFill>
                <a:effectLst/>
                <a:uLnTx/>
                <a:uFillTx/>
                <a:latin typeface="Arial"/>
              </a:rPr>
              <a:t>What insight does this data provide about the benefit matrix?</a:t>
            </a:r>
          </a:p>
        </p:txBody>
      </p:sp>
      <p:sp>
        <p:nvSpPr>
          <p:cNvPr id="16" name="Rectangle 15"/>
          <p:cNvSpPr/>
          <p:nvPr/>
        </p:nvSpPr>
        <p:spPr>
          <a:xfrm>
            <a:off x="207254" y="1895568"/>
            <a:ext cx="4479166" cy="1175706"/>
          </a:xfrm>
          <a:prstGeom prst="rect">
            <a:avLst/>
          </a:prstGeom>
        </p:spPr>
        <p:txBody>
          <a:bodyPr wrap="square">
            <a:spAutoFit/>
          </a:bodyPr>
          <a:lstStyle/>
          <a:p>
            <a:pPr lvl="0">
              <a:lnSpc>
                <a:spcPct val="90000"/>
              </a:lnSpc>
              <a:defRPr/>
            </a:pPr>
            <a:r>
              <a:rPr lang="en-US" sz="2200" b="1" dirty="0">
                <a:solidFill>
                  <a:srgbClr val="264A64"/>
                </a:solidFill>
              </a:rPr>
              <a:t>Data for ALL Households across Main Heating Fuel Types</a:t>
            </a:r>
          </a:p>
          <a:p>
            <a:pPr lvl="0">
              <a:lnSpc>
                <a:spcPct val="50000"/>
              </a:lnSpc>
              <a:defRPr/>
            </a:pPr>
            <a:endParaRPr lang="en-US" sz="2200" b="1" dirty="0">
              <a:solidFill>
                <a:srgbClr val="264A64"/>
              </a:solidFill>
            </a:endParaRPr>
          </a:p>
          <a:p>
            <a:pPr lvl="0">
              <a:lnSpc>
                <a:spcPct val="90000"/>
              </a:lnSpc>
              <a:defRPr/>
            </a:pPr>
            <a:r>
              <a:rPr lang="en-US" sz="2200" b="1" dirty="0">
                <a:solidFill>
                  <a:srgbClr val="C00000"/>
                </a:solidFill>
              </a:rPr>
              <a:t>Section B, All Rows</a:t>
            </a:r>
          </a:p>
        </p:txBody>
      </p:sp>
      <p:pic>
        <p:nvPicPr>
          <p:cNvPr id="17" name="Picture 16"/>
          <p:cNvPicPr>
            <a:picLocks noChangeAspect="1"/>
          </p:cNvPicPr>
          <p:nvPr/>
        </p:nvPicPr>
        <p:blipFill>
          <a:blip r:embed="rId4"/>
          <a:stretch>
            <a:fillRect/>
          </a:stretch>
        </p:blipFill>
        <p:spPr>
          <a:xfrm>
            <a:off x="293743" y="3262718"/>
            <a:ext cx="4534507" cy="2433870"/>
          </a:xfrm>
          <a:prstGeom prst="rect">
            <a:avLst/>
          </a:prstGeom>
        </p:spPr>
      </p:pic>
    </p:spTree>
    <p:extLst>
      <p:ext uri="{BB962C8B-B14F-4D97-AF65-F5344CB8AC3E}">
        <p14:creationId xmlns:p14="http://schemas.microsoft.com/office/powerpoint/2010/main" val="3170804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752600"/>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8" name="TextBox 7"/>
          <p:cNvSpPr txBox="1"/>
          <p:nvPr/>
        </p:nvSpPr>
        <p:spPr>
          <a:xfrm>
            <a:off x="3200400" y="3223129"/>
            <a:ext cx="52867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4A64"/>
                </a:solidFill>
                <a:effectLst/>
                <a:uLnTx/>
                <a:uFillTx/>
                <a:latin typeface="Arial"/>
                <a:ea typeface="+mn-ea"/>
                <a:cs typeface="+mn-cs"/>
              </a:rPr>
              <a:t>Example A</a:t>
            </a:r>
          </a:p>
        </p:txBody>
      </p:sp>
    </p:spTree>
    <p:extLst>
      <p:ext uri="{BB962C8B-B14F-4D97-AF65-F5344CB8AC3E}">
        <p14:creationId xmlns:p14="http://schemas.microsoft.com/office/powerpoint/2010/main" val="290610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dirty="0"/>
          </a:p>
        </p:txBody>
      </p:sp>
      <p:sp>
        <p:nvSpPr>
          <p:cNvPr id="8" name="Content Placeholder 7"/>
          <p:cNvSpPr>
            <a:spLocks noGrp="1"/>
          </p:cNvSpPr>
          <p:nvPr>
            <p:ph sz="quarter" idx="1"/>
          </p:nvPr>
        </p:nvSpPr>
        <p:spPr>
          <a:xfrm>
            <a:off x="358289" y="1676400"/>
            <a:ext cx="8159496" cy="4457700"/>
          </a:xfrm>
        </p:spPr>
        <p:txBody>
          <a:bodyPr>
            <a:normAutofit/>
          </a:bodyPr>
          <a:lstStyle/>
          <a:p>
            <a:pPr marL="0" lvl="0" indent="0">
              <a:spcBef>
                <a:spcPts val="0"/>
              </a:spcBef>
              <a:buNone/>
            </a:pPr>
            <a:r>
              <a:rPr lang="en-US" sz="2000" b="1" dirty="0">
                <a:solidFill>
                  <a:schemeClr val="accent6"/>
                </a:solidFill>
                <a:latin typeface="Arial" panose="020B0604020202020204" pitchFamily="34" charset="0"/>
                <a:cs typeface="Arial" panose="020B0604020202020204" pitchFamily="34" charset="0"/>
              </a:rPr>
              <a:t>LIHEAP Performance Measures were developed in response to: </a:t>
            </a:r>
          </a:p>
          <a:p>
            <a:pPr marL="0" lvl="0" indent="0">
              <a:spcBef>
                <a:spcPts val="0"/>
              </a:spcBef>
              <a:buNone/>
            </a:pPr>
            <a:endParaRPr lang="en-US" sz="1400" b="1" dirty="0">
              <a:solidFill>
                <a:schemeClr val="accent6"/>
              </a:solidFill>
              <a:latin typeface="Arial" panose="020B0604020202020204" pitchFamily="34" charset="0"/>
              <a:cs typeface="Arial" panose="020B0604020202020204" pitchFamily="34" charset="0"/>
            </a:endParaRPr>
          </a:p>
          <a:p>
            <a:pPr lvl="0">
              <a:spcBef>
                <a:spcPts val="0"/>
              </a:spcBef>
              <a:buClr>
                <a:schemeClr val="accent6"/>
              </a:buClr>
              <a:buFont typeface="Arial" panose="020B0604020202020204" pitchFamily="34" charset="0"/>
              <a:buChar char="•"/>
            </a:pPr>
            <a:r>
              <a:rPr lang="en-US" sz="1600" i="1" dirty="0">
                <a:solidFill>
                  <a:schemeClr val="tx1">
                    <a:lumMod val="50000"/>
                  </a:schemeClr>
                </a:solidFill>
              </a:rPr>
              <a:t>Section 2605(b) of the Low Income Home Energy Assistance Act of 1981 (42 U.S.C. §8624(b)) as amended by Sec. 311(b) of the Human Services Amendments of 1994 (Public Law 103-252) requiring</a:t>
            </a:r>
            <a:r>
              <a:rPr lang="en-US" sz="1600" b="1" dirty="0">
                <a:solidFill>
                  <a:schemeClr val="accent6"/>
                </a:solidFill>
              </a:rPr>
              <a:t> HHS to develop, in consultation with LIHEAP grantees, model performance goals that measure the success of each State’s LIHEAP activities.  </a:t>
            </a:r>
          </a:p>
          <a:p>
            <a:pPr>
              <a:spcBef>
                <a:spcPts val="0"/>
              </a:spcBef>
              <a:buClr>
                <a:schemeClr val="accent6"/>
              </a:buClr>
              <a:buFont typeface="Arial" panose="020B0604020202020204" pitchFamily="34" charset="0"/>
              <a:buChar char="•"/>
            </a:pPr>
            <a:endParaRPr lang="en-US" sz="1600" dirty="0">
              <a:solidFill>
                <a:schemeClr val="accent6"/>
              </a:solidFill>
            </a:endParaRPr>
          </a:p>
          <a:p>
            <a:pPr lvl="0">
              <a:spcBef>
                <a:spcPts val="0"/>
              </a:spcBef>
              <a:buClr>
                <a:schemeClr val="accent6"/>
              </a:buClr>
              <a:buFont typeface="Arial" panose="020B0604020202020204" pitchFamily="34" charset="0"/>
              <a:buChar char="•"/>
            </a:pPr>
            <a:r>
              <a:rPr lang="en-US" sz="1600" i="1" dirty="0">
                <a:solidFill>
                  <a:schemeClr val="tx1">
                    <a:lumMod val="50000"/>
                  </a:schemeClr>
                </a:solidFill>
              </a:rPr>
              <a:t>Section 2610(b)(2) of the Low Income Home Energy Assistance Act of 1981 (42 U.S.C. §8629(b)(2)) requiring that </a:t>
            </a:r>
            <a:r>
              <a:rPr lang="en-US" sz="1600" b="1" dirty="0">
                <a:solidFill>
                  <a:schemeClr val="accent6"/>
                </a:solidFill>
              </a:rPr>
              <a:t>HHS annually report to Congress on the impact LIHEAP is making on recipient  and income eligible households.</a:t>
            </a:r>
          </a:p>
          <a:p>
            <a:pPr lvl="0">
              <a:spcBef>
                <a:spcPts val="0"/>
              </a:spcBef>
              <a:buClr>
                <a:schemeClr val="accent6"/>
              </a:buClr>
              <a:buFont typeface="Arial" panose="020B0604020202020204" pitchFamily="34" charset="0"/>
              <a:buChar char="•"/>
            </a:pPr>
            <a:endParaRPr lang="en-US" sz="1600" dirty="0">
              <a:solidFill>
                <a:schemeClr val="accent6"/>
              </a:solidFill>
            </a:endParaRPr>
          </a:p>
          <a:p>
            <a:pPr lvl="0">
              <a:spcBef>
                <a:spcPts val="0"/>
              </a:spcBef>
              <a:buClr>
                <a:schemeClr val="accent6"/>
              </a:buClr>
              <a:buFont typeface="Arial" panose="020B0604020202020204" pitchFamily="34" charset="0"/>
              <a:buChar char="•"/>
            </a:pPr>
            <a:r>
              <a:rPr lang="en-US" sz="1600" i="1" dirty="0">
                <a:solidFill>
                  <a:schemeClr val="tx1">
                    <a:lumMod val="50000"/>
                  </a:schemeClr>
                </a:solidFill>
              </a:rPr>
              <a:t>Section 2605(b)(5) of the Low Income Home Energy Assistance Act of 1981 (42 U.S. C. §8624(b)(5)) requiring </a:t>
            </a:r>
            <a:r>
              <a:rPr lang="en-US" sz="1600" b="1" dirty="0">
                <a:solidFill>
                  <a:schemeClr val="accent6"/>
                </a:solidFill>
              </a:rPr>
              <a:t>LIHEAP grantees to provide, in a timely manner, that the highest level of energy assistance will be furnished to those households that have the lowest incomes and the highest energy costs or needs in relation to income, taking into account family size.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408807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l="25503" t="27512" r="24863" b="30489"/>
          <a:stretch/>
        </p:blipFill>
        <p:spPr bwMode="auto">
          <a:xfrm>
            <a:off x="304800" y="3686175"/>
            <a:ext cx="5208239" cy="276796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791200" y="1218116"/>
            <a:ext cx="3252216" cy="5563684"/>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234727" y="1569883"/>
            <a:ext cx="5336255" cy="1892826"/>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How this matrix works: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Find the row with the household size.</a:t>
            </a:r>
          </a:p>
          <a:p>
            <a:pPr marL="228600" marR="0" lvl="0" indent="-228600" algn="l" defTabSz="914400" rtl="0" eaLnBrk="1" fontAlgn="auto" latinLnBrk="0" hangingPunct="1">
              <a:lnSpc>
                <a:spcPct val="9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Find the first column that is </a:t>
            </a:r>
            <a:r>
              <a:rPr kumimoji="0" lang="en-US" sz="1600" b="0" i="0" u="none" strike="noStrike" kern="1200" cap="none" spc="0" normalizeH="0" baseline="0" noProof="0" dirty="0">
                <a:ln>
                  <a:noFill/>
                </a:ln>
                <a:solidFill>
                  <a:srgbClr val="264A64"/>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264A64"/>
                </a:solidFill>
                <a:effectLst/>
                <a:uLnTx/>
                <a:uFillTx/>
                <a:latin typeface="Arial"/>
                <a:ea typeface="+mn-ea"/>
                <a:cs typeface="+mn-cs"/>
              </a:rPr>
              <a:t>household income.</a:t>
            </a:r>
          </a:p>
          <a:p>
            <a:pPr marL="228600" marR="0" lvl="0" indent="-228600" algn="l" defTabSz="914400" rtl="0" eaLnBrk="1" fontAlgn="auto" latinLnBrk="0" hangingPunct="1">
              <a:lnSpc>
                <a:spcPct val="9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Move up or down that column to household fuel type.</a:t>
            </a:r>
          </a:p>
          <a:p>
            <a:pPr marL="228600" marR="0" lvl="0" indent="-228600" algn="l" defTabSz="914400" rtl="0" eaLnBrk="1" fontAlgn="auto" latinLnBrk="0" hangingPunct="1">
              <a:lnSpc>
                <a:spcPct val="9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Multiply fuel type percentage by last year’s fuel costs.</a:t>
            </a:r>
            <a:endParaRPr kumimoji="0" lang="en-US" sz="1600" b="1"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A—Benefit Matrix</a:t>
            </a:r>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2" name="TextBox 1"/>
          <p:cNvSpPr txBox="1"/>
          <p:nvPr/>
        </p:nvSpPr>
        <p:spPr>
          <a:xfrm>
            <a:off x="6011418" y="1603917"/>
            <a:ext cx="2811780" cy="46905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What factors are used to vary benefits?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64A64"/>
                </a:solidFill>
                <a:effectLst/>
                <a:uLnTx/>
                <a:uFillTx/>
                <a:latin typeface="Arial"/>
                <a:ea typeface="+mn-ea"/>
                <a:cs typeface="+mn-cs"/>
              </a:rPr>
              <a:t>Household Size</a:t>
            </a: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64A64"/>
                </a:solidFill>
                <a:effectLst/>
                <a:uLnTx/>
                <a:uFillTx/>
                <a:latin typeface="Arial"/>
                <a:ea typeface="+mn-ea"/>
                <a:cs typeface="+mn-cs"/>
              </a:rPr>
              <a:t>Income</a:t>
            </a: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64A64"/>
                </a:solidFill>
                <a:effectLst/>
                <a:uLnTx/>
                <a:uFillTx/>
                <a:latin typeface="Arial"/>
                <a:ea typeface="+mn-ea"/>
                <a:cs typeface="+mn-cs"/>
              </a:rPr>
              <a:t>Fuel Type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Does the benefit matrix rely on actual energy expenditures?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28600" marR="0" lvl="0" indent="0" algn="l" defTabSz="914400" rtl="0" eaLnBrk="1" fontAlgn="auto" latinLnBrk="0" hangingPunct="1">
              <a:lnSpc>
                <a:spcPct val="9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64A64"/>
                </a:solidFill>
                <a:effectLst/>
                <a:uLnTx/>
                <a:uFillTx/>
                <a:latin typeface="Arial"/>
                <a:ea typeface="+mn-ea"/>
                <a:cs typeface="+mn-cs"/>
              </a:rPr>
              <a:t>Yes.  </a:t>
            </a:r>
            <a:r>
              <a:rPr kumimoji="0" lang="en-US" sz="1600" b="0" i="1" u="none" strike="noStrike" kern="1200" cap="none" spc="0" normalizeH="0" baseline="0" noProof="0" dirty="0">
                <a:ln>
                  <a:noFill/>
                </a:ln>
                <a:solidFill>
                  <a:srgbClr val="264A64"/>
                </a:solidFill>
                <a:effectLst/>
                <a:uLnTx/>
                <a:uFillTx/>
                <a:latin typeface="Arial"/>
                <a:ea typeface="+mn-ea"/>
                <a:cs typeface="+mn-cs"/>
              </a:rPr>
              <a:t>This grantee uses the previous year’s energy bills to determine the benefit at time of intake, as well as adjust percentages in the matrix each program year.</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Tree>
    <p:extLst>
      <p:ext uri="{BB962C8B-B14F-4D97-AF65-F5344CB8AC3E}">
        <p14:creationId xmlns:p14="http://schemas.microsoft.com/office/powerpoint/2010/main" val="368620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99370" y="2005724"/>
            <a:ext cx="3387768" cy="4108817"/>
          </a:xfrm>
          <a:prstGeom prst="rect">
            <a:avLst/>
          </a:prstGeom>
        </p:spPr>
        <p:txBody>
          <a:bodyPr wrap="square">
            <a:spAutoFit/>
          </a:bodyPr>
          <a:lstStyle/>
          <a:p>
            <a:pPr marL="58737" lvl="0">
              <a:lnSpc>
                <a:spcPct val="90000"/>
              </a:lnSpc>
              <a:defRPr/>
            </a:pPr>
            <a:r>
              <a:rPr lang="en-US" sz="1600" b="1" dirty="0">
                <a:solidFill>
                  <a:srgbClr val="264A64"/>
                </a:solidFill>
              </a:rPr>
              <a:t>How does annual income compare between average households and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$18,626.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$7950.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a:t>
            </a:r>
            <a:r>
              <a:rPr kumimoji="0" lang="en-US" sz="1600" b="0" i="1" u="none" strike="noStrike" kern="1200" cap="none" spc="0" normalizeH="0" baseline="0" noProof="0" dirty="0">
                <a:ln>
                  <a:noFill/>
                </a:ln>
                <a:solidFill>
                  <a:srgbClr val="264A64"/>
                </a:solidFill>
                <a:effectLst/>
                <a:uLnTx/>
                <a:uFillTx/>
                <a:latin typeface="Arial"/>
              </a:rPr>
              <a:t>high burden households</a:t>
            </a:r>
            <a:r>
              <a:rPr kumimoji="0" lang="en-US" sz="1600" b="1" i="0" u="none" strike="noStrike" kern="1200" cap="none" spc="0" normalizeH="0" baseline="0" noProof="0" dirty="0">
                <a:ln>
                  <a:noFill/>
                </a:ln>
                <a:solidFill>
                  <a:srgbClr val="264A64"/>
                </a:solidFill>
                <a:effectLst/>
                <a:uLnTx/>
                <a:uFillTx/>
                <a:latin typeface="Arial"/>
              </a:rPr>
              <a:t> </a:t>
            </a:r>
            <a:r>
              <a:rPr kumimoji="0" lang="en-US" sz="1600" b="0" i="0" u="none" strike="noStrike" kern="1200" cap="none" spc="0" normalizeH="0" baseline="0" noProof="0" dirty="0">
                <a:ln>
                  <a:noFill/>
                </a:ln>
                <a:solidFill>
                  <a:srgbClr val="264A64"/>
                </a:solidFill>
                <a:effectLst/>
                <a:uLnTx/>
                <a:uFillTx/>
                <a:latin typeface="Arial"/>
              </a:rPr>
              <a:t>have an average annual income that is </a:t>
            </a:r>
            <a:r>
              <a:rPr kumimoji="0" lang="en-US" sz="1600" b="1" i="0" u="none" strike="noStrike" kern="1200" cap="none" spc="0" normalizeH="0" baseline="0" noProof="0" dirty="0">
                <a:ln>
                  <a:noFill/>
                </a:ln>
                <a:solidFill>
                  <a:srgbClr val="264A64"/>
                </a:solidFill>
                <a:effectLst/>
                <a:uLnTx/>
                <a:uFillTx/>
                <a:latin typeface="Arial"/>
              </a:rPr>
              <a:t>$10,676 or 57% less</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400" b="0" dirty="0"/>
              <a:t>Example A—Income and Energy Costs </a:t>
            </a:r>
            <a:r>
              <a:rPr lang="en-US" sz="2400" b="0" i="1" dirty="0"/>
              <a:t>(all households)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22" name="Group 21"/>
          <p:cNvGrpSpPr/>
          <p:nvPr/>
        </p:nvGrpSpPr>
        <p:grpSpPr>
          <a:xfrm>
            <a:off x="374904" y="1661391"/>
            <a:ext cx="4906434" cy="4453150"/>
            <a:chOff x="352044" y="1642444"/>
            <a:chExt cx="4906434" cy="4453150"/>
          </a:xfrm>
        </p:grpSpPr>
        <p:pic>
          <p:nvPicPr>
            <p:cNvPr id="18" name="Picture 17"/>
            <p:cNvPicPr>
              <a:picLocks noChangeAspect="1"/>
            </p:cNvPicPr>
            <p:nvPr/>
          </p:nvPicPr>
          <p:blipFill>
            <a:blip r:embed="rId4"/>
            <a:stretch>
              <a:fillRect/>
            </a:stretch>
          </p:blipFill>
          <p:spPr>
            <a:xfrm>
              <a:off x="352044" y="1642444"/>
              <a:ext cx="4906434" cy="4453150"/>
            </a:xfrm>
            <a:prstGeom prst="rect">
              <a:avLst/>
            </a:prstGeom>
          </p:spPr>
        </p:pic>
        <p:sp>
          <p:nvSpPr>
            <p:cNvPr id="16" name="Oval 15"/>
            <p:cNvSpPr/>
            <p:nvPr/>
          </p:nvSpPr>
          <p:spPr>
            <a:xfrm>
              <a:off x="4343400" y="19050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0" name="Oval 19"/>
            <p:cNvSpPr/>
            <p:nvPr/>
          </p:nvSpPr>
          <p:spPr>
            <a:xfrm>
              <a:off x="4343400" y="41910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83204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60459" y="2084246"/>
            <a:ext cx="3274979" cy="3637919"/>
          </a:xfrm>
          <a:prstGeom prst="rect">
            <a:avLst/>
          </a:prstGeom>
        </p:spPr>
        <p:txBody>
          <a:bodyPr wrap="square">
            <a:spAutoFit/>
          </a:bodyPr>
          <a:lstStyle/>
          <a:p>
            <a:pPr marL="58737" lvl="0">
              <a:lnSpc>
                <a:spcPct val="90000"/>
              </a:lnSpc>
              <a:defRPr/>
            </a:pPr>
            <a:r>
              <a:rPr lang="en-US" sz="1600" b="1" dirty="0">
                <a:solidFill>
                  <a:srgbClr val="264A64"/>
                </a:solidFill>
              </a:rPr>
              <a:t>How do annual energy bills compare between average households and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$2102.</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$2600.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have an average energy bill that is </a:t>
            </a:r>
            <a:r>
              <a:rPr kumimoji="0" lang="en-US" sz="1600" b="1" i="0" u="none" strike="noStrike" kern="1200" cap="none" spc="0" normalizeH="0" baseline="0" noProof="0" dirty="0">
                <a:ln>
                  <a:noFill/>
                </a:ln>
                <a:solidFill>
                  <a:srgbClr val="264A64"/>
                </a:solidFill>
                <a:effectLst/>
                <a:uLnTx/>
                <a:uFillTx/>
                <a:latin typeface="Arial"/>
              </a:rPr>
              <a:t>$498 or 24% </a:t>
            </a:r>
            <a:r>
              <a:rPr kumimoji="0" lang="en-US" sz="1600" b="0" i="0" u="none" strike="noStrike" kern="1200" cap="none" spc="0" normalizeH="0" baseline="0" noProof="0" dirty="0">
                <a:ln>
                  <a:noFill/>
                </a:ln>
                <a:solidFill>
                  <a:srgbClr val="264A64"/>
                </a:solidFill>
                <a:effectLst/>
                <a:uLnTx/>
                <a:uFillTx/>
                <a:latin typeface="Arial"/>
              </a:rPr>
              <a:t>greater than average households.</a:t>
            </a: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400" b="0" dirty="0"/>
              <a:t>Example A—Income and Energy Costs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5" name="Group 4"/>
          <p:cNvGrpSpPr/>
          <p:nvPr/>
        </p:nvGrpSpPr>
        <p:grpSpPr>
          <a:xfrm>
            <a:off x="344424" y="1676631"/>
            <a:ext cx="4906434" cy="4453150"/>
            <a:chOff x="374904" y="1593204"/>
            <a:chExt cx="4906434" cy="4453150"/>
          </a:xfrm>
        </p:grpSpPr>
        <p:pic>
          <p:nvPicPr>
            <p:cNvPr id="3" name="Picture 2"/>
            <p:cNvPicPr>
              <a:picLocks noChangeAspect="1"/>
            </p:cNvPicPr>
            <p:nvPr/>
          </p:nvPicPr>
          <p:blipFill>
            <a:blip r:embed="rId4"/>
            <a:stretch>
              <a:fillRect/>
            </a:stretch>
          </p:blipFill>
          <p:spPr>
            <a:xfrm>
              <a:off x="374904" y="1593204"/>
              <a:ext cx="4906434" cy="4453150"/>
            </a:xfrm>
            <a:prstGeom prst="rect">
              <a:avLst/>
            </a:prstGeom>
          </p:spPr>
        </p:pic>
        <p:sp>
          <p:nvSpPr>
            <p:cNvPr id="16" name="Oval 15"/>
            <p:cNvSpPr/>
            <p:nvPr/>
          </p:nvSpPr>
          <p:spPr>
            <a:xfrm>
              <a:off x="4343400" y="2678546"/>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0" name="Oval 19"/>
            <p:cNvSpPr/>
            <p:nvPr/>
          </p:nvSpPr>
          <p:spPr>
            <a:xfrm>
              <a:off x="4343400" y="49530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3223209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88022" y="1736608"/>
            <a:ext cx="3305783" cy="4302716"/>
          </a:xfrm>
          <a:prstGeom prst="rect">
            <a:avLst/>
          </a:prstGeom>
        </p:spPr>
        <p:txBody>
          <a:bodyPr wrap="square">
            <a:spAutoFit/>
          </a:bodyPr>
          <a:lstStyle/>
          <a:p>
            <a:pPr marL="58737" lvl="0">
              <a:lnSpc>
                <a:spcPct val="90000"/>
              </a:lnSpc>
              <a:defRPr/>
            </a:pPr>
            <a:r>
              <a:rPr lang="en-US" sz="1600" b="1" dirty="0">
                <a:solidFill>
                  <a:srgbClr val="264A64"/>
                </a:solidFill>
              </a:rPr>
              <a:t>How does the pre-LIHEAP energy burden compare between average households and high burden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On average, annual energy burden for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before LIHEAP is </a:t>
            </a:r>
            <a:r>
              <a:rPr kumimoji="0" lang="en-US" sz="1600" b="1" i="0" u="none" strike="noStrike" kern="1200" cap="none" spc="0" normalizeH="0" baseline="0" noProof="0" dirty="0">
                <a:ln>
                  <a:noFill/>
                </a:ln>
                <a:solidFill>
                  <a:srgbClr val="264A64"/>
                </a:solidFill>
                <a:effectLst/>
                <a:uLnTx/>
                <a:uFillTx/>
                <a:latin typeface="Arial"/>
              </a:rPr>
              <a:t>11.3%</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burden of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before LIHEAP is </a:t>
            </a:r>
            <a:r>
              <a:rPr kumimoji="0" lang="en-US" sz="1600" b="1" i="0" u="none" strike="noStrike" kern="1200" cap="none" spc="0" normalizeH="0" baseline="0" noProof="0" dirty="0">
                <a:ln>
                  <a:noFill/>
                </a:ln>
                <a:solidFill>
                  <a:srgbClr val="264A64"/>
                </a:solidFill>
                <a:effectLst/>
                <a:uLnTx/>
                <a:uFillTx/>
                <a:latin typeface="Arial"/>
              </a:rPr>
              <a:t>32.7%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are paying </a:t>
            </a:r>
            <a:r>
              <a:rPr kumimoji="0" lang="en-US" sz="1600" b="1" i="0" u="none" strike="noStrike" kern="1200" cap="none" spc="0" normalizeH="0" baseline="0" noProof="0" dirty="0">
                <a:ln>
                  <a:noFill/>
                </a:ln>
                <a:solidFill>
                  <a:srgbClr val="264A64"/>
                </a:solidFill>
                <a:effectLst/>
                <a:uLnTx/>
                <a:uFillTx/>
                <a:latin typeface="Arial"/>
              </a:rPr>
              <a:t>2.9 times </a:t>
            </a:r>
            <a:r>
              <a:rPr kumimoji="0" lang="en-US" sz="1600" i="0" u="none" strike="noStrike" kern="1200" cap="none" spc="0" normalizeH="0" baseline="0" noProof="0" dirty="0">
                <a:ln>
                  <a:noFill/>
                </a:ln>
                <a:solidFill>
                  <a:srgbClr val="264A64"/>
                </a:solidFill>
                <a:effectLst/>
                <a:uLnTx/>
                <a:uFillTx/>
                <a:latin typeface="Arial"/>
              </a:rPr>
              <a:t>as much </a:t>
            </a:r>
            <a:r>
              <a:rPr kumimoji="0" lang="en-US" sz="1600" b="0" i="0" u="none" strike="noStrike" kern="1200" cap="none" spc="0" normalizeH="0" baseline="0" noProof="0" dirty="0">
                <a:ln>
                  <a:noFill/>
                </a:ln>
                <a:solidFill>
                  <a:srgbClr val="264A64"/>
                </a:solidFill>
                <a:effectLst/>
                <a:uLnTx/>
                <a:uFillTx/>
                <a:latin typeface="Arial"/>
              </a:rPr>
              <a:t>of their income toward energy costs than average households.</a:t>
            </a: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400" b="0" dirty="0"/>
              <a:t>Example A—Income and Energy Costs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2" name="Group 1"/>
          <p:cNvGrpSpPr/>
          <p:nvPr/>
        </p:nvGrpSpPr>
        <p:grpSpPr>
          <a:xfrm>
            <a:off x="304800" y="1661391"/>
            <a:ext cx="4906434" cy="4453150"/>
            <a:chOff x="563202" y="1646544"/>
            <a:chExt cx="4906434" cy="4453150"/>
          </a:xfrm>
        </p:grpSpPr>
        <p:pic>
          <p:nvPicPr>
            <p:cNvPr id="3" name="Picture 2"/>
            <p:cNvPicPr>
              <a:picLocks noChangeAspect="1"/>
            </p:cNvPicPr>
            <p:nvPr/>
          </p:nvPicPr>
          <p:blipFill>
            <a:blip r:embed="rId4"/>
            <a:stretch>
              <a:fillRect/>
            </a:stretch>
          </p:blipFill>
          <p:spPr>
            <a:xfrm>
              <a:off x="563202" y="1646544"/>
              <a:ext cx="4906434" cy="4453150"/>
            </a:xfrm>
            <a:prstGeom prst="rect">
              <a:avLst/>
            </a:prstGeom>
          </p:spPr>
        </p:pic>
        <p:sp>
          <p:nvSpPr>
            <p:cNvPr id="16" name="Oval 15"/>
            <p:cNvSpPr/>
            <p:nvPr/>
          </p:nvSpPr>
          <p:spPr>
            <a:xfrm>
              <a:off x="4572000" y="2907146"/>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0" name="Oval 19"/>
            <p:cNvSpPr/>
            <p:nvPr/>
          </p:nvSpPr>
          <p:spPr>
            <a:xfrm>
              <a:off x="4572000" y="51816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223703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08578" y="1998104"/>
            <a:ext cx="3429000" cy="4108817"/>
          </a:xfrm>
          <a:prstGeom prst="rect">
            <a:avLst/>
          </a:prstGeom>
        </p:spPr>
        <p:txBody>
          <a:bodyPr wrap="square">
            <a:spAutoFit/>
          </a:bodyPr>
          <a:lstStyle/>
          <a:p>
            <a:pPr marL="58737" lvl="0">
              <a:lnSpc>
                <a:spcPct val="90000"/>
              </a:lnSpc>
              <a:defRPr/>
            </a:pPr>
            <a:r>
              <a:rPr lang="en-US" sz="1600" b="1" dirty="0">
                <a:solidFill>
                  <a:srgbClr val="264A64"/>
                </a:solidFill>
              </a:rPr>
              <a:t>What is the difference in the annual LIHEAP benefit between high burden and average households?</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for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$696.  </a:t>
            </a: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among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$992.  </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11430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High burden households receive an average annual LIHEAP benefit that is </a:t>
            </a:r>
            <a:r>
              <a:rPr kumimoji="0" lang="en-US" sz="1600" b="1" i="0" u="none" strike="noStrike" kern="1200" cap="none" spc="0" normalizeH="0" baseline="0" noProof="0" dirty="0">
                <a:ln>
                  <a:noFill/>
                </a:ln>
                <a:solidFill>
                  <a:srgbClr val="264A64"/>
                </a:solidFill>
                <a:effectLst/>
                <a:uLnTx/>
                <a:uFillTx/>
                <a:latin typeface="Arial"/>
              </a:rPr>
              <a:t>$296 or 43% higher</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A—LIHEAP Impact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5" name="Group 4"/>
          <p:cNvGrpSpPr/>
          <p:nvPr/>
        </p:nvGrpSpPr>
        <p:grpSpPr>
          <a:xfrm>
            <a:off x="374904" y="1653771"/>
            <a:ext cx="4906434" cy="4453150"/>
            <a:chOff x="374904" y="1585584"/>
            <a:chExt cx="4906434" cy="4453150"/>
          </a:xfrm>
        </p:grpSpPr>
        <p:pic>
          <p:nvPicPr>
            <p:cNvPr id="3" name="Picture 2"/>
            <p:cNvPicPr>
              <a:picLocks noChangeAspect="1"/>
            </p:cNvPicPr>
            <p:nvPr/>
          </p:nvPicPr>
          <p:blipFill>
            <a:blip r:embed="rId4"/>
            <a:stretch>
              <a:fillRect/>
            </a:stretch>
          </p:blipFill>
          <p:spPr>
            <a:xfrm>
              <a:off x="374904" y="1585584"/>
              <a:ext cx="4906434" cy="4453150"/>
            </a:xfrm>
            <a:prstGeom prst="rect">
              <a:avLst/>
            </a:prstGeom>
          </p:spPr>
        </p:pic>
        <p:sp>
          <p:nvSpPr>
            <p:cNvPr id="16" name="Oval 15"/>
            <p:cNvSpPr/>
            <p:nvPr/>
          </p:nvSpPr>
          <p:spPr>
            <a:xfrm>
              <a:off x="4357878" y="20574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0" name="Oval 19"/>
            <p:cNvSpPr/>
            <p:nvPr/>
          </p:nvSpPr>
          <p:spPr>
            <a:xfrm>
              <a:off x="4379976" y="43434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1511494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601513" y="1907584"/>
            <a:ext cx="3231202" cy="4302716"/>
          </a:xfrm>
          <a:prstGeom prst="rect">
            <a:avLst/>
          </a:prstGeom>
        </p:spPr>
        <p:txBody>
          <a:bodyPr wrap="square">
            <a:spAutoFit/>
          </a:bodyPr>
          <a:lstStyle/>
          <a:p>
            <a:pPr marL="58737" lvl="0">
              <a:lnSpc>
                <a:spcPct val="90000"/>
              </a:lnSpc>
              <a:defRPr/>
            </a:pPr>
            <a:r>
              <a:rPr lang="en-US" sz="1600" b="1" dirty="0">
                <a:solidFill>
                  <a:srgbClr val="264A64"/>
                </a:solidFill>
              </a:rPr>
              <a:t>How does post-LIHEAP burden compare between average households and high burden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33%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38%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This means that on average, high burden households have </a:t>
            </a:r>
            <a:r>
              <a:rPr kumimoji="0" lang="en-US" sz="1600" b="1" i="0" u="none" strike="noStrike" kern="1200" cap="none" spc="0" normalizeH="0" baseline="0" noProof="0" dirty="0">
                <a:ln>
                  <a:noFill/>
                </a:ln>
                <a:solidFill>
                  <a:srgbClr val="264A64"/>
                </a:solidFill>
                <a:effectLst/>
                <a:uLnTx/>
                <a:uFillTx/>
                <a:latin typeface="Arial"/>
              </a:rPr>
              <a:t>15% more </a:t>
            </a:r>
            <a:r>
              <a:rPr kumimoji="0" lang="en-US" sz="1600" b="0" i="0" u="none" strike="noStrike" kern="1200" cap="none" spc="0" normalizeH="0" baseline="0" noProof="0" dirty="0">
                <a:ln>
                  <a:noFill/>
                </a:ln>
                <a:solidFill>
                  <a:srgbClr val="264A64"/>
                </a:solidFill>
                <a:effectLst/>
                <a:uLnTx/>
                <a:uFillTx/>
                <a:latin typeface="Arial"/>
              </a:rPr>
              <a:t>of their energy burden covered with LIHEAP than 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A—LIHEAP Impact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7" name="Group 6"/>
          <p:cNvGrpSpPr/>
          <p:nvPr/>
        </p:nvGrpSpPr>
        <p:grpSpPr>
          <a:xfrm>
            <a:off x="304800" y="1669404"/>
            <a:ext cx="4906434" cy="4540896"/>
            <a:chOff x="410802" y="1616064"/>
            <a:chExt cx="4906434" cy="4540896"/>
          </a:xfrm>
        </p:grpSpPr>
        <p:pic>
          <p:nvPicPr>
            <p:cNvPr id="6" name="Picture 5"/>
            <p:cNvPicPr>
              <a:picLocks noChangeAspect="1"/>
            </p:cNvPicPr>
            <p:nvPr/>
          </p:nvPicPr>
          <p:blipFill>
            <a:blip r:embed="rId4"/>
            <a:stretch>
              <a:fillRect/>
            </a:stretch>
          </p:blipFill>
          <p:spPr>
            <a:xfrm>
              <a:off x="410802" y="1616064"/>
              <a:ext cx="4906434" cy="4453150"/>
            </a:xfrm>
            <a:prstGeom prst="rect">
              <a:avLst/>
            </a:prstGeom>
          </p:spPr>
        </p:pic>
        <p:sp>
          <p:nvSpPr>
            <p:cNvPr id="16" name="Oval 15"/>
            <p:cNvSpPr/>
            <p:nvPr/>
          </p:nvSpPr>
          <p:spPr>
            <a:xfrm>
              <a:off x="4422267" y="35052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0" name="Oval 19"/>
            <p:cNvSpPr/>
            <p:nvPr/>
          </p:nvSpPr>
          <p:spPr>
            <a:xfrm>
              <a:off x="4444365" y="57912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840117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63686" y="1671503"/>
            <a:ext cx="8458200" cy="1338828"/>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The</a:t>
            </a:r>
            <a:r>
              <a:rPr kumimoji="0" lang="en-US" sz="1800" b="1" i="0" u="none" strike="noStrike" kern="1200" cap="none" spc="0" normalizeH="0" noProof="0" dirty="0">
                <a:ln>
                  <a:noFill/>
                </a:ln>
                <a:solidFill>
                  <a:srgbClr val="264A64"/>
                </a:solidFill>
                <a:effectLst/>
                <a:uLnTx/>
                <a:uFillTx/>
                <a:latin typeface="Arial"/>
                <a:ea typeface="+mn-ea"/>
                <a:cs typeface="+mn-cs"/>
              </a:rPr>
              <a:t> percentage</a:t>
            </a:r>
            <a:r>
              <a:rPr kumimoji="0" lang="en-US" sz="1800" b="1" i="0" u="none" strike="noStrike" kern="1200" cap="none" spc="0" normalizeH="0" baseline="0" noProof="0" dirty="0">
                <a:ln>
                  <a:noFill/>
                </a:ln>
                <a:solidFill>
                  <a:srgbClr val="264A64"/>
                </a:solidFill>
                <a:effectLst/>
                <a:uLnTx/>
                <a:uFillTx/>
                <a:latin typeface="Arial"/>
                <a:ea typeface="+mn-ea"/>
                <a:cs typeface="+mn-cs"/>
              </a:rPr>
              <a:t> difference in benefits and burden reduction between all households and high burden households are reflected in the targeting index numbers.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A—LIHEAP Impact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26" name="Picture 25"/>
          <p:cNvPicPr>
            <a:picLocks noChangeAspect="1"/>
          </p:cNvPicPr>
          <p:nvPr/>
        </p:nvPicPr>
        <p:blipFill rotWithShape="1">
          <a:blip r:embed="rId4"/>
          <a:srcRect b="62817"/>
          <a:stretch/>
        </p:blipFill>
        <p:spPr>
          <a:xfrm>
            <a:off x="3797725" y="3637568"/>
            <a:ext cx="4712616" cy="360432"/>
          </a:xfrm>
          <a:prstGeom prst="rect">
            <a:avLst/>
          </a:prstGeom>
        </p:spPr>
      </p:pic>
      <p:pic>
        <p:nvPicPr>
          <p:cNvPr id="30" name="Picture 29"/>
          <p:cNvPicPr>
            <a:picLocks noChangeAspect="1"/>
          </p:cNvPicPr>
          <p:nvPr/>
        </p:nvPicPr>
        <p:blipFill rotWithShape="1">
          <a:blip r:embed="rId5"/>
          <a:srcRect t="57861"/>
          <a:stretch/>
        </p:blipFill>
        <p:spPr>
          <a:xfrm>
            <a:off x="603504" y="4649063"/>
            <a:ext cx="2798307" cy="1225422"/>
          </a:xfrm>
          <a:prstGeom prst="rect">
            <a:avLst/>
          </a:prstGeom>
        </p:spPr>
      </p:pic>
      <p:pic>
        <p:nvPicPr>
          <p:cNvPr id="32" name="Picture 31"/>
          <p:cNvPicPr>
            <a:picLocks noChangeAspect="1"/>
          </p:cNvPicPr>
          <p:nvPr/>
        </p:nvPicPr>
        <p:blipFill rotWithShape="1">
          <a:blip r:embed="rId6"/>
          <a:srcRect b="60481"/>
          <a:stretch/>
        </p:blipFill>
        <p:spPr>
          <a:xfrm>
            <a:off x="603504" y="2801994"/>
            <a:ext cx="2804403" cy="1149222"/>
          </a:xfrm>
          <a:prstGeom prst="rect">
            <a:avLst/>
          </a:prstGeom>
        </p:spPr>
      </p:pic>
      <p:sp>
        <p:nvSpPr>
          <p:cNvPr id="33" name="TextBox 32"/>
          <p:cNvSpPr txBox="1"/>
          <p:nvPr/>
        </p:nvSpPr>
        <p:spPr>
          <a:xfrm>
            <a:off x="3733801" y="2750820"/>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receive a 43% greater annual LIHEAP benefit than average households.</a:t>
            </a:r>
          </a:p>
        </p:txBody>
      </p:sp>
      <p:sp>
        <p:nvSpPr>
          <p:cNvPr id="34" name="Oval 33"/>
          <p:cNvSpPr/>
          <p:nvPr/>
        </p:nvSpPr>
        <p:spPr>
          <a:xfrm>
            <a:off x="2438400" y="3637568"/>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35" name="Oval 34"/>
          <p:cNvSpPr/>
          <p:nvPr/>
        </p:nvSpPr>
        <p:spPr>
          <a:xfrm>
            <a:off x="7573081" y="3661782"/>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nvGrpSpPr>
          <p:cNvPr id="39" name="Group 38"/>
          <p:cNvGrpSpPr/>
          <p:nvPr/>
        </p:nvGrpSpPr>
        <p:grpSpPr>
          <a:xfrm>
            <a:off x="3733801" y="4626203"/>
            <a:ext cx="4953000" cy="1279177"/>
            <a:chOff x="3733801" y="4100051"/>
            <a:chExt cx="4953000" cy="1279177"/>
          </a:xfrm>
        </p:grpSpPr>
        <p:pic>
          <p:nvPicPr>
            <p:cNvPr id="28" name="Picture 27"/>
            <p:cNvPicPr>
              <a:picLocks noChangeAspect="1"/>
            </p:cNvPicPr>
            <p:nvPr/>
          </p:nvPicPr>
          <p:blipFill rotWithShape="1">
            <a:blip r:embed="rId4"/>
            <a:srcRect t="57869" b="10686"/>
            <a:stretch/>
          </p:blipFill>
          <p:spPr>
            <a:xfrm>
              <a:off x="3797725" y="5039811"/>
              <a:ext cx="4712616" cy="304800"/>
            </a:xfrm>
            <a:prstGeom prst="rect">
              <a:avLst/>
            </a:prstGeom>
          </p:spPr>
        </p:pic>
        <p:sp>
          <p:nvSpPr>
            <p:cNvPr id="37" name="TextBox 36"/>
            <p:cNvSpPr txBox="1"/>
            <p:nvPr/>
          </p:nvSpPr>
          <p:spPr>
            <a:xfrm>
              <a:off x="3733801" y="4100051"/>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have 15% more of their energy burden covered with LIHEAP than average households.</a:t>
              </a:r>
            </a:p>
          </p:txBody>
        </p:sp>
        <p:sp>
          <p:nvSpPr>
            <p:cNvPr id="38" name="Oval 37"/>
            <p:cNvSpPr/>
            <p:nvPr/>
          </p:nvSpPr>
          <p:spPr>
            <a:xfrm>
              <a:off x="7546930" y="5018796"/>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
        <p:nvSpPr>
          <p:cNvPr id="40" name="Oval 39"/>
          <p:cNvSpPr/>
          <p:nvPr/>
        </p:nvSpPr>
        <p:spPr>
          <a:xfrm>
            <a:off x="2438400" y="5534831"/>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4019365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5123234" y="1778332"/>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123234" y="2675153"/>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A—All Households Summary</a:t>
            </a:r>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14339419"/>
              </p:ext>
            </p:extLst>
          </p:nvPr>
        </p:nvGraphicFramePr>
        <p:xfrm>
          <a:off x="220491" y="1499455"/>
          <a:ext cx="8726993" cy="5111496"/>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93346414"/>
                    </a:ext>
                  </a:extLst>
                </a:gridCol>
                <a:gridCol w="1097280">
                  <a:extLst>
                    <a:ext uri="{9D8B030D-6E8A-4147-A177-3AD203B41FA5}">
                      <a16:colId xmlns:a16="http://schemas.microsoft.com/office/drawing/2014/main" val="3989921030"/>
                    </a:ext>
                  </a:extLst>
                </a:gridCol>
                <a:gridCol w="174392">
                  <a:extLst>
                    <a:ext uri="{9D8B030D-6E8A-4147-A177-3AD203B41FA5}">
                      <a16:colId xmlns:a16="http://schemas.microsoft.com/office/drawing/2014/main" val="2762288402"/>
                    </a:ext>
                  </a:extLst>
                </a:gridCol>
                <a:gridCol w="1097280">
                  <a:extLst>
                    <a:ext uri="{9D8B030D-6E8A-4147-A177-3AD203B41FA5}">
                      <a16:colId xmlns:a16="http://schemas.microsoft.com/office/drawing/2014/main" val="3261571689"/>
                    </a:ext>
                  </a:extLst>
                </a:gridCol>
                <a:gridCol w="180761">
                  <a:extLst>
                    <a:ext uri="{9D8B030D-6E8A-4147-A177-3AD203B41FA5}">
                      <a16:colId xmlns:a16="http://schemas.microsoft.com/office/drawing/2014/main" val="954515285"/>
                    </a:ext>
                  </a:extLst>
                </a:gridCol>
                <a:gridCol w="1097280">
                  <a:extLst>
                    <a:ext uri="{9D8B030D-6E8A-4147-A177-3AD203B41FA5}">
                      <a16:colId xmlns:a16="http://schemas.microsoft.com/office/drawing/2014/main" val="547421698"/>
                    </a:ext>
                  </a:extLst>
                </a:gridCol>
                <a:gridCol w="274320">
                  <a:extLst>
                    <a:ext uri="{9D8B030D-6E8A-4147-A177-3AD203B41FA5}">
                      <a16:colId xmlns:a16="http://schemas.microsoft.com/office/drawing/2014/main" val="2975765055"/>
                    </a:ext>
                  </a:extLst>
                </a:gridCol>
                <a:gridCol w="1097280">
                  <a:extLst>
                    <a:ext uri="{9D8B030D-6E8A-4147-A177-3AD203B41FA5}">
                      <a16:colId xmlns:a16="http://schemas.microsoft.com/office/drawing/2014/main" val="2766397950"/>
                    </a:ext>
                  </a:extLst>
                </a:gridCol>
                <a:gridCol w="116840">
                  <a:extLst>
                    <a:ext uri="{9D8B030D-6E8A-4147-A177-3AD203B41FA5}">
                      <a16:colId xmlns:a16="http://schemas.microsoft.com/office/drawing/2014/main" val="3344116735"/>
                    </a:ext>
                  </a:extLst>
                </a:gridCol>
                <a:gridCol w="1097280">
                  <a:extLst>
                    <a:ext uri="{9D8B030D-6E8A-4147-A177-3AD203B41FA5}">
                      <a16:colId xmlns:a16="http://schemas.microsoft.com/office/drawing/2014/main" val="2649711927"/>
                    </a:ext>
                  </a:extLst>
                </a:gridCol>
                <a:gridCol w="116840">
                  <a:extLst>
                    <a:ext uri="{9D8B030D-6E8A-4147-A177-3AD203B41FA5}">
                      <a16:colId xmlns:a16="http://schemas.microsoft.com/office/drawing/2014/main" val="3349067092"/>
                    </a:ext>
                  </a:extLst>
                </a:gridCol>
                <a:gridCol w="1097280">
                  <a:extLst>
                    <a:ext uri="{9D8B030D-6E8A-4147-A177-3AD203B41FA5}">
                      <a16:colId xmlns:a16="http://schemas.microsoft.com/office/drawing/2014/main" val="263502644"/>
                    </a:ext>
                  </a:extLst>
                </a:gridCol>
              </a:tblGrid>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a:solidFill>
                            <a:schemeClr val="accent6"/>
                          </a:solidFill>
                        </a:rPr>
                        <a:t>ALL</a:t>
                      </a:r>
                      <a:r>
                        <a:rPr lang="en-US" sz="1200" baseline="0" dirty="0">
                          <a:solidFill>
                            <a:schemeClr val="accent6"/>
                          </a:solidFill>
                        </a:rPr>
                        <a:t> Households</a:t>
                      </a:r>
                      <a:endParaRPr lang="en-US" sz="1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dirty="0">
                          <a:solidFill>
                            <a:schemeClr val="accent6"/>
                          </a:solidFill>
                        </a:rPr>
                        <a:t>Avg.</a:t>
                      </a:r>
                      <a:r>
                        <a:rPr lang="en-US" sz="1050" baseline="0" dirty="0">
                          <a:solidFill>
                            <a:schemeClr val="accent6"/>
                          </a:solidFill>
                        </a:rPr>
                        <a:t> Annual</a:t>
                      </a:r>
                    </a:p>
                    <a:p>
                      <a:pPr algn="ctr">
                        <a:lnSpc>
                          <a:spcPct val="80000"/>
                        </a:lnSpc>
                        <a:tabLst>
                          <a:tab pos="1601788" algn="l"/>
                        </a:tabLst>
                      </a:pPr>
                      <a:r>
                        <a:rPr lang="en-US" sz="1050"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dirty="0">
                          <a:solidFill>
                            <a:schemeClr val="accent6"/>
                          </a:solidFill>
                        </a:rPr>
                        <a:t>$2,102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aseline="0" dirty="0">
                          <a:solidFill>
                            <a:schemeClr val="accent6"/>
                          </a:solidFill>
                        </a:rPr>
                        <a:t>$18,626</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Avg. Annual </a:t>
                      </a:r>
                    </a:p>
                    <a:p>
                      <a:pPr algn="ctr">
                        <a:lnSpc>
                          <a:spcPct val="80000"/>
                        </a:lnSpc>
                      </a:pPr>
                      <a:r>
                        <a:rPr lang="en-US" sz="1050"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11.3%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Annual </a:t>
                      </a:r>
                      <a:r>
                        <a:rPr lang="en-US" sz="1050"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aseline="0" dirty="0">
                          <a:solidFill>
                            <a:schemeClr val="accent6"/>
                          </a:solidFill>
                        </a:rPr>
                        <a:t>$696</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Energy</a:t>
                      </a:r>
                      <a:r>
                        <a:rPr lang="en-US" sz="1050" baseline="0" dirty="0">
                          <a:solidFill>
                            <a:schemeClr val="accent6"/>
                          </a:solidFill>
                        </a:rPr>
                        <a:t> </a:t>
                      </a:r>
                      <a:r>
                        <a:rPr lang="en-US" sz="1050" dirty="0">
                          <a:solidFill>
                            <a:schemeClr val="accent6"/>
                          </a:solidFill>
                        </a:rPr>
                        <a:t>Burden</a:t>
                      </a:r>
                    </a:p>
                    <a:p>
                      <a:pPr algn="ctr">
                        <a:lnSpc>
                          <a:spcPct val="80000"/>
                        </a:lnSpc>
                      </a:pPr>
                      <a:r>
                        <a:rPr lang="en-US" sz="1050" dirty="0">
                          <a:solidFill>
                            <a:schemeClr val="accent6"/>
                          </a:solidFill>
                        </a:rPr>
                        <a:t>After LIHEAP</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7.6%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33%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3699548396"/>
                  </a:ext>
                </a:extLst>
              </a:tr>
              <a:tr h="182880">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679826"/>
                  </a:ext>
                </a:extLst>
              </a:tr>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High Burden</a:t>
                      </a:r>
                      <a:r>
                        <a:rPr lang="en-US" sz="1200" b="1" baseline="0" dirty="0">
                          <a:solidFill>
                            <a:schemeClr val="accent6"/>
                          </a:solidFill>
                        </a:rPr>
                        <a:t> Households</a:t>
                      </a: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b="1" dirty="0">
                          <a:solidFill>
                            <a:schemeClr val="accent6"/>
                          </a:solidFill>
                        </a:rPr>
                        <a:t>Avg.</a:t>
                      </a:r>
                      <a:r>
                        <a:rPr lang="en-US" sz="1050" b="1" baseline="0" dirty="0">
                          <a:solidFill>
                            <a:schemeClr val="accent6"/>
                          </a:solidFill>
                        </a:rPr>
                        <a:t> Annual</a:t>
                      </a:r>
                    </a:p>
                    <a:p>
                      <a:pPr algn="ctr">
                        <a:lnSpc>
                          <a:spcPct val="80000"/>
                        </a:lnSpc>
                        <a:tabLst>
                          <a:tab pos="1601788" algn="l"/>
                        </a:tabLst>
                      </a:pPr>
                      <a:r>
                        <a:rPr lang="en-US" sz="1050" b="1"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b="1" dirty="0">
                          <a:solidFill>
                            <a:schemeClr val="accent6"/>
                          </a:solidFill>
                        </a:rPr>
                        <a:t>$2,600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1" baseline="0" dirty="0">
                          <a:solidFill>
                            <a:schemeClr val="accent6"/>
                          </a:solidFill>
                        </a:rPr>
                        <a:t>$7,950</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b="1"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Avg. Annual </a:t>
                      </a:r>
                    </a:p>
                    <a:p>
                      <a:pPr algn="ctr">
                        <a:lnSpc>
                          <a:spcPct val="80000"/>
                        </a:lnSpc>
                      </a:pPr>
                      <a:r>
                        <a:rPr lang="en-US" sz="1050" b="1"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32.7%</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Annual </a:t>
                      </a:r>
                      <a:r>
                        <a:rPr lang="en-US" sz="1050" b="1"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1" baseline="0" dirty="0">
                          <a:solidFill>
                            <a:schemeClr val="accent6"/>
                          </a:solidFill>
                        </a:rPr>
                        <a:t>$992</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New </a:t>
                      </a:r>
                    </a:p>
                    <a:p>
                      <a:pPr algn="ctr">
                        <a:lnSpc>
                          <a:spcPct val="80000"/>
                        </a:lnSpc>
                      </a:pPr>
                      <a:r>
                        <a:rPr lang="en-US" sz="1050" b="1" dirty="0">
                          <a:solidFill>
                            <a:schemeClr val="accent6"/>
                          </a:solidFill>
                        </a:rPr>
                        <a:t>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20.2%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38%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79025121"/>
                  </a:ext>
                </a:extLst>
              </a:tr>
              <a:tr h="18288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80363"/>
                  </a:ext>
                </a:extLst>
              </a:tr>
              <a:tr h="3708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200" b="0" dirty="0">
                          <a:solidFill>
                            <a:schemeClr val="accent6"/>
                          </a:solidFill>
                        </a:rPr>
                        <a:t>High Burden HH energy bills are </a:t>
                      </a:r>
                      <a:r>
                        <a:rPr lang="en-US" sz="1200" b="1" dirty="0">
                          <a:solidFill>
                            <a:schemeClr val="accent6"/>
                          </a:solidFill>
                        </a:rPr>
                        <a:t>24%</a:t>
                      </a:r>
                      <a:r>
                        <a:rPr lang="en-US" sz="1200" b="1" baseline="0" dirty="0">
                          <a:solidFill>
                            <a:schemeClr val="accent6"/>
                          </a:solidFill>
                        </a:rPr>
                        <a:t> higher</a:t>
                      </a:r>
                      <a:r>
                        <a:rPr lang="en-US" sz="1200" b="0" baseline="0" dirty="0">
                          <a:solidFill>
                            <a:schemeClr val="accent6"/>
                          </a:solidFill>
                        </a:rPr>
                        <a:t> than average households.</a:t>
                      </a:r>
                      <a:endParaRPr lang="en-US" sz="1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income is </a:t>
                      </a:r>
                      <a:r>
                        <a:rPr kumimoji="0" lang="en-US" sz="1200" b="1" i="0" u="none" strike="noStrike" kern="1200" cap="none" spc="0" normalizeH="0" baseline="0" noProof="0" dirty="0">
                          <a:ln>
                            <a:noFill/>
                          </a:ln>
                          <a:solidFill>
                            <a:srgbClr val="264A64"/>
                          </a:solidFill>
                          <a:effectLst/>
                          <a:uLnTx/>
                          <a:uFillTx/>
                          <a:latin typeface="+mn-lt"/>
                          <a:ea typeface="+mn-ea"/>
                          <a:cs typeface="+mn-cs"/>
                        </a:rPr>
                        <a:t>57% lower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paying </a:t>
                      </a:r>
                      <a:r>
                        <a:rPr kumimoji="0" lang="en-US" sz="1200" b="1" i="0" u="none" strike="noStrike" kern="1200" cap="none" spc="0" normalizeH="0" baseline="0" noProof="0" dirty="0">
                          <a:ln>
                            <a:noFill/>
                          </a:ln>
                          <a:solidFill>
                            <a:srgbClr val="264A64"/>
                          </a:solidFill>
                          <a:effectLst/>
                          <a:uLnTx/>
                          <a:uFillTx/>
                          <a:latin typeface="+mn-lt"/>
                          <a:ea typeface="+mn-ea"/>
                          <a:cs typeface="+mn-cs"/>
                        </a:rPr>
                        <a:t>2.9x 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receiving a LIHEAP benefit that is </a:t>
                      </a:r>
                      <a:r>
                        <a:rPr kumimoji="0" lang="en-US" sz="1200" b="1" i="0" u="none" strike="noStrike" kern="1200" cap="none" spc="0" normalizeH="0" baseline="0" noProof="0" dirty="0">
                          <a:ln>
                            <a:noFill/>
                          </a:ln>
                          <a:solidFill>
                            <a:srgbClr val="264A64"/>
                          </a:solidFill>
                          <a:effectLst/>
                          <a:uLnTx/>
                          <a:uFillTx/>
                          <a:latin typeface="+mn-lt"/>
                          <a:ea typeface="+mn-ea"/>
                          <a:cs typeface="+mn-cs"/>
                        </a:rPr>
                        <a:t>43% greater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1" dirty="0">
                          <a:solidFill>
                            <a:schemeClr val="accent6"/>
                          </a:solidFill>
                        </a:rPr>
                        <a:t>After LIHEAP</a:t>
                      </a:r>
                      <a:r>
                        <a:rPr lang="en-US" sz="1200" b="0" dirty="0">
                          <a:solidFill>
                            <a:schemeClr val="accent6"/>
                          </a:solidFill>
                        </a:rPr>
                        <a:t>, High Burden HH are paying </a:t>
                      </a:r>
                      <a:r>
                        <a:rPr lang="en-US" sz="1200" b="1" dirty="0">
                          <a:solidFill>
                            <a:schemeClr val="accent6"/>
                          </a:solidFill>
                        </a:rPr>
                        <a:t>2.7x </a:t>
                      </a:r>
                      <a:r>
                        <a:rPr kumimoji="0" lang="en-US" sz="1200" b="1" i="0" u="none" strike="noStrike" kern="1200" cap="none" spc="0" normalizeH="0" baseline="0" noProof="0" dirty="0">
                          <a:ln>
                            <a:noFill/>
                          </a:ln>
                          <a:solidFill>
                            <a:srgbClr val="264A64"/>
                          </a:solidFill>
                          <a:effectLst/>
                          <a:uLnTx/>
                          <a:uFillTx/>
                          <a:latin typeface="+mn-lt"/>
                          <a:ea typeface="+mn-ea"/>
                          <a:cs typeface="+mn-cs"/>
                        </a:rPr>
                        <a:t>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have a </a:t>
                      </a:r>
                      <a:r>
                        <a:rPr kumimoji="0" lang="en-US" sz="1200" b="1" i="0" u="none" strike="noStrike" kern="1200" cap="none" spc="0" normalizeH="0" baseline="0" noProof="0" dirty="0">
                          <a:ln>
                            <a:noFill/>
                          </a:ln>
                          <a:solidFill>
                            <a:srgbClr val="264A64"/>
                          </a:solidFill>
                          <a:effectLst/>
                          <a:uLnTx/>
                          <a:uFillTx/>
                          <a:latin typeface="+mn-lt"/>
                          <a:ea typeface="+mn-ea"/>
                          <a:cs typeface="+mn-cs"/>
                        </a:rPr>
                        <a:t>15% greater share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energy burden offset with LIHEAP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322165964"/>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74682"/>
                  </a:ext>
                </a:extLst>
              </a:tr>
              <a:tr h="175564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rgbClr val="C00000"/>
                          </a:solidFill>
                        </a:rPr>
                        <a:t>ALL HOUSEHOLDS</a:t>
                      </a:r>
                    </a:p>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a:solidFill>
                            <a:schemeClr val="accent6"/>
                          </a:solidFill>
                        </a:rPr>
                        <a:t>Preliminary</a:t>
                      </a:r>
                      <a:r>
                        <a:rPr lang="en-US" sz="1400" b="1" baseline="0" dirty="0">
                          <a:solidFill>
                            <a:schemeClr val="accent6"/>
                          </a:solidFill>
                        </a:rPr>
                        <a:t> Observations</a:t>
                      </a:r>
                      <a:endParaRPr lang="en-US" sz="1400" b="1" dirty="0">
                        <a:solidFill>
                          <a:schemeClr val="accent6"/>
                        </a:solidFill>
                      </a:endParaRPr>
                    </a:p>
                  </a:txBody>
                  <a:tcPr marL="45720" marR="45720">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58738" indent="0" algn="l">
                        <a:lnSpc>
                          <a:spcPct val="80000"/>
                        </a:lnSpc>
                        <a:tabLst>
                          <a:tab pos="1601788" algn="l"/>
                        </a:tabLst>
                      </a:pPr>
                      <a:r>
                        <a:rPr lang="en-US" sz="1600" b="0" baseline="0" dirty="0">
                          <a:solidFill>
                            <a:schemeClr val="accent6"/>
                          </a:solidFill>
                        </a:rPr>
                        <a:t>D</a:t>
                      </a:r>
                      <a:r>
                        <a:rPr lang="en-US" sz="1600" b="0" dirty="0">
                          <a:solidFill>
                            <a:schemeClr val="accent6"/>
                          </a:solidFill>
                        </a:rPr>
                        <a:t>ifferences in Energy Burden between average</a:t>
                      </a:r>
                      <a:r>
                        <a:rPr lang="en-US" sz="1600" b="0" baseline="0" dirty="0">
                          <a:solidFill>
                            <a:schemeClr val="accent6"/>
                          </a:solidFill>
                        </a:rPr>
                        <a:t> </a:t>
                      </a:r>
                      <a:r>
                        <a:rPr lang="en-US" sz="1600" b="0" dirty="0">
                          <a:solidFill>
                            <a:schemeClr val="accent6"/>
                          </a:solidFill>
                        </a:rPr>
                        <a:t>and high burden households are the result of </a:t>
                      </a:r>
                      <a:r>
                        <a:rPr lang="en-US" sz="1600" b="1" i="0" dirty="0">
                          <a:solidFill>
                            <a:schemeClr val="accent6"/>
                          </a:solidFill>
                        </a:rPr>
                        <a:t>both</a:t>
                      </a:r>
                      <a:r>
                        <a:rPr lang="en-US" sz="1600" b="0" dirty="0">
                          <a:solidFill>
                            <a:schemeClr val="accent6"/>
                          </a:solidFill>
                        </a:rPr>
                        <a:t> higher energy bills and lower income—</a:t>
                      </a:r>
                      <a:r>
                        <a:rPr lang="en-US" sz="1600" b="0" i="1" dirty="0">
                          <a:solidFill>
                            <a:schemeClr val="accent6"/>
                          </a:solidFill>
                        </a:rPr>
                        <a:t>although </a:t>
                      </a:r>
                      <a:r>
                        <a:rPr lang="en-US" sz="1600" b="0" i="1" baseline="0" dirty="0">
                          <a:solidFill>
                            <a:schemeClr val="accent6"/>
                          </a:solidFill>
                        </a:rPr>
                        <a:t>income appears to be a larger factor.</a:t>
                      </a:r>
                      <a:endParaRPr lang="en-US" sz="1600" b="0" i="1"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hMerge="1">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117475" marR="0" lvl="0" indent="0" algn="l" defTabSz="914400" rtl="0" eaLnBrk="1" fontAlgn="auto" latinLnBrk="0" hangingPunct="1">
                        <a:lnSpc>
                          <a:spcPct val="80000"/>
                        </a:lnSpc>
                        <a:spcBef>
                          <a:spcPts val="0"/>
                        </a:spcBef>
                        <a:spcAft>
                          <a:spcPts val="0"/>
                        </a:spcAft>
                        <a:buClrTx/>
                        <a:buSzTx/>
                        <a:buFontTx/>
                        <a:buNone/>
                        <a:tabLst>
                          <a:tab pos="1601788" algn="l"/>
                        </a:tabLst>
                        <a:defRPr/>
                      </a:pPr>
                      <a:r>
                        <a:rPr kumimoji="0" lang="en-US" sz="1600" b="0" i="0" u="none" strike="noStrike" kern="1200" cap="none" spc="0" normalizeH="0" baseline="0" noProof="0" dirty="0">
                          <a:ln>
                            <a:noFill/>
                          </a:ln>
                          <a:solidFill>
                            <a:srgbClr val="264A64"/>
                          </a:solidFill>
                          <a:effectLst/>
                          <a:uLnTx/>
                          <a:uFillTx/>
                          <a:latin typeface="+mn-lt"/>
                          <a:ea typeface="+mn-ea"/>
                          <a:cs typeface="+mn-cs"/>
                        </a:rPr>
                        <a:t>High Burden households receive higher benefits, and have a greater share of their energy burden offset by LIHEAP.  This preliminarily suggests that the benefit matrix is effectively varying benefits based </a:t>
                      </a:r>
                    </a:p>
                    <a:p>
                      <a:pPr marL="117475" marR="0" lvl="0" indent="0" algn="l" defTabSz="914400" rtl="0" eaLnBrk="1" fontAlgn="auto" latinLnBrk="0" hangingPunct="1">
                        <a:lnSpc>
                          <a:spcPct val="80000"/>
                        </a:lnSpc>
                        <a:spcBef>
                          <a:spcPts val="0"/>
                        </a:spcBef>
                        <a:spcAft>
                          <a:spcPts val="0"/>
                        </a:spcAft>
                        <a:buClrTx/>
                        <a:buSzTx/>
                        <a:buFontTx/>
                        <a:buNone/>
                        <a:tabLst>
                          <a:tab pos="1601788" algn="l"/>
                        </a:tabLst>
                        <a:defRPr/>
                      </a:pPr>
                      <a:r>
                        <a:rPr kumimoji="0" lang="en-US" sz="1600" b="0" i="0" u="none" strike="noStrike" kern="1200" cap="none" spc="0" normalizeH="0" baseline="0" noProof="0" dirty="0">
                          <a:ln>
                            <a:noFill/>
                          </a:ln>
                          <a:solidFill>
                            <a:srgbClr val="264A64"/>
                          </a:solidFill>
                          <a:effectLst/>
                          <a:uLnTx/>
                          <a:uFillTx/>
                          <a:latin typeface="+mn-lt"/>
                          <a:ea typeface="+mn-ea"/>
                          <a:cs typeface="+mn-cs"/>
                        </a:rPr>
                        <a:t>on income and energy costs.</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hMerge="1">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1359621540"/>
                  </a:ext>
                </a:extLst>
              </a:tr>
            </a:tbl>
          </a:graphicData>
        </a:graphic>
      </p:graphicFrame>
    </p:spTree>
    <p:extLst>
      <p:ext uri="{BB962C8B-B14F-4D97-AF65-F5344CB8AC3E}">
        <p14:creationId xmlns:p14="http://schemas.microsoft.com/office/powerpoint/2010/main" val="3489448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50962"/>
            <a:ext cx="8458200" cy="35548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264A64"/>
                </a:solidFill>
                <a:effectLst/>
                <a:uLnTx/>
                <a:uFillTx/>
                <a:latin typeface="Arial"/>
              </a:rPr>
              <a:t>Step #2:  </a:t>
            </a:r>
            <a:r>
              <a:rPr lang="en-US" sz="1900" b="1" dirty="0">
                <a:solidFill>
                  <a:srgbClr val="264A64"/>
                </a:solidFill>
                <a:latin typeface="Arial"/>
              </a:rPr>
              <a:t>Data by Main Heating Fuel Type</a:t>
            </a:r>
            <a:endParaRPr kumimoji="0" lang="en-US" sz="1900" b="1" i="0" u="none" strike="noStrike" kern="1200" cap="none" spc="0" normalizeH="0" baseline="0" noProof="0" dirty="0">
              <a:ln>
                <a:noFill/>
              </a:ln>
              <a:solidFill>
                <a:srgbClr val="264A64"/>
              </a:solidFill>
              <a:effectLst/>
              <a:uLnTx/>
              <a:uFillTx/>
              <a:latin typeface="Arial"/>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2700" dirty="0"/>
              <a:t>Performance Management Session I</a:t>
            </a:r>
            <a:r>
              <a:rPr lang="en-US" sz="2800" dirty="0"/>
              <a:t/>
            </a:r>
            <a:br>
              <a:rPr lang="en-US" sz="2800" dirty="0"/>
            </a:br>
            <a:r>
              <a:rPr lang="en-US" sz="2400" b="0" dirty="0"/>
              <a:t>Example A—Step Two (Looking at Data by Fuel Type)</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3" name="Picture 2"/>
          <p:cNvPicPr>
            <a:picLocks noChangeAspect="1"/>
          </p:cNvPicPr>
          <p:nvPr/>
        </p:nvPicPr>
        <p:blipFill>
          <a:blip r:embed="rId4"/>
          <a:stretch>
            <a:fillRect/>
          </a:stretch>
        </p:blipFill>
        <p:spPr>
          <a:xfrm>
            <a:off x="899808" y="2182427"/>
            <a:ext cx="7077812" cy="4424289"/>
          </a:xfrm>
          <a:prstGeom prst="rect">
            <a:avLst/>
          </a:prstGeom>
        </p:spPr>
      </p:pic>
    </p:spTree>
    <p:extLst>
      <p:ext uri="{BB962C8B-B14F-4D97-AF65-F5344CB8AC3E}">
        <p14:creationId xmlns:p14="http://schemas.microsoft.com/office/powerpoint/2010/main" val="1673732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45008" y="1551304"/>
            <a:ext cx="4910328" cy="4582671"/>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551250" y="1879884"/>
            <a:ext cx="3387768" cy="4330416"/>
          </a:xfrm>
          <a:prstGeom prst="rect">
            <a:avLst/>
          </a:prstGeom>
        </p:spPr>
        <p:txBody>
          <a:bodyPr wrap="square">
            <a:spAutoFit/>
          </a:bodyPr>
          <a:lstStyle/>
          <a:p>
            <a:pPr>
              <a:lnSpc>
                <a:spcPct val="90000"/>
              </a:lnSpc>
              <a:defRPr/>
            </a:pPr>
            <a:r>
              <a:rPr lang="en-US" sz="1600" b="1" dirty="0">
                <a:solidFill>
                  <a:srgbClr val="264A64"/>
                </a:solidFill>
              </a:rPr>
              <a:t>How does income compare between average households and high burden households </a:t>
            </a:r>
            <a:r>
              <a:rPr kumimoji="0" lang="en-US" sz="1600" b="1" i="0"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a:t>
            </a:r>
            <a:r>
              <a:rPr kumimoji="0" lang="en-US" sz="1600" b="1" i="1" strike="noStrike" kern="1200" cap="none" spc="0" normalizeH="0" noProof="0" dirty="0">
                <a:ln>
                  <a:noFill/>
                </a:ln>
                <a:solidFill>
                  <a:srgbClr val="264A64"/>
                </a:solidFill>
                <a:effectLst/>
                <a:uLnTx/>
                <a:uFillTx/>
                <a:latin typeface="Arial"/>
              </a:rPr>
              <a:t> gas main heat</a:t>
            </a:r>
            <a:r>
              <a:rPr kumimoji="0" lang="en-US" sz="1600" b="1" i="0" strike="noStrike" kern="1200" cap="none" spc="0" normalizeH="0" noProof="0" dirty="0">
                <a:ln>
                  <a:noFill/>
                </a:ln>
                <a:solidFill>
                  <a:srgbClr val="264A64"/>
                </a:solidFill>
                <a:effectLst/>
                <a:uLnTx/>
                <a:uFillTx/>
                <a:latin typeface="Arial"/>
              </a:rPr>
              <a:t>?</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$19,022.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$6,258.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a:t>
            </a:r>
            <a:r>
              <a:rPr kumimoji="0" lang="en-US" sz="1600" b="0" i="1" u="none" strike="noStrike" kern="1200" cap="none" spc="0" normalizeH="0" baseline="0" noProof="0" dirty="0">
                <a:ln>
                  <a:noFill/>
                </a:ln>
                <a:solidFill>
                  <a:srgbClr val="264A64"/>
                </a:solidFill>
                <a:effectLst/>
                <a:uLnTx/>
                <a:uFillTx/>
                <a:latin typeface="Arial"/>
              </a:rPr>
              <a:t>high burden households</a:t>
            </a:r>
            <a:r>
              <a:rPr kumimoji="0" lang="en-US" sz="1600" b="1" i="0" u="none" strike="noStrike" kern="1200" cap="none" spc="0" normalizeH="0" baseline="0" noProof="0" dirty="0">
                <a:ln>
                  <a:noFill/>
                </a:ln>
                <a:solidFill>
                  <a:srgbClr val="264A64"/>
                </a:solidFill>
                <a:effectLst/>
                <a:uLnTx/>
                <a:uFillTx/>
                <a:latin typeface="Arial"/>
              </a:rPr>
              <a:t> </a:t>
            </a:r>
            <a:r>
              <a:rPr kumimoji="0" lang="en-US" sz="1600" b="0" i="0" u="none" strike="noStrike" kern="1200" cap="none" spc="0" normalizeH="0" baseline="0" noProof="0" dirty="0">
                <a:ln>
                  <a:noFill/>
                </a:ln>
                <a:solidFill>
                  <a:srgbClr val="264A64"/>
                </a:solidFill>
                <a:effectLst/>
                <a:uLnTx/>
                <a:uFillTx/>
                <a:latin typeface="Arial"/>
              </a:rPr>
              <a:t>have an average annual income that is </a:t>
            </a:r>
            <a:r>
              <a:rPr kumimoji="0" lang="en-US" sz="1600" b="1" i="0" u="none" strike="noStrike" kern="1200" cap="none" spc="0" normalizeH="0" baseline="0" noProof="0" dirty="0">
                <a:ln>
                  <a:noFill/>
                </a:ln>
                <a:solidFill>
                  <a:srgbClr val="264A64"/>
                </a:solidFill>
                <a:effectLst/>
                <a:uLnTx/>
                <a:uFillTx/>
                <a:latin typeface="Arial"/>
              </a:rPr>
              <a:t>$12,764 or 67% less</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1800" b="0" dirty="0"/>
              <a:t>Example A—Income and Energy Costs (</a:t>
            </a:r>
            <a:r>
              <a:rPr lang="en-US" sz="1800" b="0" i="1" dirty="0"/>
              <a:t>Natural Gas Main Heat HH)</a:t>
            </a:r>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4342578" y="42672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4342578" y="1955071"/>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73457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txBox="1">
            <a:spLocks/>
          </p:cNvSpPr>
          <p:nvPr/>
        </p:nvSpPr>
        <p:spPr>
          <a:xfrm>
            <a:off x="35522" y="1596066"/>
            <a:ext cx="8610600" cy="457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914400" marR="0" lvl="1" indent="-625475" algn="l" defTabSz="914400" rtl="0" eaLnBrk="1" fontAlgn="auto" latinLnBrk="0" hangingPunct="1">
              <a:lnSpc>
                <a:spcPct val="100000"/>
              </a:lnSpc>
              <a:spcBef>
                <a:spcPts val="370"/>
              </a:spcBef>
              <a:spcAft>
                <a:spcPts val="0"/>
              </a:spcAft>
              <a:buClr>
                <a:srgbClr val="264A64"/>
              </a:buClr>
              <a:buSzPct val="85000"/>
              <a:buFont typeface="Wingdings 2"/>
              <a:buNone/>
              <a:tabLst/>
              <a:defRPr/>
            </a:pPr>
            <a:r>
              <a:rPr kumimoji="0" lang="en-US" sz="2200" b="1" i="0" u="none" strike="noStrike" kern="1200" cap="none" spc="0" normalizeH="0" baseline="0" noProof="0" dirty="0">
                <a:ln>
                  <a:noFill/>
                </a:ln>
                <a:solidFill>
                  <a:srgbClr val="264A64"/>
                </a:solidFill>
                <a:effectLst/>
                <a:uLnTx/>
                <a:uFillTx/>
                <a:latin typeface="Arial"/>
                <a:ea typeface="+mn-ea"/>
                <a:cs typeface="+mn-cs"/>
              </a:rPr>
              <a:t>LIHEAP Performance Measurement Timeline</a:t>
            </a:r>
          </a:p>
        </p:txBody>
      </p:sp>
      <p:graphicFrame>
        <p:nvGraphicFramePr>
          <p:cNvPr id="2" name="Table 1"/>
          <p:cNvGraphicFramePr>
            <a:graphicFrameLocks noGrp="1"/>
          </p:cNvGraphicFramePr>
          <p:nvPr>
            <p:extLst/>
          </p:nvPr>
        </p:nvGraphicFramePr>
        <p:xfrm>
          <a:off x="416052" y="2125332"/>
          <a:ext cx="8311896" cy="3940835"/>
        </p:xfrm>
        <a:graphic>
          <a:graphicData uri="http://schemas.openxmlformats.org/drawingml/2006/table">
            <a:tbl>
              <a:tblPr firstRow="1" bandRow="1">
                <a:tableStyleId>{073A0DAA-6AF3-43AB-8588-CEC1D06C72B9}</a:tableStyleId>
              </a:tblPr>
              <a:tblGrid>
                <a:gridCol w="726948">
                  <a:extLst>
                    <a:ext uri="{9D8B030D-6E8A-4147-A177-3AD203B41FA5}">
                      <a16:colId xmlns:a16="http://schemas.microsoft.com/office/drawing/2014/main" val="1647955582"/>
                    </a:ext>
                  </a:extLst>
                </a:gridCol>
                <a:gridCol w="7584948">
                  <a:extLst>
                    <a:ext uri="{9D8B030D-6E8A-4147-A177-3AD203B41FA5}">
                      <a16:colId xmlns:a16="http://schemas.microsoft.com/office/drawing/2014/main" val="2765670717"/>
                    </a:ext>
                  </a:extLst>
                </a:gridCol>
              </a:tblGrid>
              <a:tr h="788167">
                <a:tc>
                  <a:txBody>
                    <a:bodyPr/>
                    <a:lstStyle/>
                    <a:p>
                      <a:pPr>
                        <a:lnSpc>
                          <a:spcPct val="90000"/>
                        </a:lnSpc>
                      </a:pPr>
                      <a:r>
                        <a:rPr lang="en-US" sz="1600" b="1" dirty="0">
                          <a:solidFill>
                            <a:schemeClr val="accent6"/>
                          </a:solidFill>
                          <a:latin typeface="Arial" panose="020B0604020202020204" pitchFamily="34" charset="0"/>
                          <a:cs typeface="Arial" panose="020B0604020202020204" pitchFamily="34" charset="0"/>
                        </a:rPr>
                        <a:t>2008-2010</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r>
                        <a:rPr kumimoji="0" lang="en-US" sz="1600" b="0" kern="1200" dirty="0">
                          <a:solidFill>
                            <a:schemeClr val="accent6"/>
                          </a:solidFill>
                          <a:effectLst/>
                          <a:latin typeface="+mn-lt"/>
                          <a:ea typeface="+mn-ea"/>
                          <a:cs typeface="+mn-cs"/>
                        </a:rPr>
                        <a:t>Performance Management Work</a:t>
                      </a:r>
                      <a:r>
                        <a:rPr kumimoji="0" lang="en-US" sz="1600" b="0" kern="1200" baseline="0" dirty="0">
                          <a:solidFill>
                            <a:schemeClr val="accent6"/>
                          </a:solidFill>
                          <a:effectLst/>
                          <a:latin typeface="+mn-lt"/>
                          <a:ea typeface="+mn-ea"/>
                          <a:cs typeface="+mn-cs"/>
                        </a:rPr>
                        <a:t> </a:t>
                      </a:r>
                      <a:r>
                        <a:rPr kumimoji="0" lang="en-US" sz="1600" b="0" kern="1200" dirty="0">
                          <a:solidFill>
                            <a:schemeClr val="accent6"/>
                          </a:solidFill>
                          <a:effectLst/>
                          <a:latin typeface="+mn-lt"/>
                          <a:ea typeface="+mn-ea"/>
                          <a:cs typeface="+mn-cs"/>
                        </a:rPr>
                        <a:t>Group</a:t>
                      </a:r>
                      <a:r>
                        <a:rPr kumimoji="0" lang="en-US" sz="1600" b="0" kern="1200" baseline="0" dirty="0">
                          <a:solidFill>
                            <a:schemeClr val="accent6"/>
                          </a:solidFill>
                          <a:effectLst/>
                          <a:latin typeface="+mn-lt"/>
                          <a:ea typeface="+mn-ea"/>
                          <a:cs typeface="+mn-cs"/>
                        </a:rPr>
                        <a:t> (PMWG)</a:t>
                      </a:r>
                      <a:r>
                        <a:rPr kumimoji="0" lang="en-US" sz="1600" b="0" kern="1200" dirty="0">
                          <a:solidFill>
                            <a:schemeClr val="accent6"/>
                          </a:solidFill>
                          <a:effectLst/>
                          <a:latin typeface="+mn-lt"/>
                          <a:ea typeface="+mn-ea"/>
                          <a:cs typeface="+mn-cs"/>
                        </a:rPr>
                        <a:t> Develops Performance Measurement Recommendations. </a:t>
                      </a:r>
                      <a:endParaRPr lang="en-US" sz="1600" b="0"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4302671"/>
                  </a:ext>
                </a:extLst>
              </a:tr>
              <a:tr h="788167">
                <a:tc>
                  <a:txBody>
                    <a:bodyPr/>
                    <a:lstStyle/>
                    <a:p>
                      <a:pPr>
                        <a:lnSpc>
                          <a:spcPct val="90000"/>
                        </a:lnSpc>
                      </a:pPr>
                      <a:r>
                        <a:rPr lang="en-US" sz="1600" b="1" dirty="0">
                          <a:solidFill>
                            <a:schemeClr val="accent6"/>
                          </a:solidFill>
                          <a:latin typeface="Arial" panose="020B0604020202020204" pitchFamily="34" charset="0"/>
                          <a:cs typeface="Arial" panose="020B0604020202020204" pitchFamily="34" charset="0"/>
                        </a:rPr>
                        <a:t>2010-2012</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r>
                        <a:rPr kumimoji="0" lang="en-US" sz="1600" b="0" kern="1200" dirty="0">
                          <a:solidFill>
                            <a:schemeClr val="accent6"/>
                          </a:solidFill>
                          <a:effectLst/>
                          <a:latin typeface="+mn-lt"/>
                          <a:ea typeface="+mn-ea"/>
                          <a:cs typeface="+mn-cs"/>
                        </a:rPr>
                        <a:t>Performance Management Implementation Work</a:t>
                      </a:r>
                      <a:r>
                        <a:rPr kumimoji="0" lang="en-US" sz="1600" b="0" kern="1200" baseline="0" dirty="0">
                          <a:solidFill>
                            <a:schemeClr val="accent6"/>
                          </a:solidFill>
                          <a:effectLst/>
                          <a:latin typeface="+mn-lt"/>
                          <a:ea typeface="+mn-ea"/>
                          <a:cs typeface="+mn-cs"/>
                        </a:rPr>
                        <a:t> </a:t>
                      </a:r>
                      <a:r>
                        <a:rPr kumimoji="0" lang="en-US" sz="1600" b="0" kern="1200" dirty="0">
                          <a:solidFill>
                            <a:schemeClr val="accent6"/>
                          </a:solidFill>
                          <a:effectLst/>
                          <a:latin typeface="+mn-lt"/>
                          <a:ea typeface="+mn-ea"/>
                          <a:cs typeface="+mn-cs"/>
                        </a:rPr>
                        <a:t>Group (PMIWG) transforms PMWG recommendations into concrete Performance Measures.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480203343"/>
                  </a:ext>
                </a:extLst>
              </a:tr>
              <a:tr h="788167">
                <a:tc>
                  <a:txBody>
                    <a:bodyPr/>
                    <a:lstStyle/>
                    <a:p>
                      <a:pPr>
                        <a:lnSpc>
                          <a:spcPct val="90000"/>
                        </a:lnSpc>
                      </a:pPr>
                      <a:r>
                        <a:rPr lang="en-US" sz="1600" b="1" dirty="0">
                          <a:solidFill>
                            <a:schemeClr val="accent6"/>
                          </a:solidFill>
                          <a:latin typeface="Arial" panose="020B0604020202020204" pitchFamily="34" charset="0"/>
                          <a:cs typeface="Arial" panose="020B0604020202020204" pitchFamily="34" charset="0"/>
                        </a:rPr>
                        <a:t>2012-2014</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r>
                        <a:rPr kumimoji="0" lang="en-US" sz="1600" b="0" kern="1200" dirty="0">
                          <a:solidFill>
                            <a:schemeClr val="accent6"/>
                          </a:solidFill>
                          <a:effectLst/>
                          <a:latin typeface="+mn-lt"/>
                          <a:ea typeface="+mn-ea"/>
                          <a:cs typeface="+mn-cs"/>
                        </a:rPr>
                        <a:t>Development of OLDC and Performance Measurement Website.</a:t>
                      </a:r>
                      <a:r>
                        <a:rPr kumimoji="0" lang="en-US" sz="1600" b="0" kern="1200" baseline="0" dirty="0">
                          <a:solidFill>
                            <a:schemeClr val="accent6"/>
                          </a:solidFill>
                          <a:effectLst/>
                          <a:latin typeface="+mn-lt"/>
                          <a:ea typeface="+mn-ea"/>
                          <a:cs typeface="+mn-cs"/>
                        </a:rPr>
                        <a:t>  </a:t>
                      </a:r>
                    </a:p>
                    <a:p>
                      <a:r>
                        <a:rPr kumimoji="0" lang="en-US" sz="1600" b="0" kern="1200" dirty="0">
                          <a:solidFill>
                            <a:schemeClr val="accent6"/>
                          </a:solidFill>
                          <a:effectLst/>
                          <a:latin typeface="+mn-lt"/>
                          <a:ea typeface="+mn-ea"/>
                          <a:cs typeface="+mn-cs"/>
                        </a:rPr>
                        <a:t>OMB Approves</a:t>
                      </a:r>
                      <a:r>
                        <a:rPr kumimoji="0" lang="en-US" sz="1600" b="0" kern="1200" baseline="0" dirty="0">
                          <a:solidFill>
                            <a:schemeClr val="accent6"/>
                          </a:solidFill>
                          <a:effectLst/>
                          <a:latin typeface="+mn-lt"/>
                          <a:ea typeface="+mn-ea"/>
                          <a:cs typeface="+mn-cs"/>
                        </a:rPr>
                        <a:t> </a:t>
                      </a:r>
                      <a:r>
                        <a:rPr kumimoji="0" lang="en-US" sz="1600" b="0" kern="1200" dirty="0">
                          <a:solidFill>
                            <a:schemeClr val="accent6"/>
                          </a:solidFill>
                          <a:effectLst/>
                          <a:latin typeface="+mn-lt"/>
                          <a:ea typeface="+mn-ea"/>
                          <a:cs typeface="+mn-cs"/>
                        </a:rPr>
                        <a:t>PMIWG recommendations.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954325977"/>
                  </a:ext>
                </a:extLst>
              </a:tr>
              <a:tr h="788167">
                <a:tc>
                  <a:txBody>
                    <a:bodyPr/>
                    <a:lstStyle/>
                    <a:p>
                      <a:pPr>
                        <a:lnSpc>
                          <a:spcPct val="90000"/>
                        </a:lnSpc>
                      </a:pPr>
                      <a:r>
                        <a:rPr lang="en-US" sz="1600" b="1" dirty="0">
                          <a:solidFill>
                            <a:schemeClr val="accent6"/>
                          </a:solidFill>
                          <a:latin typeface="Arial" panose="020B0604020202020204" pitchFamily="34" charset="0"/>
                          <a:cs typeface="Arial" panose="020B0604020202020204" pitchFamily="34" charset="0"/>
                        </a:rPr>
                        <a:t>2014-2016</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r>
                        <a:rPr kumimoji="0" lang="en-US" sz="1600" b="0" kern="1200" dirty="0">
                          <a:solidFill>
                            <a:schemeClr val="accent6"/>
                          </a:solidFill>
                          <a:effectLst/>
                          <a:latin typeface="+mn-lt"/>
                          <a:ea typeface="+mn-ea"/>
                          <a:cs typeface="+mn-cs"/>
                        </a:rPr>
                        <a:t>PMIWG works with OCS and APPRISE Team on guidance and support.</a:t>
                      </a:r>
                      <a:r>
                        <a:rPr kumimoji="0" lang="en-US" sz="1600" b="0" kern="1200" baseline="0" dirty="0">
                          <a:solidFill>
                            <a:schemeClr val="accent6"/>
                          </a:solidFill>
                          <a:effectLst/>
                          <a:latin typeface="+mn-lt"/>
                          <a:ea typeface="+mn-ea"/>
                          <a:cs typeface="+mn-cs"/>
                        </a:rPr>
                        <a:t>  </a:t>
                      </a:r>
                    </a:p>
                    <a:p>
                      <a:r>
                        <a:rPr kumimoji="0" lang="en-US" sz="1600" b="0" kern="1200" dirty="0">
                          <a:solidFill>
                            <a:schemeClr val="accent6"/>
                          </a:solidFill>
                          <a:effectLst/>
                          <a:latin typeface="+mn-lt"/>
                          <a:ea typeface="+mn-ea"/>
                          <a:cs typeface="+mn-cs"/>
                        </a:rPr>
                        <a:t>Grantees work on building systems to collect and report new</a:t>
                      </a:r>
                      <a:r>
                        <a:rPr kumimoji="0" lang="en-US" sz="1600" b="0" kern="1200" baseline="0" dirty="0">
                          <a:solidFill>
                            <a:schemeClr val="accent6"/>
                          </a:solidFill>
                          <a:effectLst/>
                          <a:latin typeface="+mn-lt"/>
                          <a:ea typeface="+mn-ea"/>
                          <a:cs typeface="+mn-cs"/>
                        </a:rPr>
                        <a:t> data.</a:t>
                      </a:r>
                      <a:endParaRPr kumimoji="0" lang="en-US" sz="1600" b="0" kern="1200" dirty="0">
                        <a:solidFill>
                          <a:schemeClr val="accent6"/>
                        </a:solidFill>
                        <a:effectLst/>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555673334"/>
                  </a:ext>
                </a:extLst>
              </a:tr>
              <a:tr h="788167">
                <a:tc>
                  <a:txBody>
                    <a:bodyPr/>
                    <a:lstStyle/>
                    <a:p>
                      <a:pPr>
                        <a:lnSpc>
                          <a:spcPct val="90000"/>
                        </a:lnSpc>
                      </a:pPr>
                      <a:r>
                        <a:rPr lang="en-US" sz="1600" b="1" dirty="0">
                          <a:solidFill>
                            <a:schemeClr val="accent6"/>
                          </a:solidFill>
                          <a:latin typeface="Arial" panose="020B0604020202020204" pitchFamily="34" charset="0"/>
                          <a:cs typeface="Arial" panose="020B0604020202020204" pitchFamily="34" charset="0"/>
                        </a:rPr>
                        <a:t>2016-2018</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r>
                        <a:rPr kumimoji="0" lang="en-US" sz="1600" b="0" kern="1200" dirty="0">
                          <a:solidFill>
                            <a:schemeClr val="accent6"/>
                          </a:solidFill>
                          <a:effectLst/>
                          <a:latin typeface="+mn-lt"/>
                          <a:ea typeface="+mn-ea"/>
                          <a:cs typeface="+mn-cs"/>
                        </a:rPr>
                        <a:t>Grantees start using LIHEAP Performance Measures data for Performance Management.</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9104776"/>
                  </a:ext>
                </a:extLst>
              </a:tr>
            </a:tbl>
          </a:graphicData>
        </a:graphic>
      </p:graphicFrame>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403355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06908" y="1551304"/>
            <a:ext cx="4910328" cy="4582671"/>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512341" y="1859185"/>
            <a:ext cx="3367278" cy="4579715"/>
          </a:xfrm>
          <a:prstGeom prst="rect">
            <a:avLst/>
          </a:prstGeom>
        </p:spPr>
        <p:txBody>
          <a:bodyPr wrap="square">
            <a:spAutoFit/>
          </a:bodyPr>
          <a:lstStyle/>
          <a:p>
            <a:pPr>
              <a:lnSpc>
                <a:spcPct val="90000"/>
              </a:lnSpc>
              <a:defRPr/>
            </a:pPr>
            <a:r>
              <a:rPr lang="en-US" sz="1600" b="1" dirty="0">
                <a:solidFill>
                  <a:srgbClr val="264A64"/>
                </a:solidFill>
              </a:rPr>
              <a:t>How do annual energy bills compare between average households and high burden households </a:t>
            </a:r>
            <a:r>
              <a:rPr kumimoji="0" lang="en-US" sz="1600" b="1" i="0" u="none"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 gas main heat</a:t>
            </a:r>
            <a:r>
              <a:rPr kumimoji="0" lang="en-US" sz="1600" b="1" i="0" u="none" strike="noStrike" kern="1200" cap="none" spc="0" normalizeH="0" baseline="0" noProof="0" dirty="0">
                <a:ln>
                  <a:noFill/>
                </a:ln>
                <a:solidFill>
                  <a:srgbClr val="264A64"/>
                </a:solidFill>
                <a:effectLst/>
                <a:uLnTx/>
                <a:uFillTx/>
                <a:latin typeface="Aria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$1835.</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$2127.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have an average energy bill that is </a:t>
            </a:r>
            <a:r>
              <a:rPr kumimoji="0" lang="en-US" sz="1600" b="1" i="0" u="none" strike="noStrike" kern="1200" cap="none" spc="0" normalizeH="0" baseline="0" noProof="0" dirty="0">
                <a:ln>
                  <a:noFill/>
                </a:ln>
                <a:solidFill>
                  <a:srgbClr val="264A64"/>
                </a:solidFill>
                <a:effectLst/>
                <a:uLnTx/>
                <a:uFillTx/>
                <a:latin typeface="Arial"/>
              </a:rPr>
              <a:t>$292 or 16% </a:t>
            </a:r>
            <a:r>
              <a:rPr kumimoji="0" lang="en-US" sz="1600" b="0" i="0" u="none" strike="noStrike" kern="1200" cap="none" spc="0" normalizeH="0" baseline="0" noProof="0" dirty="0">
                <a:ln>
                  <a:noFill/>
                </a:ln>
                <a:solidFill>
                  <a:srgbClr val="264A64"/>
                </a:solidFill>
                <a:effectLst/>
                <a:uLnTx/>
                <a:uFillTx/>
                <a:latin typeface="Arial"/>
              </a:rPr>
              <a:t>greater than 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1800" b="0" dirty="0">
                <a:solidFill>
                  <a:srgbClr val="FFFFFF"/>
                </a:solidFill>
              </a:rPr>
              <a:t>Example A—Income and Energy Costs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2" name="Oval 11"/>
          <p:cNvSpPr/>
          <p:nvPr/>
        </p:nvSpPr>
        <p:spPr>
          <a:xfrm>
            <a:off x="4343400" y="27432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3" name="Oval 12"/>
          <p:cNvSpPr/>
          <p:nvPr/>
        </p:nvSpPr>
        <p:spPr>
          <a:xfrm>
            <a:off x="4343400" y="50292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612779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16433" y="1560829"/>
            <a:ext cx="4910328" cy="4582671"/>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68566" y="1734309"/>
            <a:ext cx="3431667" cy="4524315"/>
          </a:xfrm>
          <a:prstGeom prst="rect">
            <a:avLst/>
          </a:prstGeom>
        </p:spPr>
        <p:txBody>
          <a:bodyPr wrap="square">
            <a:spAutoFit/>
          </a:bodyPr>
          <a:lstStyle/>
          <a:p>
            <a:pPr>
              <a:lnSpc>
                <a:spcPct val="90000"/>
              </a:lnSpc>
              <a:defRPr/>
            </a:pPr>
            <a:r>
              <a:rPr lang="en-US" sz="1600" b="1" dirty="0">
                <a:solidFill>
                  <a:srgbClr val="264A64"/>
                </a:solidFill>
              </a:rPr>
              <a:t>How does the pre-LIHEAP energy burden compare between average households and high burden households </a:t>
            </a:r>
            <a:r>
              <a:rPr kumimoji="0" lang="en-US" sz="1600" b="1" i="0"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a:t>
            </a:r>
            <a:r>
              <a:rPr kumimoji="0" lang="en-US" sz="1600" b="1" i="1" strike="noStrike" kern="1200" cap="none" spc="0" normalizeH="0" noProof="0" dirty="0">
                <a:ln>
                  <a:noFill/>
                </a:ln>
                <a:solidFill>
                  <a:srgbClr val="264A64"/>
                </a:solidFill>
                <a:effectLst/>
                <a:uLnTx/>
                <a:uFillTx/>
                <a:latin typeface="Arial"/>
              </a:rPr>
              <a:t> gas main heat</a:t>
            </a:r>
            <a:r>
              <a:rPr kumimoji="0" lang="en-US" sz="1600" b="1" i="0" strike="noStrike" kern="1200" cap="none" spc="0" normalizeH="0" noProof="0" dirty="0">
                <a:ln>
                  <a:noFill/>
                </a:ln>
                <a:solidFill>
                  <a:srgbClr val="264A64"/>
                </a:solidFill>
                <a:effectLst/>
                <a:uLnTx/>
                <a:uFillTx/>
                <a:latin typeface="Arial"/>
              </a:rPr>
              <a:t>?</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On average, annual energy burden for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before LIHEAP is </a:t>
            </a:r>
            <a:r>
              <a:rPr kumimoji="0" lang="en-US" sz="1600" b="1" i="0" u="none" strike="noStrike" kern="1200" cap="none" spc="0" normalizeH="0" baseline="0" noProof="0" dirty="0">
                <a:ln>
                  <a:noFill/>
                </a:ln>
                <a:solidFill>
                  <a:srgbClr val="264A64"/>
                </a:solidFill>
                <a:effectLst/>
                <a:uLnTx/>
                <a:uFillTx/>
                <a:latin typeface="Arial"/>
              </a:rPr>
              <a:t>9.6%</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burden of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before LIHEAP is </a:t>
            </a:r>
            <a:r>
              <a:rPr kumimoji="0" lang="en-US" sz="1600" b="1" i="0" u="none" strike="noStrike" kern="1200" cap="none" spc="0" normalizeH="0" baseline="0" noProof="0" dirty="0">
                <a:ln>
                  <a:noFill/>
                </a:ln>
                <a:solidFill>
                  <a:srgbClr val="264A64"/>
                </a:solidFill>
                <a:effectLst/>
                <a:uLnTx/>
                <a:uFillTx/>
                <a:latin typeface="Arial"/>
              </a:rPr>
              <a:t>34.0%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are paying </a:t>
            </a:r>
            <a:r>
              <a:rPr kumimoji="0" lang="en-US" sz="1600" b="1" i="0" u="none" strike="noStrike" kern="1200" cap="none" spc="0" normalizeH="0" baseline="0" noProof="0" dirty="0">
                <a:ln>
                  <a:noFill/>
                </a:ln>
                <a:solidFill>
                  <a:srgbClr val="264A64"/>
                </a:solidFill>
                <a:effectLst/>
                <a:uLnTx/>
                <a:uFillTx/>
                <a:latin typeface="Arial"/>
              </a:rPr>
              <a:t>3.5</a:t>
            </a:r>
            <a:r>
              <a:rPr lang="en-US" sz="1600" b="1" dirty="0">
                <a:solidFill>
                  <a:srgbClr val="264A64"/>
                </a:solidFill>
                <a:latin typeface="Arial"/>
              </a:rPr>
              <a:t>x </a:t>
            </a:r>
            <a:r>
              <a:rPr kumimoji="0" lang="en-US" sz="1600" i="0" u="none" strike="noStrike" kern="1200" cap="none" spc="0" normalizeH="0" noProof="0" dirty="0">
                <a:ln>
                  <a:noFill/>
                </a:ln>
                <a:solidFill>
                  <a:srgbClr val="264A64"/>
                </a:solidFill>
                <a:effectLst/>
                <a:uLnTx/>
                <a:uFillTx/>
                <a:latin typeface="Arial"/>
              </a:rPr>
              <a:t>as much </a:t>
            </a:r>
            <a:r>
              <a:rPr kumimoji="0" lang="en-US" sz="1600" b="0" i="0" u="none" strike="noStrike" kern="1200" cap="none" spc="0" normalizeH="0" baseline="0" noProof="0" dirty="0">
                <a:ln>
                  <a:noFill/>
                </a:ln>
                <a:solidFill>
                  <a:srgbClr val="264A64"/>
                </a:solidFill>
                <a:effectLst/>
                <a:uLnTx/>
                <a:uFillTx/>
                <a:latin typeface="Arial"/>
              </a:rPr>
              <a:t>of their income toward energy costs than average households.</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1800" b="0" dirty="0">
                <a:solidFill>
                  <a:srgbClr val="FFFFFF"/>
                </a:solidFill>
              </a:rPr>
              <a:t>Example A—Income and Energy Costs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1" name="Oval 10"/>
          <p:cNvSpPr/>
          <p:nvPr/>
        </p:nvSpPr>
        <p:spPr>
          <a:xfrm>
            <a:off x="4343400" y="29718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4343400" y="52578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4177731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21548" y="1776122"/>
            <a:ext cx="3429000" cy="4552015"/>
          </a:xfrm>
          <a:prstGeom prst="rect">
            <a:avLst/>
          </a:prstGeom>
        </p:spPr>
        <p:txBody>
          <a:bodyPr wrap="square">
            <a:spAutoFit/>
          </a:bodyPr>
          <a:lstStyle/>
          <a:p>
            <a:pPr marL="114300">
              <a:lnSpc>
                <a:spcPct val="90000"/>
              </a:lnSpc>
              <a:defRPr/>
            </a:pPr>
            <a:r>
              <a:rPr lang="en-US" sz="1600" b="1" dirty="0">
                <a:solidFill>
                  <a:srgbClr val="264A64"/>
                </a:solidFill>
              </a:rPr>
              <a:t>What is the difference in the annual LIHEAP benefit between high burden and average households </a:t>
            </a:r>
            <a:r>
              <a:rPr kumimoji="0" lang="en-US" sz="1600" b="1" i="0" u="none"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 gas main heat</a:t>
            </a:r>
            <a:r>
              <a:rPr kumimoji="0" lang="en-US" sz="1600" b="1" i="0" u="none" strike="noStrike" kern="1200" cap="none" spc="0" normalizeH="0" baseline="0" noProof="0" dirty="0">
                <a:ln>
                  <a:noFill/>
                </a:ln>
                <a:solidFill>
                  <a:srgbClr val="264A64"/>
                </a:solidFill>
                <a:effectLst/>
                <a:uLnTx/>
                <a:uFillTx/>
                <a:latin typeface="Arial"/>
              </a:rPr>
              <a:t>?</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for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$554.  </a:t>
            </a: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among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$740.  </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11430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High burden households receive an average annual LIHEAP benefit that is </a:t>
            </a:r>
            <a:r>
              <a:rPr kumimoji="0" lang="en-US" sz="1600" b="1" i="0" u="none" strike="noStrike" kern="1200" cap="none" spc="0" normalizeH="0" baseline="0" noProof="0" dirty="0">
                <a:ln>
                  <a:noFill/>
                </a:ln>
                <a:solidFill>
                  <a:srgbClr val="264A64"/>
                </a:solidFill>
                <a:effectLst/>
                <a:uLnTx/>
                <a:uFillTx/>
                <a:latin typeface="Arial"/>
              </a:rPr>
              <a:t>$186 or 33% higher</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1800" b="0" dirty="0">
                <a:solidFill>
                  <a:srgbClr val="FFFFFF"/>
                </a:solidFill>
              </a:rPr>
              <a:t>Example A—LIHEAP Impact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6" name="Picture 5"/>
          <p:cNvPicPr>
            <a:picLocks noChangeAspect="1"/>
          </p:cNvPicPr>
          <p:nvPr/>
        </p:nvPicPr>
        <p:blipFill>
          <a:blip r:embed="rId4"/>
          <a:stretch>
            <a:fillRect/>
          </a:stretch>
        </p:blipFill>
        <p:spPr>
          <a:xfrm>
            <a:off x="406908" y="1599054"/>
            <a:ext cx="4910328" cy="4582671"/>
          </a:xfrm>
          <a:prstGeom prst="rect">
            <a:avLst/>
          </a:prstGeom>
        </p:spPr>
      </p:pic>
      <p:sp>
        <p:nvSpPr>
          <p:cNvPr id="12" name="Oval 11"/>
          <p:cNvSpPr/>
          <p:nvPr/>
        </p:nvSpPr>
        <p:spPr>
          <a:xfrm>
            <a:off x="4343400" y="22098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3" name="Oval 12"/>
          <p:cNvSpPr/>
          <p:nvPr/>
        </p:nvSpPr>
        <p:spPr>
          <a:xfrm>
            <a:off x="4343400" y="44958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087278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19929" y="1665286"/>
            <a:ext cx="3383492" cy="4773614"/>
          </a:xfrm>
          <a:prstGeom prst="rect">
            <a:avLst/>
          </a:prstGeom>
        </p:spPr>
        <p:txBody>
          <a:bodyPr wrap="square">
            <a:spAutoFit/>
          </a:bodyPr>
          <a:lstStyle/>
          <a:p>
            <a:pPr>
              <a:lnSpc>
                <a:spcPct val="90000"/>
              </a:lnSpc>
              <a:defRPr/>
            </a:pPr>
            <a:r>
              <a:rPr lang="en-US" sz="1600" b="1" dirty="0">
                <a:solidFill>
                  <a:srgbClr val="264A64"/>
                </a:solidFill>
              </a:rPr>
              <a:t>How does post-LIHEAP burden compare between average households and high burden households who use </a:t>
            </a:r>
            <a:r>
              <a:rPr kumimoji="0" lang="en-US" sz="1600" b="1" i="1" strike="noStrike" kern="1200" cap="none" spc="0" normalizeH="0" baseline="0" noProof="0" dirty="0">
                <a:ln>
                  <a:noFill/>
                </a:ln>
                <a:solidFill>
                  <a:srgbClr val="264A64"/>
                </a:solidFill>
                <a:effectLst/>
                <a:uLnTx/>
                <a:uFillTx/>
                <a:latin typeface="Arial"/>
              </a:rPr>
              <a:t>natural gas main heat?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ea typeface="+mn-ea"/>
                <a:cs typeface="+mn-cs"/>
              </a:rPr>
              <a:t>all natural</a:t>
            </a:r>
            <a:r>
              <a:rPr kumimoji="0" lang="en-US" sz="1600" b="0" i="1" u="none" strike="noStrike" kern="1200" cap="none" spc="0" normalizeH="0" noProof="0" dirty="0">
                <a:ln>
                  <a:noFill/>
                </a:ln>
                <a:solidFill>
                  <a:srgbClr val="264A64"/>
                </a:solidFill>
                <a:effectLst/>
                <a:uLnTx/>
                <a:uFillTx/>
                <a:latin typeface="Arial"/>
                <a:ea typeface="+mn-ea"/>
                <a:cs typeface="+mn-cs"/>
              </a:rPr>
              <a:t> gas </a:t>
            </a:r>
            <a:r>
              <a:rPr kumimoji="0" lang="en-US" sz="1600" b="0" i="1" u="none" strike="noStrike" kern="1200" cap="none" spc="0" normalizeH="0" baseline="0" noProof="0" dirty="0">
                <a:ln>
                  <a:noFill/>
                </a:ln>
                <a:solidFill>
                  <a:srgbClr val="264A64"/>
                </a:solidFill>
                <a:effectLst/>
                <a:uLnTx/>
                <a:uFillTx/>
                <a:latin typeface="Arial"/>
                <a:ea typeface="+mn-ea"/>
                <a:cs typeface="+mn-cs"/>
              </a:rPr>
              <a:t>households</a:t>
            </a:r>
            <a:r>
              <a:rPr kumimoji="0" lang="en-US" sz="1600" b="0" i="0" u="none" strike="noStrike" kern="1200" cap="none" spc="0" normalizeH="0" baseline="0" noProof="0" dirty="0">
                <a:ln>
                  <a:noFill/>
                </a:ln>
                <a:solidFill>
                  <a:srgbClr val="264A64"/>
                </a:solidFill>
                <a:effectLst/>
                <a:uLnTx/>
                <a:uFillTx/>
                <a:latin typeface="Arial"/>
                <a:ea typeface="+mn-ea"/>
                <a:cs typeface="+mn-cs"/>
              </a:rPr>
              <a:t> is </a:t>
            </a:r>
            <a:r>
              <a:rPr kumimoji="0" lang="en-US" sz="1600" b="1" i="0" u="none" strike="noStrike" kern="1200" cap="none" spc="0" normalizeH="0" baseline="0" noProof="0" dirty="0">
                <a:ln>
                  <a:noFill/>
                </a:ln>
                <a:solidFill>
                  <a:srgbClr val="264A64"/>
                </a:solidFill>
                <a:effectLst/>
                <a:uLnTx/>
                <a:uFillTx/>
                <a:latin typeface="Arial"/>
                <a:ea typeface="+mn-ea"/>
                <a:cs typeface="+mn-cs"/>
              </a:rPr>
              <a:t>30.2%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ea typeface="+mn-ea"/>
                <a:cs typeface="+mn-cs"/>
              </a:rPr>
              <a:t>high burden natural gas households </a:t>
            </a:r>
            <a:r>
              <a:rPr kumimoji="0" lang="en-US" sz="1600" b="0" i="0" u="none" strike="noStrike" kern="1200" cap="none" spc="0" normalizeH="0" baseline="0" noProof="0" dirty="0">
                <a:ln>
                  <a:noFill/>
                </a:ln>
                <a:solidFill>
                  <a:srgbClr val="264A64"/>
                </a:solidFill>
                <a:effectLst/>
                <a:uLnTx/>
                <a:uFillTx/>
                <a:latin typeface="Arial"/>
                <a:ea typeface="+mn-ea"/>
                <a:cs typeface="+mn-cs"/>
              </a:rPr>
              <a:t>is </a:t>
            </a:r>
            <a:r>
              <a:rPr kumimoji="0" lang="en-US" sz="1600" b="1" i="0" u="none" strike="noStrike" kern="1200" cap="none" spc="0" normalizeH="0" baseline="0" noProof="0" dirty="0">
                <a:ln>
                  <a:noFill/>
                </a:ln>
                <a:solidFill>
                  <a:srgbClr val="264A64"/>
                </a:solidFill>
                <a:effectLst/>
                <a:uLnTx/>
                <a:uFillTx/>
                <a:latin typeface="Arial"/>
                <a:ea typeface="+mn-ea"/>
                <a:cs typeface="+mn-cs"/>
              </a:rPr>
              <a:t>34.8%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This means that on average, high burden households have </a:t>
            </a:r>
            <a:r>
              <a:rPr kumimoji="0" lang="en-US" sz="1600" b="1" i="0" u="none" strike="noStrike" kern="1200" cap="none" spc="0" normalizeH="0" baseline="0" noProof="0" dirty="0">
                <a:ln>
                  <a:noFill/>
                </a:ln>
                <a:solidFill>
                  <a:srgbClr val="264A64"/>
                </a:solidFill>
                <a:effectLst/>
                <a:uLnTx/>
                <a:uFillTx/>
                <a:latin typeface="Arial"/>
                <a:ea typeface="+mn-ea"/>
                <a:cs typeface="+mn-cs"/>
              </a:rPr>
              <a:t>15% more </a:t>
            </a:r>
            <a:r>
              <a:rPr kumimoji="0" lang="en-US" sz="1600" b="0" i="0" u="none" strike="noStrike" kern="1200" cap="none" spc="0" normalizeH="0" baseline="0" noProof="0" dirty="0">
                <a:ln>
                  <a:noFill/>
                </a:ln>
                <a:solidFill>
                  <a:srgbClr val="264A64"/>
                </a:solidFill>
                <a:effectLst/>
                <a:uLnTx/>
                <a:uFillTx/>
                <a:latin typeface="Arial"/>
                <a:ea typeface="+mn-ea"/>
                <a:cs typeface="+mn-cs"/>
              </a:rPr>
              <a:t>of their energy burden covered with LIHEAP than 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1800" b="0" dirty="0">
                <a:solidFill>
                  <a:srgbClr val="FFFFFF"/>
                </a:solidFill>
              </a:rPr>
              <a:t>Example A—LIHEAP Impact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2" name="Picture 1"/>
          <p:cNvPicPr>
            <a:picLocks noChangeAspect="1"/>
          </p:cNvPicPr>
          <p:nvPr/>
        </p:nvPicPr>
        <p:blipFill>
          <a:blip r:embed="rId4"/>
          <a:stretch>
            <a:fillRect/>
          </a:stretch>
        </p:blipFill>
        <p:spPr>
          <a:xfrm>
            <a:off x="403479" y="1560829"/>
            <a:ext cx="4910328" cy="4582671"/>
          </a:xfrm>
          <a:prstGeom prst="rect">
            <a:avLst/>
          </a:prstGeom>
        </p:spPr>
      </p:pic>
      <p:sp>
        <p:nvSpPr>
          <p:cNvPr id="11" name="Oval 10"/>
          <p:cNvSpPr/>
          <p:nvPr/>
        </p:nvSpPr>
        <p:spPr>
          <a:xfrm>
            <a:off x="4343400" y="35814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4343400" y="586359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59852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797725" y="5610815"/>
            <a:ext cx="4709160" cy="287106"/>
          </a:xfrm>
          <a:prstGeom prst="rect">
            <a:avLst/>
          </a:prstGeom>
        </p:spPr>
      </p:pic>
      <p:pic>
        <p:nvPicPr>
          <p:cNvPr id="10" name="Picture 9"/>
          <p:cNvPicPr>
            <a:picLocks noChangeAspect="1"/>
          </p:cNvPicPr>
          <p:nvPr/>
        </p:nvPicPr>
        <p:blipFill>
          <a:blip r:embed="rId4"/>
          <a:stretch>
            <a:fillRect/>
          </a:stretch>
        </p:blipFill>
        <p:spPr>
          <a:xfrm>
            <a:off x="3797725" y="3728864"/>
            <a:ext cx="4709160" cy="287106"/>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689874"/>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These difference in benefits and burden reduction between all households and high burden households are reflected in the targeting index numbers.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1800" b="0" dirty="0">
                <a:solidFill>
                  <a:srgbClr val="FFFFFF"/>
                </a:solidFill>
              </a:rPr>
              <a:t>Example A—LIHEAP Impact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5"/>
          <a:srcRect l="15786" r="17121"/>
          <a:stretch/>
        </p:blipFill>
        <p:spPr>
          <a:xfrm>
            <a:off x="176784" y="217296"/>
            <a:ext cx="1295400" cy="1257683"/>
          </a:xfrm>
          <a:prstGeom prst="rect">
            <a:avLst/>
          </a:prstGeom>
        </p:spPr>
      </p:pic>
      <p:sp>
        <p:nvSpPr>
          <p:cNvPr id="33" name="TextBox 32"/>
          <p:cNvSpPr txBox="1"/>
          <p:nvPr/>
        </p:nvSpPr>
        <p:spPr>
          <a:xfrm>
            <a:off x="3733801" y="2750820"/>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receive a 33% greater annual LIHEAP benefit than average households.</a:t>
            </a:r>
          </a:p>
        </p:txBody>
      </p:sp>
      <p:sp>
        <p:nvSpPr>
          <p:cNvPr id="35" name="Oval 34"/>
          <p:cNvSpPr/>
          <p:nvPr/>
        </p:nvSpPr>
        <p:spPr>
          <a:xfrm>
            <a:off x="7467600" y="3690580"/>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nvGrpSpPr>
          <p:cNvPr id="39" name="Group 38"/>
          <p:cNvGrpSpPr/>
          <p:nvPr/>
        </p:nvGrpSpPr>
        <p:grpSpPr>
          <a:xfrm>
            <a:off x="3733801" y="4626203"/>
            <a:ext cx="4953000" cy="1308381"/>
            <a:chOff x="3733801" y="4100051"/>
            <a:chExt cx="4953000" cy="1308381"/>
          </a:xfrm>
        </p:grpSpPr>
        <p:sp>
          <p:nvSpPr>
            <p:cNvPr id="37" name="TextBox 36"/>
            <p:cNvSpPr txBox="1"/>
            <p:nvPr/>
          </p:nvSpPr>
          <p:spPr>
            <a:xfrm>
              <a:off x="3733801" y="4100051"/>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have 15% more of their energy burden covered with LIHEAP than average households.</a:t>
              </a:r>
            </a:p>
          </p:txBody>
        </p:sp>
        <p:sp>
          <p:nvSpPr>
            <p:cNvPr id="38" name="Oval 37"/>
            <p:cNvSpPr/>
            <p:nvPr/>
          </p:nvSpPr>
          <p:spPr>
            <a:xfrm>
              <a:off x="7467600" y="5048000"/>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pic>
        <p:nvPicPr>
          <p:cNvPr id="5" name="Picture 4"/>
          <p:cNvPicPr>
            <a:picLocks noChangeAspect="1"/>
          </p:cNvPicPr>
          <p:nvPr/>
        </p:nvPicPr>
        <p:blipFill>
          <a:blip r:embed="rId6"/>
          <a:stretch>
            <a:fillRect/>
          </a:stretch>
        </p:blipFill>
        <p:spPr>
          <a:xfrm>
            <a:off x="603504" y="2728654"/>
            <a:ext cx="2807208" cy="1063252"/>
          </a:xfrm>
          <a:prstGeom prst="rect">
            <a:avLst/>
          </a:prstGeom>
        </p:spPr>
      </p:pic>
      <p:sp>
        <p:nvSpPr>
          <p:cNvPr id="34" name="Oval 33"/>
          <p:cNvSpPr/>
          <p:nvPr/>
        </p:nvSpPr>
        <p:spPr>
          <a:xfrm>
            <a:off x="2460376" y="3481566"/>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pic>
        <p:nvPicPr>
          <p:cNvPr id="6" name="Picture 5"/>
          <p:cNvPicPr>
            <a:picLocks noChangeAspect="1"/>
          </p:cNvPicPr>
          <p:nvPr/>
        </p:nvPicPr>
        <p:blipFill>
          <a:blip r:embed="rId7"/>
          <a:stretch>
            <a:fillRect/>
          </a:stretch>
        </p:blipFill>
        <p:spPr>
          <a:xfrm>
            <a:off x="594603" y="4661311"/>
            <a:ext cx="2807208" cy="1063252"/>
          </a:xfrm>
          <a:prstGeom prst="rect">
            <a:avLst/>
          </a:prstGeom>
        </p:spPr>
      </p:pic>
      <p:sp>
        <p:nvSpPr>
          <p:cNvPr id="40" name="Oval 39"/>
          <p:cNvSpPr/>
          <p:nvPr/>
        </p:nvSpPr>
        <p:spPr>
          <a:xfrm>
            <a:off x="2460375" y="5426783"/>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3668313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A—Natural Gas Households Summary</a:t>
            </a:r>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39982334"/>
              </p:ext>
            </p:extLst>
          </p:nvPr>
        </p:nvGraphicFramePr>
        <p:xfrm>
          <a:off x="226977" y="1525395"/>
          <a:ext cx="8726993" cy="5115354"/>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93346414"/>
                    </a:ext>
                  </a:extLst>
                </a:gridCol>
                <a:gridCol w="1097280">
                  <a:extLst>
                    <a:ext uri="{9D8B030D-6E8A-4147-A177-3AD203B41FA5}">
                      <a16:colId xmlns:a16="http://schemas.microsoft.com/office/drawing/2014/main" val="3989921030"/>
                    </a:ext>
                  </a:extLst>
                </a:gridCol>
                <a:gridCol w="174392">
                  <a:extLst>
                    <a:ext uri="{9D8B030D-6E8A-4147-A177-3AD203B41FA5}">
                      <a16:colId xmlns:a16="http://schemas.microsoft.com/office/drawing/2014/main" val="2762288402"/>
                    </a:ext>
                  </a:extLst>
                </a:gridCol>
                <a:gridCol w="1097280">
                  <a:extLst>
                    <a:ext uri="{9D8B030D-6E8A-4147-A177-3AD203B41FA5}">
                      <a16:colId xmlns:a16="http://schemas.microsoft.com/office/drawing/2014/main" val="3261571689"/>
                    </a:ext>
                  </a:extLst>
                </a:gridCol>
                <a:gridCol w="180761">
                  <a:extLst>
                    <a:ext uri="{9D8B030D-6E8A-4147-A177-3AD203B41FA5}">
                      <a16:colId xmlns:a16="http://schemas.microsoft.com/office/drawing/2014/main" val="954515285"/>
                    </a:ext>
                  </a:extLst>
                </a:gridCol>
                <a:gridCol w="1097280">
                  <a:extLst>
                    <a:ext uri="{9D8B030D-6E8A-4147-A177-3AD203B41FA5}">
                      <a16:colId xmlns:a16="http://schemas.microsoft.com/office/drawing/2014/main" val="547421698"/>
                    </a:ext>
                  </a:extLst>
                </a:gridCol>
                <a:gridCol w="274320">
                  <a:extLst>
                    <a:ext uri="{9D8B030D-6E8A-4147-A177-3AD203B41FA5}">
                      <a16:colId xmlns:a16="http://schemas.microsoft.com/office/drawing/2014/main" val="2975765055"/>
                    </a:ext>
                  </a:extLst>
                </a:gridCol>
                <a:gridCol w="1097280">
                  <a:extLst>
                    <a:ext uri="{9D8B030D-6E8A-4147-A177-3AD203B41FA5}">
                      <a16:colId xmlns:a16="http://schemas.microsoft.com/office/drawing/2014/main" val="2766397950"/>
                    </a:ext>
                  </a:extLst>
                </a:gridCol>
                <a:gridCol w="116840">
                  <a:extLst>
                    <a:ext uri="{9D8B030D-6E8A-4147-A177-3AD203B41FA5}">
                      <a16:colId xmlns:a16="http://schemas.microsoft.com/office/drawing/2014/main" val="3344116735"/>
                    </a:ext>
                  </a:extLst>
                </a:gridCol>
                <a:gridCol w="1097280">
                  <a:extLst>
                    <a:ext uri="{9D8B030D-6E8A-4147-A177-3AD203B41FA5}">
                      <a16:colId xmlns:a16="http://schemas.microsoft.com/office/drawing/2014/main" val="2649711927"/>
                    </a:ext>
                  </a:extLst>
                </a:gridCol>
                <a:gridCol w="116840">
                  <a:extLst>
                    <a:ext uri="{9D8B030D-6E8A-4147-A177-3AD203B41FA5}">
                      <a16:colId xmlns:a16="http://schemas.microsoft.com/office/drawing/2014/main" val="3349067092"/>
                    </a:ext>
                  </a:extLst>
                </a:gridCol>
                <a:gridCol w="1097280">
                  <a:extLst>
                    <a:ext uri="{9D8B030D-6E8A-4147-A177-3AD203B41FA5}">
                      <a16:colId xmlns:a16="http://schemas.microsoft.com/office/drawing/2014/main" val="263502644"/>
                    </a:ext>
                  </a:extLst>
                </a:gridCol>
              </a:tblGrid>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a:solidFill>
                            <a:schemeClr val="accent6"/>
                          </a:solidFill>
                        </a:rPr>
                        <a:t>ALL</a:t>
                      </a:r>
                      <a:r>
                        <a:rPr lang="en-US" sz="1200" baseline="0" dirty="0">
                          <a:solidFill>
                            <a:schemeClr val="accent6"/>
                          </a:solidFill>
                        </a:rPr>
                        <a:t> Households</a:t>
                      </a:r>
                      <a:endParaRPr lang="en-US" sz="1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dirty="0">
                          <a:solidFill>
                            <a:schemeClr val="accent6"/>
                          </a:solidFill>
                        </a:rPr>
                        <a:t>Avg.</a:t>
                      </a:r>
                      <a:r>
                        <a:rPr lang="en-US" sz="1050" baseline="0" dirty="0">
                          <a:solidFill>
                            <a:schemeClr val="accent6"/>
                          </a:solidFill>
                        </a:rPr>
                        <a:t> Annual</a:t>
                      </a:r>
                    </a:p>
                    <a:p>
                      <a:pPr algn="ctr">
                        <a:lnSpc>
                          <a:spcPct val="80000"/>
                        </a:lnSpc>
                        <a:tabLst>
                          <a:tab pos="1601788" algn="l"/>
                        </a:tabLst>
                      </a:pPr>
                      <a:r>
                        <a:rPr lang="en-US" sz="1050"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dirty="0">
                          <a:solidFill>
                            <a:schemeClr val="accent6"/>
                          </a:solidFill>
                        </a:rPr>
                        <a:t>$1,835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aseline="0" dirty="0">
                          <a:solidFill>
                            <a:schemeClr val="accent6"/>
                          </a:solidFill>
                        </a:rPr>
                        <a:t>$19,022</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Avg. Annual </a:t>
                      </a:r>
                    </a:p>
                    <a:p>
                      <a:pPr algn="ctr">
                        <a:lnSpc>
                          <a:spcPct val="80000"/>
                        </a:lnSpc>
                      </a:pPr>
                      <a:r>
                        <a:rPr lang="en-US" sz="1050"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9.6%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Annual </a:t>
                      </a:r>
                      <a:r>
                        <a:rPr lang="en-US" sz="1050"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aseline="0" dirty="0">
                          <a:solidFill>
                            <a:schemeClr val="accent6"/>
                          </a:solidFill>
                        </a:rPr>
                        <a:t>$554</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Energy</a:t>
                      </a:r>
                      <a:r>
                        <a:rPr lang="en-US" sz="1050" baseline="0" dirty="0">
                          <a:solidFill>
                            <a:schemeClr val="accent6"/>
                          </a:solidFill>
                        </a:rPr>
                        <a:t> </a:t>
                      </a:r>
                      <a:r>
                        <a:rPr lang="en-US" sz="1050" dirty="0">
                          <a:solidFill>
                            <a:schemeClr val="accent6"/>
                          </a:solidFill>
                        </a:rPr>
                        <a:t>Burden</a:t>
                      </a:r>
                    </a:p>
                    <a:p>
                      <a:pPr algn="ctr">
                        <a:lnSpc>
                          <a:spcPct val="80000"/>
                        </a:lnSpc>
                      </a:pPr>
                      <a:r>
                        <a:rPr lang="en-US" sz="1050" dirty="0">
                          <a:solidFill>
                            <a:schemeClr val="accent6"/>
                          </a:solidFill>
                        </a:rPr>
                        <a:t>After LIHEAP</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6.7%</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30.2%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3699548396"/>
                  </a:ext>
                </a:extLst>
              </a:tr>
              <a:tr h="182880">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679826"/>
                  </a:ext>
                </a:extLst>
              </a:tr>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High Burden</a:t>
                      </a:r>
                      <a:r>
                        <a:rPr lang="en-US" sz="1200" b="1" baseline="0" dirty="0">
                          <a:solidFill>
                            <a:schemeClr val="accent6"/>
                          </a:solidFill>
                        </a:rPr>
                        <a:t> Households</a:t>
                      </a: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b="1" dirty="0">
                          <a:solidFill>
                            <a:schemeClr val="accent6"/>
                          </a:solidFill>
                        </a:rPr>
                        <a:t>Avg.</a:t>
                      </a:r>
                      <a:r>
                        <a:rPr lang="en-US" sz="1050" b="1" baseline="0" dirty="0">
                          <a:solidFill>
                            <a:schemeClr val="accent6"/>
                          </a:solidFill>
                        </a:rPr>
                        <a:t> Annual</a:t>
                      </a:r>
                    </a:p>
                    <a:p>
                      <a:pPr algn="ctr">
                        <a:lnSpc>
                          <a:spcPct val="80000"/>
                        </a:lnSpc>
                        <a:tabLst>
                          <a:tab pos="1601788" algn="l"/>
                        </a:tabLst>
                      </a:pPr>
                      <a:r>
                        <a:rPr lang="en-US" sz="1050" b="1"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b="1" dirty="0">
                          <a:solidFill>
                            <a:schemeClr val="accent6"/>
                          </a:solidFill>
                        </a:rPr>
                        <a:t>$2,127</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1" baseline="0" dirty="0">
                          <a:solidFill>
                            <a:schemeClr val="accent6"/>
                          </a:solidFill>
                        </a:rPr>
                        <a:t>$6,258</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b="1"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Avg. Annual </a:t>
                      </a:r>
                    </a:p>
                    <a:p>
                      <a:pPr algn="ctr">
                        <a:lnSpc>
                          <a:spcPct val="80000"/>
                        </a:lnSpc>
                      </a:pPr>
                      <a:r>
                        <a:rPr lang="en-US" sz="1050" b="1"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34%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Annual </a:t>
                      </a:r>
                      <a:r>
                        <a:rPr lang="en-US" sz="1050" b="1"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1" baseline="0" dirty="0">
                          <a:solidFill>
                            <a:schemeClr val="accent6"/>
                          </a:solidFill>
                        </a:rPr>
                        <a:t>$740</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New </a:t>
                      </a:r>
                    </a:p>
                    <a:p>
                      <a:pPr algn="ctr">
                        <a:lnSpc>
                          <a:spcPct val="80000"/>
                        </a:lnSpc>
                      </a:pPr>
                      <a:r>
                        <a:rPr lang="en-US" sz="1050" b="1" dirty="0">
                          <a:solidFill>
                            <a:schemeClr val="accent6"/>
                          </a:solidFill>
                        </a:rPr>
                        <a:t>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22.2%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34.8%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79025121"/>
                  </a:ext>
                </a:extLst>
              </a:tr>
              <a:tr h="18288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80363"/>
                  </a:ext>
                </a:extLst>
              </a:tr>
              <a:tr h="3708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200" b="0" dirty="0">
                          <a:solidFill>
                            <a:schemeClr val="accent6"/>
                          </a:solidFill>
                        </a:rPr>
                        <a:t>High Burden HH energy bills are </a:t>
                      </a:r>
                      <a:r>
                        <a:rPr lang="en-US" sz="1200" b="1" dirty="0">
                          <a:solidFill>
                            <a:schemeClr val="accent6"/>
                          </a:solidFill>
                        </a:rPr>
                        <a:t>16%</a:t>
                      </a:r>
                      <a:r>
                        <a:rPr lang="en-US" sz="1200" b="1" baseline="0" dirty="0">
                          <a:solidFill>
                            <a:schemeClr val="accent6"/>
                          </a:solidFill>
                        </a:rPr>
                        <a:t> higher</a:t>
                      </a:r>
                      <a:r>
                        <a:rPr lang="en-US" sz="1200" b="0" baseline="0" dirty="0">
                          <a:solidFill>
                            <a:schemeClr val="accent6"/>
                          </a:solidFill>
                        </a:rPr>
                        <a:t> than average households.</a:t>
                      </a:r>
                      <a:endParaRPr lang="en-US" sz="1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income is </a:t>
                      </a:r>
                      <a:r>
                        <a:rPr kumimoji="0" lang="en-US" sz="1200" b="1" i="0" u="none" strike="noStrike" kern="1200" cap="none" spc="0" normalizeH="0" baseline="0" noProof="0" dirty="0">
                          <a:ln>
                            <a:noFill/>
                          </a:ln>
                          <a:solidFill>
                            <a:srgbClr val="264A64"/>
                          </a:solidFill>
                          <a:effectLst/>
                          <a:uLnTx/>
                          <a:uFillTx/>
                          <a:latin typeface="+mn-lt"/>
                          <a:ea typeface="+mn-ea"/>
                          <a:cs typeface="+mn-cs"/>
                        </a:rPr>
                        <a:t>67% lower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paying </a:t>
                      </a:r>
                      <a:r>
                        <a:rPr kumimoji="0" lang="en-US" sz="1200" b="1" i="0" u="none" strike="noStrike" kern="1200" cap="none" spc="0" normalizeH="0" baseline="0" noProof="0" dirty="0">
                          <a:ln>
                            <a:noFill/>
                          </a:ln>
                          <a:solidFill>
                            <a:srgbClr val="264A64"/>
                          </a:solidFill>
                          <a:effectLst/>
                          <a:uLnTx/>
                          <a:uFillTx/>
                          <a:latin typeface="+mn-lt"/>
                          <a:ea typeface="+mn-ea"/>
                          <a:cs typeface="+mn-cs"/>
                        </a:rPr>
                        <a:t>3.5x 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receiving a LIHEAP benefit that is </a:t>
                      </a:r>
                      <a:r>
                        <a:rPr kumimoji="0" lang="en-US" sz="1200" b="1" i="0" u="none" strike="noStrike" kern="1200" cap="none" spc="0" normalizeH="0" baseline="0" noProof="0" dirty="0">
                          <a:ln>
                            <a:noFill/>
                          </a:ln>
                          <a:solidFill>
                            <a:srgbClr val="264A64"/>
                          </a:solidFill>
                          <a:effectLst/>
                          <a:uLnTx/>
                          <a:uFillTx/>
                          <a:latin typeface="+mn-lt"/>
                          <a:ea typeface="+mn-ea"/>
                          <a:cs typeface="+mn-cs"/>
                        </a:rPr>
                        <a:t>33% greater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1" dirty="0">
                          <a:solidFill>
                            <a:schemeClr val="accent6"/>
                          </a:solidFill>
                        </a:rPr>
                        <a:t>After LIHEAP</a:t>
                      </a:r>
                      <a:r>
                        <a:rPr lang="en-US" sz="1200" b="0" dirty="0">
                          <a:solidFill>
                            <a:schemeClr val="accent6"/>
                          </a:solidFill>
                        </a:rPr>
                        <a:t>, High Burden HH are paying </a:t>
                      </a:r>
                      <a:r>
                        <a:rPr lang="en-US" sz="1200" b="1" dirty="0">
                          <a:solidFill>
                            <a:schemeClr val="accent6"/>
                          </a:solidFill>
                        </a:rPr>
                        <a:t>3.3x </a:t>
                      </a:r>
                      <a:r>
                        <a:rPr kumimoji="0" lang="en-US" sz="1200" b="1" i="0" u="none" strike="noStrike" kern="1200" cap="none" spc="0" normalizeH="0" baseline="0" noProof="0" dirty="0">
                          <a:ln>
                            <a:noFill/>
                          </a:ln>
                          <a:solidFill>
                            <a:srgbClr val="264A64"/>
                          </a:solidFill>
                          <a:effectLst/>
                          <a:uLnTx/>
                          <a:uFillTx/>
                          <a:latin typeface="+mn-lt"/>
                          <a:ea typeface="+mn-ea"/>
                          <a:cs typeface="+mn-cs"/>
                        </a:rPr>
                        <a:t>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have a </a:t>
                      </a:r>
                      <a:r>
                        <a:rPr kumimoji="0" lang="en-US" sz="1200" b="1" i="0" u="none" strike="noStrike" kern="1200" cap="none" spc="0" normalizeH="0" baseline="0" noProof="0" dirty="0">
                          <a:ln>
                            <a:noFill/>
                          </a:ln>
                          <a:solidFill>
                            <a:srgbClr val="264A64"/>
                          </a:solidFill>
                          <a:effectLst/>
                          <a:uLnTx/>
                          <a:uFillTx/>
                          <a:latin typeface="+mn-lt"/>
                          <a:ea typeface="+mn-ea"/>
                          <a:cs typeface="+mn-cs"/>
                        </a:rPr>
                        <a:t>15% greater share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energy burden offset with LIHEAP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322165964"/>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74682"/>
                  </a:ext>
                </a:extLst>
              </a:tr>
              <a:tr h="175950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rgbClr val="C00000"/>
                          </a:solidFill>
                        </a:rPr>
                        <a:t>NATURAL GAS HOUSEHOLDS</a:t>
                      </a:r>
                    </a:p>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a:solidFill>
                            <a:schemeClr val="accent6"/>
                          </a:solidFill>
                        </a:rPr>
                        <a:t>Preliminary Conclusions</a:t>
                      </a:r>
                      <a:r>
                        <a:rPr lang="en-US" sz="1400" b="1" dirty="0">
                          <a:solidFill>
                            <a:srgbClr val="C00000"/>
                          </a:solidFill>
                        </a:rPr>
                        <a:t> </a:t>
                      </a:r>
                    </a:p>
                  </a:txBody>
                  <a:tcPr marL="45720" marR="45720">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58738" indent="0" algn="l">
                        <a:lnSpc>
                          <a:spcPct val="80000"/>
                        </a:lnSpc>
                        <a:tabLst>
                          <a:tab pos="1601788" algn="l"/>
                        </a:tabLst>
                      </a:pPr>
                      <a:r>
                        <a:rPr lang="en-US" sz="1500" b="0" baseline="0" dirty="0">
                          <a:solidFill>
                            <a:schemeClr val="accent6"/>
                          </a:solidFill>
                        </a:rPr>
                        <a:t>D</a:t>
                      </a:r>
                      <a:r>
                        <a:rPr lang="en-US" sz="1500" b="0" dirty="0">
                          <a:solidFill>
                            <a:schemeClr val="accent6"/>
                          </a:solidFill>
                        </a:rPr>
                        <a:t>ifferences in energy burden between average</a:t>
                      </a:r>
                      <a:r>
                        <a:rPr lang="en-US" sz="1500" b="0" baseline="0" dirty="0">
                          <a:solidFill>
                            <a:schemeClr val="accent6"/>
                          </a:solidFill>
                        </a:rPr>
                        <a:t> </a:t>
                      </a:r>
                      <a:r>
                        <a:rPr lang="en-US" sz="1500" b="0" dirty="0">
                          <a:solidFill>
                            <a:schemeClr val="accent6"/>
                          </a:solidFill>
                        </a:rPr>
                        <a:t>and high burden households who heat with Natural Gas</a:t>
                      </a:r>
                      <a:r>
                        <a:rPr lang="en-US" sz="1500" b="0" baseline="0" dirty="0">
                          <a:solidFill>
                            <a:schemeClr val="accent6"/>
                          </a:solidFill>
                        </a:rPr>
                        <a:t> </a:t>
                      </a:r>
                      <a:r>
                        <a:rPr lang="en-US" sz="1500" b="0" dirty="0">
                          <a:solidFill>
                            <a:schemeClr val="accent6"/>
                          </a:solidFill>
                        </a:rPr>
                        <a:t>are the result of </a:t>
                      </a:r>
                      <a:r>
                        <a:rPr lang="en-US" sz="1500" b="1" i="0" dirty="0">
                          <a:solidFill>
                            <a:schemeClr val="accent6"/>
                          </a:solidFill>
                        </a:rPr>
                        <a:t>both</a:t>
                      </a:r>
                      <a:r>
                        <a:rPr lang="en-US" sz="1500" b="0" dirty="0">
                          <a:solidFill>
                            <a:schemeClr val="accent6"/>
                          </a:solidFill>
                        </a:rPr>
                        <a:t> higher energy bills and lower income—</a:t>
                      </a:r>
                      <a:r>
                        <a:rPr lang="en-US" sz="1500" b="0" i="1" dirty="0">
                          <a:solidFill>
                            <a:schemeClr val="accent6"/>
                          </a:solidFill>
                        </a:rPr>
                        <a:t>however </a:t>
                      </a:r>
                      <a:r>
                        <a:rPr lang="en-US" sz="1500" b="0" i="1" baseline="0" dirty="0">
                          <a:solidFill>
                            <a:schemeClr val="accent6"/>
                          </a:solidFill>
                        </a:rPr>
                        <a:t>income appears to be a much larger factor.</a:t>
                      </a:r>
                      <a:endParaRPr lang="en-US" sz="1500" b="0" i="1"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hMerge="1">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500" b="0" i="0" u="none" strike="noStrike" kern="1200" cap="none" spc="0" normalizeH="0" baseline="0" noProof="0" dirty="0">
                          <a:ln>
                            <a:noFill/>
                          </a:ln>
                          <a:solidFill>
                            <a:srgbClr val="264A64"/>
                          </a:solidFill>
                          <a:effectLst/>
                          <a:uLnTx/>
                          <a:uFillTx/>
                          <a:latin typeface="+mn-lt"/>
                          <a:ea typeface="+mn-ea"/>
                          <a:cs typeface="+mn-cs"/>
                        </a:rPr>
                        <a:t>High Burden households receive </a:t>
                      </a:r>
                    </a:p>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500" b="0" i="0" u="none" strike="noStrike" kern="1200" cap="none" spc="0" normalizeH="0" baseline="0" noProof="0" dirty="0">
                          <a:ln>
                            <a:noFill/>
                          </a:ln>
                          <a:solidFill>
                            <a:srgbClr val="264A64"/>
                          </a:solidFill>
                          <a:effectLst/>
                          <a:uLnTx/>
                          <a:uFillTx/>
                          <a:latin typeface="+mn-lt"/>
                          <a:ea typeface="+mn-ea"/>
                          <a:cs typeface="+mn-cs"/>
                        </a:rPr>
                        <a:t>Higher  benefits, and have a greater share of their energy burden offset by LIHEAP.  This suggests that the </a:t>
                      </a:r>
                    </a:p>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500" b="0" i="0" u="none" strike="noStrike" kern="1200" cap="none" spc="0" normalizeH="0" baseline="0" noProof="0" dirty="0">
                          <a:ln>
                            <a:noFill/>
                          </a:ln>
                          <a:solidFill>
                            <a:srgbClr val="264A64"/>
                          </a:solidFill>
                          <a:effectLst/>
                          <a:uLnTx/>
                          <a:uFillTx/>
                          <a:latin typeface="+mn-lt"/>
                          <a:ea typeface="+mn-ea"/>
                          <a:cs typeface="+mn-cs"/>
                        </a:rPr>
                        <a:t>benefit matrix is effectively varying benefits among Natural Gas households based on income and energy costs.</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hMerge="1">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1359621540"/>
                  </a:ext>
                </a:extLst>
              </a:tr>
            </a:tbl>
          </a:graphicData>
        </a:graphic>
      </p:graphicFrame>
      <p:sp>
        <p:nvSpPr>
          <p:cNvPr id="7" name="Right Arrow 6"/>
          <p:cNvSpPr/>
          <p:nvPr/>
        </p:nvSpPr>
        <p:spPr>
          <a:xfrm>
            <a:off x="5155659" y="1784817"/>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155659" y="2681638"/>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56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50962"/>
            <a:ext cx="8458200" cy="61863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264A64"/>
                </a:solidFill>
                <a:effectLst/>
                <a:uLnTx/>
                <a:uFillTx/>
                <a:latin typeface="Arial"/>
              </a:rPr>
              <a:t>Step #3:  All Household </a:t>
            </a:r>
            <a:r>
              <a:rPr lang="en-US" sz="1900" b="1" noProof="0" dirty="0">
                <a:solidFill>
                  <a:srgbClr val="264A64"/>
                </a:solidFill>
                <a:latin typeface="Arial"/>
              </a:rPr>
              <a:t>Data Across Fuel Types</a:t>
            </a:r>
            <a:endParaRPr kumimoji="0" lang="en-US" sz="1900" b="1" i="0" u="none" strike="noStrike" kern="1200" cap="none" spc="0" normalizeH="0" baseline="0" noProof="0" dirty="0">
              <a:ln>
                <a:noFill/>
              </a:ln>
              <a:solidFill>
                <a:srgbClr val="264A64"/>
              </a:solidFill>
              <a:effectLst/>
              <a:uLnTx/>
              <a:uFillTx/>
              <a:latin typeface="Aria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A—Looking at Data across Fuel Type</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2" name="Picture 1"/>
          <p:cNvPicPr>
            <a:picLocks noChangeAspect="1"/>
          </p:cNvPicPr>
          <p:nvPr/>
        </p:nvPicPr>
        <p:blipFill>
          <a:blip r:embed="rId4"/>
          <a:stretch>
            <a:fillRect/>
          </a:stretch>
        </p:blipFill>
        <p:spPr>
          <a:xfrm>
            <a:off x="1355386" y="2445576"/>
            <a:ext cx="6944693" cy="3206369"/>
          </a:xfrm>
          <a:prstGeom prst="rect">
            <a:avLst/>
          </a:prstGeom>
        </p:spPr>
      </p:pic>
    </p:spTree>
    <p:extLst>
      <p:ext uri="{BB962C8B-B14F-4D97-AF65-F5344CB8AC3E}">
        <p14:creationId xmlns:p14="http://schemas.microsoft.com/office/powerpoint/2010/main" val="2071746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0600" y="3962400"/>
            <a:ext cx="6858000" cy="2608888"/>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252924"/>
          </a:xfrm>
          <a:prstGeom prst="rect">
            <a:avLst/>
          </a:prstGeom>
        </p:spPr>
        <p:txBody>
          <a:bodyPr wrap="square">
            <a:spAutoFit/>
          </a:bodyPr>
          <a:lstStyle/>
          <a:p>
            <a:pPr>
              <a:lnSpc>
                <a:spcPct val="90000"/>
              </a:lnSpc>
              <a:defRPr/>
            </a:pPr>
            <a:r>
              <a:rPr lang="en-US" b="1" dirty="0">
                <a:solidFill>
                  <a:srgbClr val="264A64"/>
                </a:solidFill>
              </a:rPr>
              <a:t>How does average annual income vary between main heating fuel types?</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4A64"/>
                </a:solidFill>
                <a:effectLst/>
                <a:uLnTx/>
                <a:uFillTx/>
                <a:latin typeface="Arial"/>
                <a:ea typeface="+mn-ea"/>
                <a:cs typeface="+mn-cs"/>
              </a:rPr>
              <a:t>The average annual income of </a:t>
            </a:r>
            <a:r>
              <a:rPr kumimoji="0" lang="en-US" b="0" i="1" u="sng" strike="noStrike" kern="1200" cap="none" spc="0" normalizeH="0" baseline="0" noProof="0" dirty="0">
                <a:ln>
                  <a:noFill/>
                </a:ln>
                <a:solidFill>
                  <a:srgbClr val="264A64"/>
                </a:solidFill>
                <a:effectLst/>
                <a:uLnTx/>
                <a:uFillTx/>
                <a:latin typeface="Arial"/>
                <a:ea typeface="+mn-ea"/>
                <a:cs typeface="+mn-cs"/>
              </a:rPr>
              <a:t>natural gas main heat</a:t>
            </a:r>
            <a:r>
              <a:rPr kumimoji="0" lang="en-US" b="0" i="1" strike="noStrike" kern="1200" cap="none" spc="0" normalizeH="0" baseline="0" noProof="0" dirty="0">
                <a:ln>
                  <a:noFill/>
                </a:ln>
                <a:solidFill>
                  <a:srgbClr val="264A64"/>
                </a:solidFill>
                <a:effectLst/>
                <a:uLnTx/>
                <a:uFillTx/>
                <a:latin typeface="Arial"/>
                <a:ea typeface="+mn-ea"/>
                <a:cs typeface="+mn-cs"/>
              </a:rPr>
              <a:t> </a:t>
            </a:r>
            <a:r>
              <a:rPr kumimoji="0" lang="en-US" b="0" i="1" u="none" strike="noStrike" kern="1200" cap="none" spc="0" normalizeH="0" baseline="0" noProof="0" dirty="0">
                <a:ln>
                  <a:noFill/>
                </a:ln>
                <a:solidFill>
                  <a:srgbClr val="264A64"/>
                </a:solidFill>
                <a:effectLst/>
                <a:uLnTx/>
                <a:uFillTx/>
                <a:latin typeface="Arial"/>
                <a:ea typeface="+mn-ea"/>
                <a:cs typeface="+mn-cs"/>
              </a:rPr>
              <a:t>households</a:t>
            </a:r>
            <a:r>
              <a:rPr kumimoji="0" lang="en-US" b="0" i="0" u="none" strike="noStrike" kern="1200" cap="none" spc="0" normalizeH="0" baseline="0" noProof="0" dirty="0">
                <a:ln>
                  <a:noFill/>
                </a:ln>
                <a:solidFill>
                  <a:srgbClr val="264A64"/>
                </a:solidFill>
                <a:effectLst/>
                <a:uLnTx/>
                <a:uFillTx/>
                <a:latin typeface="Arial"/>
                <a:ea typeface="+mn-ea"/>
                <a:cs typeface="+mn-cs"/>
              </a:rPr>
              <a:t> is </a:t>
            </a:r>
            <a:r>
              <a:rPr kumimoji="0" lang="en-US" b="1" i="0" u="none" strike="noStrike" kern="1200" cap="none" spc="0" normalizeH="0" baseline="0" noProof="0" dirty="0">
                <a:ln>
                  <a:noFill/>
                </a:ln>
                <a:solidFill>
                  <a:srgbClr val="264A64"/>
                </a:solidFill>
                <a:effectLst/>
                <a:uLnTx/>
                <a:uFillTx/>
                <a:latin typeface="Arial"/>
                <a:ea typeface="+mn-ea"/>
                <a:cs typeface="+mn-cs"/>
              </a:rPr>
              <a:t>$19,022.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4A64"/>
                </a:solidFill>
                <a:effectLst/>
                <a:uLnTx/>
                <a:uFillTx/>
                <a:latin typeface="Arial"/>
                <a:ea typeface="+mn-ea"/>
                <a:cs typeface="+mn-cs"/>
              </a:rPr>
              <a:t>The average annual income of </a:t>
            </a:r>
            <a:r>
              <a:rPr kumimoji="0" lang="en-US" b="0" i="1" u="sng" strike="noStrike" kern="1200" cap="none" spc="0" normalizeH="0" baseline="0" noProof="0" dirty="0">
                <a:ln>
                  <a:noFill/>
                </a:ln>
                <a:solidFill>
                  <a:srgbClr val="264A64"/>
                </a:solidFill>
                <a:effectLst/>
                <a:uLnTx/>
                <a:uFillTx/>
                <a:latin typeface="Arial"/>
                <a:ea typeface="+mn-ea"/>
                <a:cs typeface="+mn-cs"/>
              </a:rPr>
              <a:t>fuel oil main heat</a:t>
            </a:r>
            <a:r>
              <a:rPr kumimoji="0" lang="en-US" b="0" i="1" strike="noStrike" kern="1200" cap="none" spc="0" normalizeH="0" baseline="0" noProof="0" dirty="0">
                <a:ln>
                  <a:noFill/>
                </a:ln>
                <a:solidFill>
                  <a:srgbClr val="264A64"/>
                </a:solidFill>
                <a:effectLst/>
                <a:uLnTx/>
                <a:uFillTx/>
                <a:latin typeface="Arial"/>
                <a:ea typeface="+mn-ea"/>
                <a:cs typeface="+mn-cs"/>
              </a:rPr>
              <a:t> </a:t>
            </a:r>
            <a:r>
              <a:rPr kumimoji="0" lang="en-US" b="0" i="1" u="none" strike="noStrike" kern="1200" cap="none" spc="0" normalizeH="0" baseline="0" noProof="0" dirty="0">
                <a:ln>
                  <a:noFill/>
                </a:ln>
                <a:solidFill>
                  <a:srgbClr val="264A64"/>
                </a:solidFill>
                <a:effectLst/>
                <a:uLnTx/>
                <a:uFillTx/>
                <a:latin typeface="Arial"/>
                <a:ea typeface="+mn-ea"/>
                <a:cs typeface="+mn-cs"/>
              </a:rPr>
              <a:t>households </a:t>
            </a:r>
            <a:r>
              <a:rPr kumimoji="0" lang="en-US" b="0" i="0" u="none" strike="noStrike" kern="1200" cap="none" spc="0" normalizeH="0" baseline="0" noProof="0" dirty="0">
                <a:ln>
                  <a:noFill/>
                </a:ln>
                <a:solidFill>
                  <a:srgbClr val="264A64"/>
                </a:solidFill>
                <a:effectLst/>
                <a:uLnTx/>
                <a:uFillTx/>
                <a:latin typeface="Arial"/>
                <a:ea typeface="+mn-ea"/>
                <a:cs typeface="+mn-cs"/>
              </a:rPr>
              <a:t>is </a:t>
            </a:r>
            <a:r>
              <a:rPr kumimoji="0" lang="en-US" b="1" i="0" u="none" strike="noStrike" kern="1200" cap="none" spc="0" normalizeH="0" baseline="0" noProof="0" dirty="0">
                <a:ln>
                  <a:noFill/>
                </a:ln>
                <a:solidFill>
                  <a:srgbClr val="264A64"/>
                </a:solidFill>
                <a:effectLst/>
                <a:uLnTx/>
                <a:uFillTx/>
                <a:latin typeface="Arial"/>
                <a:ea typeface="+mn-ea"/>
                <a:cs typeface="+mn-cs"/>
              </a:rPr>
              <a:t>$17,196.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64A64"/>
                </a:solidFill>
                <a:effectLst/>
                <a:uLnTx/>
                <a:uFillTx/>
                <a:latin typeface="Arial"/>
                <a:ea typeface="+mn-ea"/>
                <a:cs typeface="+mn-cs"/>
              </a:rPr>
              <a:t>In other words, </a:t>
            </a:r>
            <a:r>
              <a:rPr kumimoji="0" lang="en-US" b="0" i="1" u="none" strike="noStrike" kern="1200" cap="none" spc="0" normalizeH="0" baseline="0" noProof="0" dirty="0">
                <a:ln>
                  <a:noFill/>
                </a:ln>
                <a:solidFill>
                  <a:srgbClr val="264A64"/>
                </a:solidFill>
                <a:effectLst/>
                <a:uLnTx/>
                <a:uFillTx/>
                <a:latin typeface="Arial"/>
                <a:ea typeface="+mn-ea"/>
                <a:cs typeface="+mn-cs"/>
              </a:rPr>
              <a:t>fuel oil main heat households</a:t>
            </a:r>
            <a:r>
              <a:rPr kumimoji="0" lang="en-US" b="1" i="0" u="none" strike="noStrike" kern="1200" cap="none" spc="0" normalizeH="0" baseline="0" noProof="0" dirty="0">
                <a:ln>
                  <a:noFill/>
                </a:ln>
                <a:solidFill>
                  <a:srgbClr val="264A64"/>
                </a:solidFill>
                <a:effectLst/>
                <a:uLnTx/>
                <a:uFillTx/>
                <a:latin typeface="Arial"/>
                <a:ea typeface="+mn-ea"/>
                <a:cs typeface="+mn-cs"/>
              </a:rPr>
              <a:t> </a:t>
            </a:r>
            <a:r>
              <a:rPr kumimoji="0" lang="en-US" b="0" i="0" u="none" strike="noStrike" kern="1200" cap="none" spc="0" normalizeH="0" baseline="0" noProof="0" dirty="0">
                <a:ln>
                  <a:noFill/>
                </a:ln>
                <a:solidFill>
                  <a:srgbClr val="264A64"/>
                </a:solidFill>
                <a:effectLst/>
                <a:uLnTx/>
                <a:uFillTx/>
                <a:latin typeface="Arial"/>
                <a:ea typeface="+mn-ea"/>
                <a:cs typeface="+mn-cs"/>
              </a:rPr>
              <a:t>have slightly lower average annual income than </a:t>
            </a:r>
            <a:r>
              <a:rPr kumimoji="0" lang="en-US" b="0" i="1" u="none" strike="noStrike" kern="1200" cap="none" spc="0" normalizeH="0" baseline="0" noProof="0" dirty="0">
                <a:ln>
                  <a:noFill/>
                </a:ln>
                <a:solidFill>
                  <a:srgbClr val="264A64"/>
                </a:solidFill>
                <a:effectLst/>
                <a:uLnTx/>
                <a:uFillTx/>
                <a:latin typeface="Arial"/>
                <a:ea typeface="+mn-ea"/>
                <a:cs typeface="+mn-cs"/>
              </a:rPr>
              <a:t>natural gas main heat households - </a:t>
            </a:r>
            <a:r>
              <a:rPr kumimoji="0" lang="en-US" b="1" u="none" strike="noStrike" kern="1200" cap="none" spc="0" normalizeH="0" baseline="0" noProof="0" dirty="0">
                <a:ln>
                  <a:noFill/>
                </a:ln>
                <a:solidFill>
                  <a:srgbClr val="264A64"/>
                </a:solidFill>
                <a:effectLst/>
                <a:uLnTx/>
                <a:uFillTx/>
                <a:latin typeface="Arial"/>
                <a:ea typeface="+mn-ea"/>
                <a:cs typeface="+mn-cs"/>
              </a:rPr>
              <a:t>$1,826</a:t>
            </a:r>
            <a:r>
              <a:rPr kumimoji="0" lang="en-US" b="1" u="none" strike="noStrike" kern="1200" cap="none" spc="0" normalizeH="0" noProof="0" dirty="0">
                <a:ln>
                  <a:noFill/>
                </a:ln>
                <a:solidFill>
                  <a:srgbClr val="264A64"/>
                </a:solidFill>
                <a:effectLst/>
                <a:uLnTx/>
                <a:uFillTx/>
                <a:latin typeface="Arial"/>
                <a:ea typeface="+mn-ea"/>
                <a:cs typeface="+mn-cs"/>
              </a:rPr>
              <a:t> or about 10 percent less</a:t>
            </a:r>
            <a:r>
              <a:rPr kumimoji="0" lang="en-US" b="0" u="none" strike="noStrike" kern="1200" cap="none" spc="0" normalizeH="0" noProof="0" dirty="0">
                <a:ln>
                  <a:noFill/>
                </a:ln>
                <a:solidFill>
                  <a:srgbClr val="264A64"/>
                </a:solidFill>
                <a:effectLst/>
                <a:uLnTx/>
                <a:uFillTx/>
                <a:latin typeface="Arial"/>
                <a:ea typeface="+mn-ea"/>
                <a:cs typeface="+mn-cs"/>
              </a:rPr>
              <a:t>.</a:t>
            </a:r>
            <a:endParaRPr kumimoji="0" lang="en-US"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2000" b="0" dirty="0"/>
              <a:t>Example A—Income and Energy Costs </a:t>
            </a:r>
            <a:r>
              <a:rPr lang="en-US" sz="2000" b="0" i="1" dirty="0"/>
              <a:t>(Across Fuel Types)</a:t>
            </a:r>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486400" y="445007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781800" y="445007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229138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16227"/>
            <a:ext cx="8645568" cy="2252924"/>
          </a:xfrm>
          <a:prstGeom prst="rect">
            <a:avLst/>
          </a:prstGeom>
        </p:spPr>
        <p:txBody>
          <a:bodyPr wrap="square">
            <a:spAutoFit/>
          </a:bodyPr>
          <a:lstStyle/>
          <a:p>
            <a:pPr>
              <a:lnSpc>
                <a:spcPct val="90000"/>
              </a:lnSpc>
              <a:defRPr/>
            </a:pPr>
            <a:r>
              <a:rPr lang="en-US" b="1" dirty="0">
                <a:solidFill>
                  <a:srgbClr val="264A64"/>
                </a:solidFill>
              </a:rPr>
              <a:t>How do average annual energy bills vary between main heating fuel types?</a:t>
            </a: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dirty="0">
                <a:solidFill>
                  <a:srgbClr val="264A64"/>
                </a:solidFill>
              </a:rPr>
              <a:t>The average annual energy bill of </a:t>
            </a:r>
            <a:r>
              <a:rPr lang="en-US" b="1" i="1" dirty="0">
                <a:solidFill>
                  <a:srgbClr val="264A64"/>
                </a:solidFill>
              </a:rPr>
              <a:t>natural gas main heat </a:t>
            </a:r>
            <a:r>
              <a:rPr lang="en-US" dirty="0">
                <a:solidFill>
                  <a:srgbClr val="264A64"/>
                </a:solidFill>
              </a:rPr>
              <a:t>households is </a:t>
            </a:r>
            <a:r>
              <a:rPr lang="en-US" b="1" dirty="0">
                <a:solidFill>
                  <a:srgbClr val="264A64"/>
                </a:solidFill>
              </a:rPr>
              <a:t>$1,835.</a:t>
            </a:r>
          </a:p>
          <a:p>
            <a:pPr marL="285750" lvl="0" indent="-285750">
              <a:lnSpc>
                <a:spcPct val="90000"/>
              </a:lnSpc>
              <a:buFont typeface="Arial" panose="020B0604020202020204" pitchFamily="34" charset="0"/>
              <a:buChar char="•"/>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dirty="0">
                <a:solidFill>
                  <a:srgbClr val="264A64"/>
                </a:solidFill>
              </a:rPr>
              <a:t>The average annual energy bill of </a:t>
            </a:r>
            <a:r>
              <a:rPr lang="en-US" b="1" i="1" dirty="0">
                <a:solidFill>
                  <a:srgbClr val="264A64"/>
                </a:solidFill>
              </a:rPr>
              <a:t>fuel oil main heat </a:t>
            </a:r>
            <a:r>
              <a:rPr lang="en-US" dirty="0">
                <a:solidFill>
                  <a:srgbClr val="264A64"/>
                </a:solidFill>
              </a:rPr>
              <a:t>households</a:t>
            </a:r>
            <a:r>
              <a:rPr lang="en-US" i="1" dirty="0">
                <a:solidFill>
                  <a:srgbClr val="264A64"/>
                </a:solidFill>
              </a:rPr>
              <a:t> </a:t>
            </a:r>
            <a:r>
              <a:rPr lang="en-US" dirty="0">
                <a:solidFill>
                  <a:srgbClr val="264A64"/>
                </a:solidFill>
              </a:rPr>
              <a:t>is </a:t>
            </a:r>
            <a:r>
              <a:rPr lang="en-US" b="1" dirty="0">
                <a:solidFill>
                  <a:srgbClr val="264A64"/>
                </a:solidFill>
              </a:rPr>
              <a:t>$2,900.  </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In other words, </a:t>
            </a:r>
            <a:r>
              <a:rPr lang="en-US" i="1" dirty="0">
                <a:solidFill>
                  <a:srgbClr val="264A64"/>
                </a:solidFill>
              </a:rPr>
              <a:t>fuel oil main heat households </a:t>
            </a:r>
            <a:r>
              <a:rPr lang="en-US" dirty="0">
                <a:solidFill>
                  <a:srgbClr val="264A64"/>
                </a:solidFill>
              </a:rPr>
              <a:t>have a higher average energy bill than </a:t>
            </a:r>
            <a:r>
              <a:rPr lang="en-US" i="1" dirty="0">
                <a:solidFill>
                  <a:srgbClr val="264A64"/>
                </a:solidFill>
              </a:rPr>
              <a:t>natural gas main heat households -</a:t>
            </a:r>
            <a:r>
              <a:rPr lang="en-US" dirty="0">
                <a:solidFill>
                  <a:srgbClr val="264A64"/>
                </a:solidFill>
              </a:rPr>
              <a:t> </a:t>
            </a:r>
            <a:r>
              <a:rPr lang="en-US" b="1" dirty="0">
                <a:solidFill>
                  <a:srgbClr val="264A64"/>
                </a:solidFill>
              </a:rPr>
              <a:t>$1,065 or 58 percent higher</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t>Example A—Income and Energy Costs </a:t>
            </a:r>
            <a:r>
              <a:rPr lang="en-US" sz="2200" b="0" i="1" dirty="0"/>
              <a:t>(Across Fuel Types)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3" name="Group 2"/>
          <p:cNvGrpSpPr/>
          <p:nvPr/>
        </p:nvGrpSpPr>
        <p:grpSpPr>
          <a:xfrm>
            <a:off x="1048966" y="3750107"/>
            <a:ext cx="6858000" cy="2608888"/>
            <a:chOff x="990600" y="3962400"/>
            <a:chExt cx="6858000" cy="2608888"/>
          </a:xfrm>
        </p:grpSpPr>
        <p:pic>
          <p:nvPicPr>
            <p:cNvPr id="2" name="Picture 1"/>
            <p:cNvPicPr>
              <a:picLocks noChangeAspect="1"/>
            </p:cNvPicPr>
            <p:nvPr/>
          </p:nvPicPr>
          <p:blipFill>
            <a:blip r:embed="rId4"/>
            <a:stretch>
              <a:fillRect/>
            </a:stretch>
          </p:blipFill>
          <p:spPr>
            <a:xfrm>
              <a:off x="990600" y="3962400"/>
              <a:ext cx="6858000" cy="2608888"/>
            </a:xfrm>
            <a:prstGeom prst="rect">
              <a:avLst/>
            </a:prstGeom>
          </p:spPr>
        </p:pic>
        <p:sp>
          <p:nvSpPr>
            <p:cNvPr id="17" name="Oval 16"/>
            <p:cNvSpPr/>
            <p:nvPr/>
          </p:nvSpPr>
          <p:spPr>
            <a:xfrm>
              <a:off x="5444871" y="533348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781800" y="533348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4109935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3736258"/>
            <a:ext cx="6858000" cy="2608888"/>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225225"/>
          </a:xfrm>
          <a:prstGeom prst="rect">
            <a:avLst/>
          </a:prstGeom>
        </p:spPr>
        <p:txBody>
          <a:bodyPr wrap="square">
            <a:spAutoFit/>
          </a:bodyPr>
          <a:lstStyle/>
          <a:p>
            <a:pPr lvl="0">
              <a:lnSpc>
                <a:spcPct val="90000"/>
              </a:lnSpc>
              <a:defRPr/>
            </a:pPr>
            <a:r>
              <a:rPr lang="en-US" b="1" dirty="0">
                <a:solidFill>
                  <a:srgbClr val="264A64"/>
                </a:solidFill>
              </a:rPr>
              <a:t>How does pre-LIHEAP energy burden vary between main heating fuel types?</a:t>
            </a: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pre-LIHEAP energy burden of </a:t>
            </a:r>
            <a:r>
              <a:rPr lang="en-US" sz="1600" b="1" i="1" dirty="0">
                <a:solidFill>
                  <a:srgbClr val="264A64"/>
                </a:solidFill>
              </a:rPr>
              <a:t>natural gas main heat </a:t>
            </a:r>
            <a:r>
              <a:rPr lang="en-US" sz="1600" dirty="0">
                <a:solidFill>
                  <a:srgbClr val="264A64"/>
                </a:solidFill>
              </a:rPr>
              <a:t>households</a:t>
            </a:r>
            <a:r>
              <a:rPr lang="en-US" sz="1600" i="1" dirty="0">
                <a:solidFill>
                  <a:srgbClr val="264A64"/>
                </a:solidFill>
              </a:rPr>
              <a:t> </a:t>
            </a:r>
            <a:r>
              <a:rPr lang="en-US" sz="1600" dirty="0">
                <a:solidFill>
                  <a:srgbClr val="264A64"/>
                </a:solidFill>
              </a:rPr>
              <a:t>is </a:t>
            </a:r>
            <a:r>
              <a:rPr lang="en-US" sz="1600" b="1" dirty="0">
                <a:solidFill>
                  <a:srgbClr val="264A64"/>
                </a:solidFill>
              </a:rPr>
              <a:t>9.6%</a:t>
            </a:r>
          </a:p>
          <a:p>
            <a:pPr marL="285750" lvl="0" indent="-285750">
              <a:lnSpc>
                <a:spcPct val="90000"/>
              </a:lnSpc>
              <a:buFont typeface="Arial" panose="020B0604020202020204" pitchFamily="34" charset="0"/>
              <a:buChar char="•"/>
              <a:defRPr/>
            </a:pPr>
            <a:endParaRPr lang="en-US"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pre-LIHEAP energy burden of </a:t>
            </a:r>
            <a:r>
              <a:rPr lang="en-US" sz="1600" b="1" i="1" dirty="0">
                <a:solidFill>
                  <a:srgbClr val="264A64"/>
                </a:solidFill>
              </a:rPr>
              <a:t>fuel oil main heat </a:t>
            </a:r>
            <a:r>
              <a:rPr lang="en-US" sz="1600" dirty="0">
                <a:solidFill>
                  <a:srgbClr val="264A64"/>
                </a:solidFill>
              </a:rPr>
              <a:t>households</a:t>
            </a:r>
            <a:r>
              <a:rPr lang="en-US" sz="1600" i="1" dirty="0">
                <a:solidFill>
                  <a:srgbClr val="264A64"/>
                </a:solidFill>
              </a:rPr>
              <a:t> </a:t>
            </a:r>
            <a:r>
              <a:rPr lang="en-US" sz="1600" dirty="0">
                <a:solidFill>
                  <a:srgbClr val="264A64"/>
                </a:solidFill>
              </a:rPr>
              <a:t>is </a:t>
            </a:r>
            <a:r>
              <a:rPr lang="en-US" sz="1600" b="1" dirty="0">
                <a:solidFill>
                  <a:srgbClr val="264A64"/>
                </a:solidFill>
              </a:rPr>
              <a:t>16.9%</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In other words, </a:t>
            </a:r>
            <a:r>
              <a:rPr lang="en-US" i="1" dirty="0">
                <a:solidFill>
                  <a:srgbClr val="264A64"/>
                </a:solidFill>
              </a:rPr>
              <a:t>fuel oil main heat households</a:t>
            </a:r>
            <a:r>
              <a:rPr lang="en-US" dirty="0">
                <a:solidFill>
                  <a:srgbClr val="264A64"/>
                </a:solidFill>
              </a:rPr>
              <a:t> are paying </a:t>
            </a:r>
            <a:r>
              <a:rPr lang="en-US" b="1" dirty="0">
                <a:solidFill>
                  <a:srgbClr val="264A64"/>
                </a:solidFill>
              </a:rPr>
              <a:t>1.75x more of their income towards energy costs </a:t>
            </a:r>
            <a:r>
              <a:rPr lang="en-US" dirty="0">
                <a:solidFill>
                  <a:srgbClr val="264A64"/>
                </a:solidFill>
              </a:rPr>
              <a:t>than </a:t>
            </a:r>
            <a:r>
              <a:rPr lang="en-US" i="1" dirty="0">
                <a:solidFill>
                  <a:srgbClr val="264A64"/>
                </a:solidFill>
              </a:rPr>
              <a:t>natural</a:t>
            </a:r>
            <a:r>
              <a:rPr lang="en-US" dirty="0">
                <a:solidFill>
                  <a:srgbClr val="264A64"/>
                </a:solidFill>
              </a:rPr>
              <a:t> </a:t>
            </a:r>
            <a:r>
              <a:rPr lang="en-US" i="1" dirty="0">
                <a:solidFill>
                  <a:srgbClr val="264A64"/>
                </a:solidFill>
              </a:rPr>
              <a:t>gas main heat households</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solidFill>
                  <a:srgbClr val="FFFFFF"/>
                </a:solidFill>
              </a:rPr>
              <a:t>Example A—Income and Energy Costs </a:t>
            </a:r>
            <a:r>
              <a:rPr lang="en-US" sz="2200" b="0" i="1" dirty="0">
                <a:solidFill>
                  <a:srgbClr val="FFFFFF"/>
                </a:solidFill>
              </a:rPr>
              <a:t>(Across Fuel Types)</a:t>
            </a:r>
            <a:endParaRPr lang="en-US" sz="2400" b="0" i="1"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486400" y="5336458"/>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781800" y="5336458"/>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04694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sz="2400" dirty="0"/>
          </a:p>
        </p:txBody>
      </p:sp>
      <p:sp>
        <p:nvSpPr>
          <p:cNvPr id="8" name="Content Placeholder 7"/>
          <p:cNvSpPr>
            <a:spLocks noGrp="1"/>
          </p:cNvSpPr>
          <p:nvPr>
            <p:ph sz="quarter" idx="1"/>
          </p:nvPr>
        </p:nvSpPr>
        <p:spPr>
          <a:xfrm>
            <a:off x="685800" y="1981200"/>
            <a:ext cx="7772400" cy="4572000"/>
          </a:xfrm>
        </p:spPr>
        <p:txBody>
          <a:bodyPr>
            <a:normAutofit/>
          </a:bodyPr>
          <a:lstStyle/>
          <a:p>
            <a:pPr marL="0" indent="0">
              <a:buClr>
                <a:schemeClr val="accent1">
                  <a:lumMod val="50000"/>
                </a:schemeClr>
              </a:buClr>
              <a:buSzPct val="70000"/>
              <a:buNone/>
            </a:pPr>
            <a:endParaRPr lang="en-US" dirty="0">
              <a:solidFill>
                <a:schemeClr val="accent6"/>
              </a:solidFill>
              <a:latin typeface="+mj-lt"/>
            </a:endParaRPr>
          </a:p>
          <a:p>
            <a:pPr marL="320040" lvl="1" indent="0">
              <a:buNone/>
            </a:pPr>
            <a:endParaRPr lang="en-US" sz="26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5" name="Content Placeholder 7"/>
          <p:cNvSpPr txBox="1">
            <a:spLocks/>
          </p:cNvSpPr>
          <p:nvPr/>
        </p:nvSpPr>
        <p:spPr>
          <a:xfrm>
            <a:off x="374904" y="1638300"/>
            <a:ext cx="8159496"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marR="0" lvl="1" indent="0" algn="l" defTabSz="914400" rtl="0" eaLnBrk="1" fontAlgn="auto" latinLnBrk="0" hangingPunct="1">
              <a:lnSpc>
                <a:spcPct val="100000"/>
              </a:lnSpc>
              <a:spcBef>
                <a:spcPts val="370"/>
              </a:spcBef>
              <a:spcAft>
                <a:spcPts val="0"/>
              </a:spcAft>
              <a:buClr>
                <a:srgbClr val="264A64"/>
              </a:buClr>
              <a:buSzPct val="85000"/>
              <a:buFont typeface="Wingdings 2"/>
              <a:buNone/>
              <a:tabLst/>
              <a:defRPr/>
            </a:pPr>
            <a:endParaRPr kumimoji="0" lang="en-US" sz="2600" b="0" i="0" u="none" strike="noStrike" kern="1200" cap="none" spc="0" normalizeH="0" baseline="0" noProof="0" dirty="0">
              <a:ln>
                <a:noFill/>
              </a:ln>
              <a:solidFill>
                <a:srgbClr val="0099CC">
                  <a:lumMod val="75000"/>
                </a:srgbClr>
              </a:solidFill>
              <a:effectLst/>
              <a:uLnTx/>
              <a:uFillTx/>
              <a:latin typeface="Arial"/>
              <a:ea typeface="+mn-ea"/>
              <a:cs typeface="+mn-cs"/>
            </a:endParaRPr>
          </a:p>
          <a:p>
            <a:pPr marL="320040" marR="0" lvl="1" indent="0" algn="l" defTabSz="914400" rtl="0" eaLnBrk="1" fontAlgn="auto" latinLnBrk="0" hangingPunct="1">
              <a:lnSpc>
                <a:spcPct val="100000"/>
              </a:lnSpc>
              <a:spcBef>
                <a:spcPts val="370"/>
              </a:spcBef>
              <a:spcAft>
                <a:spcPts val="0"/>
              </a:spcAft>
              <a:buClr>
                <a:srgbClr val="264A64"/>
              </a:buClr>
              <a:buSzPct val="85000"/>
              <a:buFont typeface="Wingdings 2"/>
              <a:buNone/>
              <a:tabLst/>
              <a:defRPr/>
            </a:pPr>
            <a:endParaRPr kumimoji="0" lang="en-US" sz="2600" b="0" i="0" u="none" strike="noStrike" kern="1200" cap="none" spc="0" normalizeH="0" baseline="0" noProof="0" dirty="0">
              <a:ln>
                <a:noFill/>
              </a:ln>
              <a:solidFill>
                <a:srgbClr val="0099CC">
                  <a:lumMod val="75000"/>
                </a:srgbClr>
              </a:solidFill>
              <a:effectLst/>
              <a:uLnTx/>
              <a:uFillTx/>
              <a:latin typeface="Arial"/>
              <a:ea typeface="+mn-ea"/>
              <a:cs typeface="+mn-cs"/>
            </a:endParaRPr>
          </a:p>
          <a:p>
            <a:pPr marL="320040" marR="0" lvl="1" indent="0" algn="l" defTabSz="914400" rtl="0" eaLnBrk="1" fontAlgn="auto" latinLnBrk="0" hangingPunct="1">
              <a:lnSpc>
                <a:spcPct val="100000"/>
              </a:lnSpc>
              <a:spcBef>
                <a:spcPts val="370"/>
              </a:spcBef>
              <a:spcAft>
                <a:spcPts val="0"/>
              </a:spcAft>
              <a:buClr>
                <a:srgbClr val="264A64"/>
              </a:buClr>
              <a:buSzPct val="85000"/>
              <a:buFont typeface="Wingdings 2"/>
              <a:buNone/>
              <a:tabLst/>
              <a:defRPr/>
            </a:pPr>
            <a:endParaRPr kumimoji="0" lang="en-US" sz="2600" b="0" i="0" u="none" strike="noStrike" kern="1200" cap="none" spc="0" normalizeH="0" baseline="0" noProof="0" dirty="0">
              <a:ln>
                <a:noFill/>
              </a:ln>
              <a:solidFill>
                <a:srgbClr val="0099CC">
                  <a:lumMod val="75000"/>
                </a:srgbClr>
              </a:solidFill>
              <a:effectLst/>
              <a:uLnTx/>
              <a:uFillTx/>
              <a:latin typeface="Arial"/>
              <a:ea typeface="+mn-ea"/>
              <a:cs typeface="+mn-cs"/>
            </a:endParaRPr>
          </a:p>
          <a:p>
            <a:pPr marL="320040" marR="0" lvl="1" indent="0" algn="l" defTabSz="914400" rtl="0" eaLnBrk="1" fontAlgn="auto" latinLnBrk="0" hangingPunct="1">
              <a:lnSpc>
                <a:spcPct val="100000"/>
              </a:lnSpc>
              <a:spcBef>
                <a:spcPts val="370"/>
              </a:spcBef>
              <a:spcAft>
                <a:spcPts val="0"/>
              </a:spcAft>
              <a:buClr>
                <a:srgbClr val="264A64"/>
              </a:buClr>
              <a:buSzPct val="85000"/>
              <a:buFont typeface="Wingdings 2"/>
              <a:buNone/>
              <a:tabLst/>
              <a:defRPr/>
            </a:pPr>
            <a:endParaRPr kumimoji="0" lang="en-US" sz="2600" b="0" i="0" u="none" strike="noStrike" kern="1200" cap="none" spc="0" normalizeH="0" baseline="0" noProof="0" dirty="0">
              <a:ln>
                <a:noFill/>
              </a:ln>
              <a:solidFill>
                <a:srgbClr val="0099CC">
                  <a:lumMod val="75000"/>
                </a:srgbClr>
              </a:solidFill>
              <a:effectLst/>
              <a:uLnTx/>
              <a:uFillTx/>
              <a:latin typeface="Arial"/>
              <a:ea typeface="+mn-ea"/>
              <a:cs typeface="+mn-cs"/>
            </a:endParaRPr>
          </a:p>
        </p:txBody>
      </p:sp>
      <p:sp>
        <p:nvSpPr>
          <p:cNvPr id="2" name="Rectangle 1"/>
          <p:cNvSpPr/>
          <p:nvPr/>
        </p:nvSpPr>
        <p:spPr>
          <a:xfrm>
            <a:off x="228600" y="1652873"/>
            <a:ext cx="8077200" cy="4924425"/>
          </a:xfrm>
          <a:prstGeom prst="rect">
            <a:avLst/>
          </a:prstGeom>
        </p:spPr>
        <p:txBody>
          <a:bodyPr wrap="square">
            <a:spAutoFit/>
          </a:bodyPr>
          <a:lstStyle/>
          <a:p>
            <a:pPr marL="117475"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4A64"/>
                </a:solidFill>
                <a:effectLst/>
                <a:uLnTx/>
                <a:uFillTx/>
                <a:latin typeface="Arial"/>
                <a:ea typeface="+mn-ea"/>
                <a:cs typeface="+mn-cs"/>
              </a:rPr>
              <a:t>As of January 2017:</a:t>
            </a:r>
          </a:p>
          <a:p>
            <a:pPr marL="117475" marR="0" lvl="1"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64A64"/>
              </a:solidFill>
              <a:effectLst/>
              <a:uLnTx/>
              <a:uFillTx/>
              <a:latin typeface="Arial"/>
              <a:ea typeface="+mn-ea"/>
              <a:cs typeface="+mn-cs"/>
            </a:endParaRPr>
          </a:p>
          <a:p>
            <a:pPr marL="4603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41</a:t>
            </a:r>
            <a:r>
              <a:rPr kumimoji="0" lang="en-US" sz="1800" b="0" i="0" u="none" strike="noStrike" kern="1200" cap="none" spc="0" normalizeH="0" baseline="0" noProof="0" dirty="0">
                <a:ln>
                  <a:noFill/>
                </a:ln>
                <a:solidFill>
                  <a:srgbClr val="264A64"/>
                </a:solidFill>
                <a:effectLst/>
                <a:uLnTx/>
                <a:uFillTx/>
                <a:latin typeface="Arial"/>
                <a:ea typeface="+mn-ea"/>
                <a:cs typeface="+mn-cs"/>
              </a:rPr>
              <a:t> grantees submitted Performance Management data for FY 2016. </a:t>
            </a:r>
          </a:p>
          <a:p>
            <a:pPr marL="4603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4603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Many grantees are actively working with vendors to increase the amount of data included in their Performance Data Forms.</a:t>
            </a:r>
          </a:p>
          <a:p>
            <a:pPr marL="117475"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4603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Grantees are using the LIHEAP Performance Management Website Data Warehouse and the Performance Measures data to update their program designs.</a:t>
            </a:r>
          </a:p>
          <a:p>
            <a:pPr marL="4603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4603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4A64"/>
                </a:solidFill>
                <a:effectLst/>
                <a:uLnTx/>
                <a:uFillTx/>
                <a:latin typeface="Arial"/>
                <a:ea typeface="+mn-ea"/>
                <a:cs typeface="+mn-cs"/>
              </a:rPr>
              <a:t>APPRISE will continue providing training and technical assistance to improve the quantity, accuracy, and reliability of data for FY 2017 LIHEAP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96709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4114" y="3843403"/>
            <a:ext cx="6858000" cy="2608888"/>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197525"/>
          </a:xfrm>
          <a:prstGeom prst="rect">
            <a:avLst/>
          </a:prstGeom>
        </p:spPr>
        <p:txBody>
          <a:bodyPr wrap="square">
            <a:spAutoFit/>
          </a:bodyPr>
          <a:lstStyle/>
          <a:p>
            <a:pPr lvl="0">
              <a:lnSpc>
                <a:spcPct val="90000"/>
              </a:lnSpc>
              <a:defRPr/>
            </a:pPr>
            <a:r>
              <a:rPr lang="en-US" b="1" dirty="0">
                <a:solidFill>
                  <a:srgbClr val="264A64"/>
                </a:solidFill>
              </a:rPr>
              <a:t>How do annual LIHEAP benefits vary between main heating fuel types?</a:t>
            </a: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annual LIHEAP benefit for </a:t>
            </a:r>
            <a:r>
              <a:rPr lang="en-US" sz="1600" i="1" u="sng" dirty="0">
                <a:solidFill>
                  <a:srgbClr val="264A64"/>
                </a:solidFill>
              </a:rPr>
              <a:t>natural gas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$554.</a:t>
            </a:r>
          </a:p>
          <a:p>
            <a:pPr marL="285750" lvl="0" indent="-285750">
              <a:lnSpc>
                <a:spcPct val="90000"/>
              </a:lnSpc>
              <a:buFont typeface="Arial" panose="020B0604020202020204" pitchFamily="34" charset="0"/>
              <a:buChar char="•"/>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annual LIHEAP benefit for </a:t>
            </a:r>
            <a:r>
              <a:rPr lang="en-US" sz="1600" i="1" u="sng" dirty="0">
                <a:solidFill>
                  <a:srgbClr val="264A64"/>
                </a:solidFill>
              </a:rPr>
              <a:t>fuel oil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$1,176.</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In other words, </a:t>
            </a:r>
            <a:r>
              <a:rPr lang="en-US" i="1" dirty="0">
                <a:solidFill>
                  <a:srgbClr val="264A64"/>
                </a:solidFill>
              </a:rPr>
              <a:t>fuel oil main heat households</a:t>
            </a:r>
            <a:r>
              <a:rPr lang="en-US" dirty="0">
                <a:solidFill>
                  <a:srgbClr val="264A64"/>
                </a:solidFill>
              </a:rPr>
              <a:t> receive an average annual LIHEAP benefit that is </a:t>
            </a:r>
            <a:r>
              <a:rPr lang="en-US" b="1" dirty="0">
                <a:solidFill>
                  <a:srgbClr val="264A64"/>
                </a:solidFill>
              </a:rPr>
              <a:t>$622 or over 2x higher </a:t>
            </a:r>
            <a:r>
              <a:rPr lang="en-US" dirty="0">
                <a:solidFill>
                  <a:srgbClr val="264A64"/>
                </a:solidFill>
              </a:rPr>
              <a:t>than </a:t>
            </a:r>
            <a:r>
              <a:rPr lang="en-US" i="1" dirty="0">
                <a:solidFill>
                  <a:srgbClr val="264A64"/>
                </a:solidFill>
              </a:rPr>
              <a:t>natural</a:t>
            </a:r>
            <a:r>
              <a:rPr lang="en-US" dirty="0">
                <a:solidFill>
                  <a:srgbClr val="264A64"/>
                </a:solidFill>
              </a:rPr>
              <a:t> </a:t>
            </a:r>
            <a:r>
              <a:rPr lang="en-US" i="1" dirty="0">
                <a:solidFill>
                  <a:srgbClr val="264A64"/>
                </a:solidFill>
              </a:rPr>
              <a:t>gas main heat households</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solidFill>
                  <a:srgbClr val="FFFFFF"/>
                </a:solidFill>
              </a:rPr>
              <a:t>Example A—Income and Energy Costs </a:t>
            </a:r>
            <a:r>
              <a:rPr lang="en-US" sz="2200" b="0" i="1" dirty="0">
                <a:solidFill>
                  <a:srgbClr val="FFFFFF"/>
                </a:solidFill>
              </a:rPr>
              <a:t>(Across Fuel Types)</a:t>
            </a:r>
            <a:endParaRPr lang="en-US" sz="2400" b="0" i="1"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479914" y="453529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775314" y="453529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598737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5996" y="3761362"/>
            <a:ext cx="6858000" cy="2608888"/>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197525"/>
          </a:xfrm>
          <a:prstGeom prst="rect">
            <a:avLst/>
          </a:prstGeom>
        </p:spPr>
        <p:txBody>
          <a:bodyPr wrap="square">
            <a:spAutoFit/>
          </a:bodyPr>
          <a:lstStyle/>
          <a:p>
            <a:pPr>
              <a:lnSpc>
                <a:spcPct val="90000"/>
              </a:lnSpc>
              <a:defRPr/>
            </a:pPr>
            <a:r>
              <a:rPr lang="en-US" b="1" dirty="0">
                <a:solidFill>
                  <a:srgbClr val="264A64"/>
                </a:solidFill>
              </a:rPr>
              <a:t>How does post-LIHEAP burden vary between main heating fuel types?</a:t>
            </a:r>
            <a:endParaRPr lang="en-US" b="1" i="1" dirty="0">
              <a:solidFill>
                <a:srgbClr val="264A64"/>
              </a:solidFill>
            </a:endParaRP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percentage burden reduction for </a:t>
            </a:r>
            <a:r>
              <a:rPr lang="en-US" sz="1600" i="1" u="sng" dirty="0">
                <a:solidFill>
                  <a:srgbClr val="264A64"/>
                </a:solidFill>
              </a:rPr>
              <a:t>natural gas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30.2%</a:t>
            </a:r>
          </a:p>
          <a:p>
            <a:pPr marL="285750" lvl="0" indent="-285750">
              <a:lnSpc>
                <a:spcPct val="90000"/>
              </a:lnSpc>
              <a:buFont typeface="Arial" panose="020B0604020202020204" pitchFamily="34" charset="0"/>
              <a:buChar char="•"/>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percentage burden reduction for </a:t>
            </a:r>
            <a:r>
              <a:rPr lang="en-US" sz="1600" i="1" u="sng" dirty="0">
                <a:solidFill>
                  <a:srgbClr val="264A64"/>
                </a:solidFill>
              </a:rPr>
              <a:t>fuel oil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40.6%</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This means that on average, </a:t>
            </a:r>
            <a:r>
              <a:rPr lang="en-US" i="1" dirty="0">
                <a:solidFill>
                  <a:srgbClr val="264A64"/>
                </a:solidFill>
              </a:rPr>
              <a:t>fuel oil main heat households </a:t>
            </a:r>
            <a:r>
              <a:rPr lang="en-US" dirty="0">
                <a:solidFill>
                  <a:srgbClr val="264A64"/>
                </a:solidFill>
              </a:rPr>
              <a:t>have </a:t>
            </a:r>
            <a:r>
              <a:rPr lang="en-US" b="1" dirty="0">
                <a:solidFill>
                  <a:srgbClr val="264A64"/>
                </a:solidFill>
              </a:rPr>
              <a:t>34% more</a:t>
            </a:r>
            <a:r>
              <a:rPr lang="en-US" dirty="0">
                <a:solidFill>
                  <a:srgbClr val="264A64"/>
                </a:solidFill>
              </a:rPr>
              <a:t> of their energy burden covered with LIHEAP than </a:t>
            </a:r>
            <a:r>
              <a:rPr lang="en-US" i="1" dirty="0">
                <a:solidFill>
                  <a:srgbClr val="264A64"/>
                </a:solidFill>
              </a:rPr>
              <a:t>natural gas main heat households</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solidFill>
                  <a:srgbClr val="FFFFFF"/>
                </a:solidFill>
              </a:rPr>
              <a:t>Example A—Income and Energy Costs </a:t>
            </a:r>
            <a:r>
              <a:rPr lang="en-US" sz="2200" b="0" i="1" dirty="0">
                <a:solidFill>
                  <a:srgbClr val="FFFFFF"/>
                </a:solidFill>
              </a:rPr>
              <a:t>(Across Fuel Types)</a:t>
            </a:r>
            <a:endParaRPr lang="en-US" sz="2400" b="0" i="1"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531796" y="6054982"/>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827196" y="6054982"/>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3898863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A—Multiple Fuel Types Summary</a:t>
            </a:r>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79940669"/>
              </p:ext>
            </p:extLst>
          </p:nvPr>
        </p:nvGraphicFramePr>
        <p:xfrm>
          <a:off x="214007" y="1557820"/>
          <a:ext cx="8726993" cy="5038138"/>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93346414"/>
                    </a:ext>
                  </a:extLst>
                </a:gridCol>
                <a:gridCol w="1097280">
                  <a:extLst>
                    <a:ext uri="{9D8B030D-6E8A-4147-A177-3AD203B41FA5}">
                      <a16:colId xmlns:a16="http://schemas.microsoft.com/office/drawing/2014/main" val="3989921030"/>
                    </a:ext>
                  </a:extLst>
                </a:gridCol>
                <a:gridCol w="174392">
                  <a:extLst>
                    <a:ext uri="{9D8B030D-6E8A-4147-A177-3AD203B41FA5}">
                      <a16:colId xmlns:a16="http://schemas.microsoft.com/office/drawing/2014/main" val="2762288402"/>
                    </a:ext>
                  </a:extLst>
                </a:gridCol>
                <a:gridCol w="1097280">
                  <a:extLst>
                    <a:ext uri="{9D8B030D-6E8A-4147-A177-3AD203B41FA5}">
                      <a16:colId xmlns:a16="http://schemas.microsoft.com/office/drawing/2014/main" val="3261571689"/>
                    </a:ext>
                  </a:extLst>
                </a:gridCol>
                <a:gridCol w="180761">
                  <a:extLst>
                    <a:ext uri="{9D8B030D-6E8A-4147-A177-3AD203B41FA5}">
                      <a16:colId xmlns:a16="http://schemas.microsoft.com/office/drawing/2014/main" val="954515285"/>
                    </a:ext>
                  </a:extLst>
                </a:gridCol>
                <a:gridCol w="1097280">
                  <a:extLst>
                    <a:ext uri="{9D8B030D-6E8A-4147-A177-3AD203B41FA5}">
                      <a16:colId xmlns:a16="http://schemas.microsoft.com/office/drawing/2014/main" val="547421698"/>
                    </a:ext>
                  </a:extLst>
                </a:gridCol>
                <a:gridCol w="274320">
                  <a:extLst>
                    <a:ext uri="{9D8B030D-6E8A-4147-A177-3AD203B41FA5}">
                      <a16:colId xmlns:a16="http://schemas.microsoft.com/office/drawing/2014/main" val="2975765055"/>
                    </a:ext>
                  </a:extLst>
                </a:gridCol>
                <a:gridCol w="1097280">
                  <a:extLst>
                    <a:ext uri="{9D8B030D-6E8A-4147-A177-3AD203B41FA5}">
                      <a16:colId xmlns:a16="http://schemas.microsoft.com/office/drawing/2014/main" val="2766397950"/>
                    </a:ext>
                  </a:extLst>
                </a:gridCol>
                <a:gridCol w="116840">
                  <a:extLst>
                    <a:ext uri="{9D8B030D-6E8A-4147-A177-3AD203B41FA5}">
                      <a16:colId xmlns:a16="http://schemas.microsoft.com/office/drawing/2014/main" val="3344116735"/>
                    </a:ext>
                  </a:extLst>
                </a:gridCol>
                <a:gridCol w="1097280">
                  <a:extLst>
                    <a:ext uri="{9D8B030D-6E8A-4147-A177-3AD203B41FA5}">
                      <a16:colId xmlns:a16="http://schemas.microsoft.com/office/drawing/2014/main" val="2649711927"/>
                    </a:ext>
                  </a:extLst>
                </a:gridCol>
                <a:gridCol w="116840">
                  <a:extLst>
                    <a:ext uri="{9D8B030D-6E8A-4147-A177-3AD203B41FA5}">
                      <a16:colId xmlns:a16="http://schemas.microsoft.com/office/drawing/2014/main" val="3349067092"/>
                    </a:ext>
                  </a:extLst>
                </a:gridCol>
                <a:gridCol w="1097280">
                  <a:extLst>
                    <a:ext uri="{9D8B030D-6E8A-4147-A177-3AD203B41FA5}">
                      <a16:colId xmlns:a16="http://schemas.microsoft.com/office/drawing/2014/main" val="263502644"/>
                    </a:ext>
                  </a:extLst>
                </a:gridCol>
              </a:tblGrid>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a:solidFill>
                            <a:schemeClr val="accent6"/>
                          </a:solidFill>
                        </a:rPr>
                        <a:t>Natural Gas</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aseline="0" dirty="0">
                          <a:solidFill>
                            <a:schemeClr val="accent6"/>
                          </a:solidFill>
                        </a:rPr>
                        <a:t>Households</a:t>
                      </a:r>
                      <a:endParaRPr lang="en-US" sz="1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dirty="0">
                          <a:solidFill>
                            <a:schemeClr val="accent6"/>
                          </a:solidFill>
                        </a:rPr>
                        <a:t>Avg.</a:t>
                      </a:r>
                      <a:r>
                        <a:rPr lang="en-US" sz="1050" baseline="0" dirty="0">
                          <a:solidFill>
                            <a:schemeClr val="accent6"/>
                          </a:solidFill>
                        </a:rPr>
                        <a:t> Annual</a:t>
                      </a:r>
                    </a:p>
                    <a:p>
                      <a:pPr algn="ctr">
                        <a:lnSpc>
                          <a:spcPct val="80000"/>
                        </a:lnSpc>
                        <a:tabLst>
                          <a:tab pos="1601788" algn="l"/>
                        </a:tabLst>
                      </a:pPr>
                      <a:r>
                        <a:rPr lang="en-US" sz="1050"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dirty="0">
                          <a:solidFill>
                            <a:schemeClr val="accent6"/>
                          </a:solidFill>
                        </a:rPr>
                        <a:t>$1,835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aseline="0" dirty="0">
                          <a:solidFill>
                            <a:schemeClr val="accent6"/>
                          </a:solidFill>
                        </a:rPr>
                        <a:t>$19,022</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Avg. Annual </a:t>
                      </a:r>
                    </a:p>
                    <a:p>
                      <a:pPr algn="ctr">
                        <a:lnSpc>
                          <a:spcPct val="80000"/>
                        </a:lnSpc>
                      </a:pPr>
                      <a:r>
                        <a:rPr lang="en-US" sz="1050"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9.6%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Annual </a:t>
                      </a:r>
                      <a:r>
                        <a:rPr lang="en-US" sz="1050"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aseline="0" dirty="0">
                          <a:solidFill>
                            <a:schemeClr val="accent6"/>
                          </a:solidFill>
                        </a:rPr>
                        <a:t>$554</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Energy</a:t>
                      </a:r>
                      <a:r>
                        <a:rPr lang="en-US" sz="1050" baseline="0" dirty="0">
                          <a:solidFill>
                            <a:schemeClr val="accent6"/>
                          </a:solidFill>
                        </a:rPr>
                        <a:t> </a:t>
                      </a:r>
                      <a:r>
                        <a:rPr lang="en-US" sz="1050" dirty="0">
                          <a:solidFill>
                            <a:schemeClr val="accent6"/>
                          </a:solidFill>
                        </a:rPr>
                        <a:t>Burden</a:t>
                      </a:r>
                    </a:p>
                    <a:p>
                      <a:pPr algn="ctr">
                        <a:lnSpc>
                          <a:spcPct val="80000"/>
                        </a:lnSpc>
                      </a:pPr>
                      <a:r>
                        <a:rPr lang="en-US" sz="1050" dirty="0">
                          <a:solidFill>
                            <a:schemeClr val="accent6"/>
                          </a:solidFill>
                        </a:rPr>
                        <a:t>After LIHEAP</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6.7%</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30.2%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3699548396"/>
                  </a:ext>
                </a:extLst>
              </a:tr>
              <a:tr h="0">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679826"/>
                  </a:ext>
                </a:extLst>
              </a:tr>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Fuel Oil </a:t>
                      </a:r>
                      <a:r>
                        <a:rPr lang="en-US" sz="1200" b="1" baseline="0" dirty="0">
                          <a:solidFill>
                            <a:schemeClr val="accent6"/>
                          </a:solidFill>
                        </a:rPr>
                        <a:t>Households</a:t>
                      </a: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b="1" dirty="0">
                          <a:solidFill>
                            <a:schemeClr val="accent6"/>
                          </a:solidFill>
                        </a:rPr>
                        <a:t>Avg.</a:t>
                      </a:r>
                      <a:r>
                        <a:rPr lang="en-US" sz="1050" b="1" baseline="0" dirty="0">
                          <a:solidFill>
                            <a:schemeClr val="accent6"/>
                          </a:solidFill>
                        </a:rPr>
                        <a:t> Annual</a:t>
                      </a:r>
                    </a:p>
                    <a:p>
                      <a:pPr algn="ctr">
                        <a:lnSpc>
                          <a:spcPct val="80000"/>
                        </a:lnSpc>
                        <a:tabLst>
                          <a:tab pos="1601788" algn="l"/>
                        </a:tabLst>
                      </a:pPr>
                      <a:r>
                        <a:rPr lang="en-US" sz="1050" b="1"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b="1" dirty="0">
                          <a:solidFill>
                            <a:schemeClr val="accent6"/>
                          </a:solidFill>
                        </a:rPr>
                        <a:t>$2,900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1" baseline="0" dirty="0">
                          <a:solidFill>
                            <a:schemeClr val="accent6"/>
                          </a:solidFill>
                        </a:rPr>
                        <a:t>$17,196</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b="1"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Avg. Annual </a:t>
                      </a:r>
                    </a:p>
                    <a:p>
                      <a:pPr algn="ctr">
                        <a:lnSpc>
                          <a:spcPct val="80000"/>
                        </a:lnSpc>
                      </a:pPr>
                      <a:r>
                        <a:rPr lang="en-US" sz="1050" b="1"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16.9%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Annual </a:t>
                      </a:r>
                      <a:r>
                        <a:rPr lang="en-US" sz="1050" b="1"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1" baseline="0" dirty="0">
                          <a:solidFill>
                            <a:schemeClr val="accent6"/>
                          </a:solidFill>
                        </a:rPr>
                        <a:t>$1176</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New </a:t>
                      </a:r>
                    </a:p>
                    <a:p>
                      <a:pPr algn="ctr">
                        <a:lnSpc>
                          <a:spcPct val="80000"/>
                        </a:lnSpc>
                      </a:pPr>
                      <a:r>
                        <a:rPr lang="en-US" sz="1050" b="1" dirty="0">
                          <a:solidFill>
                            <a:schemeClr val="accent6"/>
                          </a:solidFill>
                        </a:rPr>
                        <a:t>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40.6%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79025121"/>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80363"/>
                  </a:ext>
                </a:extLst>
              </a:tr>
              <a:tr h="14630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200" b="0" dirty="0">
                          <a:solidFill>
                            <a:schemeClr val="accent6"/>
                          </a:solidFill>
                        </a:rPr>
                        <a:t>Fuel Oil HH energy bills are </a:t>
                      </a:r>
                      <a:r>
                        <a:rPr lang="en-US" sz="1200" b="1" dirty="0">
                          <a:solidFill>
                            <a:schemeClr val="accent6"/>
                          </a:solidFill>
                        </a:rPr>
                        <a:t>58%</a:t>
                      </a:r>
                      <a:r>
                        <a:rPr lang="en-US" sz="1200" b="1" baseline="0" dirty="0">
                          <a:solidFill>
                            <a:schemeClr val="accent6"/>
                          </a:solidFill>
                        </a:rPr>
                        <a:t> higher</a:t>
                      </a:r>
                      <a:r>
                        <a:rPr lang="en-US" sz="1200" b="0" baseline="0" dirty="0">
                          <a:solidFill>
                            <a:schemeClr val="accent6"/>
                          </a:solidFill>
                        </a:rPr>
                        <a:t> than Natural Gas households.</a:t>
                      </a:r>
                      <a:endParaRPr lang="en-US" sz="1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Fuel Oil HH income is </a:t>
                      </a:r>
                      <a:r>
                        <a:rPr kumimoji="0" lang="en-US" sz="1200" b="1" i="0" u="none" strike="noStrike" kern="1200" cap="none" spc="0" normalizeH="0" baseline="0" noProof="0" dirty="0">
                          <a:ln>
                            <a:noFill/>
                          </a:ln>
                          <a:solidFill>
                            <a:srgbClr val="264A64"/>
                          </a:solidFill>
                          <a:effectLst/>
                          <a:uLnTx/>
                          <a:uFillTx/>
                          <a:latin typeface="+mn-lt"/>
                          <a:ea typeface="+mn-ea"/>
                          <a:cs typeface="+mn-cs"/>
                        </a:rPr>
                        <a:t>10% lower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Natural Gas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Fuel Oil HH are paying </a:t>
                      </a:r>
                      <a:r>
                        <a:rPr kumimoji="0" lang="en-US" sz="1200" b="1" i="0" u="none" strike="noStrike" kern="1200" cap="none" spc="0" normalizeH="0" baseline="0" noProof="0" dirty="0">
                          <a:ln>
                            <a:noFill/>
                          </a:ln>
                          <a:solidFill>
                            <a:srgbClr val="264A64"/>
                          </a:solidFill>
                          <a:effectLst/>
                          <a:uLnTx/>
                          <a:uFillTx/>
                          <a:latin typeface="+mn-lt"/>
                          <a:ea typeface="+mn-ea"/>
                          <a:cs typeface="+mn-cs"/>
                        </a:rPr>
                        <a:t>1.75x 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Natural Gas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Fuel Oil HH are receiving a LIHEAP benefit that is </a:t>
                      </a:r>
                      <a:r>
                        <a:rPr kumimoji="0" lang="en-US" sz="1200" b="1" i="0" u="none" strike="noStrike" kern="1200" cap="none" spc="0" normalizeH="0" baseline="0" noProof="0" dirty="0">
                          <a:ln>
                            <a:noFill/>
                          </a:ln>
                          <a:solidFill>
                            <a:srgbClr val="264A64"/>
                          </a:solidFill>
                          <a:effectLst/>
                          <a:uLnTx/>
                          <a:uFillTx/>
                          <a:latin typeface="+mn-lt"/>
                          <a:ea typeface="+mn-ea"/>
                          <a:cs typeface="+mn-cs"/>
                        </a:rPr>
                        <a:t>over 2x greater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Natural Gas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0" dirty="0">
                          <a:solidFill>
                            <a:schemeClr val="accent6"/>
                          </a:solidFill>
                        </a:rPr>
                        <a:t>After LIHEAP, Fuel Oil HH are paying </a:t>
                      </a:r>
                      <a:r>
                        <a:rPr lang="en-US" sz="1200" b="1" dirty="0">
                          <a:solidFill>
                            <a:schemeClr val="accent6"/>
                          </a:solidFill>
                        </a:rPr>
                        <a:t>1.5x </a:t>
                      </a:r>
                      <a:r>
                        <a:rPr kumimoji="0" lang="en-US" sz="1200" b="1" i="0" u="none" strike="noStrike" kern="1200" cap="none" spc="0" normalizeH="0" baseline="0" noProof="0" dirty="0">
                          <a:ln>
                            <a:noFill/>
                          </a:ln>
                          <a:solidFill>
                            <a:srgbClr val="264A64"/>
                          </a:solidFill>
                          <a:effectLst/>
                          <a:uLnTx/>
                          <a:uFillTx/>
                          <a:latin typeface="+mn-lt"/>
                          <a:ea typeface="+mn-ea"/>
                          <a:cs typeface="+mn-cs"/>
                        </a:rPr>
                        <a:t>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Natural Gas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Fuel Oil HH have a </a:t>
                      </a:r>
                      <a:r>
                        <a:rPr kumimoji="0" lang="en-US" sz="1200" b="1" i="0" u="none" strike="noStrike" kern="1200" cap="none" spc="0" normalizeH="0" baseline="0" noProof="0" dirty="0">
                          <a:ln>
                            <a:noFill/>
                          </a:ln>
                          <a:solidFill>
                            <a:srgbClr val="264A64"/>
                          </a:solidFill>
                          <a:effectLst/>
                          <a:uLnTx/>
                          <a:uFillTx/>
                          <a:latin typeface="+mn-lt"/>
                          <a:ea typeface="+mn-ea"/>
                          <a:cs typeface="+mn-cs"/>
                        </a:rPr>
                        <a:t>34% greater share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energy burden offset with LIHEAP than Natural Gas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322165964"/>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74682"/>
                  </a:ext>
                </a:extLst>
              </a:tr>
              <a:tr h="175950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a:solidFill>
                            <a:schemeClr val="accent6"/>
                          </a:solidFill>
                        </a:rPr>
                        <a:t>Preliminary Conclusions</a:t>
                      </a:r>
                      <a:r>
                        <a:rPr lang="en-US" sz="1400" b="1" dirty="0">
                          <a:solidFill>
                            <a:srgbClr val="C00000"/>
                          </a:solidFill>
                        </a:rPr>
                        <a:t> </a:t>
                      </a:r>
                    </a:p>
                  </a:txBody>
                  <a:tcPr marL="45720" marR="45720">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58738" indent="0" algn="l">
                        <a:lnSpc>
                          <a:spcPct val="80000"/>
                        </a:lnSpc>
                        <a:buFont typeface="Arial" panose="020B0604020202020204" pitchFamily="34" charset="0"/>
                        <a:buNone/>
                        <a:tabLst>
                          <a:tab pos="1601788" algn="l"/>
                        </a:tabLst>
                      </a:pPr>
                      <a:r>
                        <a:rPr lang="en-US" sz="1500" b="0" i="0" baseline="0" dirty="0">
                          <a:solidFill>
                            <a:schemeClr val="accent6"/>
                          </a:solidFill>
                        </a:rPr>
                        <a:t>Households who heat with fuel oil have energy bills that are </a:t>
                      </a:r>
                      <a:r>
                        <a:rPr lang="en-US" sz="1500" b="1" i="0" baseline="0" dirty="0">
                          <a:solidFill>
                            <a:schemeClr val="accent6"/>
                          </a:solidFill>
                        </a:rPr>
                        <a:t>58% higher </a:t>
                      </a:r>
                      <a:r>
                        <a:rPr lang="en-US" sz="1500" b="0" i="0" baseline="0" dirty="0">
                          <a:solidFill>
                            <a:schemeClr val="accent6"/>
                          </a:solidFill>
                        </a:rPr>
                        <a:t>than households who heat with Natural Gas.  </a:t>
                      </a:r>
                    </a:p>
                    <a:p>
                      <a:pPr marL="227013" indent="-168275" algn="l">
                        <a:lnSpc>
                          <a:spcPct val="80000"/>
                        </a:lnSpc>
                        <a:buFont typeface="Arial" panose="020B0604020202020204" pitchFamily="34" charset="0"/>
                        <a:buChar char="•"/>
                        <a:tabLst>
                          <a:tab pos="1601788" algn="l"/>
                        </a:tabLst>
                      </a:pPr>
                      <a:endParaRPr lang="en-US" sz="1500" b="0" i="0" baseline="0" dirty="0">
                        <a:solidFill>
                          <a:schemeClr val="accent6"/>
                        </a:solidFill>
                      </a:endParaRPr>
                    </a:p>
                    <a:p>
                      <a:pPr marL="58738" indent="0" algn="l">
                        <a:lnSpc>
                          <a:spcPct val="80000"/>
                        </a:lnSpc>
                        <a:buFont typeface="Arial" panose="020B0604020202020204" pitchFamily="34" charset="0"/>
                        <a:buNone/>
                        <a:tabLst>
                          <a:tab pos="1601788" algn="l"/>
                        </a:tabLst>
                      </a:pPr>
                      <a:r>
                        <a:rPr lang="en-US" sz="1500" b="0" i="0" baseline="0" dirty="0">
                          <a:solidFill>
                            <a:schemeClr val="accent6"/>
                          </a:solidFill>
                        </a:rPr>
                        <a:t>However, Fuel Oil households are receiving a LIHEAP benefit that is </a:t>
                      </a:r>
                      <a:r>
                        <a:rPr lang="en-US" sz="1500" b="1" i="0" baseline="0" dirty="0">
                          <a:solidFill>
                            <a:schemeClr val="accent6"/>
                          </a:solidFill>
                        </a:rPr>
                        <a:t>112% higher </a:t>
                      </a:r>
                      <a:r>
                        <a:rPr lang="en-US" sz="1500" b="0" i="0" baseline="0" dirty="0">
                          <a:solidFill>
                            <a:schemeClr val="accent6"/>
                          </a:solidFill>
                        </a:rPr>
                        <a:t>than Natural Gas households.</a:t>
                      </a:r>
                      <a:endParaRPr lang="en-US" sz="1500" b="0" i="1"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hMerge="1">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500" b="0" i="0" u="none" strike="noStrike" kern="1200" cap="none" spc="0" normalizeH="0" baseline="0" noProof="0" dirty="0">
                          <a:ln>
                            <a:noFill/>
                          </a:ln>
                          <a:solidFill>
                            <a:srgbClr val="264A64"/>
                          </a:solidFill>
                          <a:effectLst/>
                          <a:uLnTx/>
                          <a:uFillTx/>
                          <a:latin typeface="+mn-lt"/>
                          <a:ea typeface="+mn-ea"/>
                          <a:cs typeface="+mn-cs"/>
                        </a:rPr>
                        <a:t>Because the benefit matrix uses </a:t>
                      </a:r>
                    </a:p>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500" b="0" i="0" u="none" strike="noStrike" kern="1200" cap="none" spc="0" normalizeH="0" baseline="0" noProof="0" dirty="0">
                          <a:ln>
                            <a:noFill/>
                          </a:ln>
                          <a:solidFill>
                            <a:srgbClr val="264A64"/>
                          </a:solidFill>
                          <a:effectLst/>
                          <a:uLnTx/>
                          <a:uFillTx/>
                          <a:latin typeface="+mn-lt"/>
                          <a:ea typeface="+mn-ea"/>
                          <a:cs typeface="+mn-cs"/>
                        </a:rPr>
                        <a:t>actual energy expenditures, all households, regardless of fuel type, see their energy burden reduced by at least 30%   However, the data shows that for some fuel types (e.g., oil)—this reduction is much more significant.</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hMerge="1">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1359621540"/>
                  </a:ext>
                </a:extLst>
              </a:tr>
            </a:tbl>
          </a:graphicData>
        </a:graphic>
      </p:graphicFrame>
      <p:sp>
        <p:nvSpPr>
          <p:cNvPr id="7" name="Right Arrow 6"/>
          <p:cNvSpPr/>
          <p:nvPr/>
        </p:nvSpPr>
        <p:spPr>
          <a:xfrm>
            <a:off x="5142689" y="1817242"/>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142689" y="2714063"/>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190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3" name="Rectangle 2"/>
          <p:cNvSpPr/>
          <p:nvPr/>
        </p:nvSpPr>
        <p:spPr>
          <a:xfrm>
            <a:off x="383498" y="1452920"/>
            <a:ext cx="8483331" cy="5133713"/>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9E9273">
                    <a:lumMod val="50000"/>
                  </a:srgbClr>
                </a:solidFill>
                <a:effectLst/>
                <a:uLnTx/>
                <a:uFillTx/>
                <a:latin typeface="Arial"/>
                <a:ea typeface="+mn-ea"/>
                <a:cs typeface="+mn-cs"/>
              </a:rPr>
              <a:t>How does energy burden reduction compare across fuel types?</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700" b="1" dirty="0">
              <a:solidFill>
                <a:srgbClr val="9E9273">
                  <a:lumMod val="50000"/>
                </a:srgbClr>
              </a:solidFill>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00" dirty="0">
                <a:solidFill>
                  <a:schemeClr val="accent6"/>
                </a:solidFill>
                <a:latin typeface="Arial"/>
              </a:rPr>
              <a:t>On average, all </a:t>
            </a:r>
            <a:r>
              <a:rPr kumimoji="0" lang="en-US" sz="1500" i="0" u="none" strike="noStrike" kern="1200" cap="none" spc="0" normalizeH="0" baseline="0" noProof="0" dirty="0">
                <a:ln>
                  <a:noFill/>
                </a:ln>
                <a:solidFill>
                  <a:schemeClr val="accent6"/>
                </a:solidFill>
                <a:effectLst/>
                <a:uLnTx/>
                <a:uFillTx/>
                <a:latin typeface="Arial"/>
                <a:ea typeface="+mn-ea"/>
                <a:cs typeface="+mn-cs"/>
              </a:rPr>
              <a:t>households, regardless of fuel type, experience at least a 30% energy</a:t>
            </a:r>
            <a:r>
              <a:rPr kumimoji="0" lang="en-US" sz="1500" i="0" u="none" strike="noStrike" kern="1200" cap="none" spc="0" normalizeH="0" noProof="0" dirty="0">
                <a:ln>
                  <a:noFill/>
                </a:ln>
                <a:solidFill>
                  <a:schemeClr val="accent6"/>
                </a:solidFill>
                <a:effectLst/>
                <a:uLnTx/>
                <a:uFillTx/>
                <a:latin typeface="Arial"/>
                <a:ea typeface="+mn-ea"/>
                <a:cs typeface="+mn-cs"/>
              </a:rPr>
              <a:t> burden reduction as a result of LIHEAP.  However, there is some variation in energy burden reduction among between fuel types.  More specifically:</a:t>
            </a:r>
            <a:endParaRPr kumimoji="0" lang="en-US" sz="1500" i="0" u="none" strike="noStrike" kern="120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64A64"/>
              </a:solidFill>
              <a:effectLst/>
              <a:uLnTx/>
              <a:uFillTx/>
              <a:latin typeface="Arial"/>
              <a:ea typeface="+mn-ea"/>
              <a:cs typeface="+mn-cs"/>
            </a:endParaRPr>
          </a:p>
          <a:p>
            <a:pPr marL="569913" marR="0" lvl="0" indent="-284163"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en-US" sz="1500" b="1" i="0" u="none" strike="noStrike" kern="1200" cap="none" spc="0" normalizeH="0" baseline="0" noProof="0" dirty="0">
                <a:ln>
                  <a:noFill/>
                </a:ln>
                <a:solidFill>
                  <a:srgbClr val="264A64"/>
                </a:solidFill>
                <a:effectLst/>
                <a:uLnTx/>
                <a:uFillTx/>
                <a:latin typeface="Arial"/>
                <a:ea typeface="+mn-ea"/>
                <a:cs typeface="+mn-cs"/>
              </a:rPr>
              <a:t>Fuel Oil </a:t>
            </a:r>
            <a:r>
              <a:rPr kumimoji="0" lang="en-US" sz="1500" b="0" i="0" u="none" strike="noStrike" kern="1200" cap="none" spc="0" normalizeH="0" baseline="0" noProof="0" dirty="0">
                <a:ln>
                  <a:noFill/>
                </a:ln>
                <a:solidFill>
                  <a:srgbClr val="264A64"/>
                </a:solidFill>
                <a:effectLst/>
                <a:uLnTx/>
                <a:uFillTx/>
                <a:latin typeface="Arial"/>
                <a:ea typeface="+mn-ea"/>
                <a:cs typeface="+mn-cs"/>
              </a:rPr>
              <a:t>households see the greatest percentage reduction in energy burden as a result of LIHEAP.  This is true for all households (40.6%) </a:t>
            </a:r>
            <a:r>
              <a:rPr kumimoji="0" lang="en-US" sz="1500" b="0" i="0" u="sng" strike="noStrike" kern="1200" cap="none" spc="0" normalizeH="0" baseline="0" noProof="0" dirty="0">
                <a:ln>
                  <a:noFill/>
                </a:ln>
                <a:solidFill>
                  <a:srgbClr val="264A64"/>
                </a:solidFill>
                <a:effectLst/>
                <a:uLnTx/>
                <a:uFillTx/>
                <a:latin typeface="Arial"/>
                <a:ea typeface="+mn-ea"/>
                <a:cs typeface="+mn-cs"/>
              </a:rPr>
              <a:t>and</a:t>
            </a:r>
            <a:r>
              <a:rPr kumimoji="0" lang="en-US" sz="1500" b="0" i="0" u="none" strike="noStrike" kern="1200" cap="none" spc="0" normalizeH="0" baseline="0" noProof="0" dirty="0">
                <a:ln>
                  <a:noFill/>
                </a:ln>
                <a:solidFill>
                  <a:srgbClr val="264A64"/>
                </a:solidFill>
                <a:effectLst/>
                <a:uLnTx/>
                <a:uFillTx/>
                <a:latin typeface="Arial"/>
                <a:ea typeface="+mn-ea"/>
                <a:cs typeface="+mn-cs"/>
              </a:rPr>
              <a:t> high burden households (43.4%)</a:t>
            </a:r>
          </a:p>
          <a:p>
            <a:pPr marL="569913" marR="0" lvl="0" indent="-284163" algn="l" defTabSz="914400" rtl="0" eaLnBrk="1" fontAlgn="auto" latinLnBrk="0" hangingPunct="1">
              <a:lnSpc>
                <a:spcPct val="90000"/>
              </a:lnSpc>
              <a:spcBef>
                <a:spcPts val="0"/>
              </a:spcBef>
              <a:spcAft>
                <a:spcPts val="0"/>
              </a:spcAft>
              <a:buClrTx/>
              <a:buSzTx/>
              <a:tabLst/>
              <a:defRPr/>
            </a:pPr>
            <a:endParaRPr lang="en-US" sz="1500" dirty="0">
              <a:solidFill>
                <a:srgbClr val="264A64"/>
              </a:solidFill>
              <a:latin typeface="Arial"/>
            </a:endParaRPr>
          </a:p>
          <a:p>
            <a:pPr marL="569913" marR="0" lvl="0" indent="-284163"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en-US" sz="1500" b="1" i="0" u="none" strike="noStrike" kern="1200" cap="none" spc="0" normalizeH="0" baseline="0" noProof="0" dirty="0">
                <a:ln>
                  <a:noFill/>
                </a:ln>
                <a:solidFill>
                  <a:srgbClr val="264A64"/>
                </a:solidFill>
                <a:effectLst/>
                <a:uLnTx/>
                <a:uFillTx/>
                <a:latin typeface="Arial"/>
                <a:ea typeface="+mn-ea"/>
                <a:cs typeface="+mn-cs"/>
              </a:rPr>
              <a:t>Natural Gas </a:t>
            </a:r>
            <a:r>
              <a:rPr kumimoji="0" lang="en-US" sz="1500" b="0" i="0" u="none" strike="noStrike" kern="1200" cap="none" spc="0" normalizeH="0" baseline="0" noProof="0" dirty="0">
                <a:ln>
                  <a:noFill/>
                </a:ln>
                <a:solidFill>
                  <a:srgbClr val="264A64"/>
                </a:solidFill>
                <a:effectLst/>
                <a:uLnTx/>
                <a:uFillTx/>
                <a:latin typeface="Arial"/>
                <a:ea typeface="+mn-ea"/>
                <a:cs typeface="+mn-cs"/>
              </a:rPr>
              <a:t>households see the least reduction in energy burden as a result of LIHEAP.  This is true for all households (30.2%) </a:t>
            </a:r>
            <a:r>
              <a:rPr kumimoji="0" lang="en-US" sz="1500" b="0" i="0" u="sng" strike="noStrike" kern="1200" cap="none" spc="0" normalizeH="0" baseline="0" noProof="0" dirty="0">
                <a:ln>
                  <a:noFill/>
                </a:ln>
                <a:solidFill>
                  <a:srgbClr val="264A64"/>
                </a:solidFill>
                <a:effectLst/>
                <a:uLnTx/>
                <a:uFillTx/>
                <a:latin typeface="Arial"/>
                <a:ea typeface="+mn-ea"/>
                <a:cs typeface="+mn-cs"/>
              </a:rPr>
              <a:t>and</a:t>
            </a:r>
            <a:r>
              <a:rPr kumimoji="0" lang="en-US" sz="1500" b="0" i="0" u="none" strike="noStrike" kern="1200" cap="none" spc="0" normalizeH="0" baseline="0" noProof="0" dirty="0">
                <a:ln>
                  <a:noFill/>
                </a:ln>
                <a:solidFill>
                  <a:srgbClr val="264A64"/>
                </a:solidFill>
                <a:effectLst/>
                <a:uLnTx/>
                <a:uFillTx/>
                <a:latin typeface="Arial"/>
                <a:ea typeface="+mn-ea"/>
                <a:cs typeface="+mn-cs"/>
              </a:rPr>
              <a:t> high burden households (34.8%)</a:t>
            </a:r>
            <a:endParaRPr lang="en-US" sz="1500" dirty="0">
              <a:solidFill>
                <a:srgbClr val="264A64"/>
              </a:solidFill>
              <a:latin typeface="Arial"/>
            </a:endParaRPr>
          </a:p>
          <a:p>
            <a:pPr marR="0" lvl="0" algn="l" defTabSz="914400" rtl="0" eaLnBrk="1" fontAlgn="auto" latinLnBrk="0" hangingPunct="1">
              <a:lnSpc>
                <a:spcPct val="90000"/>
              </a:lnSpc>
              <a:spcBef>
                <a:spcPts val="0"/>
              </a:spcBef>
              <a:spcAft>
                <a:spcPts val="0"/>
              </a:spcAft>
              <a:buClrTx/>
              <a:buSzTx/>
              <a:tabLst/>
              <a:defRPr/>
            </a:pPr>
            <a:endParaRPr kumimoji="0" lang="en-US" sz="16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9E9273">
                    <a:lumMod val="50000"/>
                  </a:srgbClr>
                </a:solidFill>
                <a:effectLst/>
                <a:uLnTx/>
                <a:uFillTx/>
                <a:latin typeface="Arial"/>
              </a:rPr>
              <a:t>Do actual income and energy costs of LIHEAP assisted households align with </a:t>
            </a:r>
            <a:r>
              <a:rPr lang="en-US" sz="1700" b="1" dirty="0">
                <a:solidFill>
                  <a:srgbClr val="9E9273">
                    <a:lumMod val="50000"/>
                  </a:srgbClr>
                </a:solidFill>
                <a:latin typeface="Arial"/>
              </a:rPr>
              <a:t>the </a:t>
            </a:r>
            <a:r>
              <a:rPr kumimoji="0" lang="en-US" sz="1700" b="1" i="0" u="none" strike="noStrike" kern="1200" cap="none" spc="0" normalizeH="0" baseline="0" noProof="0" dirty="0">
                <a:ln>
                  <a:noFill/>
                </a:ln>
                <a:solidFill>
                  <a:srgbClr val="9E9273">
                    <a:lumMod val="50000"/>
                  </a:srgbClr>
                </a:solidFill>
                <a:effectLst/>
                <a:uLnTx/>
                <a:uFillTx/>
                <a:latin typeface="Arial"/>
              </a:rPr>
              <a:t>benefit matrix?</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64A64"/>
                </a:solidFill>
                <a:effectLst/>
                <a:uLnTx/>
                <a:uFillTx/>
                <a:latin typeface="Arial"/>
              </a:rPr>
              <a:t>The matrix relies on actual energy costs, income, and household size to determine LIHEAP benefits.</a:t>
            </a:r>
            <a:r>
              <a:rPr kumimoji="0" lang="en-US" sz="1500" b="0" i="0" u="none" strike="noStrike" kern="1200" cap="none" spc="0" normalizeH="0" noProof="0" dirty="0">
                <a:ln>
                  <a:noFill/>
                </a:ln>
                <a:solidFill>
                  <a:srgbClr val="264A64"/>
                </a:solidFill>
                <a:effectLst/>
                <a:uLnTx/>
                <a:uFillTx/>
                <a:latin typeface="Arial"/>
              </a:rPr>
              <a:t>   </a:t>
            </a:r>
            <a:r>
              <a:rPr lang="en-US" sz="1500" dirty="0">
                <a:solidFill>
                  <a:srgbClr val="264A64"/>
                </a:solidFill>
                <a:latin typeface="Arial"/>
              </a:rPr>
              <a:t>S</a:t>
            </a:r>
            <a:r>
              <a:rPr kumimoji="0" lang="en-US" sz="1500" b="0" i="0" u="none" strike="noStrike" kern="1200" cap="none" spc="0" normalizeH="0" noProof="0" dirty="0">
                <a:ln>
                  <a:noFill/>
                </a:ln>
                <a:solidFill>
                  <a:srgbClr val="264A64"/>
                </a:solidFill>
                <a:effectLst/>
                <a:uLnTx/>
                <a:uFillTx/>
                <a:latin typeface="Arial"/>
              </a:rPr>
              <a:t>o </a:t>
            </a:r>
            <a:r>
              <a:rPr lang="en-US" sz="1500" dirty="0">
                <a:solidFill>
                  <a:srgbClr val="264A64"/>
                </a:solidFill>
                <a:latin typeface="Arial"/>
              </a:rPr>
              <a:t>all assisted households experience an average minimum </a:t>
            </a:r>
            <a:r>
              <a:rPr kumimoji="0" lang="en-US" sz="1500" b="0" i="0" u="none" strike="noStrike" kern="1200" cap="none" spc="0" normalizeH="0" baseline="0" noProof="0" dirty="0">
                <a:ln>
                  <a:noFill/>
                </a:ln>
                <a:solidFill>
                  <a:srgbClr val="264A64"/>
                </a:solidFill>
                <a:effectLst/>
                <a:uLnTx/>
                <a:uFillTx/>
                <a:latin typeface="Arial"/>
              </a:rPr>
              <a:t>30% energy burden</a:t>
            </a:r>
            <a:r>
              <a:rPr kumimoji="0" lang="en-US" sz="1500" b="0" i="0" u="none" strike="noStrike" kern="1200" cap="none" spc="0" normalizeH="0" noProof="0" dirty="0">
                <a:ln>
                  <a:noFill/>
                </a:ln>
                <a:solidFill>
                  <a:srgbClr val="264A64"/>
                </a:solidFill>
                <a:effectLst/>
                <a:uLnTx/>
                <a:uFillTx/>
                <a:latin typeface="Arial"/>
              </a:rPr>
              <a:t> regardless of fuel type.  </a:t>
            </a:r>
            <a:r>
              <a:rPr lang="en-US" sz="1500" noProof="0" dirty="0">
                <a:solidFill>
                  <a:srgbClr val="264A64"/>
                </a:solidFill>
                <a:latin typeface="Arial"/>
              </a:rPr>
              <a:t>However, as noted above, some fuel types see significantly higher burden reduction.   </a:t>
            </a:r>
          </a:p>
          <a:p>
            <a:pPr marR="0" lvl="0" algn="l" defTabSz="914400" rtl="0" eaLnBrk="1" fontAlgn="auto" latinLnBrk="0" hangingPunct="1">
              <a:lnSpc>
                <a:spcPct val="90000"/>
              </a:lnSpc>
              <a:spcBef>
                <a:spcPts val="0"/>
              </a:spcBef>
              <a:spcAft>
                <a:spcPts val="0"/>
              </a:spcAft>
              <a:buClrTx/>
              <a:buSzTx/>
              <a:tabLst/>
              <a:defRPr/>
            </a:pPr>
            <a:endParaRPr kumimoji="0" lang="en-US" sz="1500" b="0" i="0" u="none" strike="noStrike" kern="1200" cap="none" spc="0" normalizeH="0" dirty="0">
              <a:ln>
                <a:noFill/>
              </a:ln>
              <a:solidFill>
                <a:srgbClr val="264A64"/>
              </a:solidFill>
              <a:effectLst/>
              <a:uLnTx/>
              <a:uFillTx/>
              <a:latin typeface="Arial"/>
            </a:endParaRPr>
          </a:p>
          <a:p>
            <a:pPr marL="285750" indent="-285750">
              <a:lnSpc>
                <a:spcPct val="90000"/>
              </a:lnSpc>
              <a:buFont typeface="Arial" panose="020B0604020202020204" pitchFamily="34" charset="0"/>
              <a:buChar char="•"/>
              <a:defRPr/>
            </a:pPr>
            <a:r>
              <a:rPr lang="en-US" sz="1500" dirty="0">
                <a:solidFill>
                  <a:srgbClr val="264A64"/>
                </a:solidFill>
              </a:rPr>
              <a:t>The matrix is based on main heating fuel—however the data shows that a significant amount of total home energy costs are related to electric.  This could be a reason for variation in burden reduction, and may be an area for further analysis.</a:t>
            </a:r>
          </a:p>
          <a:p>
            <a:pPr marR="0" lvl="0" algn="l" defTabSz="914400" rtl="0" eaLnBrk="1" fontAlgn="auto" latinLnBrk="0" hangingPunct="1">
              <a:lnSpc>
                <a:spcPct val="90000"/>
              </a:lnSpc>
              <a:spcBef>
                <a:spcPts val="0"/>
              </a:spcBef>
              <a:spcAft>
                <a:spcPts val="0"/>
              </a:spcAft>
              <a:buClrTx/>
              <a:buSzTx/>
              <a:tabLst/>
              <a:defRPr/>
            </a:pPr>
            <a:endParaRPr kumimoji="0" lang="en-US" sz="1400" b="0" i="0" u="none" strike="noStrike" kern="1200" cap="none" spc="0" normalizeH="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Example A—What Did the Data Tell Us?</a:t>
            </a:r>
            <a:endParaRPr lang="en-US" sz="2400" b="0" dirty="0"/>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spTree>
    <p:extLst>
      <p:ext uri="{BB962C8B-B14F-4D97-AF65-F5344CB8AC3E}">
        <p14:creationId xmlns:p14="http://schemas.microsoft.com/office/powerpoint/2010/main" val="1691908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74904" y="1573838"/>
            <a:ext cx="8389555" cy="4782848"/>
          </a:xfrm>
          <a:prstGeom prst="rect">
            <a:avLst/>
          </a:prstGeom>
        </p:spPr>
        <p:txBody>
          <a:bodyPr wrap="square">
            <a:spAutoFit/>
          </a:bodyPr>
          <a:lstStyle/>
          <a:p>
            <a:pPr lvl="0">
              <a:defRPr/>
            </a:pPr>
            <a:r>
              <a:rPr lang="en-US" sz="1700" b="1" dirty="0">
                <a:solidFill>
                  <a:srgbClr val="9E9273">
                    <a:lumMod val="50000"/>
                  </a:srgbClr>
                </a:solidFill>
              </a:rPr>
              <a:t>Is this state targeting high burden households across all fuel types?</a:t>
            </a:r>
          </a:p>
          <a:p>
            <a:pPr lvl="0">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500" b="1" dirty="0">
                <a:solidFill>
                  <a:srgbClr val="264A64"/>
                </a:solidFill>
              </a:rPr>
              <a:t>Yes.  </a:t>
            </a:r>
            <a:r>
              <a:rPr lang="en-US" sz="1500" dirty="0">
                <a:solidFill>
                  <a:srgbClr val="264A64"/>
                </a:solidFill>
              </a:rPr>
              <a:t>High burden households across all fuel types are receiving higher benefits and having a larger share of their energy burden reduced than average households. </a:t>
            </a:r>
            <a:r>
              <a:rPr lang="en-US" sz="1600" dirty="0">
                <a:solidFill>
                  <a:srgbClr val="264A64"/>
                </a:solidFill>
              </a:rPr>
              <a:t>However, the extent of this targeting varies between fuel types. </a:t>
            </a:r>
            <a:endParaRPr lang="en-US" sz="2000" dirty="0">
              <a:solidFill>
                <a:srgbClr val="264A64"/>
              </a:solidFill>
            </a:endParaRPr>
          </a:p>
          <a:p>
            <a:pPr lvl="0">
              <a:lnSpc>
                <a:spcPct val="90000"/>
              </a:lnSpc>
              <a:defRPr/>
            </a:pPr>
            <a:endParaRPr lang="en-US" sz="2000" dirty="0">
              <a:solidFill>
                <a:srgbClr val="264A64"/>
              </a:solidFill>
            </a:endParaRPr>
          </a:p>
          <a:p>
            <a:pPr lvl="0">
              <a:lnSpc>
                <a:spcPct val="90000"/>
              </a:lnSpc>
              <a:defRPr/>
            </a:pPr>
            <a:endParaRPr lang="en-US" sz="2000" dirty="0">
              <a:solidFill>
                <a:srgbClr val="264A64"/>
              </a:solidFill>
            </a:endParaRPr>
          </a:p>
          <a:p>
            <a:pPr lvl="0">
              <a:lnSpc>
                <a:spcPct val="90000"/>
              </a:lnSpc>
              <a:defRPr/>
            </a:pPr>
            <a:endParaRPr lang="en-US" sz="2000" dirty="0">
              <a:solidFill>
                <a:srgbClr val="264A64"/>
              </a:solidFill>
            </a:endParaRPr>
          </a:p>
          <a:p>
            <a:pPr lvl="0">
              <a:lnSpc>
                <a:spcPct val="90000"/>
              </a:lnSpc>
              <a:defRPr/>
            </a:pPr>
            <a:endParaRPr lang="en-US" sz="2000" dirty="0">
              <a:solidFill>
                <a:srgbClr val="264A64"/>
              </a:solidFill>
            </a:endParaRPr>
          </a:p>
          <a:p>
            <a:pPr lvl="0">
              <a:lnSpc>
                <a:spcPct val="90000"/>
              </a:lnSpc>
              <a:defRPr/>
            </a:pPr>
            <a:endParaRPr lang="en-US" sz="2000" dirty="0">
              <a:solidFill>
                <a:srgbClr val="264A64"/>
              </a:solidFill>
            </a:endParaRPr>
          </a:p>
          <a:p>
            <a:pPr lvl="0">
              <a:lnSpc>
                <a:spcPct val="90000"/>
              </a:lnSpc>
              <a:defRPr/>
            </a:pPr>
            <a:endParaRPr lang="en-US" sz="2000" dirty="0">
              <a:solidFill>
                <a:srgbClr val="264A64"/>
              </a:solidFill>
            </a:endParaRPr>
          </a:p>
          <a:p>
            <a:pPr marL="342900" lvl="0" indent="-342900">
              <a:lnSpc>
                <a:spcPct val="90000"/>
              </a:lnSpc>
              <a:buFont typeface="Arial" panose="020B0604020202020204" pitchFamily="34" charset="0"/>
              <a:buChar char="•"/>
              <a:defRPr/>
            </a:pPr>
            <a:r>
              <a:rPr lang="en-US" sz="1500" dirty="0">
                <a:solidFill>
                  <a:srgbClr val="264A64"/>
                </a:solidFill>
              </a:rPr>
              <a:t>In the case of fuel oil, LIHEAP benefits reduce energy burden for the </a:t>
            </a:r>
            <a:r>
              <a:rPr lang="en-US" sz="1500" i="1" dirty="0">
                <a:solidFill>
                  <a:srgbClr val="264A64"/>
                </a:solidFill>
              </a:rPr>
              <a:t>average</a:t>
            </a:r>
            <a:r>
              <a:rPr lang="en-US" sz="1500" dirty="0">
                <a:solidFill>
                  <a:srgbClr val="264A64"/>
                </a:solidFill>
              </a:rPr>
              <a:t> household by over 40%  It would therefore be challenging to offer a significantly greater benefit to high burden households without exceeding the grantee’s maximum benefit cap.</a:t>
            </a:r>
          </a:p>
          <a:p>
            <a:pPr lvl="0">
              <a:lnSpc>
                <a:spcPct val="90000"/>
              </a:lnSpc>
              <a:defRPr/>
            </a:pPr>
            <a:endParaRPr lang="en-US" sz="1500" dirty="0">
              <a:solidFill>
                <a:srgbClr val="264A64"/>
              </a:solidFill>
            </a:endParaRPr>
          </a:p>
          <a:p>
            <a:pPr marL="342900" lvl="0" indent="-342900">
              <a:lnSpc>
                <a:spcPct val="90000"/>
              </a:lnSpc>
              <a:buFont typeface="Arial" panose="020B0604020202020204" pitchFamily="34" charset="0"/>
              <a:buChar char="•"/>
              <a:defRPr/>
            </a:pPr>
            <a:r>
              <a:rPr lang="en-US" sz="1500" dirty="0">
                <a:solidFill>
                  <a:srgbClr val="264A64"/>
                </a:solidFill>
              </a:rPr>
              <a:t>As noted in the previous slide, non-electric main heating households are still paying a large share of their home energy costs toward electricity.  If the benefit matrix is not adequately accounting for this, there could be inconsistency in energy burden reduction (among all households) and targeting index scores (among high burden households) among non-electric main heating fuel types.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solidFill>
                  <a:srgbClr val="FFFFFF"/>
                </a:solidFill>
              </a:rPr>
              <a:t>Example A—What Did the Data Tell Us?</a:t>
            </a:r>
            <a:endParaRPr lang="en-US" sz="2400" b="0" i="1"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3735232437"/>
              </p:ext>
            </p:extLst>
          </p:nvPr>
        </p:nvGraphicFramePr>
        <p:xfrm>
          <a:off x="501784" y="2952913"/>
          <a:ext cx="8348474" cy="1077794"/>
        </p:xfrm>
        <a:graphic>
          <a:graphicData uri="http://schemas.openxmlformats.org/drawingml/2006/table">
            <a:tbl>
              <a:tblPr/>
              <a:tblGrid>
                <a:gridCol w="2608898">
                  <a:extLst>
                    <a:ext uri="{9D8B030D-6E8A-4147-A177-3AD203B41FA5}">
                      <a16:colId xmlns:a16="http://schemas.microsoft.com/office/drawing/2014/main" val="3591042041"/>
                    </a:ext>
                  </a:extLst>
                </a:gridCol>
                <a:gridCol w="956596">
                  <a:extLst>
                    <a:ext uri="{9D8B030D-6E8A-4147-A177-3AD203B41FA5}">
                      <a16:colId xmlns:a16="http://schemas.microsoft.com/office/drawing/2014/main" val="659525711"/>
                    </a:ext>
                  </a:extLst>
                </a:gridCol>
                <a:gridCol w="956596">
                  <a:extLst>
                    <a:ext uri="{9D8B030D-6E8A-4147-A177-3AD203B41FA5}">
                      <a16:colId xmlns:a16="http://schemas.microsoft.com/office/drawing/2014/main" val="2215223647"/>
                    </a:ext>
                  </a:extLst>
                </a:gridCol>
                <a:gridCol w="956596">
                  <a:extLst>
                    <a:ext uri="{9D8B030D-6E8A-4147-A177-3AD203B41FA5}">
                      <a16:colId xmlns:a16="http://schemas.microsoft.com/office/drawing/2014/main" val="3584043060"/>
                    </a:ext>
                  </a:extLst>
                </a:gridCol>
                <a:gridCol w="956596">
                  <a:extLst>
                    <a:ext uri="{9D8B030D-6E8A-4147-A177-3AD203B41FA5}">
                      <a16:colId xmlns:a16="http://schemas.microsoft.com/office/drawing/2014/main" val="3412943702"/>
                    </a:ext>
                  </a:extLst>
                </a:gridCol>
                <a:gridCol w="956596">
                  <a:extLst>
                    <a:ext uri="{9D8B030D-6E8A-4147-A177-3AD203B41FA5}">
                      <a16:colId xmlns:a16="http://schemas.microsoft.com/office/drawing/2014/main" val="3585028107"/>
                    </a:ext>
                  </a:extLst>
                </a:gridCol>
                <a:gridCol w="956596">
                  <a:extLst>
                    <a:ext uri="{9D8B030D-6E8A-4147-A177-3AD203B41FA5}">
                      <a16:colId xmlns:a16="http://schemas.microsoft.com/office/drawing/2014/main" val="631951925"/>
                    </a:ext>
                  </a:extLst>
                </a:gridCol>
              </a:tblGrid>
              <a:tr h="327522">
                <a:tc>
                  <a:txBody>
                    <a:bodyPr/>
                    <a:lstStyle/>
                    <a:p>
                      <a:pPr marL="114300" indent="0" algn="l" fontAlgn="ctr"/>
                      <a:endParaRPr lang="en-US" sz="1050" b="1" i="0" u="none" strike="noStrike" dirty="0">
                        <a:solidFill>
                          <a:schemeClr val="accent6"/>
                        </a:solidFill>
                        <a:effectLst/>
                        <a:latin typeface="Calibri" panose="020F0502020204030204" pitchFamily="34" charset="0"/>
                      </a:endParaRPr>
                    </a:p>
                  </a:txBody>
                  <a:tcPr marL="3788" marR="3788" marT="3788"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All</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Electric</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Natural Gas</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Fuel</a:t>
                      </a:r>
                      <a:r>
                        <a:rPr lang="en-US" sz="1300" b="1" i="0" u="none" strike="noStrike" baseline="0" dirty="0">
                          <a:solidFill>
                            <a:schemeClr val="accent6"/>
                          </a:solidFill>
                          <a:effectLst/>
                          <a:latin typeface="Calibri" panose="020F0502020204030204" pitchFamily="34" charset="0"/>
                        </a:rPr>
                        <a:t> Oil</a:t>
                      </a:r>
                      <a:endParaRPr lang="en-US" sz="1300" b="1" i="0" u="none" strike="noStrike" dirty="0">
                        <a:solidFill>
                          <a:schemeClr val="accent6"/>
                        </a:solidFill>
                        <a:effectLst/>
                        <a:latin typeface="Calibri" panose="020F0502020204030204" pitchFamily="34" charset="0"/>
                      </a:endParaRP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Propane</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Other</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833207"/>
                  </a:ext>
                </a:extLst>
              </a:tr>
              <a:tr h="327522">
                <a:tc>
                  <a:txBody>
                    <a:bodyPr/>
                    <a:lstStyle/>
                    <a:p>
                      <a:pPr marL="114300" indent="0" algn="l" fontAlgn="ctr"/>
                      <a:r>
                        <a:rPr lang="en-US" sz="1200" b="1" i="0" u="none" strike="noStrike" dirty="0">
                          <a:solidFill>
                            <a:schemeClr val="accent6"/>
                          </a:solidFill>
                          <a:effectLst/>
                          <a:latin typeface="Calibri" panose="020F0502020204030204" pitchFamily="34" charset="0"/>
                        </a:rPr>
                        <a:t>D.  Benefit Targeting Index</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143</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146</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133</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117</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120</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119</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0204333"/>
                  </a:ext>
                </a:extLst>
              </a:tr>
              <a:tr h="85272">
                <a:tc>
                  <a:txBody>
                    <a:bodyPr/>
                    <a:lstStyle/>
                    <a:p>
                      <a:pPr algn="l" fontAlgn="ctr"/>
                      <a:r>
                        <a:rPr lang="en-US" sz="600" b="1" i="0" u="none" strike="noStrike" dirty="0">
                          <a:solidFill>
                            <a:schemeClr val="accent6"/>
                          </a:solidFill>
                          <a:effectLst/>
                          <a:latin typeface="Calibri" panose="020F0502020204030204" pitchFamily="34" charset="0"/>
                        </a:rPr>
                        <a:t> </a:t>
                      </a: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dirty="0">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dirty="0">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dirty="0">
                          <a:solidFill>
                            <a:schemeClr val="accent6"/>
                          </a:solidFill>
                          <a:effectLst/>
                          <a:latin typeface="Calibri" panose="020F0502020204030204" pitchFamily="34" charset="0"/>
                        </a:rPr>
                        <a:t> </a:t>
                      </a:r>
                    </a:p>
                  </a:txBody>
                  <a:tcPr marL="3788" marR="3788" marT="37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74892"/>
                  </a:ext>
                </a:extLst>
              </a:tr>
              <a:tr h="327522">
                <a:tc>
                  <a:txBody>
                    <a:bodyPr/>
                    <a:lstStyle/>
                    <a:p>
                      <a:pPr marL="114300" indent="0" algn="l" fontAlgn="ctr"/>
                      <a:r>
                        <a:rPr lang="en-US" sz="1200" b="1" i="0" u="none" strike="noStrike" dirty="0">
                          <a:solidFill>
                            <a:schemeClr val="accent6"/>
                          </a:solidFill>
                          <a:effectLst/>
                          <a:latin typeface="Calibri" panose="020F0502020204030204" pitchFamily="34" charset="0"/>
                        </a:rPr>
                        <a:t>E.  Burden Reduction Targeting Index</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115</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112</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115</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107</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111</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111</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2739358"/>
                  </a:ext>
                </a:extLst>
              </a:tr>
            </a:tbl>
          </a:graphicData>
        </a:graphic>
      </p:graphicFrame>
    </p:spTree>
    <p:extLst>
      <p:ext uri="{BB962C8B-B14F-4D97-AF65-F5344CB8AC3E}">
        <p14:creationId xmlns:p14="http://schemas.microsoft.com/office/powerpoint/2010/main" val="3667583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solidFill>
                  <a:srgbClr val="FFFFFF"/>
                </a:solidFill>
              </a:rPr>
              <a:t>Example A—What Did the Data Tell Us?</a:t>
            </a:r>
            <a:endParaRPr lang="en-US" sz="2400" b="0" i="1"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7" name="TextBox 6"/>
          <p:cNvSpPr txBox="1"/>
          <p:nvPr/>
        </p:nvSpPr>
        <p:spPr>
          <a:xfrm>
            <a:off x="3124200" y="3238238"/>
            <a:ext cx="52867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4A64"/>
                </a:solidFill>
                <a:effectLst/>
                <a:uLnTx/>
                <a:uFillTx/>
                <a:latin typeface="Arial"/>
                <a:ea typeface="+mn-ea"/>
                <a:cs typeface="+mn-cs"/>
              </a:rPr>
              <a:t>Questions</a:t>
            </a:r>
          </a:p>
        </p:txBody>
      </p:sp>
    </p:spTree>
    <p:extLst>
      <p:ext uri="{BB962C8B-B14F-4D97-AF65-F5344CB8AC3E}">
        <p14:creationId xmlns:p14="http://schemas.microsoft.com/office/powerpoint/2010/main" val="4192968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752600"/>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Grantee Examples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8" name="TextBox 7"/>
          <p:cNvSpPr txBox="1"/>
          <p:nvPr/>
        </p:nvSpPr>
        <p:spPr>
          <a:xfrm>
            <a:off x="3124200" y="3238238"/>
            <a:ext cx="52867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4A64"/>
                </a:solidFill>
                <a:effectLst/>
                <a:uLnTx/>
                <a:uFillTx/>
                <a:latin typeface="Arial"/>
                <a:ea typeface="+mn-ea"/>
                <a:cs typeface="+mn-cs"/>
              </a:rPr>
              <a:t>Example B</a:t>
            </a:r>
          </a:p>
        </p:txBody>
      </p:sp>
    </p:spTree>
    <p:extLst>
      <p:ext uri="{BB962C8B-B14F-4D97-AF65-F5344CB8AC3E}">
        <p14:creationId xmlns:p14="http://schemas.microsoft.com/office/powerpoint/2010/main" val="1043040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1136" y="1218116"/>
            <a:ext cx="3002280" cy="5563684"/>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280447" y="1756338"/>
            <a:ext cx="5632673" cy="1615827"/>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How this matrix works: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Base benefits are determined by fuel type category</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An additional $25 is given to vulnerable households</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An additional $25 is given to lowest income households</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B—Benefit Matrix</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TextBox 1"/>
          <p:cNvSpPr txBox="1"/>
          <p:nvPr/>
        </p:nvSpPr>
        <p:spPr>
          <a:xfrm>
            <a:off x="6268974" y="1828800"/>
            <a:ext cx="2592324" cy="37764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What factors are used to vary benefits?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64A64"/>
                </a:solidFill>
                <a:effectLst/>
                <a:uLnTx/>
                <a:uFillTx/>
                <a:latin typeface="Arial"/>
                <a:ea typeface="+mn-ea"/>
                <a:cs typeface="+mn-cs"/>
              </a:rPr>
              <a:t>Fuel Type</a:t>
            </a: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64A64"/>
                </a:solidFill>
                <a:effectLst/>
                <a:uLnTx/>
                <a:uFillTx/>
                <a:latin typeface="Arial"/>
                <a:ea typeface="+mn-ea"/>
                <a:cs typeface="+mn-cs"/>
              </a:rPr>
              <a:t>Income</a:t>
            </a: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264A64"/>
                </a:solidFill>
                <a:effectLst/>
                <a:uLnTx/>
                <a:uFillTx/>
                <a:latin typeface="Arial"/>
                <a:ea typeface="+mn-ea"/>
                <a:cs typeface="+mn-cs"/>
              </a:rPr>
              <a:t>Vulnerable Status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64A64"/>
              </a:solidFill>
              <a:effectLst/>
              <a:uLnTx/>
              <a:uFillTx/>
              <a:latin typeface="Arial"/>
              <a:ea typeface="+mn-ea"/>
              <a:cs typeface="+mn-cs"/>
            </a:endParaRPr>
          </a:p>
          <a:p>
            <a:pPr lvl="0">
              <a:lnSpc>
                <a:spcPct val="90000"/>
              </a:lnSpc>
              <a:defRPr/>
            </a:pPr>
            <a:r>
              <a:rPr lang="en-US" b="1" dirty="0">
                <a:solidFill>
                  <a:srgbClr val="264A64"/>
                </a:solidFill>
              </a:rPr>
              <a:t>Does the benefit matrix rely on actual energy expenditures?</a:t>
            </a:r>
          </a:p>
          <a:p>
            <a:pPr marR="0" lvl="0" algn="l" defTabSz="914400" rtl="0" eaLnBrk="1" fontAlgn="auto" latinLnBrk="0" hangingPunct="1">
              <a:lnSpc>
                <a:spcPct val="90000"/>
              </a:lnSpc>
              <a:spcBef>
                <a:spcPts val="0"/>
              </a:spcBef>
              <a:spcAft>
                <a:spcPts val="0"/>
              </a:spcAft>
              <a:buClrTx/>
              <a:buSzTx/>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28600" marR="0" lvl="0" indent="0" algn="l" defTabSz="914400" rtl="0" eaLnBrk="1" fontAlgn="auto" latinLnBrk="0" hangingPunct="1">
              <a:lnSpc>
                <a:spcPct val="9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64A64"/>
                </a:solidFill>
                <a:effectLst/>
                <a:uLnTx/>
                <a:uFillTx/>
                <a:latin typeface="Arial"/>
                <a:ea typeface="+mn-ea"/>
                <a:cs typeface="+mn-cs"/>
              </a:rPr>
              <a:t>No.  </a:t>
            </a:r>
            <a:r>
              <a:rPr kumimoji="0" lang="en-US" sz="1600" b="0" i="1" u="none" strike="noStrike" kern="1200" cap="none" spc="0" normalizeH="0" baseline="0" noProof="0" dirty="0">
                <a:ln>
                  <a:noFill/>
                </a:ln>
                <a:solidFill>
                  <a:srgbClr val="264A64"/>
                </a:solidFill>
                <a:effectLst/>
                <a:uLnTx/>
                <a:uFillTx/>
                <a:latin typeface="Arial"/>
                <a:ea typeface="+mn-ea"/>
                <a:cs typeface="+mn-cs"/>
              </a:rPr>
              <a:t>However, non-utility benefits are set higher to reflect greater deliverable fuel costs.</a:t>
            </a: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graphicFrame>
        <p:nvGraphicFramePr>
          <p:cNvPr id="5" name="Table 4"/>
          <p:cNvGraphicFramePr>
            <a:graphicFrameLocks noGrp="1"/>
          </p:cNvGraphicFramePr>
          <p:nvPr/>
        </p:nvGraphicFramePr>
        <p:xfrm>
          <a:off x="370332" y="3717009"/>
          <a:ext cx="5314950" cy="2304288"/>
        </p:xfrm>
        <a:graphic>
          <a:graphicData uri="http://schemas.openxmlformats.org/drawingml/2006/table">
            <a:tbl>
              <a:tblPr firstRow="1" bandRow="1">
                <a:tableStyleId>{5C22544A-7EE6-4342-B048-85BDC9FD1C3A}</a:tableStyleId>
              </a:tblPr>
              <a:tblGrid>
                <a:gridCol w="1108710">
                  <a:extLst>
                    <a:ext uri="{9D8B030D-6E8A-4147-A177-3AD203B41FA5}">
                      <a16:colId xmlns:a16="http://schemas.microsoft.com/office/drawing/2014/main" val="1527877384"/>
                    </a:ext>
                  </a:extLst>
                </a:gridCol>
                <a:gridCol w="1051560">
                  <a:extLst>
                    <a:ext uri="{9D8B030D-6E8A-4147-A177-3AD203B41FA5}">
                      <a16:colId xmlns:a16="http://schemas.microsoft.com/office/drawing/2014/main" val="3054829721"/>
                    </a:ext>
                  </a:extLst>
                </a:gridCol>
                <a:gridCol w="1051560">
                  <a:extLst>
                    <a:ext uri="{9D8B030D-6E8A-4147-A177-3AD203B41FA5}">
                      <a16:colId xmlns:a16="http://schemas.microsoft.com/office/drawing/2014/main" val="3654133760"/>
                    </a:ext>
                  </a:extLst>
                </a:gridCol>
                <a:gridCol w="1051560">
                  <a:extLst>
                    <a:ext uri="{9D8B030D-6E8A-4147-A177-3AD203B41FA5}">
                      <a16:colId xmlns:a16="http://schemas.microsoft.com/office/drawing/2014/main" val="618751231"/>
                    </a:ext>
                  </a:extLst>
                </a:gridCol>
                <a:gridCol w="1051560">
                  <a:extLst>
                    <a:ext uri="{9D8B030D-6E8A-4147-A177-3AD203B41FA5}">
                      <a16:colId xmlns:a16="http://schemas.microsoft.com/office/drawing/2014/main" val="3927269538"/>
                    </a:ext>
                  </a:extLst>
                </a:gridCol>
              </a:tblGrid>
              <a:tr h="381717">
                <a:tc>
                  <a:txBody>
                    <a:bodyPr/>
                    <a:lstStyle/>
                    <a:p>
                      <a:pPr algn="ctr">
                        <a:lnSpc>
                          <a:spcPct val="80000"/>
                        </a:lnSpc>
                      </a:pPr>
                      <a:r>
                        <a:rPr lang="en-US" sz="1200" dirty="0">
                          <a:solidFill>
                            <a:schemeClr val="tx1"/>
                          </a:solidFill>
                        </a:rPr>
                        <a:t>Energy Source</a:t>
                      </a:r>
                    </a:p>
                  </a:txBody>
                  <a:tcPr anchor="ctr">
                    <a:solidFill>
                      <a:schemeClr val="accent6"/>
                    </a:solidFill>
                  </a:tcPr>
                </a:tc>
                <a:tc>
                  <a:txBody>
                    <a:bodyPr/>
                    <a:lstStyle/>
                    <a:p>
                      <a:pPr algn="ctr">
                        <a:lnSpc>
                          <a:spcPct val="80000"/>
                        </a:lnSpc>
                      </a:pPr>
                      <a:r>
                        <a:rPr lang="en-US" sz="1200" dirty="0">
                          <a:solidFill>
                            <a:schemeClr val="tx1"/>
                          </a:solidFill>
                        </a:rPr>
                        <a:t>Base Benefit</a:t>
                      </a:r>
                    </a:p>
                  </a:txBody>
                  <a:tcPr anchor="ctr">
                    <a:solidFill>
                      <a:schemeClr val="accent6"/>
                    </a:solidFill>
                  </a:tcPr>
                </a:tc>
                <a:tc>
                  <a:txBody>
                    <a:bodyPr/>
                    <a:lstStyle/>
                    <a:p>
                      <a:pPr algn="ctr">
                        <a:lnSpc>
                          <a:spcPct val="80000"/>
                        </a:lnSpc>
                      </a:pPr>
                      <a:r>
                        <a:rPr lang="en-US" sz="1200" dirty="0">
                          <a:solidFill>
                            <a:schemeClr val="tx1"/>
                          </a:solidFill>
                        </a:rPr>
                        <a:t>Vulnerable Household</a:t>
                      </a:r>
                    </a:p>
                  </a:txBody>
                  <a:tcPr anchor="ctr">
                    <a:solidFill>
                      <a:schemeClr val="accent6"/>
                    </a:solidFill>
                  </a:tcPr>
                </a:tc>
                <a:tc>
                  <a:txBody>
                    <a:bodyPr/>
                    <a:lstStyle/>
                    <a:p>
                      <a:pPr algn="ctr">
                        <a:lnSpc>
                          <a:spcPct val="80000"/>
                        </a:lnSpc>
                      </a:pPr>
                      <a:r>
                        <a:rPr lang="en-US" sz="1200" dirty="0">
                          <a:solidFill>
                            <a:schemeClr val="tx1"/>
                          </a:solidFill>
                          <a:latin typeface="Calibri" panose="020F0502020204030204" pitchFamily="34" charset="0"/>
                          <a:cs typeface="Calibri" panose="020F0502020204030204" pitchFamily="34" charset="0"/>
                        </a:rPr>
                        <a:t>≤ </a:t>
                      </a:r>
                      <a:r>
                        <a:rPr lang="en-US" sz="1200" dirty="0">
                          <a:solidFill>
                            <a:schemeClr val="tx1"/>
                          </a:solidFill>
                        </a:rPr>
                        <a:t>130%</a:t>
                      </a:r>
                      <a:r>
                        <a:rPr lang="en-US" sz="1200" baseline="0" dirty="0">
                          <a:solidFill>
                            <a:schemeClr val="tx1"/>
                          </a:solidFill>
                        </a:rPr>
                        <a:t> FPL</a:t>
                      </a:r>
                      <a:endParaRPr lang="en-US" sz="1200" dirty="0">
                        <a:solidFill>
                          <a:schemeClr val="tx1"/>
                        </a:solidFill>
                      </a:endParaRPr>
                    </a:p>
                  </a:txBody>
                  <a:tcPr anchor="ctr">
                    <a:solidFill>
                      <a:schemeClr val="accent6"/>
                    </a:solidFill>
                  </a:tcPr>
                </a:tc>
                <a:tc>
                  <a:txBody>
                    <a:bodyPr/>
                    <a:lstStyle/>
                    <a:p>
                      <a:pPr algn="ctr">
                        <a:lnSpc>
                          <a:spcPct val="80000"/>
                        </a:lnSpc>
                      </a:pPr>
                      <a:r>
                        <a:rPr lang="en-US" sz="1200" dirty="0">
                          <a:solidFill>
                            <a:schemeClr val="tx1"/>
                          </a:solidFill>
                        </a:rPr>
                        <a:t>Maximum Total</a:t>
                      </a:r>
                    </a:p>
                  </a:txBody>
                  <a:tcPr anchor="ctr">
                    <a:solidFill>
                      <a:schemeClr val="accent6"/>
                    </a:solidFill>
                  </a:tcPr>
                </a:tc>
                <a:extLst>
                  <a:ext uri="{0D108BD9-81ED-4DB2-BD59-A6C34878D82A}">
                    <a16:rowId xmlns:a16="http://schemas.microsoft.com/office/drawing/2014/main" val="82644400"/>
                  </a:ext>
                </a:extLst>
              </a:tr>
              <a:tr h="640080">
                <a:tc>
                  <a:txBody>
                    <a:bodyPr/>
                    <a:lstStyle/>
                    <a:p>
                      <a:r>
                        <a:rPr lang="en-US" sz="1200" b="1" dirty="0">
                          <a:solidFill>
                            <a:schemeClr val="accent5">
                              <a:lumMod val="50000"/>
                            </a:schemeClr>
                          </a:solidFill>
                        </a:rPr>
                        <a:t>Electric,</a:t>
                      </a:r>
                    </a:p>
                    <a:p>
                      <a:r>
                        <a:rPr lang="en-US" sz="1200" b="1" dirty="0">
                          <a:solidFill>
                            <a:schemeClr val="accent5">
                              <a:lumMod val="50000"/>
                            </a:schemeClr>
                          </a:solidFill>
                        </a:rPr>
                        <a:t>Natural</a:t>
                      </a:r>
                      <a:r>
                        <a:rPr lang="en-US" sz="1200" b="1" baseline="0" dirty="0">
                          <a:solidFill>
                            <a:schemeClr val="accent5">
                              <a:lumMod val="50000"/>
                            </a:schemeClr>
                          </a:solidFill>
                        </a:rPr>
                        <a:t> Gas</a:t>
                      </a:r>
                      <a:endParaRPr lang="en-US" sz="1200" b="1" dirty="0">
                        <a:solidFill>
                          <a:schemeClr val="accent5">
                            <a:lumMod val="50000"/>
                          </a:schemeClr>
                        </a:solidFill>
                      </a:endParaRPr>
                    </a:p>
                  </a:txBody>
                  <a:tcPr anchor="ctr"/>
                </a:tc>
                <a:tc>
                  <a:txBody>
                    <a:bodyPr/>
                    <a:lstStyle/>
                    <a:p>
                      <a:pPr algn="ctr"/>
                      <a:r>
                        <a:rPr lang="en-US" sz="1200" b="1" dirty="0">
                          <a:solidFill>
                            <a:schemeClr val="accent5">
                              <a:lumMod val="50000"/>
                            </a:schemeClr>
                          </a:solidFill>
                        </a:rPr>
                        <a:t>$350</a:t>
                      </a:r>
                    </a:p>
                  </a:txBody>
                  <a:tcPr anchor="ctr"/>
                </a:tc>
                <a:tc>
                  <a:txBody>
                    <a:bodyPr/>
                    <a:lstStyle/>
                    <a:p>
                      <a:pPr algn="ctr"/>
                      <a:r>
                        <a:rPr lang="en-US" sz="1200" b="1" dirty="0">
                          <a:solidFill>
                            <a:schemeClr val="accent5">
                              <a:lumMod val="50000"/>
                            </a:schemeClr>
                          </a:solidFill>
                        </a:rPr>
                        <a:t>+</a:t>
                      </a:r>
                      <a:r>
                        <a:rPr lang="en-US" sz="1200" b="1" baseline="0" dirty="0">
                          <a:solidFill>
                            <a:schemeClr val="accent5">
                              <a:lumMod val="50000"/>
                            </a:schemeClr>
                          </a:solidFill>
                        </a:rPr>
                        <a:t> $25</a:t>
                      </a:r>
                      <a:endParaRPr lang="en-US" sz="1200" b="1" dirty="0">
                        <a:solidFill>
                          <a:schemeClr val="accent5">
                            <a:lumMod val="50000"/>
                          </a:schemeClr>
                        </a:solidFill>
                      </a:endParaRPr>
                    </a:p>
                  </a:txBody>
                  <a:tcPr anchor="ctr"/>
                </a:tc>
                <a:tc>
                  <a:txBody>
                    <a:bodyPr/>
                    <a:lstStyle/>
                    <a:p>
                      <a:pPr algn="ctr"/>
                      <a:r>
                        <a:rPr lang="en-US" sz="1200" b="1" dirty="0">
                          <a:solidFill>
                            <a:schemeClr val="accent5">
                              <a:lumMod val="50000"/>
                            </a:schemeClr>
                          </a:solidFill>
                        </a:rPr>
                        <a:t>+</a:t>
                      </a:r>
                      <a:r>
                        <a:rPr lang="en-US" sz="1200" b="1" baseline="0" dirty="0">
                          <a:solidFill>
                            <a:schemeClr val="accent5">
                              <a:lumMod val="50000"/>
                            </a:schemeClr>
                          </a:solidFill>
                        </a:rPr>
                        <a:t> $25</a:t>
                      </a:r>
                      <a:endParaRPr lang="en-US" sz="1200" b="1" dirty="0">
                        <a:solidFill>
                          <a:schemeClr val="accent5">
                            <a:lumMod val="50000"/>
                          </a:schemeClr>
                        </a:solidFill>
                      </a:endParaRPr>
                    </a:p>
                  </a:txBody>
                  <a:tcPr anchor="ctr"/>
                </a:tc>
                <a:tc>
                  <a:txBody>
                    <a:bodyPr/>
                    <a:lstStyle/>
                    <a:p>
                      <a:pPr algn="ctr"/>
                      <a:r>
                        <a:rPr lang="en-US" sz="1200" b="1" dirty="0">
                          <a:solidFill>
                            <a:schemeClr val="accent5">
                              <a:lumMod val="50000"/>
                            </a:schemeClr>
                          </a:solidFill>
                        </a:rPr>
                        <a:t>$400</a:t>
                      </a:r>
                    </a:p>
                  </a:txBody>
                  <a:tcPr anchor="ctr"/>
                </a:tc>
                <a:extLst>
                  <a:ext uri="{0D108BD9-81ED-4DB2-BD59-A6C34878D82A}">
                    <a16:rowId xmlns:a16="http://schemas.microsoft.com/office/drawing/2014/main" val="3112786519"/>
                  </a:ext>
                </a:extLst>
              </a:tr>
              <a:tr h="640080">
                <a:tc>
                  <a:txBody>
                    <a:bodyPr/>
                    <a:lstStyle/>
                    <a:p>
                      <a:r>
                        <a:rPr lang="en-US" sz="1200" b="1" dirty="0">
                          <a:solidFill>
                            <a:schemeClr val="accent5">
                              <a:lumMod val="50000"/>
                            </a:schemeClr>
                          </a:solidFill>
                        </a:rPr>
                        <a:t>Wood, Pellets,</a:t>
                      </a:r>
                      <a:r>
                        <a:rPr lang="en-US" sz="1200" b="1" baseline="0" dirty="0">
                          <a:solidFill>
                            <a:schemeClr val="accent5">
                              <a:lumMod val="50000"/>
                            </a:schemeClr>
                          </a:solidFill>
                        </a:rPr>
                        <a:t> Coal</a:t>
                      </a:r>
                      <a:endParaRPr lang="en-US" sz="1200" b="1" dirty="0">
                        <a:solidFill>
                          <a:schemeClr val="accent5">
                            <a:lumMod val="50000"/>
                          </a:schemeClr>
                        </a:solidFill>
                      </a:endParaRPr>
                    </a:p>
                  </a:txBody>
                  <a:tcPr anchor="ctr"/>
                </a:tc>
                <a:tc>
                  <a:txBody>
                    <a:bodyPr/>
                    <a:lstStyle/>
                    <a:p>
                      <a:pPr algn="ctr"/>
                      <a:r>
                        <a:rPr lang="en-US" sz="1200" b="1" dirty="0">
                          <a:solidFill>
                            <a:schemeClr val="accent5">
                              <a:lumMod val="50000"/>
                            </a:schemeClr>
                          </a:solidFill>
                        </a:rPr>
                        <a:t>$525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rPr>
                        <a:t>+</a:t>
                      </a:r>
                      <a:r>
                        <a:rPr lang="en-US" sz="1200" b="1" baseline="0" dirty="0">
                          <a:solidFill>
                            <a:schemeClr val="accent5">
                              <a:lumMod val="50000"/>
                            </a:schemeClr>
                          </a:solidFill>
                        </a:rPr>
                        <a:t> $25</a:t>
                      </a:r>
                      <a:endParaRPr lang="en-US" sz="1200" b="1" dirty="0">
                        <a:solidFill>
                          <a:schemeClr val="accent5">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rPr>
                        <a:t>+</a:t>
                      </a:r>
                      <a:r>
                        <a:rPr lang="en-US" sz="1200" b="1" baseline="0" dirty="0">
                          <a:solidFill>
                            <a:schemeClr val="accent5">
                              <a:lumMod val="50000"/>
                            </a:schemeClr>
                          </a:solidFill>
                        </a:rPr>
                        <a:t> $25</a:t>
                      </a:r>
                      <a:endParaRPr lang="en-US" sz="1200" b="1" dirty="0">
                        <a:solidFill>
                          <a:schemeClr val="accent5">
                            <a:lumMod val="50000"/>
                          </a:schemeClr>
                        </a:solidFill>
                      </a:endParaRPr>
                    </a:p>
                  </a:txBody>
                  <a:tcPr anchor="ctr"/>
                </a:tc>
                <a:tc>
                  <a:txBody>
                    <a:bodyPr/>
                    <a:lstStyle/>
                    <a:p>
                      <a:pPr algn="ctr"/>
                      <a:r>
                        <a:rPr lang="en-US" sz="1200" b="1" dirty="0">
                          <a:solidFill>
                            <a:schemeClr val="accent5">
                              <a:lumMod val="50000"/>
                            </a:schemeClr>
                          </a:solidFill>
                        </a:rPr>
                        <a:t>$575</a:t>
                      </a:r>
                    </a:p>
                  </a:txBody>
                  <a:tcPr anchor="ctr"/>
                </a:tc>
                <a:extLst>
                  <a:ext uri="{0D108BD9-81ED-4DB2-BD59-A6C34878D82A}">
                    <a16:rowId xmlns:a16="http://schemas.microsoft.com/office/drawing/2014/main" val="2357963474"/>
                  </a:ext>
                </a:extLst>
              </a:tr>
              <a:tr h="640080">
                <a:tc>
                  <a:txBody>
                    <a:bodyPr/>
                    <a:lstStyle/>
                    <a:p>
                      <a:r>
                        <a:rPr lang="en-US" sz="1200" b="1" dirty="0">
                          <a:solidFill>
                            <a:schemeClr val="accent5">
                              <a:lumMod val="50000"/>
                            </a:schemeClr>
                          </a:solidFill>
                        </a:rPr>
                        <a:t>Oil, Propane</a:t>
                      </a:r>
                    </a:p>
                  </a:txBody>
                  <a:tcPr anchor="ctr"/>
                </a:tc>
                <a:tc>
                  <a:txBody>
                    <a:bodyPr/>
                    <a:lstStyle/>
                    <a:p>
                      <a:pPr algn="ctr"/>
                      <a:r>
                        <a:rPr lang="en-US" sz="1200" b="1" dirty="0">
                          <a:solidFill>
                            <a:schemeClr val="accent5">
                              <a:lumMod val="50000"/>
                            </a:schemeClr>
                          </a:solidFill>
                        </a:rPr>
                        <a:t>$575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rPr>
                        <a:t>+</a:t>
                      </a:r>
                      <a:r>
                        <a:rPr lang="en-US" sz="1200" b="1" baseline="0" dirty="0">
                          <a:solidFill>
                            <a:schemeClr val="accent5">
                              <a:lumMod val="50000"/>
                            </a:schemeClr>
                          </a:solidFill>
                        </a:rPr>
                        <a:t> $25</a:t>
                      </a:r>
                      <a:endParaRPr lang="en-US" sz="1200" b="1" dirty="0">
                        <a:solidFill>
                          <a:schemeClr val="accent5">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rPr>
                        <a:t>+</a:t>
                      </a:r>
                      <a:r>
                        <a:rPr lang="en-US" sz="1200" b="1" baseline="0" dirty="0">
                          <a:solidFill>
                            <a:schemeClr val="accent5">
                              <a:lumMod val="50000"/>
                            </a:schemeClr>
                          </a:solidFill>
                        </a:rPr>
                        <a:t> $25</a:t>
                      </a:r>
                      <a:endParaRPr lang="en-US" sz="1200" b="1" dirty="0">
                        <a:solidFill>
                          <a:schemeClr val="accent5">
                            <a:lumMod val="50000"/>
                          </a:schemeClr>
                        </a:solidFill>
                      </a:endParaRPr>
                    </a:p>
                  </a:txBody>
                  <a:tcPr anchor="ctr"/>
                </a:tc>
                <a:tc>
                  <a:txBody>
                    <a:bodyPr/>
                    <a:lstStyle/>
                    <a:p>
                      <a:pPr algn="ctr"/>
                      <a:r>
                        <a:rPr lang="en-US" sz="1200" b="1" dirty="0">
                          <a:solidFill>
                            <a:schemeClr val="accent5">
                              <a:lumMod val="50000"/>
                            </a:schemeClr>
                          </a:solidFill>
                        </a:rPr>
                        <a:t>$625</a:t>
                      </a:r>
                    </a:p>
                  </a:txBody>
                  <a:tcPr anchor="ctr"/>
                </a:tc>
                <a:extLst>
                  <a:ext uri="{0D108BD9-81ED-4DB2-BD59-A6C34878D82A}">
                    <a16:rowId xmlns:a16="http://schemas.microsoft.com/office/drawing/2014/main" val="2490262488"/>
                  </a:ext>
                </a:extLst>
              </a:tr>
            </a:tbl>
          </a:graphicData>
        </a:graphic>
      </p:graphicFrame>
    </p:spTree>
    <p:extLst>
      <p:ext uri="{BB962C8B-B14F-4D97-AF65-F5344CB8AC3E}">
        <p14:creationId xmlns:p14="http://schemas.microsoft.com/office/powerpoint/2010/main" val="3255191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0" y="1567943"/>
          <a:ext cx="4308455" cy="4649977"/>
        </p:xfrm>
        <a:graphic>
          <a:graphicData uri="http://schemas.openxmlformats.org/drawingml/2006/table">
            <a:tbl>
              <a:tblPr/>
              <a:tblGrid>
                <a:gridCol w="3301050">
                  <a:extLst>
                    <a:ext uri="{9D8B030D-6E8A-4147-A177-3AD203B41FA5}">
                      <a16:colId xmlns:a16="http://schemas.microsoft.com/office/drawing/2014/main" val="4128265630"/>
                    </a:ext>
                  </a:extLst>
                </a:gridCol>
                <a:gridCol w="1007405">
                  <a:extLst>
                    <a:ext uri="{9D8B030D-6E8A-4147-A177-3AD203B41FA5}">
                      <a16:colId xmlns:a16="http://schemas.microsoft.com/office/drawing/2014/main" val="3013497297"/>
                    </a:ext>
                  </a:extLst>
                </a:gridCol>
              </a:tblGrid>
              <a:tr h="260846">
                <a:tc>
                  <a:txBody>
                    <a:bodyPr/>
                    <a:lstStyle/>
                    <a:p>
                      <a:pPr algn="l" fontAlgn="ctr"/>
                      <a:r>
                        <a:rPr lang="en-US" sz="700" b="1" i="0" u="none" strike="noStrike">
                          <a:solidFill>
                            <a:schemeClr val="accent6"/>
                          </a:solidFill>
                          <a:effectLst/>
                          <a:latin typeface="Calibri" panose="020F0502020204030204" pitchFamily="34" charset="0"/>
                        </a:rPr>
                        <a:t>B.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chemeClr val="accent6"/>
                          </a:solidFill>
                          <a:effectLst/>
                          <a:latin typeface="Calibri" panose="020F0502020204030204" pitchFamily="34" charset="0"/>
                        </a:rPr>
                        <a:t>All Households</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996659"/>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Households with 12 Months of  Bill Data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42,021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70554"/>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chemeClr val="accent6"/>
                          </a:solidFill>
                          <a:effectLst/>
                          <a:latin typeface="Calibri" panose="020F0502020204030204" pitchFamily="34" charset="0"/>
                        </a:rPr>
                        <a:t>$22,966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917520"/>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Household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$391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82780"/>
                  </a:ext>
                </a:extLst>
              </a:tr>
              <a:tr h="198783">
                <a:tc>
                  <a:txBody>
                    <a:bodyPr/>
                    <a:lstStyle/>
                    <a:p>
                      <a:pPr algn="l" fontAlgn="ctr"/>
                      <a:r>
                        <a:rPr lang="en-US" sz="700" b="0" i="0" u="none" strike="noStrike">
                          <a:solidFill>
                            <a:schemeClr val="accent6"/>
                          </a:solidFill>
                          <a:effectLst/>
                          <a:latin typeface="Calibri" panose="020F0502020204030204" pitchFamily="34" charset="0"/>
                        </a:rPr>
                        <a:t>      4.    Average Annual Main Heating Fuel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$667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993798"/>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$757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964248"/>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$1,423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95533383"/>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6.2%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2741266"/>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4.5%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3861217"/>
                  </a:ext>
                </a:extLst>
              </a:tr>
              <a:tr h="198783">
                <a:tc>
                  <a:txBody>
                    <a:bodyPr/>
                    <a:lstStyle/>
                    <a:p>
                      <a:pPr algn="l" fontAlgn="ctr"/>
                      <a:r>
                        <a:rPr lang="en-US" sz="700" b="0" i="0" u="none" strike="noStrike" dirty="0">
                          <a:solidFill>
                            <a:schemeClr val="accent6"/>
                          </a:solidFill>
                          <a:effectLst/>
                          <a:latin typeface="Calibri" panose="020F0502020204030204" pitchFamily="34" charset="0"/>
                        </a:rPr>
                        <a:t>      9.    Average Percentage Point Change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50089528"/>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27.4%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7356191"/>
                  </a:ext>
                </a:extLst>
              </a:tr>
              <a:tr h="155608">
                <a:tc>
                  <a:txBody>
                    <a:bodyPr/>
                    <a:lstStyle/>
                    <a:p>
                      <a:pPr algn="l" fontAlgn="ctr"/>
                      <a:endParaRPr lang="en-US" sz="700" b="0"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2570163"/>
                  </a:ext>
                </a:extLst>
              </a:tr>
              <a:tr h="179894">
                <a:tc gridSpan="2">
                  <a:txBody>
                    <a:bodyPr/>
                    <a:lstStyle/>
                    <a:p>
                      <a:pPr algn="l" fontAlgn="ctr"/>
                      <a:r>
                        <a:rPr lang="en-US" sz="700" b="1" i="0" u="none" strike="noStrike">
                          <a:solidFill>
                            <a:schemeClr val="accent6"/>
                          </a:solidFill>
                          <a:effectLst/>
                          <a:latin typeface="Calibri" panose="020F0502020204030204" pitchFamily="34" charset="0"/>
                        </a:rPr>
                        <a:t>C.  High Burden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4734695"/>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High Burden Households (Top 25%)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10,506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690307"/>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chemeClr val="accent6"/>
                          </a:solidFill>
                          <a:effectLst/>
                          <a:latin typeface="Calibri" panose="020F0502020204030204" pitchFamily="34" charset="0"/>
                        </a:rPr>
                        <a:t>$15,078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989099"/>
                  </a:ext>
                </a:extLst>
              </a:tr>
              <a:tr h="198783">
                <a:tc>
                  <a:txBody>
                    <a:bodyPr/>
                    <a:lstStyle/>
                    <a:p>
                      <a:pPr algn="l" fontAlgn="ctr"/>
                      <a:r>
                        <a:rPr lang="en-US" sz="700" b="0" i="0" u="none" strike="noStrike" dirty="0">
                          <a:solidFill>
                            <a:schemeClr val="accent6"/>
                          </a:solidFill>
                          <a:effectLst/>
                          <a:latin typeface="Calibri" panose="020F0502020204030204" pitchFamily="34" charset="0"/>
                        </a:rPr>
                        <a:t>      3.    Average Annual Total LIHEAP Benefit per High Burden Household</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$417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905270"/>
                  </a:ext>
                </a:extLst>
              </a:tr>
              <a:tr h="198783">
                <a:tc>
                  <a:txBody>
                    <a:bodyPr/>
                    <a:lstStyle/>
                    <a:p>
                      <a:pPr algn="l" fontAlgn="ctr"/>
                      <a:r>
                        <a:rPr lang="en-US" sz="700" b="0" i="0" u="none" strike="noStrike">
                          <a:solidFill>
                            <a:schemeClr val="accent6"/>
                          </a:solidFill>
                          <a:effectLst/>
                          <a:latin typeface="Calibri" panose="020F0502020204030204" pitchFamily="34" charset="0"/>
                        </a:rPr>
                        <a:t>      4.    Average Annual Main Heating Fuel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$1,041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460332"/>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chemeClr val="accent6"/>
                          </a:solidFill>
                          <a:effectLst/>
                          <a:latin typeface="Calibri" panose="020F0502020204030204" pitchFamily="34" charset="0"/>
                        </a:rPr>
                        <a:t>$1,069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588656"/>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$2,110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8688067"/>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14.0%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94063"/>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27600179"/>
                  </a:ext>
                </a:extLst>
              </a:tr>
              <a:tr h="198783">
                <a:tc>
                  <a:txBody>
                    <a:bodyPr/>
                    <a:lstStyle/>
                    <a:p>
                      <a:pPr algn="l" fontAlgn="ctr"/>
                      <a:r>
                        <a:rPr lang="en-US" sz="700" b="0" i="0" u="none" strike="noStrike">
                          <a:solidFill>
                            <a:schemeClr val="accent6"/>
                          </a:solidFill>
                          <a:effectLst/>
                          <a:latin typeface="Calibri" panose="020F0502020204030204" pitchFamily="34" charset="0"/>
                        </a:rPr>
                        <a:t>      9.    Average Percentage Point Change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66323903"/>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19.8%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903547"/>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228951" y="2051351"/>
            <a:ext cx="3531024" cy="3887218"/>
          </a:xfrm>
          <a:prstGeom prst="rect">
            <a:avLst/>
          </a:prstGeom>
        </p:spPr>
        <p:txBody>
          <a:bodyPr wrap="square">
            <a:spAutoFit/>
          </a:bodyPr>
          <a:lstStyle/>
          <a:p>
            <a:pPr marL="58737" lvl="0">
              <a:lnSpc>
                <a:spcPct val="90000"/>
              </a:lnSpc>
              <a:defRPr/>
            </a:pPr>
            <a:r>
              <a:rPr lang="en-US" sz="1600" b="1" dirty="0">
                <a:solidFill>
                  <a:srgbClr val="264A64"/>
                </a:solidFill>
              </a:rPr>
              <a:t>How does annual income compare between average households and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$22,966.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$15,078.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a:t>
            </a:r>
            <a:r>
              <a:rPr kumimoji="0" lang="en-US" sz="1600" b="0" u="none" strike="noStrike" kern="1200" cap="none" spc="0" normalizeH="0" baseline="0" noProof="0" dirty="0">
                <a:ln>
                  <a:noFill/>
                </a:ln>
                <a:solidFill>
                  <a:srgbClr val="264A64"/>
                </a:solidFill>
                <a:effectLst/>
                <a:uLnTx/>
                <a:uFillTx/>
                <a:latin typeface="Arial"/>
              </a:rPr>
              <a:t>high burden households</a:t>
            </a:r>
            <a:r>
              <a:rPr kumimoji="0" lang="en-US" sz="1600" b="1" i="0" u="none" strike="noStrike" kern="1200" cap="none" spc="0" normalizeH="0" baseline="0" noProof="0" dirty="0">
                <a:ln>
                  <a:noFill/>
                </a:ln>
                <a:solidFill>
                  <a:srgbClr val="264A64"/>
                </a:solidFill>
                <a:effectLst/>
                <a:uLnTx/>
                <a:uFillTx/>
                <a:latin typeface="Arial"/>
              </a:rPr>
              <a:t> </a:t>
            </a:r>
            <a:r>
              <a:rPr kumimoji="0" lang="en-US" sz="1600" b="0" i="0" u="none" strike="noStrike" kern="1200" cap="none" spc="0" normalizeH="0" baseline="0" noProof="0" dirty="0">
                <a:ln>
                  <a:noFill/>
                </a:ln>
                <a:solidFill>
                  <a:srgbClr val="264A64"/>
                </a:solidFill>
                <a:effectLst/>
                <a:uLnTx/>
                <a:uFillTx/>
                <a:latin typeface="Arial"/>
              </a:rPr>
              <a:t>have an annual income that is </a:t>
            </a:r>
            <a:r>
              <a:rPr kumimoji="0" lang="en-US" sz="1600" b="1" i="0" u="none" strike="noStrike" kern="1200" cap="none" spc="0" normalizeH="0" baseline="0" noProof="0" dirty="0">
                <a:ln>
                  <a:noFill/>
                </a:ln>
                <a:solidFill>
                  <a:srgbClr val="264A64"/>
                </a:solidFill>
                <a:effectLst/>
                <a:uLnTx/>
                <a:uFillTx/>
                <a:latin typeface="Arial"/>
              </a:rPr>
              <a:t>$7,888 or 34%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64A64"/>
                </a:solidFill>
                <a:effectLst/>
                <a:uLnTx/>
                <a:uFillTx/>
                <a:latin typeface="Arial"/>
              </a:rPr>
              <a:t>less</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400" b="0" dirty="0"/>
              <a:t>Example B—Income and Energy Costs </a:t>
            </a:r>
            <a:r>
              <a:rPr lang="en-US" sz="2400" b="0" i="1" dirty="0"/>
              <a:t>(all households)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pSp>
        <p:nvGrpSpPr>
          <p:cNvPr id="5" name="Group 4"/>
          <p:cNvGrpSpPr/>
          <p:nvPr/>
        </p:nvGrpSpPr>
        <p:grpSpPr>
          <a:xfrm>
            <a:off x="3902256" y="1912203"/>
            <a:ext cx="939599" cy="2779468"/>
            <a:chOff x="3871776" y="1884771"/>
            <a:chExt cx="939599" cy="2779468"/>
          </a:xfrm>
        </p:grpSpPr>
        <p:sp>
          <p:nvSpPr>
            <p:cNvPr id="16" name="Oval 15"/>
            <p:cNvSpPr/>
            <p:nvPr/>
          </p:nvSpPr>
          <p:spPr>
            <a:xfrm>
              <a:off x="3876455" y="1884771"/>
              <a:ext cx="934920" cy="3805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0" name="Oval 19"/>
            <p:cNvSpPr/>
            <p:nvPr/>
          </p:nvSpPr>
          <p:spPr>
            <a:xfrm>
              <a:off x="3871776" y="4283711"/>
              <a:ext cx="934920" cy="3805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spTree>
    <p:extLst>
      <p:ext uri="{BB962C8B-B14F-4D97-AF65-F5344CB8AC3E}">
        <p14:creationId xmlns:p14="http://schemas.microsoft.com/office/powerpoint/2010/main" val="1524400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317236" y="2073783"/>
            <a:ext cx="3367278" cy="4136517"/>
          </a:xfrm>
          <a:prstGeom prst="rect">
            <a:avLst/>
          </a:prstGeom>
        </p:spPr>
        <p:txBody>
          <a:bodyPr wrap="square">
            <a:spAutoFit/>
          </a:bodyPr>
          <a:lstStyle/>
          <a:p>
            <a:pPr marL="58737" lvl="0">
              <a:lnSpc>
                <a:spcPct val="90000"/>
              </a:lnSpc>
              <a:defRPr/>
            </a:pPr>
            <a:r>
              <a:rPr lang="en-US" sz="1600" b="1" dirty="0">
                <a:solidFill>
                  <a:srgbClr val="264A64"/>
                </a:solidFill>
              </a:rPr>
              <a:t>How do annual energy bills compare between average households and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$1423.</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$2110.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a:t>
            </a:r>
            <a:r>
              <a:rPr kumimoji="0" lang="en-US" sz="1600" b="0"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have an average energy bill that is </a:t>
            </a:r>
            <a:r>
              <a:rPr kumimoji="0" lang="en-US" sz="1600" b="1" i="0" u="none" strike="noStrike" kern="1200" cap="none" spc="0" normalizeH="0" baseline="0" noProof="0" dirty="0">
                <a:ln>
                  <a:noFill/>
                </a:ln>
                <a:solidFill>
                  <a:srgbClr val="264A64"/>
                </a:solidFill>
                <a:effectLst/>
                <a:uLnTx/>
                <a:uFillTx/>
                <a:latin typeface="Arial"/>
              </a:rPr>
              <a:t>$687 or 48% greater</a:t>
            </a:r>
            <a:r>
              <a:rPr kumimoji="0" lang="en-US" sz="1600" b="0" i="0" u="none" strike="noStrike" kern="1200" cap="none" spc="0" normalizeH="0" baseline="0" noProof="0" dirty="0">
                <a:ln>
                  <a:noFill/>
                </a:ln>
                <a:solidFill>
                  <a:srgbClr val="264A64"/>
                </a:solidFill>
                <a:effectLst/>
                <a:uLnTx/>
                <a:uFillTx/>
                <a:latin typeface="Arial"/>
              </a:rPr>
              <a:t> than </a:t>
            </a:r>
            <a:r>
              <a:rPr kumimoji="0" lang="en-US" sz="1600" b="0" u="none" strike="noStrike" kern="1200" cap="none" spc="0" normalizeH="0" baseline="0" noProof="0" dirty="0">
                <a:ln>
                  <a:noFill/>
                </a:ln>
                <a:solidFill>
                  <a:srgbClr val="264A64"/>
                </a:solidFill>
                <a:effectLst/>
                <a:uLnTx/>
                <a:uFillTx/>
                <a:latin typeface="Arial"/>
              </a:rPr>
              <a:t>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400" b="0" dirty="0"/>
              <a:t>Example B—Income and Energy Costs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aphicFrame>
        <p:nvGraphicFramePr>
          <p:cNvPr id="6" name="Table 5"/>
          <p:cNvGraphicFramePr>
            <a:graphicFrameLocks noGrp="1"/>
          </p:cNvGraphicFramePr>
          <p:nvPr/>
        </p:nvGraphicFramePr>
        <p:xfrm>
          <a:off x="588264" y="1600200"/>
          <a:ext cx="4308455" cy="4649977"/>
        </p:xfrm>
        <a:graphic>
          <a:graphicData uri="http://schemas.openxmlformats.org/drawingml/2006/table">
            <a:tbl>
              <a:tblPr/>
              <a:tblGrid>
                <a:gridCol w="3301050">
                  <a:extLst>
                    <a:ext uri="{9D8B030D-6E8A-4147-A177-3AD203B41FA5}">
                      <a16:colId xmlns:a16="http://schemas.microsoft.com/office/drawing/2014/main" val="3318081242"/>
                    </a:ext>
                  </a:extLst>
                </a:gridCol>
                <a:gridCol w="1007405">
                  <a:extLst>
                    <a:ext uri="{9D8B030D-6E8A-4147-A177-3AD203B41FA5}">
                      <a16:colId xmlns:a16="http://schemas.microsoft.com/office/drawing/2014/main" val="1753672910"/>
                    </a:ext>
                  </a:extLst>
                </a:gridCol>
              </a:tblGrid>
              <a:tr h="260846">
                <a:tc>
                  <a:txBody>
                    <a:bodyPr/>
                    <a:lstStyle/>
                    <a:p>
                      <a:pPr algn="l" fontAlgn="ctr"/>
                      <a:r>
                        <a:rPr lang="en-US" sz="700" b="1" i="0" u="none" strike="noStrike">
                          <a:solidFill>
                            <a:schemeClr val="accent6"/>
                          </a:solidFill>
                          <a:effectLst/>
                          <a:latin typeface="Calibri" panose="020F0502020204030204" pitchFamily="34" charset="0"/>
                        </a:rPr>
                        <a:t>B.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chemeClr val="accent6"/>
                          </a:solidFill>
                          <a:effectLst/>
                          <a:latin typeface="Calibri" panose="020F0502020204030204" pitchFamily="34" charset="0"/>
                        </a:rPr>
                        <a:t>All Households</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943600"/>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Households with 12 Months of  Bill Data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42,021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43842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$22,966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65367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Household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$391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615800"/>
                  </a:ext>
                </a:extLst>
              </a:tr>
              <a:tr h="198783">
                <a:tc>
                  <a:txBody>
                    <a:bodyPr/>
                    <a:lstStyle/>
                    <a:p>
                      <a:pPr algn="l" fontAlgn="ctr"/>
                      <a:r>
                        <a:rPr lang="en-US" sz="700" b="0" i="0" u="none" strike="noStrike" dirty="0">
                          <a:solidFill>
                            <a:schemeClr val="accent6"/>
                          </a:solidFill>
                          <a:effectLst/>
                          <a:latin typeface="Calibri" panose="020F0502020204030204" pitchFamily="34" charset="0"/>
                        </a:rPr>
                        <a:t>      4.    Average Annual Main Heating Fuel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$667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87019"/>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$757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13661"/>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$1,423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51024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6.2%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2939234"/>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4.5%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020873"/>
                  </a:ext>
                </a:extLst>
              </a:tr>
              <a:tr h="198783">
                <a:tc>
                  <a:txBody>
                    <a:bodyPr/>
                    <a:lstStyle/>
                    <a:p>
                      <a:pPr algn="l" fontAlgn="ctr"/>
                      <a:r>
                        <a:rPr lang="en-US" sz="700" b="0" i="0" u="none" strike="noStrike" dirty="0">
                          <a:solidFill>
                            <a:schemeClr val="accent6"/>
                          </a:solidFill>
                          <a:effectLst/>
                          <a:latin typeface="Calibri" panose="020F0502020204030204" pitchFamily="34" charset="0"/>
                        </a:rPr>
                        <a:t>      9.    Average Percentage Point Change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3270439"/>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27.4%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7713052"/>
                  </a:ext>
                </a:extLst>
              </a:tr>
              <a:tr h="155608">
                <a:tc>
                  <a:txBody>
                    <a:bodyPr/>
                    <a:lstStyle/>
                    <a:p>
                      <a:pPr algn="l" fontAlgn="ctr"/>
                      <a:endParaRPr lang="en-US" sz="700" b="0"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9340486"/>
                  </a:ext>
                </a:extLst>
              </a:tr>
              <a:tr h="179894">
                <a:tc gridSpan="2">
                  <a:txBody>
                    <a:bodyPr/>
                    <a:lstStyle/>
                    <a:p>
                      <a:pPr algn="l" fontAlgn="ctr"/>
                      <a:r>
                        <a:rPr lang="en-US" sz="700" b="1" i="0" u="none" strike="noStrike">
                          <a:solidFill>
                            <a:schemeClr val="accent6"/>
                          </a:solidFill>
                          <a:effectLst/>
                          <a:latin typeface="Calibri" panose="020F0502020204030204" pitchFamily="34" charset="0"/>
                        </a:rPr>
                        <a:t>C.  High Burden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2538716"/>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High Burden Households (Top 25%)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10,506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97925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$15,078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058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High Burden Household</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$417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781975"/>
                  </a:ext>
                </a:extLst>
              </a:tr>
              <a:tr h="198783">
                <a:tc>
                  <a:txBody>
                    <a:bodyPr/>
                    <a:lstStyle/>
                    <a:p>
                      <a:pPr algn="l" fontAlgn="ctr"/>
                      <a:r>
                        <a:rPr lang="en-US" sz="700" b="0" i="0" u="none" strike="noStrike">
                          <a:solidFill>
                            <a:schemeClr val="accent6"/>
                          </a:solidFill>
                          <a:effectLst/>
                          <a:latin typeface="Calibri" panose="020F0502020204030204" pitchFamily="34" charset="0"/>
                        </a:rPr>
                        <a:t>      4.    Average Annual Main Heating Fuel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$1,041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49838"/>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$1,069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905119"/>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$2,110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875323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6679242"/>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4948445"/>
                  </a:ext>
                </a:extLst>
              </a:tr>
              <a:tr h="198783">
                <a:tc>
                  <a:txBody>
                    <a:bodyPr/>
                    <a:lstStyle/>
                    <a:p>
                      <a:pPr algn="l" fontAlgn="ctr"/>
                      <a:r>
                        <a:rPr lang="en-US" sz="700" b="0" i="0" u="none" strike="noStrike">
                          <a:solidFill>
                            <a:schemeClr val="accent6"/>
                          </a:solidFill>
                          <a:effectLst/>
                          <a:latin typeface="Calibri" panose="020F0502020204030204" pitchFamily="34" charset="0"/>
                        </a:rPr>
                        <a:t>      9.    Average Percentage Point Change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1209618"/>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19.8%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996474"/>
                  </a:ext>
                </a:extLst>
              </a:tr>
            </a:tbl>
          </a:graphicData>
        </a:graphic>
      </p:graphicFrame>
      <p:sp>
        <p:nvSpPr>
          <p:cNvPr id="12" name="Oval 11"/>
          <p:cNvSpPr/>
          <p:nvPr/>
        </p:nvSpPr>
        <p:spPr>
          <a:xfrm>
            <a:off x="3961799" y="2800378"/>
            <a:ext cx="934920" cy="3805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3" name="Oval 12"/>
          <p:cNvSpPr/>
          <p:nvPr/>
        </p:nvSpPr>
        <p:spPr>
          <a:xfrm>
            <a:off x="3941880" y="5142140"/>
            <a:ext cx="934920" cy="3805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16919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374904" y="2060596"/>
          <a:ext cx="8436154" cy="4261104"/>
        </p:xfrm>
        <a:graphic>
          <a:graphicData uri="http://schemas.openxmlformats.org/drawingml/2006/table">
            <a:tbl>
              <a:tblPr firstRow="1" bandRow="1">
                <a:tableStyleId>{073A0DAA-6AF3-43AB-8588-CEC1D06C72B9}</a:tableStyleId>
              </a:tblPr>
              <a:tblGrid>
                <a:gridCol w="914400">
                  <a:extLst>
                    <a:ext uri="{9D8B030D-6E8A-4147-A177-3AD203B41FA5}">
                      <a16:colId xmlns:a16="http://schemas.microsoft.com/office/drawing/2014/main" val="1072772924"/>
                    </a:ext>
                  </a:extLst>
                </a:gridCol>
                <a:gridCol w="7521754">
                  <a:extLst>
                    <a:ext uri="{9D8B030D-6E8A-4147-A177-3AD203B41FA5}">
                      <a16:colId xmlns:a16="http://schemas.microsoft.com/office/drawing/2014/main" val="1543582171"/>
                    </a:ext>
                  </a:extLst>
                </a:gridCol>
              </a:tblGrid>
              <a:tr h="457200">
                <a:tc>
                  <a:txBody>
                    <a:bodyPr/>
                    <a:lstStyle/>
                    <a:p>
                      <a:pPr algn="ctr">
                        <a:lnSpc>
                          <a:spcPct val="90000"/>
                        </a:lnSpc>
                      </a:pPr>
                      <a:r>
                        <a:rPr kumimoji="0" lang="en-US" sz="1400" b="1" kern="1200" dirty="0">
                          <a:solidFill>
                            <a:schemeClr val="accent6"/>
                          </a:solidFill>
                          <a:effectLst/>
                          <a:latin typeface="+mn-lt"/>
                          <a:ea typeface="+mn-ea"/>
                          <a:cs typeface="+mn-cs"/>
                        </a:rPr>
                        <a:t>Summer</a:t>
                      </a:r>
                    </a:p>
                    <a:p>
                      <a:pPr algn="ctr">
                        <a:lnSpc>
                          <a:spcPct val="90000"/>
                        </a:lnSpc>
                      </a:pPr>
                      <a:r>
                        <a:rPr kumimoji="0" lang="en-US" sz="1400" b="1" kern="1200" dirty="0">
                          <a:solidFill>
                            <a:schemeClr val="accent6"/>
                          </a:solidFill>
                          <a:effectLst/>
                          <a:latin typeface="+mn-lt"/>
                          <a:ea typeface="+mn-ea"/>
                          <a:cs typeface="+mn-cs"/>
                        </a:rPr>
                        <a:t>2013 </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b="0" kern="1200" dirty="0">
                          <a:solidFill>
                            <a:schemeClr val="accent6"/>
                          </a:solidFill>
                          <a:effectLst/>
                          <a:latin typeface="+mn-lt"/>
                          <a:ea typeface="+mn-ea"/>
                          <a:cs typeface="+mn-cs"/>
                        </a:rPr>
                        <a:t>Performance Management Website Published for Grantees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389942429"/>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Fall</a:t>
                      </a:r>
                    </a:p>
                    <a:p>
                      <a:pPr algn="ctr">
                        <a:lnSpc>
                          <a:spcPct val="90000"/>
                        </a:lnSpc>
                      </a:pPr>
                      <a:r>
                        <a:rPr kumimoji="0" lang="en-US" sz="1400" b="1" kern="1200" dirty="0">
                          <a:solidFill>
                            <a:schemeClr val="accent6"/>
                          </a:solidFill>
                          <a:effectLst/>
                          <a:latin typeface="+mn-lt"/>
                          <a:ea typeface="+mn-ea"/>
                          <a:cs typeface="+mn-cs"/>
                        </a:rPr>
                        <a:t>2014</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b="0" kern="1200" dirty="0">
                          <a:solidFill>
                            <a:schemeClr val="accent6"/>
                          </a:solidFill>
                          <a:effectLst/>
                          <a:latin typeface="+mn-lt"/>
                          <a:ea typeface="+mn-ea"/>
                          <a:cs typeface="+mn-cs"/>
                        </a:rPr>
                        <a:t>OMB Approval of LIHEAP Performance Measures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986797770"/>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Summer</a:t>
                      </a:r>
                    </a:p>
                    <a:p>
                      <a:pPr algn="ctr">
                        <a:lnSpc>
                          <a:spcPct val="90000"/>
                        </a:lnSpc>
                      </a:pPr>
                      <a:r>
                        <a:rPr kumimoji="0" lang="en-US" sz="1400" b="1" kern="1200" dirty="0">
                          <a:solidFill>
                            <a:schemeClr val="accent6"/>
                          </a:solidFill>
                          <a:effectLst/>
                          <a:latin typeface="+mn-lt"/>
                          <a:ea typeface="+mn-ea"/>
                          <a:cs typeface="+mn-cs"/>
                        </a:rPr>
                        <a:t>2015</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b="0" kern="1200" dirty="0">
                          <a:solidFill>
                            <a:schemeClr val="accent6"/>
                          </a:solidFill>
                          <a:effectLst/>
                          <a:latin typeface="+mn-lt"/>
                          <a:ea typeface="+mn-ea"/>
                          <a:cs typeface="+mn-cs"/>
                        </a:rPr>
                        <a:t>PMIWG Launches LIHEAP Virtual Library and Data Warehouse Advanced Search Initiatives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71728453"/>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Winter</a:t>
                      </a:r>
                    </a:p>
                    <a:p>
                      <a:pPr algn="ctr">
                        <a:lnSpc>
                          <a:spcPct val="90000"/>
                        </a:lnSpc>
                      </a:pPr>
                      <a:r>
                        <a:rPr kumimoji="0" lang="en-US" sz="1400" b="1" kern="1200" dirty="0">
                          <a:solidFill>
                            <a:schemeClr val="accent6"/>
                          </a:solidFill>
                          <a:effectLst/>
                          <a:latin typeface="+mn-lt"/>
                          <a:ea typeface="+mn-ea"/>
                          <a:cs typeface="+mn-cs"/>
                        </a:rPr>
                        <a:t>2016</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b="0" kern="1200" dirty="0">
                          <a:solidFill>
                            <a:schemeClr val="accent6"/>
                          </a:solidFill>
                          <a:effectLst/>
                          <a:latin typeface="+mn-lt"/>
                          <a:ea typeface="+mn-ea"/>
                          <a:cs typeface="+mn-cs"/>
                        </a:rPr>
                        <a:t>Publication of LIHEAP Virtual Library and Data Warehouse Advanced Search Capabilities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268407704"/>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Spring 2016</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b="0" kern="1200" dirty="0">
                          <a:solidFill>
                            <a:schemeClr val="accent6"/>
                          </a:solidFill>
                          <a:effectLst/>
                          <a:latin typeface="+mn-lt"/>
                          <a:ea typeface="+mn-ea"/>
                          <a:cs typeface="+mn-cs"/>
                        </a:rPr>
                        <a:t>Regional Training on Performance Management Techniques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179646837"/>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Summer</a:t>
                      </a:r>
                    </a:p>
                    <a:p>
                      <a:pPr algn="ctr">
                        <a:lnSpc>
                          <a:spcPct val="90000"/>
                        </a:lnSpc>
                      </a:pPr>
                      <a:r>
                        <a:rPr kumimoji="0" lang="en-US" sz="1400" b="1" kern="1200" dirty="0">
                          <a:solidFill>
                            <a:schemeClr val="accent6"/>
                          </a:solidFill>
                          <a:effectLst/>
                          <a:latin typeface="+mn-lt"/>
                          <a:ea typeface="+mn-ea"/>
                          <a:cs typeface="+mn-cs"/>
                        </a:rPr>
                        <a:t>2016</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b="0" kern="1200" dirty="0">
                          <a:solidFill>
                            <a:schemeClr val="accent6"/>
                          </a:solidFill>
                          <a:effectLst/>
                          <a:latin typeface="+mn-lt"/>
                          <a:ea typeface="+mn-ea"/>
                          <a:cs typeface="+mn-cs"/>
                        </a:rPr>
                        <a:t>NEUAC Presentation on FY 2015 Performance Measures Reports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664958699"/>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Winter</a:t>
                      </a:r>
                    </a:p>
                    <a:p>
                      <a:pPr algn="ctr">
                        <a:lnSpc>
                          <a:spcPct val="90000"/>
                        </a:lnSpc>
                      </a:pPr>
                      <a:r>
                        <a:rPr kumimoji="0" lang="en-US" sz="1400" b="1" kern="1200" dirty="0">
                          <a:solidFill>
                            <a:schemeClr val="accent6"/>
                          </a:solidFill>
                          <a:effectLst/>
                          <a:latin typeface="+mn-lt"/>
                          <a:ea typeface="+mn-ea"/>
                          <a:cs typeface="+mn-cs"/>
                        </a:rPr>
                        <a:t>2017</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nSpc>
                          <a:spcPct val="90000"/>
                        </a:lnSpc>
                      </a:pPr>
                      <a:r>
                        <a:rPr kumimoji="0" lang="en-US" sz="1400" kern="1200" dirty="0">
                          <a:solidFill>
                            <a:schemeClr val="accent6"/>
                          </a:solidFill>
                          <a:effectLst/>
                          <a:latin typeface="+mn-lt"/>
                          <a:ea typeface="+mn-ea"/>
                          <a:cs typeface="+mn-cs"/>
                        </a:rPr>
                        <a:t>Performance Management Website Goes Public</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669250194"/>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Spring 2017</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T&amp;TA on Using LIHEAP Performance Management Data Reported by Grantees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534460974"/>
                  </a:ext>
                </a:extLst>
              </a:tr>
              <a:tr h="457200">
                <a:tc>
                  <a:txBody>
                    <a:bodyPr/>
                    <a:lstStyle/>
                    <a:p>
                      <a:pPr algn="ctr">
                        <a:lnSpc>
                          <a:spcPct val="90000"/>
                        </a:lnSpc>
                      </a:pPr>
                      <a:r>
                        <a:rPr kumimoji="0" lang="en-US" sz="1400" b="1" kern="1200" dirty="0">
                          <a:solidFill>
                            <a:schemeClr val="accent6"/>
                          </a:solidFill>
                          <a:effectLst/>
                          <a:latin typeface="+mn-lt"/>
                          <a:ea typeface="+mn-ea"/>
                          <a:cs typeface="+mn-cs"/>
                        </a:rPr>
                        <a:t>FY 2018 </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LIHEAP</a:t>
                      </a:r>
                      <a:r>
                        <a:rPr kumimoji="0" lang="en-US" sz="1400" kern="1200" baseline="0" dirty="0">
                          <a:solidFill>
                            <a:schemeClr val="accent6"/>
                          </a:solidFill>
                          <a:effectLst/>
                          <a:latin typeface="+mn-lt"/>
                          <a:ea typeface="+mn-ea"/>
                          <a:cs typeface="+mn-cs"/>
                        </a:rPr>
                        <a:t> Model P</a:t>
                      </a:r>
                      <a:r>
                        <a:rPr kumimoji="0" lang="en-US" sz="1400" kern="1200" dirty="0">
                          <a:solidFill>
                            <a:schemeClr val="accent6"/>
                          </a:solidFill>
                          <a:effectLst/>
                          <a:latin typeface="+mn-lt"/>
                          <a:ea typeface="+mn-ea"/>
                          <a:cs typeface="+mn-cs"/>
                        </a:rPr>
                        <a:t>lans Designed by Grantees with Performance Management in Mind</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134657473"/>
                  </a:ext>
                </a:extLst>
              </a:tr>
            </a:tbl>
          </a:graphicData>
        </a:graphic>
      </p:graphicFrame>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5" name="Content Placeholder 7"/>
          <p:cNvSpPr txBox="1">
            <a:spLocks/>
          </p:cNvSpPr>
          <p:nvPr/>
        </p:nvSpPr>
        <p:spPr>
          <a:xfrm>
            <a:off x="304800" y="1524000"/>
            <a:ext cx="8839200" cy="44152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370"/>
              </a:spcBef>
              <a:spcAft>
                <a:spcPts val="0"/>
              </a:spcAft>
              <a:buClr>
                <a:srgbClr val="264A64"/>
              </a:buClr>
              <a:buSzPct val="85000"/>
              <a:buFont typeface="Wingdings 2"/>
              <a:buNone/>
              <a:tabLst/>
              <a:defRPr/>
            </a:pPr>
            <a:r>
              <a:rPr kumimoji="0" lang="en-US" sz="2100" b="1" i="0" u="none" strike="noStrike" kern="1200" cap="none" spc="0" normalizeH="0" baseline="0" noProof="0" dirty="0">
                <a:ln>
                  <a:noFill/>
                </a:ln>
                <a:solidFill>
                  <a:srgbClr val="264A64"/>
                </a:solidFill>
                <a:effectLst/>
                <a:uLnTx/>
                <a:uFillTx/>
                <a:latin typeface="Arial"/>
                <a:ea typeface="+mn-ea"/>
                <a:cs typeface="+mn-cs"/>
              </a:rPr>
              <a:t>From Performance Measures to Performance Management</a:t>
            </a:r>
          </a:p>
          <a:p>
            <a:pPr marL="320040" marR="0" lvl="1" indent="0" algn="l" defTabSz="914400" rtl="0" eaLnBrk="1" fontAlgn="auto" latinLnBrk="0" hangingPunct="1">
              <a:lnSpc>
                <a:spcPct val="100000"/>
              </a:lnSpc>
              <a:spcBef>
                <a:spcPts val="370"/>
              </a:spcBef>
              <a:spcAft>
                <a:spcPts val="0"/>
              </a:spcAft>
              <a:buClr>
                <a:srgbClr val="264A64"/>
              </a:buClr>
              <a:buSzPct val="85000"/>
              <a:buFont typeface="Wingdings 2"/>
              <a:buNone/>
              <a:tabLst/>
              <a:defRPr/>
            </a:pPr>
            <a:endParaRPr kumimoji="0" lang="en-US" sz="2600" b="0" i="0" u="none" strike="noStrike" kern="1200" cap="none" spc="0" normalizeH="0" baseline="0" noProof="0" dirty="0">
              <a:ln>
                <a:noFill/>
              </a:ln>
              <a:solidFill>
                <a:srgbClr val="0099CC">
                  <a:lumMod val="75000"/>
                </a:srgbClr>
              </a:solidFill>
              <a:effectLst/>
              <a:uLnTx/>
              <a:uFillTx/>
              <a:latin typeface="Arial"/>
              <a:ea typeface="+mn-ea"/>
              <a:cs typeface="+mn-cs"/>
            </a:endParaRPr>
          </a:p>
        </p:txBody>
      </p:sp>
    </p:spTree>
    <p:extLst>
      <p:ext uri="{BB962C8B-B14F-4D97-AF65-F5344CB8AC3E}">
        <p14:creationId xmlns:p14="http://schemas.microsoft.com/office/powerpoint/2010/main" val="2056055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226127" y="1846359"/>
            <a:ext cx="3431667" cy="4302716"/>
          </a:xfrm>
          <a:prstGeom prst="rect">
            <a:avLst/>
          </a:prstGeom>
        </p:spPr>
        <p:txBody>
          <a:bodyPr wrap="square">
            <a:spAutoFit/>
          </a:bodyPr>
          <a:lstStyle/>
          <a:p>
            <a:pPr marL="58737" lvl="0">
              <a:lnSpc>
                <a:spcPct val="90000"/>
              </a:lnSpc>
              <a:defRPr/>
            </a:pPr>
            <a:r>
              <a:rPr lang="en-US" sz="1600" b="1" dirty="0">
                <a:solidFill>
                  <a:srgbClr val="264A64"/>
                </a:solidFill>
              </a:rPr>
              <a:t>How does annual pre-LIHEAP energy burden compare between average households and high burden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On average, annual energy burden for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before LIHEAP is </a:t>
            </a:r>
            <a:r>
              <a:rPr kumimoji="0" lang="en-US" sz="1600" b="1" i="0" u="none" strike="noStrike" kern="1200" cap="none" spc="0" normalizeH="0" baseline="0" noProof="0" dirty="0">
                <a:ln>
                  <a:noFill/>
                </a:ln>
                <a:solidFill>
                  <a:srgbClr val="264A64"/>
                </a:solidFill>
                <a:effectLst/>
                <a:uLnTx/>
                <a:uFillTx/>
                <a:latin typeface="Arial"/>
              </a:rPr>
              <a:t>6.2%</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burden of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before LIHEAP is </a:t>
            </a:r>
            <a:r>
              <a:rPr kumimoji="0" lang="en-US" sz="1600" b="1" i="0" u="none" strike="noStrike" kern="1200" cap="none" spc="0" normalizeH="0" baseline="0" noProof="0" dirty="0">
                <a:ln>
                  <a:noFill/>
                </a:ln>
                <a:solidFill>
                  <a:srgbClr val="264A64"/>
                </a:solidFill>
                <a:effectLst/>
                <a:uLnTx/>
                <a:uFillTx/>
                <a:latin typeface="Arial"/>
              </a:rPr>
              <a:t>14%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are paying </a:t>
            </a:r>
            <a:r>
              <a:rPr kumimoji="0" lang="en-US" sz="1600" b="1" i="0" u="none" strike="noStrike" kern="1200" cap="none" spc="0" normalizeH="0" baseline="0" noProof="0" dirty="0">
                <a:ln>
                  <a:noFill/>
                </a:ln>
                <a:solidFill>
                  <a:srgbClr val="264A64"/>
                </a:solidFill>
                <a:effectLst/>
                <a:uLnTx/>
                <a:uFillTx/>
                <a:latin typeface="Arial"/>
              </a:rPr>
              <a:t>over twice as much </a:t>
            </a:r>
            <a:r>
              <a:rPr kumimoji="0" lang="en-US" sz="1600" b="0" i="0" u="none" strike="noStrike" kern="1200" cap="none" spc="0" normalizeH="0" baseline="0" noProof="0" dirty="0">
                <a:ln>
                  <a:noFill/>
                </a:ln>
                <a:solidFill>
                  <a:srgbClr val="264A64"/>
                </a:solidFill>
                <a:effectLst/>
                <a:uLnTx/>
                <a:uFillTx/>
                <a:latin typeface="Arial"/>
              </a:rPr>
              <a:t>of their income toward energy costs than average households.</a:t>
            </a: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400" b="0" dirty="0"/>
              <a:t>Example B—Income and Energy Costs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aphicFrame>
        <p:nvGraphicFramePr>
          <p:cNvPr id="10" name="Table 9"/>
          <p:cNvGraphicFramePr>
            <a:graphicFrameLocks noGrp="1"/>
          </p:cNvGraphicFramePr>
          <p:nvPr/>
        </p:nvGraphicFramePr>
        <p:xfrm>
          <a:off x="588264" y="1600200"/>
          <a:ext cx="4308455" cy="4649977"/>
        </p:xfrm>
        <a:graphic>
          <a:graphicData uri="http://schemas.openxmlformats.org/drawingml/2006/table">
            <a:tbl>
              <a:tblPr/>
              <a:tblGrid>
                <a:gridCol w="3301050">
                  <a:extLst>
                    <a:ext uri="{9D8B030D-6E8A-4147-A177-3AD203B41FA5}">
                      <a16:colId xmlns:a16="http://schemas.microsoft.com/office/drawing/2014/main" val="3318081242"/>
                    </a:ext>
                  </a:extLst>
                </a:gridCol>
                <a:gridCol w="1007405">
                  <a:extLst>
                    <a:ext uri="{9D8B030D-6E8A-4147-A177-3AD203B41FA5}">
                      <a16:colId xmlns:a16="http://schemas.microsoft.com/office/drawing/2014/main" val="1753672910"/>
                    </a:ext>
                  </a:extLst>
                </a:gridCol>
              </a:tblGrid>
              <a:tr h="260846">
                <a:tc>
                  <a:txBody>
                    <a:bodyPr/>
                    <a:lstStyle/>
                    <a:p>
                      <a:pPr algn="l" fontAlgn="ctr"/>
                      <a:r>
                        <a:rPr lang="en-US" sz="700" b="1" i="0" u="none" strike="noStrike">
                          <a:solidFill>
                            <a:schemeClr val="accent6"/>
                          </a:solidFill>
                          <a:effectLst/>
                          <a:latin typeface="Calibri" panose="020F0502020204030204" pitchFamily="34" charset="0"/>
                        </a:rPr>
                        <a:t>B.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chemeClr val="accent6"/>
                          </a:solidFill>
                          <a:effectLst/>
                          <a:latin typeface="Calibri" panose="020F0502020204030204" pitchFamily="34" charset="0"/>
                        </a:rPr>
                        <a:t>All Households</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943600"/>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Households with 12 Months of  Bill Data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42,021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43842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$22,966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65367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Household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$391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615800"/>
                  </a:ext>
                </a:extLst>
              </a:tr>
              <a:tr h="198783">
                <a:tc>
                  <a:txBody>
                    <a:bodyPr/>
                    <a:lstStyle/>
                    <a:p>
                      <a:pPr algn="l" fontAlgn="ctr"/>
                      <a:r>
                        <a:rPr lang="en-US" sz="700" b="0" i="0" u="none" strike="noStrike" dirty="0">
                          <a:solidFill>
                            <a:schemeClr val="accent6"/>
                          </a:solidFill>
                          <a:effectLst/>
                          <a:latin typeface="Calibri" panose="020F0502020204030204" pitchFamily="34" charset="0"/>
                        </a:rPr>
                        <a:t>      4.    Average Annual Main Heating Fuel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$667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87019"/>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$757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13661"/>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$1,423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51024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6.2%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2939234"/>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4.5%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020873"/>
                  </a:ext>
                </a:extLst>
              </a:tr>
              <a:tr h="198783">
                <a:tc>
                  <a:txBody>
                    <a:bodyPr/>
                    <a:lstStyle/>
                    <a:p>
                      <a:pPr algn="l" fontAlgn="ctr"/>
                      <a:r>
                        <a:rPr lang="en-US" sz="700" b="0" i="0" u="none" strike="noStrike" dirty="0">
                          <a:solidFill>
                            <a:schemeClr val="accent6"/>
                          </a:solidFill>
                          <a:effectLst/>
                          <a:latin typeface="Calibri" panose="020F0502020204030204" pitchFamily="34" charset="0"/>
                        </a:rPr>
                        <a:t>      9.    Average Percentage Point Change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3270439"/>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27.4%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7713052"/>
                  </a:ext>
                </a:extLst>
              </a:tr>
              <a:tr h="155608">
                <a:tc>
                  <a:txBody>
                    <a:bodyPr/>
                    <a:lstStyle/>
                    <a:p>
                      <a:pPr algn="l" fontAlgn="ctr"/>
                      <a:endParaRPr lang="en-US" sz="700" b="0"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9340486"/>
                  </a:ext>
                </a:extLst>
              </a:tr>
              <a:tr h="179894">
                <a:tc gridSpan="2">
                  <a:txBody>
                    <a:bodyPr/>
                    <a:lstStyle/>
                    <a:p>
                      <a:pPr algn="l" fontAlgn="ctr"/>
                      <a:r>
                        <a:rPr lang="en-US" sz="700" b="1" i="0" u="none" strike="noStrike">
                          <a:solidFill>
                            <a:schemeClr val="accent6"/>
                          </a:solidFill>
                          <a:effectLst/>
                          <a:latin typeface="Calibri" panose="020F0502020204030204" pitchFamily="34" charset="0"/>
                        </a:rPr>
                        <a:t>C.  High Burden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2538716"/>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High Burden Households (Top 25%)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10,506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97925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$15,078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058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High Burden Household</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$417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781975"/>
                  </a:ext>
                </a:extLst>
              </a:tr>
              <a:tr h="198783">
                <a:tc>
                  <a:txBody>
                    <a:bodyPr/>
                    <a:lstStyle/>
                    <a:p>
                      <a:pPr algn="l" fontAlgn="ctr"/>
                      <a:r>
                        <a:rPr lang="en-US" sz="700" b="0" i="0" u="none" strike="noStrike">
                          <a:solidFill>
                            <a:schemeClr val="accent6"/>
                          </a:solidFill>
                          <a:effectLst/>
                          <a:latin typeface="Calibri" panose="020F0502020204030204" pitchFamily="34" charset="0"/>
                        </a:rPr>
                        <a:t>      4.    Average Annual Main Heating Fuel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$1,041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49838"/>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$1,069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905119"/>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$2,110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875323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6679242"/>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4948445"/>
                  </a:ext>
                </a:extLst>
              </a:tr>
              <a:tr h="198783">
                <a:tc>
                  <a:txBody>
                    <a:bodyPr/>
                    <a:lstStyle/>
                    <a:p>
                      <a:pPr algn="l" fontAlgn="ctr"/>
                      <a:r>
                        <a:rPr lang="en-US" sz="700" b="0" i="0" u="none" strike="noStrike">
                          <a:solidFill>
                            <a:schemeClr val="accent6"/>
                          </a:solidFill>
                          <a:effectLst/>
                          <a:latin typeface="Calibri" panose="020F0502020204030204" pitchFamily="34" charset="0"/>
                        </a:rPr>
                        <a:t>      9.    Average Percentage Point Change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1209618"/>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19.8%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996474"/>
                  </a:ext>
                </a:extLst>
              </a:tr>
            </a:tbl>
          </a:graphicData>
        </a:graphic>
      </p:graphicFrame>
      <p:sp>
        <p:nvSpPr>
          <p:cNvPr id="11" name="Oval 10"/>
          <p:cNvSpPr/>
          <p:nvPr/>
        </p:nvSpPr>
        <p:spPr>
          <a:xfrm>
            <a:off x="3906119" y="2992238"/>
            <a:ext cx="934920" cy="3805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3886200" y="5334000"/>
            <a:ext cx="934920" cy="3805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488410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121965" y="1759980"/>
            <a:ext cx="3534156" cy="4330416"/>
          </a:xfrm>
          <a:prstGeom prst="rect">
            <a:avLst/>
          </a:prstGeom>
        </p:spPr>
        <p:txBody>
          <a:bodyPr wrap="square">
            <a:spAutoFit/>
          </a:bodyPr>
          <a:lstStyle/>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4A64"/>
              </a:solidFill>
              <a:effectLst/>
              <a:uLnTx/>
              <a:uFillTx/>
              <a:latin typeface="Arial"/>
              <a:ea typeface="+mn-ea"/>
              <a:cs typeface="+mn-cs"/>
            </a:endParaRPr>
          </a:p>
          <a:p>
            <a:pPr marL="114300">
              <a:lnSpc>
                <a:spcPct val="90000"/>
              </a:lnSpc>
              <a:defRPr/>
            </a:pPr>
            <a:r>
              <a:rPr lang="en-US" sz="1600" b="1" dirty="0">
                <a:solidFill>
                  <a:srgbClr val="264A64"/>
                </a:solidFill>
              </a:rPr>
              <a:t>What is the difference in the annual LIHEAP benefit between high burden and average households?</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for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$391.  </a:t>
            </a: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among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$417.  </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11430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High burden households receive an average annual LIHEAP benefit that is </a:t>
            </a:r>
            <a:r>
              <a:rPr kumimoji="0" lang="en-US" sz="1600" b="1" i="0" u="none" strike="noStrike" kern="1200" cap="none" spc="0" normalizeH="0" baseline="0" noProof="0" dirty="0">
                <a:ln>
                  <a:noFill/>
                </a:ln>
                <a:solidFill>
                  <a:srgbClr val="264A64"/>
                </a:solidFill>
                <a:effectLst/>
                <a:uLnTx/>
                <a:uFillTx/>
                <a:latin typeface="Arial"/>
              </a:rPr>
              <a:t>$26 or 7% higher </a:t>
            </a:r>
            <a:r>
              <a:rPr kumimoji="0" lang="en-US" sz="1600" b="0" i="0" u="none" strike="noStrike" kern="1200" cap="none" spc="0" normalizeH="0" baseline="0" noProof="0" dirty="0">
                <a:ln>
                  <a:noFill/>
                </a:ln>
                <a:solidFill>
                  <a:srgbClr val="264A64"/>
                </a:solidFill>
                <a:effectLst/>
                <a:uLnTx/>
                <a:uFillTx/>
                <a:latin typeface="Arial"/>
              </a:rPr>
              <a:t>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B—LIHEAP Impact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aphicFrame>
        <p:nvGraphicFramePr>
          <p:cNvPr id="10" name="Table 9"/>
          <p:cNvGraphicFramePr>
            <a:graphicFrameLocks noGrp="1"/>
          </p:cNvGraphicFramePr>
          <p:nvPr/>
        </p:nvGraphicFramePr>
        <p:xfrm>
          <a:off x="603504" y="1600200"/>
          <a:ext cx="4308455" cy="4649977"/>
        </p:xfrm>
        <a:graphic>
          <a:graphicData uri="http://schemas.openxmlformats.org/drawingml/2006/table">
            <a:tbl>
              <a:tblPr/>
              <a:tblGrid>
                <a:gridCol w="3301050">
                  <a:extLst>
                    <a:ext uri="{9D8B030D-6E8A-4147-A177-3AD203B41FA5}">
                      <a16:colId xmlns:a16="http://schemas.microsoft.com/office/drawing/2014/main" val="3318081242"/>
                    </a:ext>
                  </a:extLst>
                </a:gridCol>
                <a:gridCol w="1007405">
                  <a:extLst>
                    <a:ext uri="{9D8B030D-6E8A-4147-A177-3AD203B41FA5}">
                      <a16:colId xmlns:a16="http://schemas.microsoft.com/office/drawing/2014/main" val="1753672910"/>
                    </a:ext>
                  </a:extLst>
                </a:gridCol>
              </a:tblGrid>
              <a:tr h="260846">
                <a:tc>
                  <a:txBody>
                    <a:bodyPr/>
                    <a:lstStyle/>
                    <a:p>
                      <a:pPr algn="l" fontAlgn="ctr"/>
                      <a:r>
                        <a:rPr lang="en-US" sz="700" b="1" i="0" u="none" strike="noStrike">
                          <a:solidFill>
                            <a:schemeClr val="accent6"/>
                          </a:solidFill>
                          <a:effectLst/>
                          <a:latin typeface="Calibri" panose="020F0502020204030204" pitchFamily="34" charset="0"/>
                        </a:rPr>
                        <a:t>B.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dirty="0">
                          <a:solidFill>
                            <a:schemeClr val="accent6"/>
                          </a:solidFill>
                          <a:effectLst/>
                          <a:latin typeface="Calibri" panose="020F0502020204030204" pitchFamily="34" charset="0"/>
                        </a:rPr>
                        <a:t>All Households</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943600"/>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Households with 12 Months of  Bill Data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42,021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43842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$22,966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65367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Household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$391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615800"/>
                  </a:ext>
                </a:extLst>
              </a:tr>
              <a:tr h="198783">
                <a:tc>
                  <a:txBody>
                    <a:bodyPr/>
                    <a:lstStyle/>
                    <a:p>
                      <a:pPr algn="l" fontAlgn="ctr"/>
                      <a:r>
                        <a:rPr lang="en-US" sz="700" b="0" i="0" u="none" strike="noStrike" dirty="0">
                          <a:solidFill>
                            <a:schemeClr val="accent6"/>
                          </a:solidFill>
                          <a:effectLst/>
                          <a:latin typeface="Calibri" panose="020F0502020204030204" pitchFamily="34" charset="0"/>
                        </a:rPr>
                        <a:t>      4.    Average Annual Main Heating Fuel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$667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87019"/>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$757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13661"/>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$1,423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51024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6.2%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2939234"/>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4.5%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020873"/>
                  </a:ext>
                </a:extLst>
              </a:tr>
              <a:tr h="198783">
                <a:tc>
                  <a:txBody>
                    <a:bodyPr/>
                    <a:lstStyle/>
                    <a:p>
                      <a:pPr algn="l" fontAlgn="ctr"/>
                      <a:r>
                        <a:rPr lang="en-US" sz="700" b="0" i="0" u="none" strike="noStrike" dirty="0">
                          <a:solidFill>
                            <a:schemeClr val="accent6"/>
                          </a:solidFill>
                          <a:effectLst/>
                          <a:latin typeface="Calibri" panose="020F0502020204030204" pitchFamily="34" charset="0"/>
                        </a:rPr>
                        <a:t>      9.    Average Percentage Point Change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3270439"/>
                  </a:ext>
                </a:extLst>
              </a:tr>
              <a:tr h="198783">
                <a:tc>
                  <a:txBody>
                    <a:bodyPr/>
                    <a:lstStyle/>
                    <a:p>
                      <a:pPr algn="l" fontAlgn="ctr"/>
                      <a:r>
                        <a:rPr lang="en-US" sz="700" b="0" i="0" u="none" strike="noStrike" dirty="0">
                          <a:solidFill>
                            <a:schemeClr val="accent6"/>
                          </a:solidFill>
                          <a:effectLst/>
                          <a:latin typeface="Calibri" panose="020F0502020204030204" pitchFamily="34" charset="0"/>
                        </a:rPr>
                        <a:t>     10.  Average Percentage Reduction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27.4%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7713052"/>
                  </a:ext>
                </a:extLst>
              </a:tr>
              <a:tr h="155608">
                <a:tc>
                  <a:txBody>
                    <a:bodyPr/>
                    <a:lstStyle/>
                    <a:p>
                      <a:pPr algn="l" fontAlgn="ctr"/>
                      <a:endParaRPr lang="en-US" sz="700" b="0"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9340486"/>
                  </a:ext>
                </a:extLst>
              </a:tr>
              <a:tr h="179894">
                <a:tc gridSpan="2">
                  <a:txBody>
                    <a:bodyPr/>
                    <a:lstStyle/>
                    <a:p>
                      <a:pPr algn="l" fontAlgn="ctr"/>
                      <a:r>
                        <a:rPr lang="en-US" sz="700" b="1" i="0" u="none" strike="noStrike">
                          <a:solidFill>
                            <a:schemeClr val="accent6"/>
                          </a:solidFill>
                          <a:effectLst/>
                          <a:latin typeface="Calibri" panose="020F0502020204030204" pitchFamily="34" charset="0"/>
                        </a:rPr>
                        <a:t>C.  High Burden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2538716"/>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High Burden Households (Top 25%)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10,506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97925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$15,078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058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High Burden Household</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$417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781975"/>
                  </a:ext>
                </a:extLst>
              </a:tr>
              <a:tr h="198783">
                <a:tc>
                  <a:txBody>
                    <a:bodyPr/>
                    <a:lstStyle/>
                    <a:p>
                      <a:pPr algn="l" fontAlgn="ctr"/>
                      <a:r>
                        <a:rPr lang="en-US" sz="700" b="0" i="0" u="none" strike="noStrike">
                          <a:solidFill>
                            <a:schemeClr val="accent6"/>
                          </a:solidFill>
                          <a:effectLst/>
                          <a:latin typeface="Calibri" panose="020F0502020204030204" pitchFamily="34" charset="0"/>
                        </a:rPr>
                        <a:t>      4.    Average Annual Main Heating Fuel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$1,041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49838"/>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$1,069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905119"/>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$2,110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875323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6679242"/>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4948445"/>
                  </a:ext>
                </a:extLst>
              </a:tr>
              <a:tr h="198783">
                <a:tc>
                  <a:txBody>
                    <a:bodyPr/>
                    <a:lstStyle/>
                    <a:p>
                      <a:pPr algn="l" fontAlgn="ctr"/>
                      <a:r>
                        <a:rPr lang="en-US" sz="700" b="0" i="0" u="none" strike="noStrike">
                          <a:solidFill>
                            <a:schemeClr val="accent6"/>
                          </a:solidFill>
                          <a:effectLst/>
                          <a:latin typeface="Calibri" panose="020F0502020204030204" pitchFamily="34" charset="0"/>
                        </a:rPr>
                        <a:t>      9.    Average Percentage Point Change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1209618"/>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19.8%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996474"/>
                  </a:ext>
                </a:extLst>
              </a:tr>
            </a:tbl>
          </a:graphicData>
        </a:graphic>
      </p:graphicFrame>
      <p:sp>
        <p:nvSpPr>
          <p:cNvPr id="11" name="Oval 10"/>
          <p:cNvSpPr/>
          <p:nvPr/>
        </p:nvSpPr>
        <p:spPr>
          <a:xfrm>
            <a:off x="3924300" y="2209800"/>
            <a:ext cx="1010519" cy="3043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3901440" y="4572000"/>
            <a:ext cx="1010519" cy="3043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732290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180739" y="1980896"/>
            <a:ext cx="3383492" cy="4108817"/>
          </a:xfrm>
          <a:prstGeom prst="rect">
            <a:avLst/>
          </a:prstGeom>
        </p:spPr>
        <p:txBody>
          <a:bodyPr wrap="square">
            <a:spAutoFit/>
          </a:bodyPr>
          <a:lstStyle/>
          <a:p>
            <a:pPr>
              <a:lnSpc>
                <a:spcPct val="90000"/>
              </a:lnSpc>
              <a:defRPr/>
            </a:pPr>
            <a:r>
              <a:rPr lang="en-US" sz="1600" b="1" dirty="0">
                <a:solidFill>
                  <a:srgbClr val="264A64"/>
                </a:solidFill>
              </a:rPr>
              <a:t>How does post-LIHEAP burden compare between average households and high burden households?</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rPr>
              <a:t>all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27.4%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rPr>
              <a:t>high burden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19.8%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This means that on average, high burden households have </a:t>
            </a:r>
            <a:r>
              <a:rPr kumimoji="0" lang="en-US" sz="1600" b="1" i="0" u="none" strike="noStrike" kern="1200" cap="none" spc="0" normalizeH="0" baseline="0" noProof="0" dirty="0">
                <a:ln>
                  <a:noFill/>
                </a:ln>
                <a:solidFill>
                  <a:srgbClr val="264A64"/>
                </a:solidFill>
                <a:effectLst/>
                <a:uLnTx/>
                <a:uFillTx/>
                <a:latin typeface="Arial"/>
              </a:rPr>
              <a:t>28% less </a:t>
            </a:r>
            <a:r>
              <a:rPr kumimoji="0" lang="en-US" sz="1600" b="0" i="0" u="none" strike="noStrike" kern="1200" cap="none" spc="0" normalizeH="0" baseline="0" noProof="0" dirty="0">
                <a:ln>
                  <a:noFill/>
                </a:ln>
                <a:solidFill>
                  <a:srgbClr val="264A64"/>
                </a:solidFill>
                <a:effectLst/>
                <a:uLnTx/>
                <a:uFillTx/>
                <a:latin typeface="Arial"/>
              </a:rPr>
              <a:t>of their energy burden covered with LIHEAP than 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B—LIHEAP Impact </a:t>
            </a:r>
            <a:r>
              <a:rPr lang="en-US" sz="2400" b="0" i="1" dirty="0"/>
              <a:t>(all households)</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aphicFrame>
        <p:nvGraphicFramePr>
          <p:cNvPr id="10" name="Table 9"/>
          <p:cNvGraphicFramePr>
            <a:graphicFrameLocks noGrp="1"/>
          </p:cNvGraphicFramePr>
          <p:nvPr/>
        </p:nvGraphicFramePr>
        <p:xfrm>
          <a:off x="533400" y="1583183"/>
          <a:ext cx="4308455" cy="4649977"/>
        </p:xfrm>
        <a:graphic>
          <a:graphicData uri="http://schemas.openxmlformats.org/drawingml/2006/table">
            <a:tbl>
              <a:tblPr/>
              <a:tblGrid>
                <a:gridCol w="3301050">
                  <a:extLst>
                    <a:ext uri="{9D8B030D-6E8A-4147-A177-3AD203B41FA5}">
                      <a16:colId xmlns:a16="http://schemas.microsoft.com/office/drawing/2014/main" val="3318081242"/>
                    </a:ext>
                  </a:extLst>
                </a:gridCol>
                <a:gridCol w="1007405">
                  <a:extLst>
                    <a:ext uri="{9D8B030D-6E8A-4147-A177-3AD203B41FA5}">
                      <a16:colId xmlns:a16="http://schemas.microsoft.com/office/drawing/2014/main" val="1753672910"/>
                    </a:ext>
                  </a:extLst>
                </a:gridCol>
              </a:tblGrid>
              <a:tr h="260846">
                <a:tc>
                  <a:txBody>
                    <a:bodyPr/>
                    <a:lstStyle/>
                    <a:p>
                      <a:pPr algn="l" fontAlgn="ctr"/>
                      <a:r>
                        <a:rPr lang="en-US" sz="700" b="1" i="0" u="none" strike="noStrike">
                          <a:solidFill>
                            <a:schemeClr val="accent6"/>
                          </a:solidFill>
                          <a:effectLst/>
                          <a:latin typeface="Calibri" panose="020F0502020204030204" pitchFamily="34" charset="0"/>
                        </a:rPr>
                        <a:t>B.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chemeClr val="accent6"/>
                          </a:solidFill>
                          <a:effectLst/>
                          <a:latin typeface="Calibri" panose="020F0502020204030204" pitchFamily="34" charset="0"/>
                        </a:rPr>
                        <a:t>All Households</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943600"/>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Households with 12 Months of  Bill Data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42,021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43842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$22,966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65367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Household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$391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615800"/>
                  </a:ext>
                </a:extLst>
              </a:tr>
              <a:tr h="198783">
                <a:tc>
                  <a:txBody>
                    <a:bodyPr/>
                    <a:lstStyle/>
                    <a:p>
                      <a:pPr algn="l" fontAlgn="ctr"/>
                      <a:r>
                        <a:rPr lang="en-US" sz="700" b="0" i="0" u="none" strike="noStrike" dirty="0">
                          <a:solidFill>
                            <a:schemeClr val="accent6"/>
                          </a:solidFill>
                          <a:effectLst/>
                          <a:latin typeface="Calibri" panose="020F0502020204030204" pitchFamily="34" charset="0"/>
                        </a:rPr>
                        <a:t>      4.    Average Annual Main Heating Fuel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$667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87019"/>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$757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13661"/>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$1,423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51024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6.2%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2939234"/>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4.5%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020873"/>
                  </a:ext>
                </a:extLst>
              </a:tr>
              <a:tr h="198783">
                <a:tc>
                  <a:txBody>
                    <a:bodyPr/>
                    <a:lstStyle/>
                    <a:p>
                      <a:pPr algn="l" fontAlgn="ctr"/>
                      <a:r>
                        <a:rPr lang="en-US" sz="700" b="0" i="0" u="none" strike="noStrike" dirty="0">
                          <a:solidFill>
                            <a:schemeClr val="accent6"/>
                          </a:solidFill>
                          <a:effectLst/>
                          <a:latin typeface="Calibri" panose="020F0502020204030204" pitchFamily="34" charset="0"/>
                        </a:rPr>
                        <a:t>      9.    Average Percentage Point Change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3270439"/>
                  </a:ext>
                </a:extLst>
              </a:tr>
              <a:tr h="198783">
                <a:tc>
                  <a:txBody>
                    <a:bodyPr/>
                    <a:lstStyle/>
                    <a:p>
                      <a:pPr algn="l" fontAlgn="ctr"/>
                      <a:r>
                        <a:rPr lang="en-US" sz="700" b="0" i="0" u="none" strike="noStrike" dirty="0">
                          <a:solidFill>
                            <a:schemeClr val="accent6"/>
                          </a:solidFill>
                          <a:effectLst/>
                          <a:latin typeface="Calibri" panose="020F0502020204030204" pitchFamily="34" charset="0"/>
                        </a:rPr>
                        <a:t>     10.  Average Percentage Reduction in Energy Burden</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27.4%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7713052"/>
                  </a:ext>
                </a:extLst>
              </a:tr>
              <a:tr h="155608">
                <a:tc>
                  <a:txBody>
                    <a:bodyPr/>
                    <a:lstStyle/>
                    <a:p>
                      <a:pPr algn="l" fontAlgn="ctr"/>
                      <a:endParaRPr lang="en-US" sz="700" b="0"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chemeClr val="accent6"/>
                        </a:solidFill>
                        <a:effectLst/>
                        <a:latin typeface="Calibri" panose="020F0502020204030204" pitchFamily="34" charset="0"/>
                      </a:endParaRPr>
                    </a:p>
                  </a:txBody>
                  <a:tcPr marL="4497" marR="4497" marT="449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9340486"/>
                  </a:ext>
                </a:extLst>
              </a:tr>
              <a:tr h="179894">
                <a:tc gridSpan="2">
                  <a:txBody>
                    <a:bodyPr/>
                    <a:lstStyle/>
                    <a:p>
                      <a:pPr algn="l" fontAlgn="ctr"/>
                      <a:r>
                        <a:rPr lang="en-US" sz="700" b="1" i="0" u="none" strike="noStrike">
                          <a:solidFill>
                            <a:schemeClr val="accent6"/>
                          </a:solidFill>
                          <a:effectLst/>
                          <a:latin typeface="Calibri" panose="020F0502020204030204" pitchFamily="34" charset="0"/>
                        </a:rPr>
                        <a:t>C.  High Burden Households with 12 Consecutive Months of Bill Data (Main Fuel and Electric)</a:t>
                      </a:r>
                    </a:p>
                  </a:txBody>
                  <a:tcPr marL="4497" marR="4497" marT="449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2538716"/>
                  </a:ext>
                </a:extLst>
              </a:tr>
              <a:tr h="198783">
                <a:tc>
                  <a:txBody>
                    <a:bodyPr/>
                    <a:lstStyle/>
                    <a:p>
                      <a:pPr algn="l" fontAlgn="ctr"/>
                      <a:r>
                        <a:rPr lang="en-US" sz="700" b="1" i="0" u="none" strike="noStrike">
                          <a:solidFill>
                            <a:schemeClr val="accent6"/>
                          </a:solidFill>
                          <a:effectLst/>
                          <a:latin typeface="Calibri" panose="020F0502020204030204" pitchFamily="34" charset="0"/>
                        </a:rPr>
                        <a:t>      1.    Unduplicated Number of High Burden Households (Top 25%)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10,506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979256"/>
                  </a:ext>
                </a:extLst>
              </a:tr>
              <a:tr h="198783">
                <a:tc>
                  <a:txBody>
                    <a:bodyPr/>
                    <a:lstStyle/>
                    <a:p>
                      <a:pPr algn="l" fontAlgn="ctr"/>
                      <a:r>
                        <a:rPr lang="en-US" sz="700" b="0" i="0" u="none" strike="noStrike">
                          <a:solidFill>
                            <a:schemeClr val="accent6"/>
                          </a:solidFill>
                          <a:effectLst/>
                          <a:latin typeface="Calibri" panose="020F0502020204030204" pitchFamily="34" charset="0"/>
                        </a:rPr>
                        <a:t>      2.    Average Annual Household Income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$15,078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00588"/>
                  </a:ext>
                </a:extLst>
              </a:tr>
              <a:tr h="198783">
                <a:tc>
                  <a:txBody>
                    <a:bodyPr/>
                    <a:lstStyle/>
                    <a:p>
                      <a:pPr algn="l" fontAlgn="ctr"/>
                      <a:r>
                        <a:rPr lang="en-US" sz="700" b="0" i="0" u="none" strike="noStrike">
                          <a:solidFill>
                            <a:schemeClr val="accent6"/>
                          </a:solidFill>
                          <a:effectLst/>
                          <a:latin typeface="Calibri" panose="020F0502020204030204" pitchFamily="34" charset="0"/>
                        </a:rPr>
                        <a:t>      3.    Average Annual Total LIHEAP Benefit per High Burden Household</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$417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781975"/>
                  </a:ext>
                </a:extLst>
              </a:tr>
              <a:tr h="198783">
                <a:tc>
                  <a:txBody>
                    <a:bodyPr/>
                    <a:lstStyle/>
                    <a:p>
                      <a:pPr algn="l" fontAlgn="ctr"/>
                      <a:r>
                        <a:rPr lang="en-US" sz="700" b="0" i="0" u="none" strike="noStrike">
                          <a:solidFill>
                            <a:schemeClr val="accent6"/>
                          </a:solidFill>
                          <a:effectLst/>
                          <a:latin typeface="Calibri" panose="020F0502020204030204" pitchFamily="34" charset="0"/>
                        </a:rPr>
                        <a:t>      4.    Average Annual Main Heating Fuel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$1,041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49838"/>
                  </a:ext>
                </a:extLst>
              </a:tr>
              <a:tr h="198783">
                <a:tc>
                  <a:txBody>
                    <a:bodyPr/>
                    <a:lstStyle/>
                    <a:p>
                      <a:pPr algn="l" fontAlgn="ctr"/>
                      <a:r>
                        <a:rPr lang="en-US" sz="700" b="0" i="0" u="none" strike="noStrike">
                          <a:solidFill>
                            <a:schemeClr val="accent6"/>
                          </a:solidFill>
                          <a:effectLst/>
                          <a:latin typeface="Calibri" panose="020F0502020204030204" pitchFamily="34" charset="0"/>
                        </a:rPr>
                        <a:t>      5.    Average Annual Electricity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chemeClr val="accent6"/>
                          </a:solidFill>
                          <a:effectLst/>
                          <a:latin typeface="Calibri" panose="020F0502020204030204" pitchFamily="34" charset="0"/>
                        </a:rPr>
                        <a:t>$1,069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905119"/>
                  </a:ext>
                </a:extLst>
              </a:tr>
              <a:tr h="198783">
                <a:tc>
                  <a:txBody>
                    <a:bodyPr/>
                    <a:lstStyle/>
                    <a:p>
                      <a:pPr algn="l" fontAlgn="ctr"/>
                      <a:r>
                        <a:rPr lang="en-US" sz="700" b="0" i="0" u="none" strike="noStrike">
                          <a:solidFill>
                            <a:schemeClr val="accent6"/>
                          </a:solidFill>
                          <a:effectLst/>
                          <a:latin typeface="Calibri" panose="020F0502020204030204" pitchFamily="34" charset="0"/>
                        </a:rPr>
                        <a:t>      6.    Average Annual Total Residential Energy Bill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$2,110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8753232"/>
                  </a:ext>
                </a:extLst>
              </a:tr>
              <a:tr h="198783">
                <a:tc>
                  <a:txBody>
                    <a:bodyPr/>
                    <a:lstStyle/>
                    <a:p>
                      <a:pPr algn="l" fontAlgn="ctr"/>
                      <a:r>
                        <a:rPr lang="en-US" sz="700" b="0" i="0" u="none" strike="noStrike">
                          <a:solidFill>
                            <a:schemeClr val="accent6"/>
                          </a:solidFill>
                          <a:effectLst/>
                          <a:latin typeface="Calibri" panose="020F0502020204030204" pitchFamily="34" charset="0"/>
                        </a:rPr>
                        <a:t>      7.    Average Annual Burden Before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14.0%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6679242"/>
                  </a:ext>
                </a:extLst>
              </a:tr>
              <a:tr h="198783">
                <a:tc>
                  <a:txBody>
                    <a:bodyPr/>
                    <a:lstStyle/>
                    <a:p>
                      <a:pPr algn="l" fontAlgn="ctr"/>
                      <a:r>
                        <a:rPr lang="en-US" sz="700" b="0" i="0" u="none" strike="noStrike">
                          <a:solidFill>
                            <a:schemeClr val="accent6"/>
                          </a:solidFill>
                          <a:effectLst/>
                          <a:latin typeface="Calibri" panose="020F0502020204030204" pitchFamily="34" charset="0"/>
                        </a:rPr>
                        <a:t>      8.    Average Annual Burden After Receiving LIHEAP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11.2%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4948445"/>
                  </a:ext>
                </a:extLst>
              </a:tr>
              <a:tr h="198783">
                <a:tc>
                  <a:txBody>
                    <a:bodyPr/>
                    <a:lstStyle/>
                    <a:p>
                      <a:pPr algn="l" fontAlgn="ctr"/>
                      <a:r>
                        <a:rPr lang="en-US" sz="700" b="0" i="0" u="none" strike="noStrike">
                          <a:solidFill>
                            <a:schemeClr val="accent6"/>
                          </a:solidFill>
                          <a:effectLst/>
                          <a:latin typeface="Calibri" panose="020F0502020204030204" pitchFamily="34" charset="0"/>
                        </a:rPr>
                        <a:t>      9.    Average Percentage Point Change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chemeClr val="accent6"/>
                          </a:solidFill>
                          <a:effectLst/>
                          <a:latin typeface="Calibri" panose="020F0502020204030204" pitchFamily="34" charset="0"/>
                        </a:rPr>
                        <a:t>2.8%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1209618"/>
                  </a:ext>
                </a:extLst>
              </a:tr>
              <a:tr h="198783">
                <a:tc>
                  <a:txBody>
                    <a:bodyPr/>
                    <a:lstStyle/>
                    <a:p>
                      <a:pPr algn="l" fontAlgn="ctr"/>
                      <a:r>
                        <a:rPr lang="en-US" sz="700" b="0" i="0" u="none" strike="noStrike">
                          <a:solidFill>
                            <a:schemeClr val="accent6"/>
                          </a:solidFill>
                          <a:effectLst/>
                          <a:latin typeface="Calibri" panose="020F0502020204030204" pitchFamily="34" charset="0"/>
                        </a:rPr>
                        <a:t>      10.  Average Percentage Reduction in Energy Burden for High Burden Households</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chemeClr val="accent6"/>
                          </a:solidFill>
                          <a:effectLst/>
                          <a:latin typeface="Calibri" panose="020F0502020204030204" pitchFamily="34" charset="0"/>
                        </a:rPr>
                        <a:t>19.8%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5996474"/>
                  </a:ext>
                </a:extLst>
              </a:tr>
            </a:tbl>
          </a:graphicData>
        </a:graphic>
      </p:graphicFrame>
      <p:sp>
        <p:nvSpPr>
          <p:cNvPr id="11" name="Oval 10"/>
          <p:cNvSpPr/>
          <p:nvPr/>
        </p:nvSpPr>
        <p:spPr>
          <a:xfrm>
            <a:off x="3823716" y="3581872"/>
            <a:ext cx="1010519" cy="3972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3800856" y="5944072"/>
            <a:ext cx="1010519" cy="3972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824683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t="54446"/>
          <a:stretch/>
        </p:blipFill>
        <p:spPr>
          <a:xfrm>
            <a:off x="3964890" y="5481858"/>
            <a:ext cx="4712616" cy="441573"/>
          </a:xfrm>
          <a:prstGeom prst="rect">
            <a:avLst/>
          </a:prstGeom>
        </p:spPr>
      </p:pic>
      <p:pic>
        <p:nvPicPr>
          <p:cNvPr id="20" name="Picture 19"/>
          <p:cNvPicPr>
            <a:picLocks noChangeAspect="1"/>
          </p:cNvPicPr>
          <p:nvPr/>
        </p:nvPicPr>
        <p:blipFill rotWithShape="1">
          <a:blip r:embed="rId3"/>
          <a:srcRect b="61244"/>
          <a:stretch/>
        </p:blipFill>
        <p:spPr>
          <a:xfrm>
            <a:off x="3964890" y="3578004"/>
            <a:ext cx="4712616" cy="375679"/>
          </a:xfrm>
          <a:prstGeom prst="rect">
            <a:avLst/>
          </a:prstGeom>
        </p:spPr>
      </p:pic>
      <p:graphicFrame>
        <p:nvGraphicFramePr>
          <p:cNvPr id="17" name="Table 16"/>
          <p:cNvGraphicFramePr>
            <a:graphicFrameLocks noGrp="1"/>
          </p:cNvGraphicFramePr>
          <p:nvPr/>
        </p:nvGraphicFramePr>
        <p:xfrm>
          <a:off x="588264" y="2721983"/>
          <a:ext cx="3023616" cy="3091672"/>
        </p:xfrm>
        <a:graphic>
          <a:graphicData uri="http://schemas.openxmlformats.org/drawingml/2006/table">
            <a:tbl>
              <a:tblPr/>
              <a:tblGrid>
                <a:gridCol w="2029005">
                  <a:extLst>
                    <a:ext uri="{9D8B030D-6E8A-4147-A177-3AD203B41FA5}">
                      <a16:colId xmlns:a16="http://schemas.microsoft.com/office/drawing/2014/main" val="4075990131"/>
                    </a:ext>
                  </a:extLst>
                </a:gridCol>
                <a:gridCol w="994611">
                  <a:extLst>
                    <a:ext uri="{9D8B030D-6E8A-4147-A177-3AD203B41FA5}">
                      <a16:colId xmlns:a16="http://schemas.microsoft.com/office/drawing/2014/main" val="3634899005"/>
                    </a:ext>
                  </a:extLst>
                </a:gridCol>
              </a:tblGrid>
              <a:tr h="289304">
                <a:tc gridSpan="2">
                  <a:txBody>
                    <a:bodyPr/>
                    <a:lstStyle/>
                    <a:p>
                      <a:pPr algn="ctr" fontAlgn="ctr"/>
                      <a:r>
                        <a:rPr lang="en-US" sz="1800" b="0" i="0" u="none" strike="noStrike" dirty="0">
                          <a:effectLst/>
                          <a:latin typeface="Arial" panose="020B0604020202020204" pitchFamily="34" charset="0"/>
                        </a:rPr>
                        <a:t> </a:t>
                      </a:r>
                      <a:r>
                        <a:rPr lang="en-US" sz="1100" b="1" i="0" u="none" strike="noStrike" dirty="0">
                          <a:solidFill>
                            <a:srgbClr val="FFFFFF"/>
                          </a:solidFill>
                          <a:effectLst/>
                          <a:latin typeface="Arial" panose="020B0604020202020204" pitchFamily="34" charset="0"/>
                        </a:rPr>
                        <a:t>Average LIHEAP Benefit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AB0"/>
                    </a:solidFill>
                  </a:tcPr>
                </a:tc>
                <a:tc hMerge="1">
                  <a:txBody>
                    <a:bodyPr/>
                    <a:lstStyle/>
                    <a:p>
                      <a:pPr algn="ctr" rtl="0" fontAlgn="ctr"/>
                      <a:endParaRPr lang="en-US" sz="11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AB0"/>
                    </a:solidFill>
                  </a:tcPr>
                </a:tc>
                <a:extLst>
                  <a:ext uri="{0D108BD9-81ED-4DB2-BD59-A6C34878D82A}">
                    <a16:rowId xmlns:a16="http://schemas.microsoft.com/office/drawing/2014/main" val="3467141324"/>
                  </a:ext>
                </a:extLst>
              </a:tr>
              <a:tr h="289304">
                <a:tc>
                  <a:txBody>
                    <a:bodyPr/>
                    <a:lstStyle/>
                    <a:p>
                      <a:pPr marL="60325" indent="0" algn="l" rtl="0" fontAlgn="ctr"/>
                      <a:r>
                        <a:rPr lang="en-US" sz="1100" b="1" i="0" u="none" strike="noStrike" dirty="0">
                          <a:solidFill>
                            <a:srgbClr val="264A64"/>
                          </a:solidFill>
                          <a:effectLst/>
                          <a:latin typeface="Arial" panose="020B0604020202020204" pitchFamily="34" charset="0"/>
                        </a:rPr>
                        <a:t>All Households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AE4"/>
                    </a:solidFill>
                  </a:tcPr>
                </a:tc>
                <a:tc>
                  <a:txBody>
                    <a:bodyPr/>
                    <a:lstStyle/>
                    <a:p>
                      <a:pPr algn="ctr" rtl="0" fontAlgn="ctr"/>
                      <a:r>
                        <a:rPr lang="en-US" sz="1100" b="1" i="0" u="none" strike="noStrike">
                          <a:solidFill>
                            <a:srgbClr val="264A64"/>
                          </a:solidFill>
                          <a:effectLst/>
                          <a:latin typeface="Arial" panose="020B0604020202020204" pitchFamily="34" charset="0"/>
                        </a:rPr>
                        <a:t>$391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AE4"/>
                    </a:solidFill>
                  </a:tcPr>
                </a:tc>
                <a:extLst>
                  <a:ext uri="{0D108BD9-81ED-4DB2-BD59-A6C34878D82A}">
                    <a16:rowId xmlns:a16="http://schemas.microsoft.com/office/drawing/2014/main" val="3174657601"/>
                  </a:ext>
                </a:extLst>
              </a:tr>
              <a:tr h="289304">
                <a:tc>
                  <a:txBody>
                    <a:bodyPr/>
                    <a:lstStyle/>
                    <a:p>
                      <a:pPr marL="60325" indent="0" algn="l" rtl="0" fontAlgn="ctr"/>
                      <a:r>
                        <a:rPr lang="en-US" sz="1100" b="1" i="0" u="none" strike="noStrike" dirty="0">
                          <a:solidFill>
                            <a:srgbClr val="264A64"/>
                          </a:solidFill>
                          <a:effectLst/>
                          <a:latin typeface="Arial" panose="020B0604020202020204" pitchFamily="34" charset="0"/>
                        </a:rPr>
                        <a:t>High Burden Households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tc>
                  <a:txBody>
                    <a:bodyPr/>
                    <a:lstStyle/>
                    <a:p>
                      <a:pPr algn="ctr" rtl="0" fontAlgn="ctr"/>
                      <a:r>
                        <a:rPr lang="en-US" sz="1100" b="1" i="0" u="none" strike="noStrike">
                          <a:solidFill>
                            <a:srgbClr val="264A64"/>
                          </a:solidFill>
                          <a:effectLst/>
                          <a:latin typeface="Arial" panose="020B0604020202020204" pitchFamily="34" charset="0"/>
                        </a:rPr>
                        <a:t>$417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extLst>
                  <a:ext uri="{0D108BD9-81ED-4DB2-BD59-A6C34878D82A}">
                    <a16:rowId xmlns:a16="http://schemas.microsoft.com/office/drawing/2014/main" val="1309261499"/>
                  </a:ext>
                </a:extLst>
              </a:tr>
              <a:tr h="289304">
                <a:tc>
                  <a:txBody>
                    <a:bodyPr/>
                    <a:lstStyle/>
                    <a:p>
                      <a:pPr marL="60325" indent="0" algn="l" rtl="0" fontAlgn="ctr"/>
                      <a:r>
                        <a:rPr lang="en-US" sz="1100" b="1" i="1" u="none" strike="noStrike" dirty="0">
                          <a:solidFill>
                            <a:srgbClr val="264A64"/>
                          </a:solidFill>
                          <a:effectLst/>
                          <a:latin typeface="Arial" panose="020B0604020202020204" pitchFamily="34" charset="0"/>
                        </a:rPr>
                        <a:t>Difference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tc>
                  <a:txBody>
                    <a:bodyPr/>
                    <a:lstStyle/>
                    <a:p>
                      <a:pPr algn="ctr" rtl="0" fontAlgn="ctr"/>
                      <a:r>
                        <a:rPr lang="en-US" sz="1100" b="1" i="0" u="none" strike="noStrike" dirty="0">
                          <a:solidFill>
                            <a:srgbClr val="264A64"/>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extLst>
                  <a:ext uri="{0D108BD9-81ED-4DB2-BD59-A6C34878D82A}">
                    <a16:rowId xmlns:a16="http://schemas.microsoft.com/office/drawing/2014/main" val="175414095"/>
                  </a:ext>
                </a:extLst>
              </a:tr>
              <a:tr h="777240">
                <a:tc>
                  <a:txBody>
                    <a:bodyPr/>
                    <a:lstStyle/>
                    <a:p>
                      <a:pPr algn="l" fontAlgn="b"/>
                      <a:endParaRPr lang="en-US" sz="1000" b="0" i="0" u="none" strike="noStrike" dirty="0">
                        <a:effectLst/>
                        <a:latin typeface="Courier"/>
                      </a:endParaRPr>
                    </a:p>
                    <a:p>
                      <a:pPr algn="l" fontAlgn="b"/>
                      <a:endParaRPr lang="en-US" sz="1000" b="0" i="0" u="none" strike="noStrike" dirty="0">
                        <a:effectLst/>
                        <a:latin typeface="Courier"/>
                      </a:endParaRPr>
                    </a:p>
                    <a:p>
                      <a:pPr algn="l" fontAlgn="b"/>
                      <a:endParaRPr lang="en-US" sz="1000" b="0" i="0" u="none" strike="noStrike" dirty="0">
                        <a:effectLst/>
                        <a:latin typeface="Courier"/>
                      </a:endParaRPr>
                    </a:p>
                    <a:p>
                      <a:pPr algn="l" fontAlgn="b"/>
                      <a:endParaRPr lang="en-US" sz="1000" b="0" i="0" u="none" strike="noStrike" dirty="0">
                        <a:effectLst/>
                        <a:latin typeface="Courier"/>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222222"/>
                        </a:solidFill>
                        <a:effectLst/>
                        <a:latin typeface="Arial" panose="020B0604020202020204" pitchFamily="34" charset="0"/>
                      </a:endParaRPr>
                    </a:p>
                    <a:p>
                      <a:pPr algn="l" fontAlgn="b"/>
                      <a:endParaRPr lang="en-US" sz="800" b="0" i="0" u="none" strike="noStrike" dirty="0">
                        <a:solidFill>
                          <a:srgbClr val="222222"/>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18254"/>
                  </a:ext>
                </a:extLst>
              </a:tr>
              <a:tr h="289304">
                <a:tc gridSpan="2">
                  <a:txBody>
                    <a:bodyPr/>
                    <a:lstStyle/>
                    <a:p>
                      <a:pPr algn="ctr" fontAlgn="ctr"/>
                      <a:r>
                        <a:rPr lang="en-US" sz="1800" b="0" i="0" u="none" strike="noStrike" dirty="0">
                          <a:effectLst/>
                          <a:latin typeface="Arial" panose="020B0604020202020204" pitchFamily="34" charset="0"/>
                        </a:rPr>
                        <a:t> </a:t>
                      </a:r>
                      <a:r>
                        <a:rPr lang="en-US" sz="1100" b="1" i="0" u="none" strike="noStrike" dirty="0">
                          <a:solidFill>
                            <a:srgbClr val="FFFFFF"/>
                          </a:solidFill>
                          <a:effectLst/>
                          <a:latin typeface="Arial" panose="020B0604020202020204" pitchFamily="34" charset="0"/>
                        </a:rPr>
                        <a:t>Average % Burden Reduction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AB0"/>
                    </a:solidFill>
                  </a:tcPr>
                </a:tc>
                <a:tc hMerge="1">
                  <a:txBody>
                    <a:bodyPr/>
                    <a:lstStyle/>
                    <a:p>
                      <a:pPr algn="ctr" rtl="0" fontAlgn="ctr"/>
                      <a:endParaRPr lang="en-US" sz="11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AB0"/>
                    </a:solidFill>
                  </a:tcPr>
                </a:tc>
                <a:extLst>
                  <a:ext uri="{0D108BD9-81ED-4DB2-BD59-A6C34878D82A}">
                    <a16:rowId xmlns:a16="http://schemas.microsoft.com/office/drawing/2014/main" val="3726986763"/>
                  </a:ext>
                </a:extLst>
              </a:tr>
              <a:tr h="289304">
                <a:tc>
                  <a:txBody>
                    <a:bodyPr/>
                    <a:lstStyle/>
                    <a:p>
                      <a:pPr marL="60325" indent="0" algn="l" rtl="0" fontAlgn="ctr"/>
                      <a:r>
                        <a:rPr lang="en-US" sz="1100" b="1" i="0" u="none" strike="noStrike" dirty="0">
                          <a:solidFill>
                            <a:srgbClr val="264A64"/>
                          </a:solidFill>
                          <a:effectLst/>
                          <a:latin typeface="Arial" panose="020B0604020202020204" pitchFamily="34" charset="0"/>
                        </a:rPr>
                        <a:t>All Households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AE4"/>
                    </a:solidFill>
                  </a:tcPr>
                </a:tc>
                <a:tc>
                  <a:txBody>
                    <a:bodyPr/>
                    <a:lstStyle/>
                    <a:p>
                      <a:pPr algn="ctr" rtl="0" fontAlgn="ctr"/>
                      <a:r>
                        <a:rPr lang="en-US" sz="1100" b="1" i="0" u="none" strike="noStrike" dirty="0">
                          <a:solidFill>
                            <a:srgbClr val="264A64"/>
                          </a:solidFill>
                          <a:effectLst/>
                          <a:latin typeface="Arial" panose="020B0604020202020204" pitchFamily="34" charset="0"/>
                        </a:rPr>
                        <a:t>27.4%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AE4"/>
                    </a:solidFill>
                  </a:tcPr>
                </a:tc>
                <a:extLst>
                  <a:ext uri="{0D108BD9-81ED-4DB2-BD59-A6C34878D82A}">
                    <a16:rowId xmlns:a16="http://schemas.microsoft.com/office/drawing/2014/main" val="2174187980"/>
                  </a:ext>
                </a:extLst>
              </a:tr>
              <a:tr h="289304">
                <a:tc>
                  <a:txBody>
                    <a:bodyPr/>
                    <a:lstStyle/>
                    <a:p>
                      <a:pPr marL="60325" indent="0" algn="l" rtl="0" fontAlgn="ctr"/>
                      <a:r>
                        <a:rPr lang="en-US" sz="1100" b="1" i="0" u="none" strike="noStrike" dirty="0">
                          <a:solidFill>
                            <a:srgbClr val="264A64"/>
                          </a:solidFill>
                          <a:effectLst/>
                          <a:latin typeface="Arial" panose="020B0604020202020204" pitchFamily="34" charset="0"/>
                        </a:rPr>
                        <a:t>High Burden Households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tc>
                  <a:txBody>
                    <a:bodyPr/>
                    <a:lstStyle/>
                    <a:p>
                      <a:pPr algn="ctr" rtl="0" fontAlgn="ctr"/>
                      <a:r>
                        <a:rPr lang="en-US" sz="1100" b="1" i="0" u="none" strike="noStrike" dirty="0">
                          <a:solidFill>
                            <a:srgbClr val="264A64"/>
                          </a:solidFill>
                          <a:effectLst/>
                          <a:latin typeface="Arial" panose="020B0604020202020204" pitchFamily="34" charset="0"/>
                        </a:rPr>
                        <a:t>19.8%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extLst>
                  <a:ext uri="{0D108BD9-81ED-4DB2-BD59-A6C34878D82A}">
                    <a16:rowId xmlns:a16="http://schemas.microsoft.com/office/drawing/2014/main" val="2571138311"/>
                  </a:ext>
                </a:extLst>
              </a:tr>
              <a:tr h="289304">
                <a:tc>
                  <a:txBody>
                    <a:bodyPr/>
                    <a:lstStyle/>
                    <a:p>
                      <a:pPr marL="60325" indent="0" algn="l" rtl="0" fontAlgn="ctr"/>
                      <a:r>
                        <a:rPr lang="en-US" sz="1100" b="1" i="1" u="none" strike="noStrike" dirty="0">
                          <a:solidFill>
                            <a:srgbClr val="264A64"/>
                          </a:solidFill>
                          <a:effectLst/>
                          <a:latin typeface="Arial" panose="020B0604020202020204" pitchFamily="34" charset="0"/>
                        </a:rPr>
                        <a:t>Difference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tc>
                  <a:txBody>
                    <a:bodyPr/>
                    <a:lstStyle/>
                    <a:p>
                      <a:pPr algn="ctr" rtl="0" fontAlgn="ctr"/>
                      <a:r>
                        <a:rPr lang="en-US" sz="1100" b="1" i="0" u="none" strike="noStrike" dirty="0">
                          <a:solidFill>
                            <a:srgbClr val="264A64"/>
                          </a:solidFill>
                          <a:effectLst/>
                          <a:latin typeface="Arial" panose="020B060402020202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2"/>
                    </a:solidFill>
                  </a:tcPr>
                </a:tc>
                <a:extLst>
                  <a:ext uri="{0D108BD9-81ED-4DB2-BD59-A6C34878D82A}">
                    <a16:rowId xmlns:a16="http://schemas.microsoft.com/office/drawing/2014/main" val="1616777170"/>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780573"/>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These difference in benefits and burden reduction between all households and high burden households are reflected in the targeting index numbers.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B—LIHEAP Impact </a:t>
            </a:r>
            <a:r>
              <a:rPr lang="en-US" sz="2400" b="0" i="1" dirty="0"/>
              <a:t>(all households)</a:t>
            </a:r>
            <a:endParaRPr lang="en-US" sz="2400" b="0"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33" name="TextBox 32"/>
          <p:cNvSpPr txBox="1"/>
          <p:nvPr/>
        </p:nvSpPr>
        <p:spPr>
          <a:xfrm>
            <a:off x="3923826" y="2659095"/>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receive a 7% greater annual LIHEAP benefit than average households.</a:t>
            </a:r>
          </a:p>
        </p:txBody>
      </p:sp>
      <p:sp>
        <p:nvSpPr>
          <p:cNvPr id="34" name="Oval 33"/>
          <p:cNvSpPr/>
          <p:nvPr/>
        </p:nvSpPr>
        <p:spPr>
          <a:xfrm>
            <a:off x="2628425" y="3545843"/>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35" name="Oval 34"/>
          <p:cNvSpPr/>
          <p:nvPr/>
        </p:nvSpPr>
        <p:spPr>
          <a:xfrm>
            <a:off x="7763106" y="3570057"/>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37" name="TextBox 36"/>
          <p:cNvSpPr txBox="1"/>
          <p:nvPr/>
        </p:nvSpPr>
        <p:spPr>
          <a:xfrm>
            <a:off x="3923826" y="4534478"/>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have 28% less of their energy burden covered with LIHEAP than average households.</a:t>
            </a:r>
          </a:p>
        </p:txBody>
      </p:sp>
      <p:sp>
        <p:nvSpPr>
          <p:cNvPr id="38" name="Oval 37"/>
          <p:cNvSpPr/>
          <p:nvPr/>
        </p:nvSpPr>
        <p:spPr>
          <a:xfrm>
            <a:off x="7736955" y="5453223"/>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40" name="Oval 39"/>
          <p:cNvSpPr/>
          <p:nvPr/>
        </p:nvSpPr>
        <p:spPr>
          <a:xfrm>
            <a:off x="2628424" y="5481858"/>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3724200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5123234" y="1778332"/>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123234" y="2675153"/>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B—All Households Summary</a:t>
            </a:r>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68558331"/>
              </p:ext>
            </p:extLst>
          </p:nvPr>
        </p:nvGraphicFramePr>
        <p:xfrm>
          <a:off x="220491" y="1499455"/>
          <a:ext cx="8726993" cy="5111496"/>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93346414"/>
                    </a:ext>
                  </a:extLst>
                </a:gridCol>
                <a:gridCol w="1097280">
                  <a:extLst>
                    <a:ext uri="{9D8B030D-6E8A-4147-A177-3AD203B41FA5}">
                      <a16:colId xmlns:a16="http://schemas.microsoft.com/office/drawing/2014/main" val="3989921030"/>
                    </a:ext>
                  </a:extLst>
                </a:gridCol>
                <a:gridCol w="174392">
                  <a:extLst>
                    <a:ext uri="{9D8B030D-6E8A-4147-A177-3AD203B41FA5}">
                      <a16:colId xmlns:a16="http://schemas.microsoft.com/office/drawing/2014/main" val="2762288402"/>
                    </a:ext>
                  </a:extLst>
                </a:gridCol>
                <a:gridCol w="1097280">
                  <a:extLst>
                    <a:ext uri="{9D8B030D-6E8A-4147-A177-3AD203B41FA5}">
                      <a16:colId xmlns:a16="http://schemas.microsoft.com/office/drawing/2014/main" val="3261571689"/>
                    </a:ext>
                  </a:extLst>
                </a:gridCol>
                <a:gridCol w="180761">
                  <a:extLst>
                    <a:ext uri="{9D8B030D-6E8A-4147-A177-3AD203B41FA5}">
                      <a16:colId xmlns:a16="http://schemas.microsoft.com/office/drawing/2014/main" val="954515285"/>
                    </a:ext>
                  </a:extLst>
                </a:gridCol>
                <a:gridCol w="1097280">
                  <a:extLst>
                    <a:ext uri="{9D8B030D-6E8A-4147-A177-3AD203B41FA5}">
                      <a16:colId xmlns:a16="http://schemas.microsoft.com/office/drawing/2014/main" val="547421698"/>
                    </a:ext>
                  </a:extLst>
                </a:gridCol>
                <a:gridCol w="274320">
                  <a:extLst>
                    <a:ext uri="{9D8B030D-6E8A-4147-A177-3AD203B41FA5}">
                      <a16:colId xmlns:a16="http://schemas.microsoft.com/office/drawing/2014/main" val="2975765055"/>
                    </a:ext>
                  </a:extLst>
                </a:gridCol>
                <a:gridCol w="1097280">
                  <a:extLst>
                    <a:ext uri="{9D8B030D-6E8A-4147-A177-3AD203B41FA5}">
                      <a16:colId xmlns:a16="http://schemas.microsoft.com/office/drawing/2014/main" val="2766397950"/>
                    </a:ext>
                  </a:extLst>
                </a:gridCol>
                <a:gridCol w="116840">
                  <a:extLst>
                    <a:ext uri="{9D8B030D-6E8A-4147-A177-3AD203B41FA5}">
                      <a16:colId xmlns:a16="http://schemas.microsoft.com/office/drawing/2014/main" val="3344116735"/>
                    </a:ext>
                  </a:extLst>
                </a:gridCol>
                <a:gridCol w="1097280">
                  <a:extLst>
                    <a:ext uri="{9D8B030D-6E8A-4147-A177-3AD203B41FA5}">
                      <a16:colId xmlns:a16="http://schemas.microsoft.com/office/drawing/2014/main" val="2649711927"/>
                    </a:ext>
                  </a:extLst>
                </a:gridCol>
                <a:gridCol w="116840">
                  <a:extLst>
                    <a:ext uri="{9D8B030D-6E8A-4147-A177-3AD203B41FA5}">
                      <a16:colId xmlns:a16="http://schemas.microsoft.com/office/drawing/2014/main" val="3349067092"/>
                    </a:ext>
                  </a:extLst>
                </a:gridCol>
                <a:gridCol w="1097280">
                  <a:extLst>
                    <a:ext uri="{9D8B030D-6E8A-4147-A177-3AD203B41FA5}">
                      <a16:colId xmlns:a16="http://schemas.microsoft.com/office/drawing/2014/main" val="263502644"/>
                    </a:ext>
                  </a:extLst>
                </a:gridCol>
              </a:tblGrid>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a:solidFill>
                            <a:schemeClr val="accent6"/>
                          </a:solidFill>
                        </a:rPr>
                        <a:t>ALL</a:t>
                      </a:r>
                      <a:r>
                        <a:rPr lang="en-US" sz="1200" baseline="0" dirty="0">
                          <a:solidFill>
                            <a:schemeClr val="accent6"/>
                          </a:solidFill>
                        </a:rPr>
                        <a:t> Households</a:t>
                      </a:r>
                      <a:endParaRPr lang="en-US" sz="1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dirty="0">
                          <a:solidFill>
                            <a:schemeClr val="accent6"/>
                          </a:solidFill>
                        </a:rPr>
                        <a:t>Avg.</a:t>
                      </a:r>
                      <a:r>
                        <a:rPr lang="en-US" sz="1050" baseline="0" dirty="0">
                          <a:solidFill>
                            <a:schemeClr val="accent6"/>
                          </a:solidFill>
                        </a:rPr>
                        <a:t> Annual</a:t>
                      </a:r>
                    </a:p>
                    <a:p>
                      <a:pPr algn="ctr">
                        <a:lnSpc>
                          <a:spcPct val="80000"/>
                        </a:lnSpc>
                        <a:tabLst>
                          <a:tab pos="1601788" algn="l"/>
                        </a:tabLst>
                      </a:pPr>
                      <a:r>
                        <a:rPr lang="en-US" sz="1050"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dirty="0">
                          <a:solidFill>
                            <a:schemeClr val="accent6"/>
                          </a:solidFill>
                        </a:rPr>
                        <a:t>$1,423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aseline="0" dirty="0">
                          <a:solidFill>
                            <a:schemeClr val="accent6"/>
                          </a:solidFill>
                        </a:rPr>
                        <a:t>$22,966</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Avg. Annual </a:t>
                      </a:r>
                    </a:p>
                    <a:p>
                      <a:pPr algn="ctr">
                        <a:lnSpc>
                          <a:spcPct val="80000"/>
                        </a:lnSpc>
                      </a:pPr>
                      <a:r>
                        <a:rPr lang="en-US" sz="1050"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6.2%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Annual </a:t>
                      </a:r>
                      <a:r>
                        <a:rPr lang="en-US" sz="1050"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aseline="0" dirty="0">
                          <a:solidFill>
                            <a:schemeClr val="accent6"/>
                          </a:solidFill>
                        </a:rPr>
                        <a:t>$391</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Energy</a:t>
                      </a:r>
                      <a:r>
                        <a:rPr lang="en-US" sz="1050" baseline="0" dirty="0">
                          <a:solidFill>
                            <a:schemeClr val="accent6"/>
                          </a:solidFill>
                        </a:rPr>
                        <a:t> </a:t>
                      </a:r>
                      <a:r>
                        <a:rPr lang="en-US" sz="1050" dirty="0">
                          <a:solidFill>
                            <a:schemeClr val="accent6"/>
                          </a:solidFill>
                        </a:rPr>
                        <a:t>Burden</a:t>
                      </a:r>
                    </a:p>
                    <a:p>
                      <a:pPr algn="ctr">
                        <a:lnSpc>
                          <a:spcPct val="80000"/>
                        </a:lnSpc>
                      </a:pPr>
                      <a:r>
                        <a:rPr lang="en-US" sz="1050" dirty="0">
                          <a:solidFill>
                            <a:schemeClr val="accent6"/>
                          </a:solidFill>
                        </a:rPr>
                        <a:t>After LIHEAP</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4.5%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27.4%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3699548396"/>
                  </a:ext>
                </a:extLst>
              </a:tr>
              <a:tr h="182880">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679826"/>
                  </a:ext>
                </a:extLst>
              </a:tr>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High Burden</a:t>
                      </a:r>
                      <a:r>
                        <a:rPr lang="en-US" sz="1200" b="1" baseline="0" dirty="0">
                          <a:solidFill>
                            <a:schemeClr val="accent6"/>
                          </a:solidFill>
                        </a:rPr>
                        <a:t> Households</a:t>
                      </a: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b="1" dirty="0">
                          <a:solidFill>
                            <a:schemeClr val="accent6"/>
                          </a:solidFill>
                        </a:rPr>
                        <a:t>Avg.</a:t>
                      </a:r>
                      <a:r>
                        <a:rPr lang="en-US" sz="1050" b="1" baseline="0" dirty="0">
                          <a:solidFill>
                            <a:schemeClr val="accent6"/>
                          </a:solidFill>
                        </a:rPr>
                        <a:t> Annual</a:t>
                      </a:r>
                    </a:p>
                    <a:p>
                      <a:pPr algn="ctr">
                        <a:lnSpc>
                          <a:spcPct val="80000"/>
                        </a:lnSpc>
                        <a:tabLst>
                          <a:tab pos="1601788" algn="l"/>
                        </a:tabLst>
                      </a:pPr>
                      <a:r>
                        <a:rPr lang="en-US" sz="1050" b="1"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b="1" dirty="0">
                          <a:solidFill>
                            <a:schemeClr val="accent6"/>
                          </a:solidFill>
                        </a:rPr>
                        <a:t>$2,110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1" baseline="0" dirty="0">
                          <a:solidFill>
                            <a:schemeClr val="accent6"/>
                          </a:solidFill>
                        </a:rPr>
                        <a:t>$15,078</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b="1"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Avg. Annual </a:t>
                      </a:r>
                    </a:p>
                    <a:p>
                      <a:pPr algn="ctr">
                        <a:lnSpc>
                          <a:spcPct val="80000"/>
                        </a:lnSpc>
                      </a:pPr>
                      <a:r>
                        <a:rPr lang="en-US" sz="1050" b="1"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Annual </a:t>
                      </a:r>
                      <a:r>
                        <a:rPr lang="en-US" sz="1050" b="1"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1" baseline="0" dirty="0">
                          <a:solidFill>
                            <a:schemeClr val="accent6"/>
                          </a:solidFill>
                        </a:rPr>
                        <a:t>$417</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New </a:t>
                      </a:r>
                    </a:p>
                    <a:p>
                      <a:pPr algn="ctr">
                        <a:lnSpc>
                          <a:spcPct val="80000"/>
                        </a:lnSpc>
                      </a:pPr>
                      <a:r>
                        <a:rPr lang="en-US" sz="1050" b="1" dirty="0">
                          <a:solidFill>
                            <a:schemeClr val="accent6"/>
                          </a:solidFill>
                        </a:rPr>
                        <a:t>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11.2%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19.8%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79025121"/>
                  </a:ext>
                </a:extLst>
              </a:tr>
              <a:tr h="18288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80363"/>
                  </a:ext>
                </a:extLst>
              </a:tr>
              <a:tr h="3708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200" b="0" dirty="0">
                          <a:solidFill>
                            <a:schemeClr val="accent6"/>
                          </a:solidFill>
                        </a:rPr>
                        <a:t>High Burden HH energy bills are </a:t>
                      </a:r>
                      <a:r>
                        <a:rPr lang="en-US" sz="1200" b="1" dirty="0">
                          <a:solidFill>
                            <a:schemeClr val="accent6"/>
                          </a:solidFill>
                        </a:rPr>
                        <a:t>48%</a:t>
                      </a:r>
                      <a:r>
                        <a:rPr lang="en-US" sz="1200" b="1" baseline="0" dirty="0">
                          <a:solidFill>
                            <a:schemeClr val="accent6"/>
                          </a:solidFill>
                        </a:rPr>
                        <a:t> higher</a:t>
                      </a:r>
                      <a:r>
                        <a:rPr lang="en-US" sz="1200" b="0" baseline="0" dirty="0">
                          <a:solidFill>
                            <a:schemeClr val="accent6"/>
                          </a:solidFill>
                        </a:rPr>
                        <a:t> than average households.</a:t>
                      </a:r>
                      <a:endParaRPr lang="en-US" sz="1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income is </a:t>
                      </a:r>
                      <a:r>
                        <a:rPr kumimoji="0" lang="en-US" sz="1200" b="1" i="0" u="none" strike="noStrike" kern="1200" cap="none" spc="0" normalizeH="0" baseline="0" noProof="0" dirty="0">
                          <a:ln>
                            <a:noFill/>
                          </a:ln>
                          <a:solidFill>
                            <a:srgbClr val="264A64"/>
                          </a:solidFill>
                          <a:effectLst/>
                          <a:uLnTx/>
                          <a:uFillTx/>
                          <a:latin typeface="+mn-lt"/>
                          <a:ea typeface="+mn-ea"/>
                          <a:cs typeface="+mn-cs"/>
                        </a:rPr>
                        <a:t>34% lower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paying </a:t>
                      </a:r>
                      <a:r>
                        <a:rPr kumimoji="0" lang="en-US" sz="1200" b="1" i="0" u="none" strike="noStrike" kern="1200" cap="none" spc="0" normalizeH="0" baseline="0" noProof="0" dirty="0">
                          <a:ln>
                            <a:noFill/>
                          </a:ln>
                          <a:solidFill>
                            <a:srgbClr val="264A64"/>
                          </a:solidFill>
                          <a:effectLst/>
                          <a:uLnTx/>
                          <a:uFillTx/>
                          <a:latin typeface="+mn-lt"/>
                          <a:ea typeface="+mn-ea"/>
                          <a:cs typeface="+mn-cs"/>
                        </a:rPr>
                        <a:t>2.3x 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receiving a LIHEAP benefit that is </a:t>
                      </a:r>
                      <a:r>
                        <a:rPr kumimoji="0" lang="en-US" sz="1200" b="1" i="0" u="none" strike="noStrike" kern="1200" cap="none" spc="0" normalizeH="0" baseline="0" noProof="0" dirty="0">
                          <a:ln>
                            <a:noFill/>
                          </a:ln>
                          <a:solidFill>
                            <a:srgbClr val="264A64"/>
                          </a:solidFill>
                          <a:effectLst/>
                          <a:uLnTx/>
                          <a:uFillTx/>
                          <a:latin typeface="+mn-lt"/>
                          <a:ea typeface="+mn-ea"/>
                          <a:cs typeface="+mn-cs"/>
                        </a:rPr>
                        <a:t>7% greater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1" dirty="0">
                          <a:solidFill>
                            <a:schemeClr val="accent6"/>
                          </a:solidFill>
                        </a:rPr>
                        <a:t>After LIHEAP</a:t>
                      </a:r>
                      <a:r>
                        <a:rPr lang="en-US" sz="1200" b="0" dirty="0">
                          <a:solidFill>
                            <a:schemeClr val="accent6"/>
                          </a:solidFill>
                        </a:rPr>
                        <a:t>, High Burden HH are paying </a:t>
                      </a:r>
                      <a:r>
                        <a:rPr lang="en-US" sz="1200" b="1" dirty="0">
                          <a:solidFill>
                            <a:schemeClr val="accent6"/>
                          </a:solidFill>
                        </a:rPr>
                        <a:t>2.5x </a:t>
                      </a:r>
                      <a:r>
                        <a:rPr kumimoji="0" lang="en-US" sz="1200" b="1" i="0" u="none" strike="noStrike" kern="1200" cap="none" spc="0" normalizeH="0" baseline="0" noProof="0" dirty="0">
                          <a:ln>
                            <a:noFill/>
                          </a:ln>
                          <a:solidFill>
                            <a:srgbClr val="264A64"/>
                          </a:solidFill>
                          <a:effectLst/>
                          <a:uLnTx/>
                          <a:uFillTx/>
                          <a:latin typeface="+mn-lt"/>
                          <a:ea typeface="+mn-ea"/>
                          <a:cs typeface="+mn-cs"/>
                        </a:rPr>
                        <a:t>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have a </a:t>
                      </a:r>
                      <a:r>
                        <a:rPr kumimoji="0" lang="en-US" sz="1200" b="1" i="0" u="none" strike="noStrike" kern="1200" cap="none" spc="0" normalizeH="0" baseline="0" noProof="0" dirty="0">
                          <a:ln>
                            <a:noFill/>
                          </a:ln>
                          <a:solidFill>
                            <a:srgbClr val="264A64"/>
                          </a:solidFill>
                          <a:effectLst/>
                          <a:uLnTx/>
                          <a:uFillTx/>
                          <a:latin typeface="+mn-lt"/>
                          <a:ea typeface="+mn-ea"/>
                          <a:cs typeface="+mn-cs"/>
                        </a:rPr>
                        <a:t>28% lesser share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energy burden offset with LIHEAP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322165964"/>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74682"/>
                  </a:ext>
                </a:extLst>
              </a:tr>
              <a:tr h="175564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rgbClr val="C00000"/>
                          </a:solidFill>
                        </a:rPr>
                        <a:t>ALL HOUSEHOLDS</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Preliminary Conclusions</a:t>
                      </a:r>
                      <a:r>
                        <a:rPr lang="en-US" sz="1200" b="1" dirty="0">
                          <a:solidFill>
                            <a:srgbClr val="C00000"/>
                          </a:solidFill>
                        </a:rPr>
                        <a:t> </a:t>
                      </a:r>
                    </a:p>
                  </a:txBody>
                  <a:tcPr marL="45720" marR="45720">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227013" indent="-168275" algn="l">
                        <a:lnSpc>
                          <a:spcPct val="80000"/>
                        </a:lnSpc>
                        <a:buFont typeface="Arial" panose="020B0604020202020204" pitchFamily="34" charset="0"/>
                        <a:buChar char="•"/>
                        <a:tabLst>
                          <a:tab pos="1601788" algn="l"/>
                        </a:tabLst>
                      </a:pPr>
                      <a:r>
                        <a:rPr lang="en-US" sz="1400" b="0" baseline="0" dirty="0">
                          <a:solidFill>
                            <a:schemeClr val="accent6"/>
                          </a:solidFill>
                        </a:rPr>
                        <a:t>D</a:t>
                      </a:r>
                      <a:r>
                        <a:rPr lang="en-US" sz="1400" b="0" dirty="0">
                          <a:solidFill>
                            <a:schemeClr val="accent6"/>
                          </a:solidFill>
                        </a:rPr>
                        <a:t>ifferences in Energy Burden are the result of </a:t>
                      </a:r>
                      <a:r>
                        <a:rPr lang="en-US" sz="1400" b="1" i="0" dirty="0">
                          <a:solidFill>
                            <a:schemeClr val="accent6"/>
                          </a:solidFill>
                        </a:rPr>
                        <a:t>both</a:t>
                      </a:r>
                      <a:r>
                        <a:rPr lang="en-US" sz="1400" b="0" dirty="0">
                          <a:solidFill>
                            <a:schemeClr val="accent6"/>
                          </a:solidFill>
                        </a:rPr>
                        <a:t> higher energy bills and lower income among high burden HH —</a:t>
                      </a:r>
                      <a:r>
                        <a:rPr lang="en-US" sz="1400" b="0" baseline="0" dirty="0">
                          <a:solidFill>
                            <a:schemeClr val="accent6"/>
                          </a:solidFill>
                        </a:rPr>
                        <a:t> with </a:t>
                      </a:r>
                      <a:r>
                        <a:rPr lang="en-US" sz="1400" b="0" i="1" baseline="0" dirty="0">
                          <a:solidFill>
                            <a:schemeClr val="accent6"/>
                          </a:solidFill>
                        </a:rPr>
                        <a:t>income as a larger factor.</a:t>
                      </a:r>
                    </a:p>
                    <a:p>
                      <a:pPr marL="227013" indent="-168275" algn="l">
                        <a:lnSpc>
                          <a:spcPct val="80000"/>
                        </a:lnSpc>
                        <a:buFont typeface="Arial" panose="020B0604020202020204" pitchFamily="34" charset="0"/>
                        <a:buChar char="•"/>
                        <a:tabLst>
                          <a:tab pos="1601788" algn="l"/>
                        </a:tabLst>
                      </a:pPr>
                      <a:endParaRPr lang="en-US" sz="1400" b="0" i="1" baseline="0" dirty="0">
                        <a:solidFill>
                          <a:schemeClr val="accent6"/>
                        </a:solidFill>
                      </a:endParaRPr>
                    </a:p>
                    <a:p>
                      <a:pPr marL="227013" indent="-168275" algn="l">
                        <a:lnSpc>
                          <a:spcPct val="80000"/>
                        </a:lnSpc>
                        <a:buFont typeface="Arial" panose="020B0604020202020204" pitchFamily="34" charset="0"/>
                        <a:buChar char="•"/>
                        <a:tabLst>
                          <a:tab pos="1601788" algn="l"/>
                        </a:tabLst>
                      </a:pPr>
                      <a:r>
                        <a:rPr lang="en-US" sz="1400" b="0" i="0" baseline="0" dirty="0">
                          <a:solidFill>
                            <a:schemeClr val="accent6"/>
                          </a:solidFill>
                        </a:rPr>
                        <a:t>High Burden households have energy bills that are 48% higher than average households, but only receive a 7% greater benefit.</a:t>
                      </a:r>
                      <a:endParaRPr lang="en-US" sz="1400" b="0" i="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hMerge="1">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117475" marR="0" lvl="0" indent="0" algn="l" defTabSz="914400" rtl="0" eaLnBrk="1" fontAlgn="auto" latinLnBrk="0" hangingPunct="1">
                        <a:lnSpc>
                          <a:spcPct val="80000"/>
                        </a:lnSpc>
                        <a:spcBef>
                          <a:spcPts val="0"/>
                        </a:spcBef>
                        <a:spcAft>
                          <a:spcPts val="0"/>
                        </a:spcAft>
                        <a:buClrTx/>
                        <a:buSzTx/>
                        <a:buFontTx/>
                        <a:buNone/>
                        <a:tabLst>
                          <a:tab pos="1601788" algn="l"/>
                        </a:tabLst>
                        <a:defRPr/>
                      </a:pPr>
                      <a:r>
                        <a:rPr kumimoji="0" lang="en-US" sz="1600" b="0" i="0" u="none" strike="noStrike" kern="1200" cap="none" spc="0" normalizeH="0" baseline="0" noProof="0" dirty="0">
                          <a:ln>
                            <a:noFill/>
                          </a:ln>
                          <a:solidFill>
                            <a:srgbClr val="264A64"/>
                          </a:solidFill>
                          <a:effectLst/>
                          <a:uLnTx/>
                          <a:uFillTx/>
                          <a:latin typeface="+mn-lt"/>
                          <a:ea typeface="+mn-ea"/>
                          <a:cs typeface="+mn-cs"/>
                        </a:rPr>
                        <a:t>Although the grantee is paying a slightly higher benefit to households with lower incomes, it does not appear to be enough to address the difference between high burden and average households in terms of income and energy costs. </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hMerge="1">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1359621540"/>
                  </a:ext>
                </a:extLst>
              </a:tr>
            </a:tbl>
          </a:graphicData>
        </a:graphic>
      </p:graphicFrame>
    </p:spTree>
    <p:extLst>
      <p:ext uri="{BB962C8B-B14F-4D97-AF65-F5344CB8AC3E}">
        <p14:creationId xmlns:p14="http://schemas.microsoft.com/office/powerpoint/2010/main" val="2174850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50962"/>
            <a:ext cx="8458200" cy="35548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264A64"/>
                </a:solidFill>
                <a:effectLst/>
                <a:uLnTx/>
                <a:uFillTx/>
                <a:latin typeface="Arial"/>
              </a:rPr>
              <a:t>Step #2:  </a:t>
            </a:r>
            <a:r>
              <a:rPr lang="en-US" sz="1900" b="1" dirty="0">
                <a:solidFill>
                  <a:srgbClr val="264A64"/>
                </a:solidFill>
                <a:latin typeface="Arial"/>
              </a:rPr>
              <a:t>Data by Main Heating Fuel Type</a:t>
            </a:r>
            <a:endParaRPr kumimoji="0" lang="en-US" sz="1900" b="1" i="0" u="none" strike="noStrike" kern="1200" cap="none" spc="0" normalizeH="0" baseline="0" noProof="0" dirty="0">
              <a:ln>
                <a:noFill/>
              </a:ln>
              <a:solidFill>
                <a:srgbClr val="264A64"/>
              </a:solidFill>
              <a:effectLst/>
              <a:uLnTx/>
              <a:uFillTx/>
              <a:latin typeface="Arial"/>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2700" dirty="0"/>
              <a:t>Performance Management Session I</a:t>
            </a:r>
            <a:r>
              <a:rPr lang="en-US" sz="2800" dirty="0"/>
              <a:t/>
            </a:r>
            <a:br>
              <a:rPr lang="en-US" sz="2800" dirty="0"/>
            </a:br>
            <a:r>
              <a:rPr lang="en-US" sz="2400" b="0" dirty="0"/>
              <a:t>Example B—Step Two (Looking at Data by Fuel Type)</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3" name="Picture 2"/>
          <p:cNvPicPr>
            <a:picLocks noChangeAspect="1"/>
          </p:cNvPicPr>
          <p:nvPr/>
        </p:nvPicPr>
        <p:blipFill>
          <a:blip r:embed="rId4"/>
          <a:stretch>
            <a:fillRect/>
          </a:stretch>
        </p:blipFill>
        <p:spPr>
          <a:xfrm>
            <a:off x="899808" y="2182427"/>
            <a:ext cx="7077812" cy="4424289"/>
          </a:xfrm>
          <a:prstGeom prst="rect">
            <a:avLst/>
          </a:prstGeom>
        </p:spPr>
      </p:pic>
    </p:spTree>
    <p:extLst>
      <p:ext uri="{BB962C8B-B14F-4D97-AF65-F5344CB8AC3E}">
        <p14:creationId xmlns:p14="http://schemas.microsoft.com/office/powerpoint/2010/main" val="1968163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04869043"/>
              </p:ext>
            </p:extLst>
          </p:nvPr>
        </p:nvGraphicFramePr>
        <p:xfrm>
          <a:off x="512979" y="1550330"/>
          <a:ext cx="4728450" cy="4824523"/>
        </p:xfrm>
        <a:graphic>
          <a:graphicData uri="http://schemas.openxmlformats.org/drawingml/2006/table">
            <a:tbl>
              <a:tblPr/>
              <a:tblGrid>
                <a:gridCol w="3749040">
                  <a:extLst>
                    <a:ext uri="{9D8B030D-6E8A-4147-A177-3AD203B41FA5}">
                      <a16:colId xmlns:a16="http://schemas.microsoft.com/office/drawing/2014/main" val="1773966678"/>
                    </a:ext>
                  </a:extLst>
                </a:gridCol>
                <a:gridCol w="979410">
                  <a:extLst>
                    <a:ext uri="{9D8B030D-6E8A-4147-A177-3AD203B41FA5}">
                      <a16:colId xmlns:a16="http://schemas.microsoft.com/office/drawing/2014/main" val="525646459"/>
                    </a:ext>
                  </a:extLst>
                </a:gridCol>
              </a:tblGrid>
              <a:tr h="213998">
                <a:tc>
                  <a:txBody>
                    <a:bodyPr/>
                    <a:lstStyle/>
                    <a:p>
                      <a:pPr algn="l" fontAlgn="ctr"/>
                      <a:r>
                        <a:rPr lang="en-US" sz="800" b="1" i="0" u="none" strike="noStrike" dirty="0">
                          <a:solidFill>
                            <a:srgbClr val="000000"/>
                          </a:solidFill>
                          <a:effectLst/>
                          <a:latin typeface="Calibri" panose="020F0502020204030204" pitchFamily="34" charset="0"/>
                        </a:rPr>
                        <a:t>B.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Calibri" panose="020F0502020204030204" pitchFamily="34" charset="0"/>
                        </a:rPr>
                        <a:t>Natural Gas</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42382"/>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Households with 12 Months of  Bill Data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32,906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19992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$23,465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24366"/>
                  </a:ext>
                </a:extLst>
              </a:tr>
              <a:tr h="212521">
                <a:tc>
                  <a:txBody>
                    <a:bodyPr/>
                    <a:lstStyle/>
                    <a:p>
                      <a:pPr algn="l" fontAlgn="ctr"/>
                      <a:r>
                        <a:rPr lang="en-US" sz="800" b="0" i="0" u="none" strike="noStrike" dirty="0">
                          <a:solidFill>
                            <a:srgbClr val="000000"/>
                          </a:solidFill>
                          <a:effectLst/>
                          <a:latin typeface="Calibri" panose="020F0502020204030204" pitchFamily="34" charset="0"/>
                        </a:rPr>
                        <a:t>      3.    Average Annual Total LIHEAP Benefit per Household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362"/>
                  </a:ext>
                </a:extLst>
              </a:tr>
              <a:tr h="212521">
                <a:tc>
                  <a:txBody>
                    <a:bodyPr/>
                    <a:lstStyle/>
                    <a:p>
                      <a:pPr algn="l" fontAlgn="ctr"/>
                      <a:r>
                        <a:rPr lang="en-US" sz="800" b="0" i="0" u="none" strike="noStrike">
                          <a:solidFill>
                            <a:srgbClr val="000000"/>
                          </a:solidFill>
                          <a:effectLst/>
                          <a:latin typeface="Calibri" panose="020F0502020204030204" pitchFamily="34" charset="0"/>
                        </a:rPr>
                        <a:t>      4.    Average Annual Main Heating Fuel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$534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689244"/>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$875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8588"/>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$1,409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2390638"/>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6.0%</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3633596"/>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4.4%</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7534346"/>
                  </a:ext>
                </a:extLst>
              </a:tr>
              <a:tr h="212521">
                <a:tc>
                  <a:txBody>
                    <a:bodyPr/>
                    <a:lstStyle/>
                    <a:p>
                      <a:pPr algn="l" fontAlgn="ctr"/>
                      <a:r>
                        <a:rPr lang="en-US" sz="800" b="0" i="0" u="none" strike="noStrike" dirty="0">
                          <a:solidFill>
                            <a:srgbClr val="000000"/>
                          </a:solidFill>
                          <a:effectLst/>
                          <a:latin typeface="Calibri" panose="020F0502020204030204" pitchFamily="34" charset="0"/>
                        </a:rPr>
                        <a:t>      9.    Average Percentage Point Change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1.6%</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2815213"/>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26.8%</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60619016"/>
                  </a:ext>
                </a:extLst>
              </a:tr>
              <a:tr h="212521">
                <a:tc>
                  <a:txBody>
                    <a:bodyPr/>
                    <a:lstStyle/>
                    <a:p>
                      <a:pPr algn="l" fontAlgn="ctr"/>
                      <a:endParaRPr lang="en-US" sz="800" b="0"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520216"/>
                  </a:ext>
                </a:extLst>
              </a:tr>
              <a:tr h="147584">
                <a:tc gridSpan="2">
                  <a:txBody>
                    <a:bodyPr/>
                    <a:lstStyle/>
                    <a:p>
                      <a:pPr algn="l" fontAlgn="ctr"/>
                      <a:r>
                        <a:rPr lang="en-US" sz="800" b="1" i="0" u="none" strike="noStrike">
                          <a:solidFill>
                            <a:srgbClr val="000000"/>
                          </a:solidFill>
                          <a:effectLst/>
                          <a:latin typeface="Calibri" panose="020F0502020204030204" pitchFamily="34" charset="0"/>
                        </a:rPr>
                        <a:t>C.  High Burden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9046068"/>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High Burden Households (Top 25%)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7,630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2737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$14,347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064239"/>
                  </a:ext>
                </a:extLst>
              </a:tr>
              <a:tr h="212521">
                <a:tc>
                  <a:txBody>
                    <a:bodyPr/>
                    <a:lstStyle/>
                    <a:p>
                      <a:pPr algn="l" fontAlgn="ctr"/>
                      <a:r>
                        <a:rPr lang="en-US" sz="800" b="0" i="0" u="none" strike="noStrike">
                          <a:solidFill>
                            <a:srgbClr val="000000"/>
                          </a:solidFill>
                          <a:effectLst/>
                          <a:latin typeface="Calibri" panose="020F0502020204030204" pitchFamily="34" charset="0"/>
                        </a:rPr>
                        <a:t>      3.    Average Annual Total LIHEAP Benefit per High Burden Household</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0525"/>
                  </a:ext>
                </a:extLst>
              </a:tr>
              <a:tr h="212521">
                <a:tc>
                  <a:txBody>
                    <a:bodyPr/>
                    <a:lstStyle/>
                    <a:p>
                      <a:pPr algn="l" fontAlgn="ctr"/>
                      <a:r>
                        <a:rPr lang="en-US" sz="800" b="0" i="0" u="none" strike="noStrike" dirty="0">
                          <a:solidFill>
                            <a:srgbClr val="000000"/>
                          </a:solidFill>
                          <a:effectLst/>
                          <a:latin typeface="Calibri" panose="020F0502020204030204" pitchFamily="34" charset="0"/>
                        </a:rPr>
                        <a:t>      4.    Average Annual Main Heating Fuel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77287"/>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5952"/>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$1,996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6272157"/>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13.9%</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2952195"/>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11.2%</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0994915"/>
                  </a:ext>
                </a:extLst>
              </a:tr>
              <a:tr h="212521">
                <a:tc>
                  <a:txBody>
                    <a:bodyPr/>
                    <a:lstStyle/>
                    <a:p>
                      <a:pPr algn="l" fontAlgn="ctr"/>
                      <a:r>
                        <a:rPr lang="en-US" sz="800" b="0" i="0" u="none" strike="noStrike">
                          <a:solidFill>
                            <a:srgbClr val="000000"/>
                          </a:solidFill>
                          <a:effectLst/>
                          <a:latin typeface="Calibri" panose="020F0502020204030204" pitchFamily="34" charset="0"/>
                        </a:rPr>
                        <a:t>      9.    Average Percentage Point Change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2.7%</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9945814"/>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19.3%</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7871155"/>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551250" y="1879884"/>
            <a:ext cx="3387768" cy="4330416"/>
          </a:xfrm>
          <a:prstGeom prst="rect">
            <a:avLst/>
          </a:prstGeom>
        </p:spPr>
        <p:txBody>
          <a:bodyPr wrap="square">
            <a:spAutoFit/>
          </a:bodyPr>
          <a:lstStyle/>
          <a:p>
            <a:pPr>
              <a:lnSpc>
                <a:spcPct val="90000"/>
              </a:lnSpc>
              <a:defRPr/>
            </a:pPr>
            <a:r>
              <a:rPr lang="en-US" sz="1600" b="1" dirty="0">
                <a:solidFill>
                  <a:srgbClr val="264A64"/>
                </a:solidFill>
              </a:rPr>
              <a:t>How does income compare between average households and high burden households </a:t>
            </a:r>
            <a:r>
              <a:rPr kumimoji="0" lang="en-US" sz="1600" b="1" i="0"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a:t>
            </a:r>
            <a:r>
              <a:rPr kumimoji="0" lang="en-US" sz="1600" b="1" i="1" strike="noStrike" kern="1200" cap="none" spc="0" normalizeH="0" noProof="0" dirty="0">
                <a:ln>
                  <a:noFill/>
                </a:ln>
                <a:solidFill>
                  <a:srgbClr val="264A64"/>
                </a:solidFill>
                <a:effectLst/>
                <a:uLnTx/>
                <a:uFillTx/>
                <a:latin typeface="Arial"/>
              </a:rPr>
              <a:t> gas main heat</a:t>
            </a:r>
            <a:r>
              <a:rPr kumimoji="0" lang="en-US" sz="1600" b="1" i="0" strike="noStrike" kern="1200" cap="none" spc="0" normalizeH="0" noProof="0" dirty="0">
                <a:ln>
                  <a:noFill/>
                </a:ln>
                <a:solidFill>
                  <a:srgbClr val="264A64"/>
                </a:solidFill>
                <a:effectLst/>
                <a:uLnTx/>
                <a:uFillTx/>
                <a:latin typeface="Arial"/>
              </a:rPr>
              <a:t>?</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$23,465.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income of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$14,347.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a:t>
            </a:r>
            <a:r>
              <a:rPr kumimoji="0" lang="en-US" sz="1600" b="0" i="1" u="none" strike="noStrike" kern="1200" cap="none" spc="0" normalizeH="0" baseline="0" noProof="0" dirty="0">
                <a:ln>
                  <a:noFill/>
                </a:ln>
                <a:solidFill>
                  <a:srgbClr val="264A64"/>
                </a:solidFill>
                <a:effectLst/>
                <a:uLnTx/>
                <a:uFillTx/>
                <a:latin typeface="Arial"/>
              </a:rPr>
              <a:t>high burden households</a:t>
            </a:r>
            <a:r>
              <a:rPr kumimoji="0" lang="en-US" sz="1600" b="1" i="0" u="none" strike="noStrike" kern="1200" cap="none" spc="0" normalizeH="0" baseline="0" noProof="0" dirty="0">
                <a:ln>
                  <a:noFill/>
                </a:ln>
                <a:solidFill>
                  <a:srgbClr val="264A64"/>
                </a:solidFill>
                <a:effectLst/>
                <a:uLnTx/>
                <a:uFillTx/>
                <a:latin typeface="Arial"/>
              </a:rPr>
              <a:t> </a:t>
            </a:r>
            <a:r>
              <a:rPr kumimoji="0" lang="en-US" sz="1600" b="0" i="0" u="none" strike="noStrike" kern="1200" cap="none" spc="0" normalizeH="0" baseline="0" noProof="0" dirty="0">
                <a:ln>
                  <a:noFill/>
                </a:ln>
                <a:solidFill>
                  <a:srgbClr val="264A64"/>
                </a:solidFill>
                <a:effectLst/>
                <a:uLnTx/>
                <a:uFillTx/>
                <a:latin typeface="Arial"/>
              </a:rPr>
              <a:t>have an average annual income that is </a:t>
            </a:r>
            <a:r>
              <a:rPr kumimoji="0" lang="en-US" sz="1600" b="1" i="0" u="none" strike="noStrike" kern="1200" cap="none" spc="0" normalizeH="0" baseline="0" noProof="0" dirty="0">
                <a:ln>
                  <a:noFill/>
                </a:ln>
                <a:solidFill>
                  <a:srgbClr val="264A64"/>
                </a:solidFill>
                <a:effectLst/>
                <a:uLnTx/>
                <a:uFillTx/>
                <a:latin typeface="Arial"/>
              </a:rPr>
              <a:t>$9,117 or </a:t>
            </a:r>
            <a:r>
              <a:rPr lang="en-US" sz="1600" b="1" dirty="0">
                <a:solidFill>
                  <a:srgbClr val="264A64"/>
                </a:solidFill>
                <a:latin typeface="Arial"/>
              </a:rPr>
              <a:t>39</a:t>
            </a:r>
            <a:r>
              <a:rPr kumimoji="0" lang="en-US" sz="1600" b="1" i="0" u="none" strike="noStrike" kern="1200" cap="none" spc="0" normalizeH="0" baseline="0" noProof="0" dirty="0">
                <a:ln>
                  <a:noFill/>
                </a:ln>
                <a:solidFill>
                  <a:srgbClr val="264A64"/>
                </a:solidFill>
                <a:effectLst/>
                <a:uLnTx/>
                <a:uFillTx/>
                <a:latin typeface="Arial"/>
              </a:rPr>
              <a:t>% less</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1800" b="0" dirty="0"/>
              <a:t>Example B—Income and Energy Costs (</a:t>
            </a:r>
            <a:r>
              <a:rPr lang="en-US" sz="1800" b="0" i="1" dirty="0"/>
              <a:t>Natural Gas Main Heat HH)</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7" name="Oval 16"/>
          <p:cNvSpPr/>
          <p:nvPr/>
        </p:nvSpPr>
        <p:spPr>
          <a:xfrm>
            <a:off x="4342578" y="4377447"/>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4342578" y="1885532"/>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187302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7021822"/>
              </p:ext>
            </p:extLst>
          </p:nvPr>
        </p:nvGraphicFramePr>
        <p:xfrm>
          <a:off x="374904" y="1525207"/>
          <a:ext cx="4728450" cy="4824523"/>
        </p:xfrm>
        <a:graphic>
          <a:graphicData uri="http://schemas.openxmlformats.org/drawingml/2006/table">
            <a:tbl>
              <a:tblPr/>
              <a:tblGrid>
                <a:gridCol w="3749040">
                  <a:extLst>
                    <a:ext uri="{9D8B030D-6E8A-4147-A177-3AD203B41FA5}">
                      <a16:colId xmlns:a16="http://schemas.microsoft.com/office/drawing/2014/main" val="1773966678"/>
                    </a:ext>
                  </a:extLst>
                </a:gridCol>
                <a:gridCol w="979410">
                  <a:extLst>
                    <a:ext uri="{9D8B030D-6E8A-4147-A177-3AD203B41FA5}">
                      <a16:colId xmlns:a16="http://schemas.microsoft.com/office/drawing/2014/main" val="525646459"/>
                    </a:ext>
                  </a:extLst>
                </a:gridCol>
              </a:tblGrid>
              <a:tr h="213998">
                <a:tc>
                  <a:txBody>
                    <a:bodyPr/>
                    <a:lstStyle/>
                    <a:p>
                      <a:pPr algn="l" fontAlgn="ctr"/>
                      <a:r>
                        <a:rPr lang="en-US" sz="800" b="1" i="0" u="none" strike="noStrike" dirty="0">
                          <a:solidFill>
                            <a:srgbClr val="000000"/>
                          </a:solidFill>
                          <a:effectLst/>
                          <a:latin typeface="Calibri" panose="020F0502020204030204" pitchFamily="34" charset="0"/>
                        </a:rPr>
                        <a:t>B.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Calibri" panose="020F0502020204030204" pitchFamily="34" charset="0"/>
                        </a:rPr>
                        <a:t>Natural Gas</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42382"/>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Households with 12 Months of  Bill Data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32,906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19992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$23,465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24366"/>
                  </a:ext>
                </a:extLst>
              </a:tr>
              <a:tr h="212521">
                <a:tc>
                  <a:txBody>
                    <a:bodyPr/>
                    <a:lstStyle/>
                    <a:p>
                      <a:pPr algn="l" fontAlgn="ctr"/>
                      <a:r>
                        <a:rPr lang="en-US" sz="800" b="0" i="0" u="none" strike="noStrike" dirty="0">
                          <a:solidFill>
                            <a:srgbClr val="000000"/>
                          </a:solidFill>
                          <a:effectLst/>
                          <a:latin typeface="Calibri" panose="020F0502020204030204" pitchFamily="34" charset="0"/>
                        </a:rPr>
                        <a:t>      3.    Average Annual Total LIHEAP Benefit per Household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362"/>
                  </a:ext>
                </a:extLst>
              </a:tr>
              <a:tr h="212521">
                <a:tc>
                  <a:txBody>
                    <a:bodyPr/>
                    <a:lstStyle/>
                    <a:p>
                      <a:pPr algn="l" fontAlgn="ctr"/>
                      <a:r>
                        <a:rPr lang="en-US" sz="800" b="0" i="0" u="none" strike="noStrike">
                          <a:solidFill>
                            <a:srgbClr val="000000"/>
                          </a:solidFill>
                          <a:effectLst/>
                          <a:latin typeface="Calibri" panose="020F0502020204030204" pitchFamily="34" charset="0"/>
                        </a:rPr>
                        <a:t>      4.    Average Annual Main Heating Fuel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$534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689244"/>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$875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8588"/>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$1,409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2390638"/>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6.0%</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3633596"/>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4.4%</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7534346"/>
                  </a:ext>
                </a:extLst>
              </a:tr>
              <a:tr h="212521">
                <a:tc>
                  <a:txBody>
                    <a:bodyPr/>
                    <a:lstStyle/>
                    <a:p>
                      <a:pPr algn="l" fontAlgn="ctr"/>
                      <a:r>
                        <a:rPr lang="en-US" sz="800" b="0" i="0" u="none" strike="noStrike" dirty="0">
                          <a:solidFill>
                            <a:srgbClr val="000000"/>
                          </a:solidFill>
                          <a:effectLst/>
                          <a:latin typeface="Calibri" panose="020F0502020204030204" pitchFamily="34" charset="0"/>
                        </a:rPr>
                        <a:t>      9.    Average Percentage Point Change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1.6%</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2815213"/>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26.8%</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60619016"/>
                  </a:ext>
                </a:extLst>
              </a:tr>
              <a:tr h="212521">
                <a:tc>
                  <a:txBody>
                    <a:bodyPr/>
                    <a:lstStyle/>
                    <a:p>
                      <a:pPr algn="l" fontAlgn="ctr"/>
                      <a:endParaRPr lang="en-US" sz="800" b="0"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520216"/>
                  </a:ext>
                </a:extLst>
              </a:tr>
              <a:tr h="147584">
                <a:tc gridSpan="2">
                  <a:txBody>
                    <a:bodyPr/>
                    <a:lstStyle/>
                    <a:p>
                      <a:pPr algn="l" fontAlgn="ctr"/>
                      <a:r>
                        <a:rPr lang="en-US" sz="800" b="1" i="0" u="none" strike="noStrike">
                          <a:solidFill>
                            <a:srgbClr val="000000"/>
                          </a:solidFill>
                          <a:effectLst/>
                          <a:latin typeface="Calibri" panose="020F0502020204030204" pitchFamily="34" charset="0"/>
                        </a:rPr>
                        <a:t>C.  High Burden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9046068"/>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High Burden Households (Top 25%)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7,630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2737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$14,347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064239"/>
                  </a:ext>
                </a:extLst>
              </a:tr>
              <a:tr h="212521">
                <a:tc>
                  <a:txBody>
                    <a:bodyPr/>
                    <a:lstStyle/>
                    <a:p>
                      <a:pPr algn="l" fontAlgn="ctr"/>
                      <a:r>
                        <a:rPr lang="en-US" sz="800" b="0" i="0" u="none" strike="noStrike" dirty="0">
                          <a:solidFill>
                            <a:srgbClr val="000000"/>
                          </a:solidFill>
                          <a:effectLst/>
                          <a:latin typeface="Calibri" panose="020F0502020204030204" pitchFamily="34" charset="0"/>
                        </a:rPr>
                        <a:t>      3.    Average Annual Total LIHEAP Benefit per High Burden Household</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0525"/>
                  </a:ext>
                </a:extLst>
              </a:tr>
              <a:tr h="212521">
                <a:tc>
                  <a:txBody>
                    <a:bodyPr/>
                    <a:lstStyle/>
                    <a:p>
                      <a:pPr algn="l" fontAlgn="ctr"/>
                      <a:r>
                        <a:rPr lang="en-US" sz="800" b="0" i="0" u="none" strike="noStrike" dirty="0">
                          <a:solidFill>
                            <a:srgbClr val="000000"/>
                          </a:solidFill>
                          <a:effectLst/>
                          <a:latin typeface="Calibri" panose="020F0502020204030204" pitchFamily="34" charset="0"/>
                        </a:rPr>
                        <a:t>      4.    Average Annual Main Heating Fuel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77287"/>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5952"/>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$1,996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6272157"/>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13.9%</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2952195"/>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11.2%</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0994915"/>
                  </a:ext>
                </a:extLst>
              </a:tr>
              <a:tr h="212521">
                <a:tc>
                  <a:txBody>
                    <a:bodyPr/>
                    <a:lstStyle/>
                    <a:p>
                      <a:pPr algn="l" fontAlgn="ctr"/>
                      <a:r>
                        <a:rPr lang="en-US" sz="800" b="0" i="0" u="none" strike="noStrike">
                          <a:solidFill>
                            <a:srgbClr val="000000"/>
                          </a:solidFill>
                          <a:effectLst/>
                          <a:latin typeface="Calibri" panose="020F0502020204030204" pitchFamily="34" charset="0"/>
                        </a:rPr>
                        <a:t>      9.    Average Percentage Point Change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2.7%</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9945814"/>
                  </a:ext>
                </a:extLst>
              </a:tr>
              <a:tr h="212521">
                <a:tc>
                  <a:txBody>
                    <a:bodyPr/>
                    <a:lstStyle/>
                    <a:p>
                      <a:pPr algn="l" fontAlgn="ctr"/>
                      <a:r>
                        <a:rPr lang="en-US" sz="800" b="0" i="0" u="none" strike="noStrike" dirty="0">
                          <a:solidFill>
                            <a:srgbClr val="000000"/>
                          </a:solidFill>
                          <a:effectLst/>
                          <a:latin typeface="Calibri" panose="020F0502020204030204" pitchFamily="34" charset="0"/>
                        </a:rPr>
                        <a:t>      10.  Average Percentage Reduction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19.3%</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7871155"/>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512341" y="1859185"/>
            <a:ext cx="3367278" cy="4579715"/>
          </a:xfrm>
          <a:prstGeom prst="rect">
            <a:avLst/>
          </a:prstGeom>
        </p:spPr>
        <p:txBody>
          <a:bodyPr wrap="square">
            <a:spAutoFit/>
          </a:bodyPr>
          <a:lstStyle/>
          <a:p>
            <a:pPr>
              <a:lnSpc>
                <a:spcPct val="90000"/>
              </a:lnSpc>
              <a:defRPr/>
            </a:pPr>
            <a:r>
              <a:rPr lang="en-US" sz="1600" b="1" dirty="0">
                <a:solidFill>
                  <a:srgbClr val="264A64"/>
                </a:solidFill>
              </a:rPr>
              <a:t>How do annual energy bills compare between average households and high burden households </a:t>
            </a:r>
            <a:r>
              <a:rPr kumimoji="0" lang="en-US" sz="1600" b="1" i="0" u="none"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 gas main heat</a:t>
            </a:r>
            <a:r>
              <a:rPr kumimoji="0" lang="en-US" sz="1600" b="1" i="0" u="none" strike="noStrike" kern="1200" cap="none" spc="0" normalizeH="0" baseline="0" noProof="0" dirty="0">
                <a:ln>
                  <a:noFill/>
                </a:ln>
                <a:solidFill>
                  <a:srgbClr val="264A64"/>
                </a:solidFill>
                <a:effectLst/>
                <a:uLnTx/>
                <a:uFillTx/>
                <a:latin typeface="Aria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$1409.</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bill of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$1996.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have an average energy bill that is </a:t>
            </a:r>
            <a:r>
              <a:rPr kumimoji="0" lang="en-US" sz="1600" b="1" i="0" u="none" strike="noStrike" kern="1200" cap="none" spc="0" normalizeH="0" baseline="0" noProof="0" dirty="0">
                <a:ln>
                  <a:noFill/>
                </a:ln>
                <a:solidFill>
                  <a:srgbClr val="264A64"/>
                </a:solidFill>
                <a:effectLst/>
                <a:uLnTx/>
                <a:uFillTx/>
                <a:latin typeface="Arial"/>
              </a:rPr>
              <a:t>$587 or 42% </a:t>
            </a:r>
            <a:r>
              <a:rPr kumimoji="0" lang="en-US" sz="1600" b="0" i="0" u="none" strike="noStrike" kern="1200" cap="none" spc="0" normalizeH="0" baseline="0" noProof="0" dirty="0">
                <a:ln>
                  <a:noFill/>
                </a:ln>
                <a:solidFill>
                  <a:srgbClr val="264A64"/>
                </a:solidFill>
                <a:effectLst/>
                <a:uLnTx/>
                <a:uFillTx/>
                <a:latin typeface="Arial"/>
              </a:rPr>
              <a:t>greater than 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1800" b="0" dirty="0">
                <a:solidFill>
                  <a:srgbClr val="FFFFFF"/>
                </a:solidFill>
              </a:rPr>
              <a:t>Example B—Income and Energy Costs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2" name="Oval 11"/>
          <p:cNvSpPr/>
          <p:nvPr/>
        </p:nvSpPr>
        <p:spPr>
          <a:xfrm>
            <a:off x="4207212" y="2713855"/>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3" name="Oval 12"/>
          <p:cNvSpPr/>
          <p:nvPr/>
        </p:nvSpPr>
        <p:spPr>
          <a:xfrm>
            <a:off x="4207212" y="5226833"/>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555234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01915408"/>
              </p:ext>
            </p:extLst>
          </p:nvPr>
        </p:nvGraphicFramePr>
        <p:xfrm>
          <a:off x="453150" y="1584204"/>
          <a:ext cx="4728450" cy="4824523"/>
        </p:xfrm>
        <a:graphic>
          <a:graphicData uri="http://schemas.openxmlformats.org/drawingml/2006/table">
            <a:tbl>
              <a:tblPr/>
              <a:tblGrid>
                <a:gridCol w="3749040">
                  <a:extLst>
                    <a:ext uri="{9D8B030D-6E8A-4147-A177-3AD203B41FA5}">
                      <a16:colId xmlns:a16="http://schemas.microsoft.com/office/drawing/2014/main" val="1773966678"/>
                    </a:ext>
                  </a:extLst>
                </a:gridCol>
                <a:gridCol w="979410">
                  <a:extLst>
                    <a:ext uri="{9D8B030D-6E8A-4147-A177-3AD203B41FA5}">
                      <a16:colId xmlns:a16="http://schemas.microsoft.com/office/drawing/2014/main" val="525646459"/>
                    </a:ext>
                  </a:extLst>
                </a:gridCol>
              </a:tblGrid>
              <a:tr h="213998">
                <a:tc>
                  <a:txBody>
                    <a:bodyPr/>
                    <a:lstStyle/>
                    <a:p>
                      <a:pPr algn="l" fontAlgn="ctr"/>
                      <a:r>
                        <a:rPr lang="en-US" sz="800" b="1" i="0" u="none" strike="noStrike" dirty="0">
                          <a:solidFill>
                            <a:srgbClr val="000000"/>
                          </a:solidFill>
                          <a:effectLst/>
                          <a:latin typeface="Calibri" panose="020F0502020204030204" pitchFamily="34" charset="0"/>
                        </a:rPr>
                        <a:t>B.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Calibri" panose="020F0502020204030204" pitchFamily="34" charset="0"/>
                        </a:rPr>
                        <a:t>Natural Gas</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42382"/>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Households with 12 Months of  Bill Data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32,906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19992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$23,465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24366"/>
                  </a:ext>
                </a:extLst>
              </a:tr>
              <a:tr h="212521">
                <a:tc>
                  <a:txBody>
                    <a:bodyPr/>
                    <a:lstStyle/>
                    <a:p>
                      <a:pPr algn="l" fontAlgn="ctr"/>
                      <a:r>
                        <a:rPr lang="en-US" sz="800" b="0" i="0" u="none" strike="noStrike" dirty="0">
                          <a:solidFill>
                            <a:srgbClr val="000000"/>
                          </a:solidFill>
                          <a:effectLst/>
                          <a:latin typeface="Calibri" panose="020F0502020204030204" pitchFamily="34" charset="0"/>
                        </a:rPr>
                        <a:t>      3.    Average Annual Total LIHEAP Benefit per Household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362"/>
                  </a:ext>
                </a:extLst>
              </a:tr>
              <a:tr h="212521">
                <a:tc>
                  <a:txBody>
                    <a:bodyPr/>
                    <a:lstStyle/>
                    <a:p>
                      <a:pPr algn="l" fontAlgn="ctr"/>
                      <a:r>
                        <a:rPr lang="en-US" sz="800" b="0" i="0" u="none" strike="noStrike">
                          <a:solidFill>
                            <a:srgbClr val="000000"/>
                          </a:solidFill>
                          <a:effectLst/>
                          <a:latin typeface="Calibri" panose="020F0502020204030204" pitchFamily="34" charset="0"/>
                        </a:rPr>
                        <a:t>      4.    Average Annual Main Heating Fuel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$534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689244"/>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$875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8588"/>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$1,409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2390638"/>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6.0%</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3633596"/>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4.4%</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7534346"/>
                  </a:ext>
                </a:extLst>
              </a:tr>
              <a:tr h="212521">
                <a:tc>
                  <a:txBody>
                    <a:bodyPr/>
                    <a:lstStyle/>
                    <a:p>
                      <a:pPr algn="l" fontAlgn="ctr"/>
                      <a:r>
                        <a:rPr lang="en-US" sz="800" b="0" i="0" u="none" strike="noStrike" dirty="0">
                          <a:solidFill>
                            <a:srgbClr val="000000"/>
                          </a:solidFill>
                          <a:effectLst/>
                          <a:latin typeface="Calibri" panose="020F0502020204030204" pitchFamily="34" charset="0"/>
                        </a:rPr>
                        <a:t>      9.    Average Percentage Point Change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1.6%</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2815213"/>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26.8%</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60619016"/>
                  </a:ext>
                </a:extLst>
              </a:tr>
              <a:tr h="212521">
                <a:tc>
                  <a:txBody>
                    <a:bodyPr/>
                    <a:lstStyle/>
                    <a:p>
                      <a:pPr algn="l" fontAlgn="ctr"/>
                      <a:endParaRPr lang="en-US" sz="800" b="0"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520216"/>
                  </a:ext>
                </a:extLst>
              </a:tr>
              <a:tr h="147584">
                <a:tc gridSpan="2">
                  <a:txBody>
                    <a:bodyPr/>
                    <a:lstStyle/>
                    <a:p>
                      <a:pPr algn="l" fontAlgn="ctr"/>
                      <a:r>
                        <a:rPr lang="en-US" sz="800" b="1" i="0" u="none" strike="noStrike">
                          <a:solidFill>
                            <a:srgbClr val="000000"/>
                          </a:solidFill>
                          <a:effectLst/>
                          <a:latin typeface="Calibri" panose="020F0502020204030204" pitchFamily="34" charset="0"/>
                        </a:rPr>
                        <a:t>C.  High Burden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9046068"/>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High Burden Households (Top 25%)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7,630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2737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$14,347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064239"/>
                  </a:ext>
                </a:extLst>
              </a:tr>
              <a:tr h="212521">
                <a:tc>
                  <a:txBody>
                    <a:bodyPr/>
                    <a:lstStyle/>
                    <a:p>
                      <a:pPr algn="l" fontAlgn="ctr"/>
                      <a:r>
                        <a:rPr lang="en-US" sz="800" b="0" i="0" u="none" strike="noStrike">
                          <a:solidFill>
                            <a:srgbClr val="000000"/>
                          </a:solidFill>
                          <a:effectLst/>
                          <a:latin typeface="Calibri" panose="020F0502020204030204" pitchFamily="34" charset="0"/>
                        </a:rPr>
                        <a:t>      3.    Average Annual Total LIHEAP Benefit per High Burden Household</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0525"/>
                  </a:ext>
                </a:extLst>
              </a:tr>
              <a:tr h="212521">
                <a:tc>
                  <a:txBody>
                    <a:bodyPr/>
                    <a:lstStyle/>
                    <a:p>
                      <a:pPr algn="l" fontAlgn="ctr"/>
                      <a:r>
                        <a:rPr lang="en-US" sz="800" b="0" i="0" u="none" strike="noStrike" dirty="0">
                          <a:solidFill>
                            <a:srgbClr val="000000"/>
                          </a:solidFill>
                          <a:effectLst/>
                          <a:latin typeface="Calibri" panose="020F0502020204030204" pitchFamily="34" charset="0"/>
                        </a:rPr>
                        <a:t>      4.    Average Annual Main Heating Fuel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77287"/>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5952"/>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$1,996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6272157"/>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13.9%</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2952195"/>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11.2%</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0994915"/>
                  </a:ext>
                </a:extLst>
              </a:tr>
              <a:tr h="212521">
                <a:tc>
                  <a:txBody>
                    <a:bodyPr/>
                    <a:lstStyle/>
                    <a:p>
                      <a:pPr algn="l" fontAlgn="ctr"/>
                      <a:r>
                        <a:rPr lang="en-US" sz="800" b="0" i="0" u="none" strike="noStrike">
                          <a:solidFill>
                            <a:srgbClr val="000000"/>
                          </a:solidFill>
                          <a:effectLst/>
                          <a:latin typeface="Calibri" panose="020F0502020204030204" pitchFamily="34" charset="0"/>
                        </a:rPr>
                        <a:t>      9.    Average Percentage Point Change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2.7%</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9945814"/>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19.3%</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7871155"/>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68566" y="1734309"/>
            <a:ext cx="3431667" cy="4524315"/>
          </a:xfrm>
          <a:prstGeom prst="rect">
            <a:avLst/>
          </a:prstGeom>
        </p:spPr>
        <p:txBody>
          <a:bodyPr wrap="square">
            <a:spAutoFit/>
          </a:bodyPr>
          <a:lstStyle/>
          <a:p>
            <a:pPr>
              <a:lnSpc>
                <a:spcPct val="90000"/>
              </a:lnSpc>
              <a:defRPr/>
            </a:pPr>
            <a:r>
              <a:rPr lang="en-US" sz="1600" b="1" dirty="0">
                <a:solidFill>
                  <a:srgbClr val="264A64"/>
                </a:solidFill>
              </a:rPr>
              <a:t>How does the pre-LIHEAP energy burden compare between average households and high burden households </a:t>
            </a:r>
            <a:r>
              <a:rPr kumimoji="0" lang="en-US" sz="1600" b="1" i="0"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a:t>
            </a:r>
            <a:r>
              <a:rPr kumimoji="0" lang="en-US" sz="1600" b="1" i="1" strike="noStrike" kern="1200" cap="none" spc="0" normalizeH="0" noProof="0" dirty="0">
                <a:ln>
                  <a:noFill/>
                </a:ln>
                <a:solidFill>
                  <a:srgbClr val="264A64"/>
                </a:solidFill>
                <a:effectLst/>
                <a:uLnTx/>
                <a:uFillTx/>
                <a:latin typeface="Arial"/>
              </a:rPr>
              <a:t> gas main heat</a:t>
            </a:r>
            <a:r>
              <a:rPr kumimoji="0" lang="en-US" sz="1600" b="1" i="0" strike="noStrike" kern="1200" cap="none" spc="0" normalizeH="0" noProof="0" dirty="0">
                <a:ln>
                  <a:noFill/>
                </a:ln>
                <a:solidFill>
                  <a:srgbClr val="264A64"/>
                </a:solidFill>
                <a:effectLst/>
                <a:uLnTx/>
                <a:uFillTx/>
                <a:latin typeface="Arial"/>
              </a:rPr>
              <a:t>?</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On average, annual energy burden for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before LIHEAP is </a:t>
            </a:r>
            <a:r>
              <a:rPr kumimoji="0" lang="en-US" sz="1600" b="1" i="0" u="none" strike="noStrike" kern="1200" cap="none" spc="0" normalizeH="0" baseline="0" noProof="0" dirty="0">
                <a:ln>
                  <a:noFill/>
                </a:ln>
                <a:solidFill>
                  <a:srgbClr val="264A64"/>
                </a:solidFill>
                <a:effectLst/>
                <a:uLnTx/>
                <a:uFillTx/>
                <a:latin typeface="Arial"/>
              </a:rPr>
              <a:t>6%</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energy burden of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before LIHEAP is </a:t>
            </a:r>
            <a:r>
              <a:rPr kumimoji="0" lang="en-US" sz="1600" b="1" i="0" u="none" strike="noStrike" kern="1200" cap="none" spc="0" normalizeH="0" baseline="0" noProof="0" dirty="0">
                <a:ln>
                  <a:noFill/>
                </a:ln>
                <a:solidFill>
                  <a:srgbClr val="264A64"/>
                </a:solidFill>
                <a:effectLst/>
                <a:uLnTx/>
                <a:uFillTx/>
                <a:latin typeface="Arial"/>
              </a:rPr>
              <a:t>14%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In other words, high burden households are paying </a:t>
            </a:r>
            <a:r>
              <a:rPr kumimoji="0" lang="en-US" sz="1600" b="1" i="0" u="none" strike="noStrike" kern="1200" cap="none" spc="0" normalizeH="0" baseline="0" noProof="0" dirty="0">
                <a:ln>
                  <a:noFill/>
                </a:ln>
                <a:solidFill>
                  <a:srgbClr val="264A64"/>
                </a:solidFill>
                <a:effectLst/>
                <a:uLnTx/>
                <a:uFillTx/>
                <a:latin typeface="Arial"/>
              </a:rPr>
              <a:t>2.3</a:t>
            </a:r>
            <a:r>
              <a:rPr lang="en-US" sz="1600" b="1" dirty="0">
                <a:solidFill>
                  <a:srgbClr val="264A64"/>
                </a:solidFill>
                <a:latin typeface="Arial"/>
              </a:rPr>
              <a:t>x </a:t>
            </a:r>
            <a:r>
              <a:rPr kumimoji="0" lang="en-US" sz="1600" i="0" u="none" strike="noStrike" kern="1200" cap="none" spc="0" normalizeH="0" noProof="0" dirty="0">
                <a:ln>
                  <a:noFill/>
                </a:ln>
                <a:solidFill>
                  <a:srgbClr val="264A64"/>
                </a:solidFill>
                <a:effectLst/>
                <a:uLnTx/>
                <a:uFillTx/>
                <a:latin typeface="Arial"/>
              </a:rPr>
              <a:t>as much </a:t>
            </a:r>
            <a:r>
              <a:rPr kumimoji="0" lang="en-US" sz="1600" b="0" i="0" u="none" strike="noStrike" kern="1200" cap="none" spc="0" normalizeH="0" baseline="0" noProof="0" dirty="0">
                <a:ln>
                  <a:noFill/>
                </a:ln>
                <a:solidFill>
                  <a:srgbClr val="264A64"/>
                </a:solidFill>
                <a:effectLst/>
                <a:uLnTx/>
                <a:uFillTx/>
                <a:latin typeface="Arial"/>
              </a:rPr>
              <a:t>of their income toward energy costs than average households.</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1800" b="0" dirty="0">
                <a:solidFill>
                  <a:srgbClr val="FFFFFF"/>
                </a:solidFill>
              </a:rPr>
              <a:t>Example B—Income and Energy Costs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1" name="Oval 10"/>
          <p:cNvSpPr/>
          <p:nvPr/>
        </p:nvSpPr>
        <p:spPr>
          <a:xfrm>
            <a:off x="4259094" y="3004226"/>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4259094" y="5504234"/>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668542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093411739"/>
              </p:ext>
            </p:extLst>
          </p:nvPr>
        </p:nvGraphicFramePr>
        <p:xfrm>
          <a:off x="512979" y="1550330"/>
          <a:ext cx="4728450" cy="4824523"/>
        </p:xfrm>
        <a:graphic>
          <a:graphicData uri="http://schemas.openxmlformats.org/drawingml/2006/table">
            <a:tbl>
              <a:tblPr/>
              <a:tblGrid>
                <a:gridCol w="3749040">
                  <a:extLst>
                    <a:ext uri="{9D8B030D-6E8A-4147-A177-3AD203B41FA5}">
                      <a16:colId xmlns:a16="http://schemas.microsoft.com/office/drawing/2014/main" val="1773966678"/>
                    </a:ext>
                  </a:extLst>
                </a:gridCol>
                <a:gridCol w="979410">
                  <a:extLst>
                    <a:ext uri="{9D8B030D-6E8A-4147-A177-3AD203B41FA5}">
                      <a16:colId xmlns:a16="http://schemas.microsoft.com/office/drawing/2014/main" val="525646459"/>
                    </a:ext>
                  </a:extLst>
                </a:gridCol>
              </a:tblGrid>
              <a:tr h="213998">
                <a:tc>
                  <a:txBody>
                    <a:bodyPr/>
                    <a:lstStyle/>
                    <a:p>
                      <a:pPr algn="l" fontAlgn="ctr"/>
                      <a:r>
                        <a:rPr lang="en-US" sz="800" b="1" i="0" u="none" strike="noStrike" dirty="0">
                          <a:solidFill>
                            <a:srgbClr val="000000"/>
                          </a:solidFill>
                          <a:effectLst/>
                          <a:latin typeface="Calibri" panose="020F0502020204030204" pitchFamily="34" charset="0"/>
                        </a:rPr>
                        <a:t>B.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Calibri" panose="020F0502020204030204" pitchFamily="34" charset="0"/>
                        </a:rPr>
                        <a:t>Natural Gas</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42382"/>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Households with 12 Months of  Bill Data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32,906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19992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$23,465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24366"/>
                  </a:ext>
                </a:extLst>
              </a:tr>
              <a:tr h="212521">
                <a:tc>
                  <a:txBody>
                    <a:bodyPr/>
                    <a:lstStyle/>
                    <a:p>
                      <a:pPr algn="l" fontAlgn="ctr"/>
                      <a:r>
                        <a:rPr lang="en-US" sz="800" b="0" i="0" u="none" strike="noStrike" dirty="0">
                          <a:solidFill>
                            <a:srgbClr val="000000"/>
                          </a:solidFill>
                          <a:effectLst/>
                          <a:latin typeface="Calibri" panose="020F0502020204030204" pitchFamily="34" charset="0"/>
                        </a:rPr>
                        <a:t>      3.    Average Annual Total LIHEAP Benefit per Household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362"/>
                  </a:ext>
                </a:extLst>
              </a:tr>
              <a:tr h="212521">
                <a:tc>
                  <a:txBody>
                    <a:bodyPr/>
                    <a:lstStyle/>
                    <a:p>
                      <a:pPr algn="l" fontAlgn="ctr"/>
                      <a:r>
                        <a:rPr lang="en-US" sz="800" b="0" i="0" u="none" strike="noStrike">
                          <a:solidFill>
                            <a:srgbClr val="000000"/>
                          </a:solidFill>
                          <a:effectLst/>
                          <a:latin typeface="Calibri" panose="020F0502020204030204" pitchFamily="34" charset="0"/>
                        </a:rPr>
                        <a:t>      4.    Average Annual Main Heating Fuel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$534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689244"/>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$875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8588"/>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$1,409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2390638"/>
                  </a:ext>
                </a:extLst>
              </a:tr>
              <a:tr h="212521">
                <a:tc>
                  <a:txBody>
                    <a:bodyPr/>
                    <a:lstStyle/>
                    <a:p>
                      <a:pPr algn="l" fontAlgn="ctr"/>
                      <a:r>
                        <a:rPr lang="en-US" sz="800" b="0" i="0" u="none" strike="noStrike" dirty="0">
                          <a:solidFill>
                            <a:srgbClr val="000000"/>
                          </a:solidFill>
                          <a:effectLst/>
                          <a:latin typeface="Calibri" panose="020F0502020204030204" pitchFamily="34" charset="0"/>
                        </a:rPr>
                        <a:t>      7.    Average Annual Burden Before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6.0%</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3633596"/>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4.4%</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7534346"/>
                  </a:ext>
                </a:extLst>
              </a:tr>
              <a:tr h="212521">
                <a:tc>
                  <a:txBody>
                    <a:bodyPr/>
                    <a:lstStyle/>
                    <a:p>
                      <a:pPr algn="l" fontAlgn="ctr"/>
                      <a:r>
                        <a:rPr lang="en-US" sz="800" b="0" i="0" u="none" strike="noStrike" dirty="0">
                          <a:solidFill>
                            <a:srgbClr val="000000"/>
                          </a:solidFill>
                          <a:effectLst/>
                          <a:latin typeface="Calibri" panose="020F0502020204030204" pitchFamily="34" charset="0"/>
                        </a:rPr>
                        <a:t>      9.    Average Percentage Point Change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1.6%</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2815213"/>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26.8%</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60619016"/>
                  </a:ext>
                </a:extLst>
              </a:tr>
              <a:tr h="212521">
                <a:tc>
                  <a:txBody>
                    <a:bodyPr/>
                    <a:lstStyle/>
                    <a:p>
                      <a:pPr algn="l" fontAlgn="ctr"/>
                      <a:endParaRPr lang="en-US" sz="800" b="0"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520216"/>
                  </a:ext>
                </a:extLst>
              </a:tr>
              <a:tr h="147584">
                <a:tc gridSpan="2">
                  <a:txBody>
                    <a:bodyPr/>
                    <a:lstStyle/>
                    <a:p>
                      <a:pPr algn="l" fontAlgn="ctr"/>
                      <a:r>
                        <a:rPr lang="en-US" sz="800" b="1" i="0" u="none" strike="noStrike">
                          <a:solidFill>
                            <a:srgbClr val="000000"/>
                          </a:solidFill>
                          <a:effectLst/>
                          <a:latin typeface="Calibri" panose="020F0502020204030204" pitchFamily="34" charset="0"/>
                        </a:rPr>
                        <a:t>C.  High Burden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9046068"/>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High Burden Households (Top 25%)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7,630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2737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$14,347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064239"/>
                  </a:ext>
                </a:extLst>
              </a:tr>
              <a:tr h="212521">
                <a:tc>
                  <a:txBody>
                    <a:bodyPr/>
                    <a:lstStyle/>
                    <a:p>
                      <a:pPr algn="l" fontAlgn="ctr"/>
                      <a:r>
                        <a:rPr lang="en-US" sz="800" b="0" i="0" u="none" strike="noStrike">
                          <a:solidFill>
                            <a:srgbClr val="000000"/>
                          </a:solidFill>
                          <a:effectLst/>
                          <a:latin typeface="Calibri" panose="020F0502020204030204" pitchFamily="34" charset="0"/>
                        </a:rPr>
                        <a:t>      3.    Average Annual Total LIHEAP Benefit per High Burden Household</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0525"/>
                  </a:ext>
                </a:extLst>
              </a:tr>
              <a:tr h="212521">
                <a:tc>
                  <a:txBody>
                    <a:bodyPr/>
                    <a:lstStyle/>
                    <a:p>
                      <a:pPr algn="l" fontAlgn="ctr"/>
                      <a:r>
                        <a:rPr lang="en-US" sz="800" b="0" i="0" u="none" strike="noStrike" dirty="0">
                          <a:solidFill>
                            <a:srgbClr val="000000"/>
                          </a:solidFill>
                          <a:effectLst/>
                          <a:latin typeface="Calibri" panose="020F0502020204030204" pitchFamily="34" charset="0"/>
                        </a:rPr>
                        <a:t>      4.    Average Annual Main Heating Fuel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77287"/>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5952"/>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$1,996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6272157"/>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13.9%</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2952195"/>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11.2%</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0994915"/>
                  </a:ext>
                </a:extLst>
              </a:tr>
              <a:tr h="212521">
                <a:tc>
                  <a:txBody>
                    <a:bodyPr/>
                    <a:lstStyle/>
                    <a:p>
                      <a:pPr algn="l" fontAlgn="ctr"/>
                      <a:r>
                        <a:rPr lang="en-US" sz="800" b="0" i="0" u="none" strike="noStrike">
                          <a:solidFill>
                            <a:srgbClr val="000000"/>
                          </a:solidFill>
                          <a:effectLst/>
                          <a:latin typeface="Calibri" panose="020F0502020204030204" pitchFamily="34" charset="0"/>
                        </a:rPr>
                        <a:t>      9.    Average Percentage Point Change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2.7%</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9945814"/>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19.3%</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7871155"/>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21548" y="1776122"/>
            <a:ext cx="3429000" cy="4552015"/>
          </a:xfrm>
          <a:prstGeom prst="rect">
            <a:avLst/>
          </a:prstGeom>
        </p:spPr>
        <p:txBody>
          <a:bodyPr wrap="square">
            <a:spAutoFit/>
          </a:bodyPr>
          <a:lstStyle/>
          <a:p>
            <a:pPr marL="114300">
              <a:lnSpc>
                <a:spcPct val="90000"/>
              </a:lnSpc>
              <a:defRPr/>
            </a:pPr>
            <a:r>
              <a:rPr lang="en-US" sz="1600" b="1" dirty="0">
                <a:solidFill>
                  <a:srgbClr val="264A64"/>
                </a:solidFill>
              </a:rPr>
              <a:t>What is the difference in the annual LIHEAP benefit between high burden and average households </a:t>
            </a:r>
            <a:r>
              <a:rPr kumimoji="0" lang="en-US" sz="1600" b="1" i="0" u="none" strike="noStrike" kern="1200" cap="none" spc="0" normalizeH="0" baseline="0" noProof="0" dirty="0">
                <a:ln>
                  <a:noFill/>
                </a:ln>
                <a:solidFill>
                  <a:srgbClr val="264A64"/>
                </a:solidFill>
                <a:effectLst/>
                <a:uLnTx/>
                <a:uFillTx/>
                <a:latin typeface="Arial"/>
              </a:rPr>
              <a:t>who use </a:t>
            </a:r>
            <a:r>
              <a:rPr kumimoji="0" lang="en-US" sz="1600" b="1" i="1" strike="noStrike" kern="1200" cap="none" spc="0" normalizeH="0" baseline="0" noProof="0" dirty="0">
                <a:ln>
                  <a:noFill/>
                </a:ln>
                <a:solidFill>
                  <a:srgbClr val="264A64"/>
                </a:solidFill>
                <a:effectLst/>
                <a:uLnTx/>
                <a:uFillTx/>
                <a:latin typeface="Arial"/>
              </a:rPr>
              <a:t>natural gas main heat</a:t>
            </a:r>
            <a:r>
              <a:rPr kumimoji="0" lang="en-US" sz="1600" b="1" i="0" u="none" strike="noStrike" kern="1200" cap="none" spc="0" normalizeH="0" baseline="0" noProof="0" dirty="0">
                <a:ln>
                  <a:noFill/>
                </a:ln>
                <a:solidFill>
                  <a:srgbClr val="264A64"/>
                </a:solidFill>
                <a:effectLst/>
                <a:uLnTx/>
                <a:uFillTx/>
                <a:latin typeface="Arial"/>
              </a:rPr>
              <a:t>?</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for </a:t>
            </a:r>
            <a:r>
              <a:rPr kumimoji="0" lang="en-US" sz="1600" b="0" i="1" u="none" strike="noStrike" kern="1200" cap="none" spc="0" normalizeH="0" baseline="0" noProof="0" dirty="0">
                <a:ln>
                  <a:noFill/>
                </a:ln>
                <a:solidFill>
                  <a:srgbClr val="264A64"/>
                </a:solidFill>
                <a:effectLst/>
                <a:uLnTx/>
                <a:uFillTx/>
                <a:latin typeface="Arial"/>
              </a:rPr>
              <a:t>all natural gas households</a:t>
            </a:r>
            <a:r>
              <a:rPr kumimoji="0" lang="en-US" sz="1600" b="0" i="0" u="none" strike="noStrike" kern="1200" cap="none" spc="0" normalizeH="0" baseline="0" noProof="0" dirty="0">
                <a:ln>
                  <a:noFill/>
                </a:ln>
                <a:solidFill>
                  <a:srgbClr val="264A64"/>
                </a:solidFill>
                <a:effectLst/>
                <a:uLnTx/>
                <a:uFillTx/>
                <a:latin typeface="Arial"/>
              </a:rPr>
              <a:t> is </a:t>
            </a:r>
            <a:r>
              <a:rPr kumimoji="0" lang="en-US" sz="1600" b="1" i="0" u="none" strike="noStrike" kern="1200" cap="none" spc="0" normalizeH="0" baseline="0" noProof="0" dirty="0">
                <a:ln>
                  <a:noFill/>
                </a:ln>
                <a:solidFill>
                  <a:srgbClr val="264A64"/>
                </a:solidFill>
                <a:effectLst/>
                <a:uLnTx/>
                <a:uFillTx/>
                <a:latin typeface="Arial"/>
              </a:rPr>
              <a:t>$377.  </a:t>
            </a: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ndParaRPr>
          </a:p>
          <a:p>
            <a:pPr marL="4000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rPr>
              <a:t>The average annual LIHEAP benefit among </a:t>
            </a:r>
            <a:r>
              <a:rPr kumimoji="0" lang="en-US" sz="1600" b="0" i="1" u="none" strike="noStrike" kern="1200" cap="none" spc="0" normalizeH="0" baseline="0" noProof="0" dirty="0">
                <a:ln>
                  <a:noFill/>
                </a:ln>
                <a:solidFill>
                  <a:srgbClr val="264A64"/>
                </a:solidFill>
                <a:effectLst/>
                <a:uLnTx/>
                <a:uFillTx/>
                <a:latin typeface="Arial"/>
              </a:rPr>
              <a:t>high burden natural gas households </a:t>
            </a:r>
            <a:r>
              <a:rPr kumimoji="0" lang="en-US" sz="1600" b="0" i="0" u="none" strike="noStrike" kern="1200" cap="none" spc="0" normalizeH="0" baseline="0" noProof="0" dirty="0">
                <a:ln>
                  <a:noFill/>
                </a:ln>
                <a:solidFill>
                  <a:srgbClr val="264A64"/>
                </a:solidFill>
                <a:effectLst/>
                <a:uLnTx/>
                <a:uFillTx/>
                <a:latin typeface="Arial"/>
              </a:rPr>
              <a:t>is </a:t>
            </a:r>
            <a:r>
              <a:rPr kumimoji="0" lang="en-US" sz="1600" b="1" i="0" u="none" strike="noStrike" kern="1200" cap="none" spc="0" normalizeH="0" baseline="0" noProof="0" dirty="0">
                <a:ln>
                  <a:noFill/>
                </a:ln>
                <a:solidFill>
                  <a:srgbClr val="264A64"/>
                </a:solidFill>
                <a:effectLst/>
                <a:uLnTx/>
                <a:uFillTx/>
                <a:latin typeface="Arial"/>
              </a:rPr>
              <a:t>$385.  </a:t>
            </a:r>
          </a:p>
          <a:p>
            <a:pPr marL="11430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ndParaRPr>
          </a:p>
          <a:p>
            <a:pPr marL="11430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rPr>
              <a:t>High burden households receive an average annual LIHEAP benefit that is </a:t>
            </a:r>
            <a:r>
              <a:rPr kumimoji="0" lang="en-US" sz="1600" b="1" i="0" u="none" strike="noStrike" kern="1200" cap="none" spc="0" normalizeH="0" baseline="0" noProof="0" dirty="0">
                <a:ln>
                  <a:noFill/>
                </a:ln>
                <a:solidFill>
                  <a:srgbClr val="264A64"/>
                </a:solidFill>
                <a:effectLst/>
                <a:uLnTx/>
                <a:uFillTx/>
                <a:latin typeface="Arial"/>
              </a:rPr>
              <a:t>$8 or 2% higher</a:t>
            </a:r>
            <a:r>
              <a:rPr kumimoji="0" lang="en-US" sz="1600" b="0" i="0" u="none" strike="noStrike" kern="1200" cap="none" spc="0" normalizeH="0" baseline="0" noProof="0" dirty="0">
                <a:ln>
                  <a:noFill/>
                </a:ln>
                <a:solidFill>
                  <a:srgbClr val="264A64"/>
                </a:solidFill>
                <a:effectLst/>
                <a:uLnTx/>
                <a:uFillTx/>
                <a:latin typeface="Arial"/>
              </a:rPr>
              <a:t> than average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1800" b="0" dirty="0">
                <a:solidFill>
                  <a:srgbClr val="FFFFFF"/>
                </a:solidFill>
              </a:rPr>
              <a:t>Example B—LIHEAP Impact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2" name="Oval 11"/>
          <p:cNvSpPr/>
          <p:nvPr/>
        </p:nvSpPr>
        <p:spPr>
          <a:xfrm>
            <a:off x="4343400" y="2106038"/>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3" name="Oval 12"/>
          <p:cNvSpPr/>
          <p:nvPr/>
        </p:nvSpPr>
        <p:spPr>
          <a:xfrm>
            <a:off x="4343400" y="4612532"/>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215172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03892305"/>
              </p:ext>
            </p:extLst>
          </p:nvPr>
        </p:nvGraphicFramePr>
        <p:xfrm>
          <a:off x="4342748" y="1827712"/>
          <a:ext cx="3840480" cy="4251960"/>
        </p:xfrm>
        <a:graphic>
          <a:graphicData uri="http://schemas.openxmlformats.org/drawingml/2006/table">
            <a:tbl>
              <a:tblPr firstRow="1" bandRow="1">
                <a:tableStyleId>{073A0DAA-6AF3-43AB-8588-CEC1D06C72B9}</a:tableStyleId>
              </a:tblPr>
              <a:tblGrid>
                <a:gridCol w="1920240">
                  <a:extLst>
                    <a:ext uri="{9D8B030D-6E8A-4147-A177-3AD203B41FA5}">
                      <a16:colId xmlns:a16="http://schemas.microsoft.com/office/drawing/2014/main" val="1072772924"/>
                    </a:ext>
                  </a:extLst>
                </a:gridCol>
                <a:gridCol w="1920240">
                  <a:extLst>
                    <a:ext uri="{9D8B030D-6E8A-4147-A177-3AD203B41FA5}">
                      <a16:colId xmlns:a16="http://schemas.microsoft.com/office/drawing/2014/main" val="1543582171"/>
                    </a:ext>
                  </a:extLst>
                </a:gridCol>
              </a:tblGrid>
              <a:tr h="274320">
                <a:tc>
                  <a:txBody>
                    <a:bodyPr/>
                    <a:lstStyle/>
                    <a:p>
                      <a:pPr algn="l">
                        <a:lnSpc>
                          <a:spcPct val="90000"/>
                        </a:lnSpc>
                      </a:pPr>
                      <a:r>
                        <a:rPr lang="en-US" sz="1400" b="1" dirty="0">
                          <a:solidFill>
                            <a:schemeClr val="accent6"/>
                          </a:solidFill>
                        </a:rPr>
                        <a:t>Charles Anderson</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b="0" kern="1200" dirty="0">
                          <a:solidFill>
                            <a:schemeClr val="accent6"/>
                          </a:solidFill>
                          <a:effectLst/>
                          <a:latin typeface="+mn-lt"/>
                          <a:ea typeface="+mn-ea"/>
                          <a:cs typeface="+mn-cs"/>
                        </a:rPr>
                        <a:t>Connecticut</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389942429"/>
                  </a:ext>
                </a:extLst>
              </a:tr>
              <a:tr h="274320">
                <a:tc>
                  <a:txBody>
                    <a:bodyPr/>
                    <a:lstStyle/>
                    <a:p>
                      <a:pPr algn="l">
                        <a:lnSpc>
                          <a:spcPct val="90000"/>
                        </a:lnSpc>
                      </a:pPr>
                      <a:r>
                        <a:rPr kumimoji="0" lang="en-US" sz="1400" b="1" kern="1200" dirty="0">
                          <a:solidFill>
                            <a:schemeClr val="accent6"/>
                          </a:solidFill>
                          <a:effectLst/>
                          <a:latin typeface="+mn-lt"/>
                          <a:ea typeface="+mn-ea"/>
                          <a:cs typeface="+mn-cs"/>
                        </a:rPr>
                        <a:t>Jane Blank</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Wisconsin</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078229081"/>
                  </a:ext>
                </a:extLst>
              </a:tr>
              <a:tr h="274320">
                <a:tc>
                  <a:txBody>
                    <a:bodyPr/>
                    <a:lstStyle/>
                    <a:p>
                      <a:pPr algn="l">
                        <a:lnSpc>
                          <a:spcPct val="90000"/>
                        </a:lnSpc>
                      </a:pPr>
                      <a:r>
                        <a:rPr lang="en-US" sz="1400" b="1" dirty="0">
                          <a:solidFill>
                            <a:schemeClr val="accent6"/>
                          </a:solidFill>
                        </a:rPr>
                        <a:t>Debra Brown</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California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021672188"/>
                  </a:ext>
                </a:extLst>
              </a:tr>
              <a:tr h="274320">
                <a:tc>
                  <a:txBody>
                    <a:bodyPr/>
                    <a:lstStyle/>
                    <a:p>
                      <a:pPr algn="l">
                        <a:lnSpc>
                          <a:spcPct val="90000"/>
                        </a:lnSpc>
                      </a:pPr>
                      <a:r>
                        <a:rPr lang="en-US" sz="1400" b="1" dirty="0">
                          <a:solidFill>
                            <a:schemeClr val="accent6"/>
                          </a:solidFill>
                        </a:rPr>
                        <a:t>Andrew </a:t>
                      </a:r>
                      <a:r>
                        <a:rPr lang="en-US" sz="1400" b="1" dirty="0" err="1">
                          <a:solidFill>
                            <a:schemeClr val="accent6"/>
                          </a:solidFill>
                        </a:rPr>
                        <a:t>Bryk</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New York</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55034721"/>
                  </a:ext>
                </a:extLst>
              </a:tr>
              <a:tr h="274320">
                <a:tc>
                  <a:txBody>
                    <a:bodyPr/>
                    <a:lstStyle/>
                    <a:p>
                      <a:pPr algn="l">
                        <a:lnSpc>
                          <a:spcPct val="90000"/>
                        </a:lnSpc>
                      </a:pPr>
                      <a:r>
                        <a:rPr kumimoji="0" lang="en-US" sz="1400" b="1" kern="1200" dirty="0">
                          <a:solidFill>
                            <a:schemeClr val="accent6"/>
                          </a:solidFill>
                          <a:effectLst/>
                          <a:latin typeface="+mn-lt"/>
                          <a:ea typeface="+mn-ea"/>
                          <a:cs typeface="+mn-cs"/>
                        </a:rPr>
                        <a:t>Cecil Daniels</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kern="1200" dirty="0">
                          <a:solidFill>
                            <a:schemeClr val="accent6"/>
                          </a:solidFill>
                          <a:effectLst/>
                          <a:latin typeface="+mn-lt"/>
                          <a:ea typeface="+mn-ea"/>
                          <a:cs typeface="+mn-cs"/>
                        </a:rPr>
                        <a:t>Washington</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668044757"/>
                  </a:ext>
                </a:extLst>
              </a:tr>
              <a:tr h="274320">
                <a:tc>
                  <a:txBody>
                    <a:bodyPr/>
                    <a:lstStyle/>
                    <a:p>
                      <a:pPr algn="l">
                        <a:lnSpc>
                          <a:spcPct val="90000"/>
                        </a:lnSpc>
                      </a:pPr>
                      <a:r>
                        <a:rPr lang="en-US" sz="1400" b="1" dirty="0">
                          <a:solidFill>
                            <a:schemeClr val="accent6"/>
                          </a:solidFill>
                        </a:rPr>
                        <a:t>Kristen Hart</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California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894961745"/>
                  </a:ext>
                </a:extLst>
              </a:tr>
              <a:tr h="274320">
                <a:tc>
                  <a:txBody>
                    <a:bodyPr/>
                    <a:lstStyle/>
                    <a:p>
                      <a:pPr algn="l">
                        <a:lnSpc>
                          <a:spcPct val="90000"/>
                        </a:lnSpc>
                      </a:pPr>
                      <a:r>
                        <a:rPr lang="en-US" sz="1400" b="1" dirty="0">
                          <a:solidFill>
                            <a:schemeClr val="accent6"/>
                          </a:solidFill>
                        </a:rPr>
                        <a:t>Heather</a:t>
                      </a:r>
                      <a:r>
                        <a:rPr lang="en-US" sz="1400" b="1" baseline="0" dirty="0">
                          <a:solidFill>
                            <a:schemeClr val="accent6"/>
                          </a:solidFill>
                        </a:rPr>
                        <a:t> Jones</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b="0" kern="1200" dirty="0">
                          <a:solidFill>
                            <a:schemeClr val="accent6"/>
                          </a:solidFill>
                          <a:effectLst/>
                          <a:latin typeface="+mn-lt"/>
                          <a:ea typeface="+mn-ea"/>
                          <a:cs typeface="+mn-cs"/>
                        </a:rPr>
                        <a:t>Missouri</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182558378"/>
                  </a:ext>
                </a:extLst>
              </a:tr>
              <a:tr h="274320">
                <a:tc>
                  <a:txBody>
                    <a:bodyPr/>
                    <a:lstStyle/>
                    <a:p>
                      <a:pPr algn="l">
                        <a:lnSpc>
                          <a:spcPct val="90000"/>
                        </a:lnSpc>
                      </a:pPr>
                      <a:r>
                        <a:rPr kumimoji="0" lang="en-US" sz="1400" b="1" kern="1200" dirty="0">
                          <a:solidFill>
                            <a:schemeClr val="accent6"/>
                          </a:solidFill>
                          <a:effectLst/>
                          <a:latin typeface="+mn-lt"/>
                          <a:ea typeface="+mn-ea"/>
                          <a:cs typeface="+mn-cs"/>
                        </a:rPr>
                        <a:t>Jennifer</a:t>
                      </a:r>
                      <a:r>
                        <a:rPr kumimoji="0" lang="en-US" sz="1400" b="1" kern="1200" baseline="0" dirty="0">
                          <a:solidFill>
                            <a:schemeClr val="accent6"/>
                          </a:solidFill>
                          <a:effectLst/>
                          <a:latin typeface="+mn-lt"/>
                          <a:ea typeface="+mn-ea"/>
                          <a:cs typeface="+mn-cs"/>
                        </a:rPr>
                        <a:t> Lee</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b="0" kern="1200" dirty="0">
                          <a:solidFill>
                            <a:schemeClr val="accent6"/>
                          </a:solidFill>
                          <a:effectLst/>
                          <a:latin typeface="+mn-lt"/>
                          <a:ea typeface="+mn-ea"/>
                          <a:cs typeface="+mn-cs"/>
                        </a:rPr>
                        <a:t>Alabama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454598743"/>
                  </a:ext>
                </a:extLst>
              </a:tr>
              <a:tr h="274320">
                <a:tc>
                  <a:txBody>
                    <a:bodyPr/>
                    <a:lstStyle/>
                    <a:p>
                      <a:pPr algn="l">
                        <a:lnSpc>
                          <a:spcPct val="90000"/>
                        </a:lnSpc>
                      </a:pPr>
                      <a:r>
                        <a:rPr kumimoji="0" lang="en-US" sz="1400" b="1" kern="1200" dirty="0">
                          <a:solidFill>
                            <a:schemeClr val="accent6"/>
                          </a:solidFill>
                          <a:effectLst/>
                          <a:latin typeface="+mn-lt"/>
                          <a:ea typeface="+mn-ea"/>
                          <a:cs typeface="+mn-cs"/>
                        </a:rPr>
                        <a:t>Susan Marshall</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b="0" kern="1200" dirty="0">
                          <a:solidFill>
                            <a:schemeClr val="accent6"/>
                          </a:solidFill>
                          <a:effectLst/>
                          <a:latin typeface="+mn-lt"/>
                          <a:ea typeface="+mn-ea"/>
                          <a:cs typeface="+mn-cs"/>
                        </a:rPr>
                        <a:t>Alaska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4167603334"/>
                  </a:ext>
                </a:extLst>
              </a:tr>
              <a:tr h="274320">
                <a:tc>
                  <a:txBody>
                    <a:bodyPr/>
                    <a:lstStyle/>
                    <a:p>
                      <a:pPr algn="l">
                        <a:lnSpc>
                          <a:spcPct val="90000"/>
                        </a:lnSpc>
                      </a:pPr>
                      <a:r>
                        <a:rPr kumimoji="0" lang="en-US" sz="1400" b="1" kern="1200" dirty="0">
                          <a:solidFill>
                            <a:schemeClr val="accent6"/>
                          </a:solidFill>
                          <a:effectLst/>
                          <a:latin typeface="+mn-lt"/>
                          <a:ea typeface="+mn-ea"/>
                          <a:cs typeface="+mn-cs"/>
                        </a:rPr>
                        <a:t>Lorraine Portis</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b="0" kern="1200" dirty="0">
                          <a:solidFill>
                            <a:schemeClr val="accent6"/>
                          </a:solidFill>
                          <a:effectLst/>
                          <a:latin typeface="+mn-lt"/>
                          <a:ea typeface="+mn-ea"/>
                          <a:cs typeface="+mn-cs"/>
                        </a:rPr>
                        <a:t>Mississippi</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3395712600"/>
                  </a:ext>
                </a:extLst>
              </a:tr>
              <a:tr h="274320">
                <a:tc>
                  <a:txBody>
                    <a:bodyPr/>
                    <a:lstStyle/>
                    <a:p>
                      <a:pPr algn="l">
                        <a:lnSpc>
                          <a:spcPct val="90000"/>
                        </a:lnSpc>
                      </a:pPr>
                      <a:r>
                        <a:rPr lang="en-US" sz="1400" b="1" dirty="0">
                          <a:solidFill>
                            <a:schemeClr val="accent6"/>
                          </a:solidFill>
                        </a:rPr>
                        <a:t>Paula Reynolds</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Maryland</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1307483575"/>
                  </a:ext>
                </a:extLst>
              </a:tr>
              <a:tr h="274320">
                <a:tc>
                  <a:txBody>
                    <a:bodyPr/>
                    <a:lstStyle/>
                    <a:p>
                      <a:pPr algn="l">
                        <a:lnSpc>
                          <a:spcPct val="90000"/>
                        </a:lnSpc>
                      </a:pPr>
                      <a:r>
                        <a:rPr lang="en-US" sz="1400" b="1" dirty="0">
                          <a:solidFill>
                            <a:schemeClr val="accent6"/>
                          </a:solidFill>
                        </a:rPr>
                        <a:t>Michael</a:t>
                      </a:r>
                      <a:r>
                        <a:rPr lang="en-US" sz="1400" b="1" baseline="0" dirty="0">
                          <a:solidFill>
                            <a:schemeClr val="accent6"/>
                          </a:solidFill>
                        </a:rPr>
                        <a:t> Schmitz</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Minnesota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133013877"/>
                  </a:ext>
                </a:extLst>
              </a:tr>
              <a:tr h="274320">
                <a:tc>
                  <a:txBody>
                    <a:bodyPr/>
                    <a:lstStyle/>
                    <a:p>
                      <a:pPr algn="l">
                        <a:lnSpc>
                          <a:spcPct val="90000"/>
                        </a:lnSpc>
                      </a:pPr>
                      <a:r>
                        <a:rPr lang="en-US" sz="1400" b="1" dirty="0">
                          <a:solidFill>
                            <a:schemeClr val="accent6"/>
                          </a:solidFill>
                        </a:rPr>
                        <a:t>Sheri</a:t>
                      </a:r>
                      <a:r>
                        <a:rPr lang="en-US" sz="1400" b="1" baseline="0" dirty="0">
                          <a:solidFill>
                            <a:schemeClr val="accent6"/>
                          </a:solidFill>
                        </a:rPr>
                        <a:t> Shepard</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b="0" kern="1200" dirty="0">
                          <a:solidFill>
                            <a:schemeClr val="accent6"/>
                          </a:solidFill>
                          <a:effectLst/>
                          <a:latin typeface="+mn-lt"/>
                          <a:ea typeface="+mn-ea"/>
                          <a:cs typeface="+mn-cs"/>
                        </a:rPr>
                        <a:t>Montana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532090352"/>
                  </a:ext>
                </a:extLst>
              </a:tr>
              <a:tr h="274320">
                <a:tc>
                  <a:txBody>
                    <a:bodyPr/>
                    <a:lstStyle/>
                    <a:p>
                      <a:pPr algn="l">
                        <a:lnSpc>
                          <a:spcPct val="90000"/>
                        </a:lnSpc>
                      </a:pPr>
                      <a:r>
                        <a:rPr lang="en-US" sz="1400" b="1" dirty="0">
                          <a:solidFill>
                            <a:schemeClr val="accent6"/>
                          </a:solidFill>
                        </a:rPr>
                        <a:t>Jenni Sullivan</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a:solidFill>
                            <a:schemeClr val="accent6"/>
                          </a:solidFill>
                          <a:effectLst/>
                          <a:latin typeface="+mn-lt"/>
                          <a:ea typeface="+mn-ea"/>
                          <a:cs typeface="+mn-cs"/>
                        </a:rPr>
                        <a:t>Montana</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882032993"/>
                  </a:ext>
                </a:extLst>
              </a:tr>
              <a:tr h="274320">
                <a:tc>
                  <a:txBody>
                    <a:bodyPr/>
                    <a:lstStyle/>
                    <a:p>
                      <a:pPr algn="l">
                        <a:lnSpc>
                          <a:spcPct val="90000"/>
                        </a:lnSpc>
                      </a:pPr>
                      <a:r>
                        <a:rPr kumimoji="0" lang="en-US" sz="1400" b="1" kern="1200" dirty="0">
                          <a:solidFill>
                            <a:schemeClr val="accent6"/>
                          </a:solidFill>
                          <a:effectLst/>
                          <a:latin typeface="+mn-lt"/>
                          <a:ea typeface="+mn-ea"/>
                          <a:cs typeface="+mn-cs"/>
                        </a:rPr>
                        <a:t>Vivian Ulibarri</a:t>
                      </a:r>
                      <a:endParaRPr lang="en-US" sz="1400" b="1" dirty="0">
                        <a:solidFill>
                          <a:schemeClr val="accent6"/>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90000"/>
                        </a:lnSpc>
                      </a:pPr>
                      <a:r>
                        <a:rPr kumimoji="0" lang="en-US" sz="1400" b="0" kern="1200" dirty="0">
                          <a:solidFill>
                            <a:schemeClr val="accent6"/>
                          </a:solidFill>
                          <a:effectLst/>
                          <a:latin typeface="+mn-lt"/>
                          <a:ea typeface="+mn-ea"/>
                          <a:cs typeface="+mn-cs"/>
                        </a:rPr>
                        <a:t>New Mexico</a:t>
                      </a: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extLst>
                  <a:ext uri="{0D108BD9-81ED-4DB2-BD59-A6C34878D82A}">
                    <a16:rowId xmlns:a16="http://schemas.microsoft.com/office/drawing/2014/main" val="271728453"/>
                  </a:ext>
                </a:extLst>
              </a:tr>
            </a:tbl>
          </a:graphicData>
        </a:graphic>
      </p:graphicFrame>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5" name="Content Placeholder 7"/>
          <p:cNvSpPr txBox="1">
            <a:spLocks/>
          </p:cNvSpPr>
          <p:nvPr/>
        </p:nvSpPr>
        <p:spPr>
          <a:xfrm>
            <a:off x="827314" y="3126694"/>
            <a:ext cx="3744686" cy="1300843"/>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buClr>
                <a:srgbClr val="264A64"/>
              </a:buClr>
              <a:buNone/>
              <a:defRPr/>
            </a:pPr>
            <a:r>
              <a:rPr lang="en-US" sz="3600" b="1" dirty="0">
                <a:solidFill>
                  <a:srgbClr val="264A64"/>
                </a:solidFill>
              </a:rPr>
              <a:t>PMIWG</a:t>
            </a:r>
          </a:p>
          <a:p>
            <a:pPr marL="0" lvl="1" indent="0">
              <a:buClr>
                <a:srgbClr val="264A64"/>
              </a:buClr>
              <a:buNone/>
              <a:defRPr/>
            </a:pPr>
            <a:r>
              <a:rPr lang="en-US" sz="2100" b="1" dirty="0">
                <a:solidFill>
                  <a:srgbClr val="264A64"/>
                </a:solidFill>
              </a:rPr>
              <a:t>Current Members</a:t>
            </a:r>
          </a:p>
        </p:txBody>
      </p:sp>
    </p:spTree>
    <p:extLst>
      <p:ext uri="{BB962C8B-B14F-4D97-AF65-F5344CB8AC3E}">
        <p14:creationId xmlns:p14="http://schemas.microsoft.com/office/powerpoint/2010/main" val="3414648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43042035"/>
              </p:ext>
            </p:extLst>
          </p:nvPr>
        </p:nvGraphicFramePr>
        <p:xfrm>
          <a:off x="512979" y="1550330"/>
          <a:ext cx="4728450" cy="4824523"/>
        </p:xfrm>
        <a:graphic>
          <a:graphicData uri="http://schemas.openxmlformats.org/drawingml/2006/table">
            <a:tbl>
              <a:tblPr/>
              <a:tblGrid>
                <a:gridCol w="3749040">
                  <a:extLst>
                    <a:ext uri="{9D8B030D-6E8A-4147-A177-3AD203B41FA5}">
                      <a16:colId xmlns:a16="http://schemas.microsoft.com/office/drawing/2014/main" val="1773966678"/>
                    </a:ext>
                  </a:extLst>
                </a:gridCol>
                <a:gridCol w="979410">
                  <a:extLst>
                    <a:ext uri="{9D8B030D-6E8A-4147-A177-3AD203B41FA5}">
                      <a16:colId xmlns:a16="http://schemas.microsoft.com/office/drawing/2014/main" val="525646459"/>
                    </a:ext>
                  </a:extLst>
                </a:gridCol>
              </a:tblGrid>
              <a:tr h="213998">
                <a:tc>
                  <a:txBody>
                    <a:bodyPr/>
                    <a:lstStyle/>
                    <a:p>
                      <a:pPr algn="l" fontAlgn="ctr"/>
                      <a:r>
                        <a:rPr lang="en-US" sz="800" b="1" i="0" u="none" strike="noStrike" dirty="0">
                          <a:solidFill>
                            <a:srgbClr val="000000"/>
                          </a:solidFill>
                          <a:effectLst/>
                          <a:latin typeface="Calibri" panose="020F0502020204030204" pitchFamily="34" charset="0"/>
                        </a:rPr>
                        <a:t>B.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Calibri" panose="020F0502020204030204" pitchFamily="34" charset="0"/>
                        </a:rPr>
                        <a:t>Natural Gas</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42382"/>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Households with 12 Months of  Bill Data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32,906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19992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$23,465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24366"/>
                  </a:ext>
                </a:extLst>
              </a:tr>
              <a:tr h="212521">
                <a:tc>
                  <a:txBody>
                    <a:bodyPr/>
                    <a:lstStyle/>
                    <a:p>
                      <a:pPr algn="l" fontAlgn="ctr"/>
                      <a:r>
                        <a:rPr lang="en-US" sz="800" b="0" i="0" u="none" strike="noStrike" dirty="0">
                          <a:solidFill>
                            <a:srgbClr val="000000"/>
                          </a:solidFill>
                          <a:effectLst/>
                          <a:latin typeface="Calibri" panose="020F0502020204030204" pitchFamily="34" charset="0"/>
                        </a:rPr>
                        <a:t>      3.    Average Annual Total LIHEAP Benefit per Household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7362"/>
                  </a:ext>
                </a:extLst>
              </a:tr>
              <a:tr h="212521">
                <a:tc>
                  <a:txBody>
                    <a:bodyPr/>
                    <a:lstStyle/>
                    <a:p>
                      <a:pPr algn="l" fontAlgn="ctr"/>
                      <a:r>
                        <a:rPr lang="en-US" sz="800" b="0" i="0" u="none" strike="noStrike">
                          <a:solidFill>
                            <a:srgbClr val="000000"/>
                          </a:solidFill>
                          <a:effectLst/>
                          <a:latin typeface="Calibri" panose="020F0502020204030204" pitchFamily="34" charset="0"/>
                        </a:rPr>
                        <a:t>      4.    Average Annual Main Heating Fuel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$534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689244"/>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$875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8588"/>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$1,409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2390638"/>
                  </a:ext>
                </a:extLst>
              </a:tr>
              <a:tr h="212521">
                <a:tc>
                  <a:txBody>
                    <a:bodyPr/>
                    <a:lstStyle/>
                    <a:p>
                      <a:pPr algn="l" fontAlgn="ctr"/>
                      <a:r>
                        <a:rPr lang="en-US" sz="800" b="0" i="0" u="none" strike="noStrike" dirty="0">
                          <a:solidFill>
                            <a:srgbClr val="000000"/>
                          </a:solidFill>
                          <a:effectLst/>
                          <a:latin typeface="Calibri" panose="020F0502020204030204" pitchFamily="34" charset="0"/>
                        </a:rPr>
                        <a:t>      7.    Average Annual Burden Before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6.0%</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3633596"/>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4.4%</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7534346"/>
                  </a:ext>
                </a:extLst>
              </a:tr>
              <a:tr h="212521">
                <a:tc>
                  <a:txBody>
                    <a:bodyPr/>
                    <a:lstStyle/>
                    <a:p>
                      <a:pPr algn="l" fontAlgn="ctr"/>
                      <a:r>
                        <a:rPr lang="en-US" sz="800" b="0" i="0" u="none" strike="noStrike" dirty="0">
                          <a:solidFill>
                            <a:srgbClr val="000000"/>
                          </a:solidFill>
                          <a:effectLst/>
                          <a:latin typeface="Calibri" panose="020F0502020204030204" pitchFamily="34" charset="0"/>
                        </a:rPr>
                        <a:t>      9.    Average Percentage Point Change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1.6%</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82815213"/>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26.8%</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60619016"/>
                  </a:ext>
                </a:extLst>
              </a:tr>
              <a:tr h="212521">
                <a:tc>
                  <a:txBody>
                    <a:bodyPr/>
                    <a:lstStyle/>
                    <a:p>
                      <a:pPr algn="l" fontAlgn="ctr"/>
                      <a:endParaRPr lang="en-US" sz="800" b="0"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1" i="0" u="none" strike="noStrike">
                        <a:solidFill>
                          <a:srgbClr val="000000"/>
                        </a:solidFill>
                        <a:effectLst/>
                        <a:latin typeface="Calibri" panose="020F0502020204030204" pitchFamily="34" charset="0"/>
                      </a:endParaRPr>
                    </a:p>
                  </a:txBody>
                  <a:tcPr marL="3496" marR="3496" marT="34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520216"/>
                  </a:ext>
                </a:extLst>
              </a:tr>
              <a:tr h="147584">
                <a:tc gridSpan="2">
                  <a:txBody>
                    <a:bodyPr/>
                    <a:lstStyle/>
                    <a:p>
                      <a:pPr algn="l" fontAlgn="ctr"/>
                      <a:r>
                        <a:rPr lang="en-US" sz="800" b="1" i="0" u="none" strike="noStrike">
                          <a:solidFill>
                            <a:srgbClr val="000000"/>
                          </a:solidFill>
                          <a:effectLst/>
                          <a:latin typeface="Calibri" panose="020F0502020204030204" pitchFamily="34" charset="0"/>
                        </a:rPr>
                        <a:t>C.  High Burden Households with 12 Consecutive Months of Bill Data (Main Fuel and Electric)</a:t>
                      </a:r>
                    </a:p>
                  </a:txBody>
                  <a:tcPr marL="3496" marR="3496" marT="34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9046068"/>
                  </a:ext>
                </a:extLst>
              </a:tr>
              <a:tr h="212521">
                <a:tc>
                  <a:txBody>
                    <a:bodyPr/>
                    <a:lstStyle/>
                    <a:p>
                      <a:pPr algn="l" fontAlgn="ctr"/>
                      <a:r>
                        <a:rPr lang="en-US" sz="800" b="1" i="0" u="none" strike="noStrike">
                          <a:solidFill>
                            <a:srgbClr val="000000"/>
                          </a:solidFill>
                          <a:effectLst/>
                          <a:latin typeface="Calibri" panose="020F0502020204030204" pitchFamily="34" charset="0"/>
                        </a:rPr>
                        <a:t>      1.    Unduplicated Number of High Burden Households (Top 25%)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7,630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227377"/>
                  </a:ext>
                </a:extLst>
              </a:tr>
              <a:tr h="212521">
                <a:tc>
                  <a:txBody>
                    <a:bodyPr/>
                    <a:lstStyle/>
                    <a:p>
                      <a:pPr algn="l" fontAlgn="ctr"/>
                      <a:r>
                        <a:rPr lang="en-US" sz="800" b="0" i="0" u="none" strike="noStrike">
                          <a:solidFill>
                            <a:srgbClr val="000000"/>
                          </a:solidFill>
                          <a:effectLst/>
                          <a:latin typeface="Calibri" panose="020F0502020204030204" pitchFamily="34" charset="0"/>
                        </a:rPr>
                        <a:t>      2.    Average Annual Household Income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$14,347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064239"/>
                  </a:ext>
                </a:extLst>
              </a:tr>
              <a:tr h="212521">
                <a:tc>
                  <a:txBody>
                    <a:bodyPr/>
                    <a:lstStyle/>
                    <a:p>
                      <a:pPr algn="l" fontAlgn="ctr"/>
                      <a:r>
                        <a:rPr lang="en-US" sz="800" b="0" i="0" u="none" strike="noStrike">
                          <a:solidFill>
                            <a:srgbClr val="000000"/>
                          </a:solidFill>
                          <a:effectLst/>
                          <a:latin typeface="Calibri" panose="020F0502020204030204" pitchFamily="34" charset="0"/>
                        </a:rPr>
                        <a:t>      3.    Average Annual Total LIHEAP Benefit per High Burden Household</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$385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0525"/>
                  </a:ext>
                </a:extLst>
              </a:tr>
              <a:tr h="212521">
                <a:tc>
                  <a:txBody>
                    <a:bodyPr/>
                    <a:lstStyle/>
                    <a:p>
                      <a:pPr algn="l" fontAlgn="ctr"/>
                      <a:r>
                        <a:rPr lang="en-US" sz="800" b="0" i="0" u="none" strike="noStrike" dirty="0">
                          <a:solidFill>
                            <a:srgbClr val="000000"/>
                          </a:solidFill>
                          <a:effectLst/>
                          <a:latin typeface="Calibri" panose="020F0502020204030204" pitchFamily="34" charset="0"/>
                        </a:rPr>
                        <a:t>      4.    Average Annual Main Heating Fuel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$787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77287"/>
                  </a:ext>
                </a:extLst>
              </a:tr>
              <a:tr h="212521">
                <a:tc>
                  <a:txBody>
                    <a:bodyPr/>
                    <a:lstStyle/>
                    <a:p>
                      <a:pPr algn="l" fontAlgn="ctr"/>
                      <a:r>
                        <a:rPr lang="en-US" sz="800" b="0" i="0" u="none" strike="noStrike">
                          <a:solidFill>
                            <a:srgbClr val="000000"/>
                          </a:solidFill>
                          <a:effectLst/>
                          <a:latin typeface="Calibri" panose="020F0502020204030204" pitchFamily="34" charset="0"/>
                        </a:rPr>
                        <a:t>      5.    Average Annual Electricity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$1,209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5952"/>
                  </a:ext>
                </a:extLst>
              </a:tr>
              <a:tr h="212521">
                <a:tc>
                  <a:txBody>
                    <a:bodyPr/>
                    <a:lstStyle/>
                    <a:p>
                      <a:pPr algn="l" fontAlgn="ctr"/>
                      <a:r>
                        <a:rPr lang="en-US" sz="800" b="0" i="0" u="none" strike="noStrike">
                          <a:solidFill>
                            <a:srgbClr val="000000"/>
                          </a:solidFill>
                          <a:effectLst/>
                          <a:latin typeface="Calibri" panose="020F0502020204030204" pitchFamily="34" charset="0"/>
                        </a:rPr>
                        <a:t>      6.    Average Annual Total Residential Energy Bill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$1,996 </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6272157"/>
                  </a:ext>
                </a:extLst>
              </a:tr>
              <a:tr h="212521">
                <a:tc>
                  <a:txBody>
                    <a:bodyPr/>
                    <a:lstStyle/>
                    <a:p>
                      <a:pPr algn="l" fontAlgn="ctr"/>
                      <a:r>
                        <a:rPr lang="en-US" sz="800" b="0" i="0" u="none" strike="noStrike">
                          <a:solidFill>
                            <a:srgbClr val="000000"/>
                          </a:solidFill>
                          <a:effectLst/>
                          <a:latin typeface="Calibri" panose="020F0502020204030204" pitchFamily="34" charset="0"/>
                        </a:rPr>
                        <a:t>      7.    Average Annual Burden Before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13.9%</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2952195"/>
                  </a:ext>
                </a:extLst>
              </a:tr>
              <a:tr h="212521">
                <a:tc>
                  <a:txBody>
                    <a:bodyPr/>
                    <a:lstStyle/>
                    <a:p>
                      <a:pPr algn="l" fontAlgn="ctr"/>
                      <a:r>
                        <a:rPr lang="en-US" sz="800" b="0" i="0" u="none" strike="noStrike">
                          <a:solidFill>
                            <a:srgbClr val="000000"/>
                          </a:solidFill>
                          <a:effectLst/>
                          <a:latin typeface="Calibri" panose="020F0502020204030204" pitchFamily="34" charset="0"/>
                        </a:rPr>
                        <a:t>      8.    Average Annual Burden After Receiving LIHEAP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11.2%</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0994915"/>
                  </a:ext>
                </a:extLst>
              </a:tr>
              <a:tr h="212521">
                <a:tc>
                  <a:txBody>
                    <a:bodyPr/>
                    <a:lstStyle/>
                    <a:p>
                      <a:pPr algn="l" fontAlgn="ctr"/>
                      <a:r>
                        <a:rPr lang="en-US" sz="800" b="0" i="0" u="none" strike="noStrike">
                          <a:solidFill>
                            <a:srgbClr val="000000"/>
                          </a:solidFill>
                          <a:effectLst/>
                          <a:latin typeface="Calibri" panose="020F0502020204030204" pitchFamily="34" charset="0"/>
                        </a:rPr>
                        <a:t>      9.    Average Percentage Point Change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2.7%</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9945814"/>
                  </a:ext>
                </a:extLst>
              </a:tr>
              <a:tr h="212521">
                <a:tc>
                  <a:txBody>
                    <a:bodyPr/>
                    <a:lstStyle/>
                    <a:p>
                      <a:pPr algn="l" fontAlgn="ctr"/>
                      <a:r>
                        <a:rPr lang="en-US" sz="800" b="0" i="0" u="none" strike="noStrike">
                          <a:solidFill>
                            <a:srgbClr val="000000"/>
                          </a:solidFill>
                          <a:effectLst/>
                          <a:latin typeface="Calibri" panose="020F0502020204030204" pitchFamily="34" charset="0"/>
                        </a:rPr>
                        <a:t>      10.  Average Percentage Reduction in Energy Burden for High Burden Households</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19.3%</a:t>
                      </a:r>
                    </a:p>
                  </a:txBody>
                  <a:tcPr marL="3496" marR="3496" marT="3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7871155"/>
                  </a:ext>
                </a:extLst>
              </a:tr>
            </a:tbl>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5419929" y="1665286"/>
            <a:ext cx="3383492" cy="4552015"/>
          </a:xfrm>
          <a:prstGeom prst="rect">
            <a:avLst/>
          </a:prstGeom>
        </p:spPr>
        <p:txBody>
          <a:bodyPr wrap="square">
            <a:spAutoFit/>
          </a:bodyPr>
          <a:lstStyle/>
          <a:p>
            <a:pPr>
              <a:lnSpc>
                <a:spcPct val="90000"/>
              </a:lnSpc>
              <a:defRPr/>
            </a:pPr>
            <a:r>
              <a:rPr lang="en-US" sz="1600" b="1" dirty="0">
                <a:solidFill>
                  <a:srgbClr val="264A64"/>
                </a:solidFill>
              </a:rPr>
              <a:t>How does post-LIHEAP burden compare between average households and high burden households who use </a:t>
            </a:r>
            <a:r>
              <a:rPr kumimoji="0" lang="en-US" sz="1600" b="1" i="1" strike="noStrike" kern="1200" cap="none" spc="0" normalizeH="0" baseline="0" noProof="0" dirty="0">
                <a:ln>
                  <a:noFill/>
                </a:ln>
                <a:solidFill>
                  <a:srgbClr val="264A64"/>
                </a:solidFill>
                <a:effectLst/>
                <a:uLnTx/>
                <a:uFillTx/>
                <a:latin typeface="Arial"/>
              </a:rPr>
              <a:t>natural gas main heat?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ea typeface="+mn-ea"/>
                <a:cs typeface="+mn-cs"/>
              </a:rPr>
              <a:t>all natural</a:t>
            </a:r>
            <a:r>
              <a:rPr kumimoji="0" lang="en-US" sz="1600" b="0" i="1" u="none" strike="noStrike" kern="1200" cap="none" spc="0" normalizeH="0" noProof="0" dirty="0">
                <a:ln>
                  <a:noFill/>
                </a:ln>
                <a:solidFill>
                  <a:srgbClr val="264A64"/>
                </a:solidFill>
                <a:effectLst/>
                <a:uLnTx/>
                <a:uFillTx/>
                <a:latin typeface="Arial"/>
                <a:ea typeface="+mn-ea"/>
                <a:cs typeface="+mn-cs"/>
              </a:rPr>
              <a:t> gas </a:t>
            </a:r>
            <a:r>
              <a:rPr kumimoji="0" lang="en-US" sz="1600" b="0" i="1" u="none" strike="noStrike" kern="1200" cap="none" spc="0" normalizeH="0" baseline="0" noProof="0" dirty="0">
                <a:ln>
                  <a:noFill/>
                </a:ln>
                <a:solidFill>
                  <a:srgbClr val="264A64"/>
                </a:solidFill>
                <a:effectLst/>
                <a:uLnTx/>
                <a:uFillTx/>
                <a:latin typeface="Arial"/>
                <a:ea typeface="+mn-ea"/>
                <a:cs typeface="+mn-cs"/>
              </a:rPr>
              <a:t>households</a:t>
            </a:r>
            <a:r>
              <a:rPr kumimoji="0" lang="en-US" sz="1600" b="0" i="0" u="none" strike="noStrike" kern="1200" cap="none" spc="0" normalizeH="0" baseline="0" noProof="0" dirty="0">
                <a:ln>
                  <a:noFill/>
                </a:ln>
                <a:solidFill>
                  <a:srgbClr val="264A64"/>
                </a:solidFill>
                <a:effectLst/>
                <a:uLnTx/>
                <a:uFillTx/>
                <a:latin typeface="Arial"/>
                <a:ea typeface="+mn-ea"/>
                <a:cs typeface="+mn-cs"/>
              </a:rPr>
              <a:t> is </a:t>
            </a:r>
            <a:r>
              <a:rPr kumimoji="0" lang="en-US" sz="1600" b="1" i="0" u="none" strike="noStrike" kern="1200" cap="none" spc="0" normalizeH="0" baseline="0" noProof="0" dirty="0">
                <a:ln>
                  <a:noFill/>
                </a:ln>
                <a:solidFill>
                  <a:srgbClr val="264A64"/>
                </a:solidFill>
                <a:effectLst/>
                <a:uLnTx/>
                <a:uFillTx/>
                <a:latin typeface="Arial"/>
                <a:ea typeface="+mn-ea"/>
                <a:cs typeface="+mn-cs"/>
              </a:rPr>
              <a:t>26.8%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The average percentage burden reduction for </a:t>
            </a:r>
            <a:r>
              <a:rPr kumimoji="0" lang="en-US" sz="1600" b="0" i="1" u="none" strike="noStrike" kern="1200" cap="none" spc="0" normalizeH="0" baseline="0" noProof="0" dirty="0">
                <a:ln>
                  <a:noFill/>
                </a:ln>
                <a:solidFill>
                  <a:srgbClr val="264A64"/>
                </a:solidFill>
                <a:effectLst/>
                <a:uLnTx/>
                <a:uFillTx/>
                <a:latin typeface="Arial"/>
                <a:ea typeface="+mn-ea"/>
                <a:cs typeface="+mn-cs"/>
              </a:rPr>
              <a:t>high burden natural gas households </a:t>
            </a:r>
            <a:r>
              <a:rPr kumimoji="0" lang="en-US" sz="1600" b="0" i="0" u="none" strike="noStrike" kern="1200" cap="none" spc="0" normalizeH="0" baseline="0" noProof="0" dirty="0">
                <a:ln>
                  <a:noFill/>
                </a:ln>
                <a:solidFill>
                  <a:srgbClr val="264A64"/>
                </a:solidFill>
                <a:effectLst/>
                <a:uLnTx/>
                <a:uFillTx/>
                <a:latin typeface="Arial"/>
                <a:ea typeface="+mn-ea"/>
                <a:cs typeface="+mn-cs"/>
              </a:rPr>
              <a:t>is </a:t>
            </a:r>
            <a:r>
              <a:rPr kumimoji="0" lang="en-US" sz="1600" b="1" i="0" u="none" strike="noStrike" kern="1200" cap="none" spc="0" normalizeH="0" baseline="0" noProof="0" dirty="0">
                <a:ln>
                  <a:noFill/>
                </a:ln>
                <a:solidFill>
                  <a:srgbClr val="264A64"/>
                </a:solidFill>
                <a:effectLst/>
                <a:uLnTx/>
                <a:uFillTx/>
                <a:latin typeface="Arial"/>
                <a:ea typeface="+mn-ea"/>
                <a:cs typeface="+mn-cs"/>
              </a:rPr>
              <a:t>19.3%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This means that on average, high burden households have </a:t>
            </a:r>
            <a:r>
              <a:rPr kumimoji="0" lang="en-US" sz="1600" b="1" i="0" u="none" strike="noStrike" kern="1200" cap="none" spc="0" normalizeH="0" baseline="0" noProof="0" dirty="0">
                <a:ln>
                  <a:noFill/>
                </a:ln>
                <a:solidFill>
                  <a:srgbClr val="264A64"/>
                </a:solidFill>
                <a:effectLst/>
                <a:uLnTx/>
                <a:uFillTx/>
                <a:latin typeface="Arial"/>
                <a:ea typeface="+mn-ea"/>
                <a:cs typeface="+mn-cs"/>
              </a:rPr>
              <a:t>28% less </a:t>
            </a:r>
            <a:r>
              <a:rPr kumimoji="0" lang="en-US" sz="1600" b="0" i="0" u="none" strike="noStrike" kern="1200" cap="none" spc="0" normalizeH="0" baseline="0" noProof="0" dirty="0">
                <a:ln>
                  <a:noFill/>
                </a:ln>
                <a:solidFill>
                  <a:srgbClr val="264A64"/>
                </a:solidFill>
                <a:effectLst/>
                <a:uLnTx/>
                <a:uFillTx/>
                <a:latin typeface="Arial"/>
                <a:ea typeface="+mn-ea"/>
                <a:cs typeface="+mn-cs"/>
              </a:rPr>
              <a:t>of their energy burden covered with LIHEAP than average households.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1800" b="0" dirty="0">
                <a:solidFill>
                  <a:srgbClr val="FFFFFF"/>
                </a:solidFill>
              </a:rPr>
              <a:t>Example B—LIHEAP Impact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11" name="Oval 10"/>
          <p:cNvSpPr/>
          <p:nvPr/>
        </p:nvSpPr>
        <p:spPr>
          <a:xfrm>
            <a:off x="4343400" y="358140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4343400" y="6084444"/>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10368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p:cNvPicPr>
            <a:picLocks noChangeAspect="1"/>
          </p:cNvPicPr>
          <p:nvPr/>
        </p:nvPicPr>
        <p:blipFill>
          <a:blip r:embed="rId3"/>
          <a:stretch>
            <a:fillRect/>
          </a:stretch>
        </p:blipFill>
        <p:spPr>
          <a:xfrm>
            <a:off x="3922713" y="5588000"/>
            <a:ext cx="4654296" cy="245656"/>
          </a:xfrm>
          <a:prstGeom prst="rect">
            <a:avLst/>
          </a:prstGeom>
        </p:spPr>
      </p:pic>
      <p:pic>
        <p:nvPicPr>
          <p:cNvPr id="113" name="Picture 112"/>
          <p:cNvPicPr>
            <a:picLocks noChangeAspect="1"/>
          </p:cNvPicPr>
          <p:nvPr/>
        </p:nvPicPr>
        <p:blipFill>
          <a:blip r:embed="rId4"/>
          <a:stretch>
            <a:fillRect/>
          </a:stretch>
        </p:blipFill>
        <p:spPr>
          <a:xfrm>
            <a:off x="3922713" y="3752156"/>
            <a:ext cx="4649711" cy="262255"/>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457200" y="1689874"/>
            <a:ext cx="8458200" cy="10895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4A64"/>
                </a:solidFill>
                <a:effectLst/>
                <a:uLnTx/>
                <a:uFillTx/>
                <a:latin typeface="Arial"/>
                <a:ea typeface="+mn-ea"/>
                <a:cs typeface="+mn-cs"/>
              </a:rPr>
              <a:t>These difference in benefits and burden reduction between all households and high burden households are reflected in the targeting index numbers.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1800" b="0" dirty="0">
                <a:solidFill>
                  <a:srgbClr val="FFFFFF"/>
                </a:solidFill>
              </a:rPr>
              <a:t>Example B—LIHEAP Impact (</a:t>
            </a:r>
            <a:r>
              <a:rPr lang="en-US" sz="1800" b="0" i="1" dirty="0">
                <a:solidFill>
                  <a:srgbClr val="FFFFFF"/>
                </a:solidFill>
              </a:rPr>
              <a:t>Natural Gas Main Heat HH)</a:t>
            </a:r>
            <a:endParaRPr lang="en-US" sz="2400" b="0" dirty="0"/>
          </a:p>
        </p:txBody>
      </p:sp>
      <p:pic>
        <p:nvPicPr>
          <p:cNvPr id="15" name="Content Placeholder 6"/>
          <p:cNvPicPr>
            <a:picLocks noChangeAspect="1"/>
          </p:cNvPicPr>
          <p:nvPr/>
        </p:nvPicPr>
        <p:blipFill rotWithShape="1">
          <a:blip r:embed="rId5"/>
          <a:srcRect l="15786" r="17121"/>
          <a:stretch/>
        </p:blipFill>
        <p:spPr>
          <a:xfrm>
            <a:off x="176784" y="217296"/>
            <a:ext cx="1295400" cy="1257683"/>
          </a:xfrm>
          <a:prstGeom prst="rect">
            <a:avLst/>
          </a:prstGeom>
        </p:spPr>
      </p:pic>
      <p:sp>
        <p:nvSpPr>
          <p:cNvPr id="33" name="TextBox 32"/>
          <p:cNvSpPr txBox="1"/>
          <p:nvPr/>
        </p:nvSpPr>
        <p:spPr>
          <a:xfrm>
            <a:off x="3862387" y="2742931"/>
            <a:ext cx="4784726"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receive a </a:t>
            </a:r>
            <a:r>
              <a:rPr lang="en-US" sz="1700" dirty="0">
                <a:solidFill>
                  <a:srgbClr val="264A64"/>
                </a:solidFill>
                <a:latin typeface="Arial"/>
              </a:rPr>
              <a:t>2</a:t>
            </a:r>
            <a:r>
              <a:rPr kumimoji="0" lang="en-US" sz="1700" b="0" i="0" u="none" strike="noStrike" kern="1200" cap="none" spc="0" normalizeH="0" baseline="0" noProof="0" dirty="0">
                <a:ln>
                  <a:noFill/>
                </a:ln>
                <a:solidFill>
                  <a:srgbClr val="264A64"/>
                </a:solidFill>
                <a:effectLst/>
                <a:uLnTx/>
                <a:uFillTx/>
                <a:latin typeface="Arial"/>
                <a:ea typeface="+mn-ea"/>
                <a:cs typeface="+mn-cs"/>
              </a:rPr>
              <a:t>% greater annual LIHEAP benefit than average households.</a:t>
            </a:r>
          </a:p>
        </p:txBody>
      </p:sp>
      <p:sp>
        <p:nvSpPr>
          <p:cNvPr id="35" name="Oval 34"/>
          <p:cNvSpPr/>
          <p:nvPr/>
        </p:nvSpPr>
        <p:spPr>
          <a:xfrm>
            <a:off x="7467600" y="3695858"/>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nvGrpSpPr>
          <p:cNvPr id="39" name="Group 38"/>
          <p:cNvGrpSpPr/>
          <p:nvPr/>
        </p:nvGrpSpPr>
        <p:grpSpPr>
          <a:xfrm>
            <a:off x="3846512" y="4660900"/>
            <a:ext cx="4953000" cy="1237595"/>
            <a:chOff x="3846512" y="4128958"/>
            <a:chExt cx="4953000" cy="1237595"/>
          </a:xfrm>
        </p:grpSpPr>
        <p:sp>
          <p:nvSpPr>
            <p:cNvPr id="37" name="TextBox 36"/>
            <p:cNvSpPr txBox="1"/>
            <p:nvPr/>
          </p:nvSpPr>
          <p:spPr>
            <a:xfrm>
              <a:off x="3846512" y="4128958"/>
              <a:ext cx="4953000"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264A64"/>
                  </a:solidFill>
                  <a:effectLst/>
                  <a:uLnTx/>
                  <a:uFillTx/>
                  <a:latin typeface="Arial"/>
                  <a:ea typeface="+mn-ea"/>
                  <a:cs typeface="+mn-cs"/>
                </a:rPr>
                <a:t>On average, high burden households have </a:t>
              </a:r>
              <a:r>
                <a:rPr lang="en-US" sz="1700" dirty="0">
                  <a:solidFill>
                    <a:srgbClr val="264A64"/>
                  </a:solidFill>
                  <a:latin typeface="Arial"/>
                </a:rPr>
                <a:t>28</a:t>
              </a:r>
              <a:r>
                <a:rPr kumimoji="0" lang="en-US" sz="1700" b="0" i="0" u="none" strike="noStrike" kern="1200" cap="none" spc="0" normalizeH="0" baseline="0" noProof="0" dirty="0">
                  <a:ln>
                    <a:noFill/>
                  </a:ln>
                  <a:solidFill>
                    <a:srgbClr val="264A64"/>
                  </a:solidFill>
                  <a:effectLst/>
                  <a:uLnTx/>
                  <a:uFillTx/>
                  <a:latin typeface="Arial"/>
                  <a:ea typeface="+mn-ea"/>
                  <a:cs typeface="+mn-cs"/>
                </a:rPr>
                <a:t>% less of their energy burden covered with LIHEAP than average households.</a:t>
              </a:r>
            </a:p>
          </p:txBody>
        </p:sp>
        <p:sp>
          <p:nvSpPr>
            <p:cNvPr id="38" name="Oval 37"/>
            <p:cNvSpPr/>
            <p:nvPr/>
          </p:nvSpPr>
          <p:spPr>
            <a:xfrm>
              <a:off x="7467600" y="5006121"/>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grpSp>
      <p:grpSp>
        <p:nvGrpSpPr>
          <p:cNvPr id="2" name="Group 4"/>
          <p:cNvGrpSpPr>
            <a:grpSpLocks noChangeAspect="1"/>
          </p:cNvGrpSpPr>
          <p:nvPr/>
        </p:nvGrpSpPr>
        <p:grpSpPr bwMode="auto">
          <a:xfrm>
            <a:off x="595313" y="4660900"/>
            <a:ext cx="2816225" cy="1172756"/>
            <a:chOff x="375" y="2936"/>
            <a:chExt cx="1774" cy="676"/>
          </a:xfrm>
        </p:grpSpPr>
        <p:sp>
          <p:nvSpPr>
            <p:cNvPr id="3" name="AutoShape 3"/>
            <p:cNvSpPr>
              <a:spLocks noChangeAspect="1" noChangeArrowheads="1" noTextEdit="1"/>
            </p:cNvSpPr>
            <p:nvPr/>
          </p:nvSpPr>
          <p:spPr bwMode="auto">
            <a:xfrm>
              <a:off x="375" y="2936"/>
              <a:ext cx="1768"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375" y="2936"/>
              <a:ext cx="1768" cy="17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75" y="3102"/>
              <a:ext cx="1768" cy="172"/>
            </a:xfrm>
            <a:prstGeom prst="rect">
              <a:avLst/>
            </a:prstGeom>
            <a:solidFill>
              <a:srgbClr val="DDE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375" y="3268"/>
              <a:ext cx="1768" cy="172"/>
            </a:xfrm>
            <a:prstGeom prst="rect">
              <a:avLst/>
            </a:prstGeom>
            <a:solidFill>
              <a:srgbClr val="F7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375" y="3434"/>
              <a:ext cx="1768" cy="172"/>
            </a:xfrm>
            <a:prstGeom prst="rect">
              <a:avLst/>
            </a:prstGeom>
            <a:solidFill>
              <a:srgbClr val="DDE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394" y="3134"/>
              <a:ext cx="74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F4E78"/>
                  </a:solidFill>
                  <a:effectLst/>
                  <a:latin typeface="Arial" panose="020B0604020202020204" pitchFamily="34" charset="0"/>
                </a:rPr>
                <a:t>All Households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1731" y="3134"/>
              <a:ext cx="2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1F4E78"/>
                  </a:solidFill>
                </a:rPr>
                <a:t>26.8</a:t>
              </a:r>
              <a:r>
                <a:rPr kumimoji="0" lang="en-US" altLang="en-US" sz="1200" b="1" i="0" u="none" strike="noStrike" cap="none" normalizeH="0" baseline="0" dirty="0">
                  <a:ln>
                    <a:noFill/>
                  </a:ln>
                  <a:solidFill>
                    <a:srgbClr val="1F4E78"/>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1"/>
            <p:cNvSpPr>
              <a:spLocks noChangeArrowheads="1"/>
            </p:cNvSpPr>
            <p:nvPr/>
          </p:nvSpPr>
          <p:spPr bwMode="auto">
            <a:xfrm>
              <a:off x="394" y="3300"/>
              <a:ext cx="119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F4E78"/>
                  </a:solidFill>
                  <a:effectLst/>
                  <a:latin typeface="Arial" panose="020B0604020202020204" pitchFamily="34" charset="0"/>
                </a:rPr>
                <a:t>High Burden Households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1731" y="3300"/>
              <a:ext cx="2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1F4E78"/>
                  </a:solidFill>
                </a:rPr>
                <a:t>19.3</a:t>
              </a:r>
              <a:r>
                <a:rPr kumimoji="0" lang="en-US" altLang="en-US" sz="1200" b="1" i="0" u="none" strike="noStrike" cap="none" normalizeH="0" baseline="0" dirty="0">
                  <a:ln>
                    <a:noFill/>
                  </a:ln>
                  <a:solidFill>
                    <a:srgbClr val="1F4E78"/>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394" y="3466"/>
              <a:ext cx="69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1F4E78"/>
                  </a:solidFill>
                  <a:effectLst/>
                  <a:latin typeface="Arial" panose="020B0604020202020204" pitchFamily="34" charset="0"/>
                </a:rPr>
                <a:t>Difference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1733" y="3466"/>
              <a:ext cx="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4E78"/>
                  </a:solidFill>
                  <a:effectLst/>
                  <a:latin typeface="Arial" panose="020B0604020202020204" pitchFamily="34" charset="0"/>
                </a:rPr>
                <a:t>-28%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5"/>
            <p:cNvSpPr>
              <a:spLocks noChangeArrowheads="1"/>
            </p:cNvSpPr>
            <p:nvPr/>
          </p:nvSpPr>
          <p:spPr bwMode="auto">
            <a:xfrm>
              <a:off x="597" y="2962"/>
              <a:ext cx="138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panose="020B0604020202020204" pitchFamily="34" charset="0"/>
                </a:rPr>
                <a:t>Average % Burden Reduction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6"/>
            <p:cNvSpPr>
              <a:spLocks noChangeArrowheads="1"/>
            </p:cNvSpPr>
            <p:nvPr/>
          </p:nvSpPr>
          <p:spPr bwMode="auto">
            <a:xfrm>
              <a:off x="375" y="2936"/>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17"/>
            <p:cNvSpPr>
              <a:spLocks noChangeShapeType="1"/>
            </p:cNvSpPr>
            <p:nvPr/>
          </p:nvSpPr>
          <p:spPr bwMode="auto">
            <a:xfrm>
              <a:off x="381" y="2936"/>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18"/>
            <p:cNvSpPr>
              <a:spLocks noChangeArrowheads="1"/>
            </p:cNvSpPr>
            <p:nvPr/>
          </p:nvSpPr>
          <p:spPr bwMode="auto">
            <a:xfrm>
              <a:off x="381" y="2936"/>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9"/>
            <p:cNvSpPr>
              <a:spLocks noChangeArrowheads="1"/>
            </p:cNvSpPr>
            <p:nvPr/>
          </p:nvSpPr>
          <p:spPr bwMode="auto">
            <a:xfrm>
              <a:off x="2137" y="2936"/>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p:cNvSpPr>
              <a:spLocks noChangeArrowheads="1"/>
            </p:cNvSpPr>
            <p:nvPr/>
          </p:nvSpPr>
          <p:spPr bwMode="auto">
            <a:xfrm>
              <a:off x="1573" y="2936"/>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21"/>
            <p:cNvSpPr>
              <a:spLocks noChangeShapeType="1"/>
            </p:cNvSpPr>
            <p:nvPr/>
          </p:nvSpPr>
          <p:spPr bwMode="auto">
            <a:xfrm>
              <a:off x="381" y="3102"/>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
            <p:cNvSpPr>
              <a:spLocks noChangeArrowheads="1"/>
            </p:cNvSpPr>
            <p:nvPr/>
          </p:nvSpPr>
          <p:spPr bwMode="auto">
            <a:xfrm>
              <a:off x="381" y="3102"/>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a:off x="381" y="3268"/>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4"/>
            <p:cNvSpPr>
              <a:spLocks noChangeArrowheads="1"/>
            </p:cNvSpPr>
            <p:nvPr/>
          </p:nvSpPr>
          <p:spPr bwMode="auto">
            <a:xfrm>
              <a:off x="381" y="3268"/>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25"/>
            <p:cNvSpPr>
              <a:spLocks noChangeShapeType="1"/>
            </p:cNvSpPr>
            <p:nvPr/>
          </p:nvSpPr>
          <p:spPr bwMode="auto">
            <a:xfrm>
              <a:off x="381" y="3434"/>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6"/>
            <p:cNvSpPr>
              <a:spLocks noChangeArrowheads="1"/>
            </p:cNvSpPr>
            <p:nvPr/>
          </p:nvSpPr>
          <p:spPr bwMode="auto">
            <a:xfrm>
              <a:off x="381" y="3434"/>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27"/>
            <p:cNvSpPr>
              <a:spLocks noChangeShapeType="1"/>
            </p:cNvSpPr>
            <p:nvPr/>
          </p:nvSpPr>
          <p:spPr bwMode="auto">
            <a:xfrm>
              <a:off x="375" y="2936"/>
              <a:ext cx="0" cy="67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8"/>
            <p:cNvSpPr>
              <a:spLocks noChangeArrowheads="1"/>
            </p:cNvSpPr>
            <p:nvPr/>
          </p:nvSpPr>
          <p:spPr bwMode="auto">
            <a:xfrm>
              <a:off x="375" y="2936"/>
              <a:ext cx="6" cy="67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29"/>
            <p:cNvSpPr>
              <a:spLocks noChangeShapeType="1"/>
            </p:cNvSpPr>
            <p:nvPr/>
          </p:nvSpPr>
          <p:spPr bwMode="auto">
            <a:xfrm>
              <a:off x="1573" y="3108"/>
              <a:ext cx="0" cy="49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30"/>
            <p:cNvSpPr>
              <a:spLocks noChangeArrowheads="1"/>
            </p:cNvSpPr>
            <p:nvPr/>
          </p:nvSpPr>
          <p:spPr bwMode="auto">
            <a:xfrm>
              <a:off x="1573" y="3108"/>
              <a:ext cx="6" cy="4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31"/>
            <p:cNvSpPr>
              <a:spLocks noChangeShapeType="1"/>
            </p:cNvSpPr>
            <p:nvPr/>
          </p:nvSpPr>
          <p:spPr bwMode="auto">
            <a:xfrm>
              <a:off x="381" y="3600"/>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32"/>
            <p:cNvSpPr>
              <a:spLocks noChangeArrowheads="1"/>
            </p:cNvSpPr>
            <p:nvPr/>
          </p:nvSpPr>
          <p:spPr bwMode="auto">
            <a:xfrm>
              <a:off x="381" y="3600"/>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33"/>
            <p:cNvSpPr>
              <a:spLocks noChangeShapeType="1"/>
            </p:cNvSpPr>
            <p:nvPr/>
          </p:nvSpPr>
          <p:spPr bwMode="auto">
            <a:xfrm>
              <a:off x="2137" y="2942"/>
              <a:ext cx="0" cy="664"/>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34"/>
            <p:cNvSpPr>
              <a:spLocks noChangeArrowheads="1"/>
            </p:cNvSpPr>
            <p:nvPr/>
          </p:nvSpPr>
          <p:spPr bwMode="auto">
            <a:xfrm>
              <a:off x="2137" y="2942"/>
              <a:ext cx="6" cy="6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35"/>
            <p:cNvSpPr>
              <a:spLocks noChangeShapeType="1"/>
            </p:cNvSpPr>
            <p:nvPr/>
          </p:nvSpPr>
          <p:spPr bwMode="auto">
            <a:xfrm>
              <a:off x="375" y="36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36"/>
            <p:cNvSpPr>
              <a:spLocks noChangeArrowheads="1"/>
            </p:cNvSpPr>
            <p:nvPr/>
          </p:nvSpPr>
          <p:spPr bwMode="auto">
            <a:xfrm>
              <a:off x="375" y="360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37"/>
            <p:cNvSpPr>
              <a:spLocks noChangeShapeType="1"/>
            </p:cNvSpPr>
            <p:nvPr/>
          </p:nvSpPr>
          <p:spPr bwMode="auto">
            <a:xfrm>
              <a:off x="1573" y="36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38"/>
            <p:cNvSpPr>
              <a:spLocks noChangeArrowheads="1"/>
            </p:cNvSpPr>
            <p:nvPr/>
          </p:nvSpPr>
          <p:spPr bwMode="auto">
            <a:xfrm>
              <a:off x="1573" y="360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39"/>
            <p:cNvSpPr>
              <a:spLocks noChangeShapeType="1"/>
            </p:cNvSpPr>
            <p:nvPr/>
          </p:nvSpPr>
          <p:spPr bwMode="auto">
            <a:xfrm>
              <a:off x="2137" y="36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0"/>
            <p:cNvSpPr>
              <a:spLocks noChangeArrowheads="1"/>
            </p:cNvSpPr>
            <p:nvPr/>
          </p:nvSpPr>
          <p:spPr bwMode="auto">
            <a:xfrm>
              <a:off x="2137" y="360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41"/>
            <p:cNvSpPr>
              <a:spLocks noChangeShapeType="1"/>
            </p:cNvSpPr>
            <p:nvPr/>
          </p:nvSpPr>
          <p:spPr bwMode="auto">
            <a:xfrm>
              <a:off x="2143" y="29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42"/>
            <p:cNvSpPr>
              <a:spLocks noChangeArrowheads="1"/>
            </p:cNvSpPr>
            <p:nvPr/>
          </p:nvSpPr>
          <p:spPr bwMode="auto">
            <a:xfrm>
              <a:off x="2143" y="293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43"/>
            <p:cNvSpPr>
              <a:spLocks noChangeShapeType="1"/>
            </p:cNvSpPr>
            <p:nvPr/>
          </p:nvSpPr>
          <p:spPr bwMode="auto">
            <a:xfrm>
              <a:off x="2143" y="31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44"/>
            <p:cNvSpPr>
              <a:spLocks noChangeArrowheads="1"/>
            </p:cNvSpPr>
            <p:nvPr/>
          </p:nvSpPr>
          <p:spPr bwMode="auto">
            <a:xfrm>
              <a:off x="2143" y="310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45"/>
            <p:cNvSpPr>
              <a:spLocks noChangeShapeType="1"/>
            </p:cNvSpPr>
            <p:nvPr/>
          </p:nvSpPr>
          <p:spPr bwMode="auto">
            <a:xfrm>
              <a:off x="2143" y="32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46"/>
            <p:cNvSpPr>
              <a:spLocks noChangeArrowheads="1"/>
            </p:cNvSpPr>
            <p:nvPr/>
          </p:nvSpPr>
          <p:spPr bwMode="auto">
            <a:xfrm>
              <a:off x="2143" y="326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47"/>
            <p:cNvSpPr>
              <a:spLocks noChangeShapeType="1"/>
            </p:cNvSpPr>
            <p:nvPr/>
          </p:nvSpPr>
          <p:spPr bwMode="auto">
            <a:xfrm>
              <a:off x="2143" y="34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48"/>
            <p:cNvSpPr>
              <a:spLocks noChangeArrowheads="1"/>
            </p:cNvSpPr>
            <p:nvPr/>
          </p:nvSpPr>
          <p:spPr bwMode="auto">
            <a:xfrm>
              <a:off x="2143" y="343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49"/>
            <p:cNvSpPr>
              <a:spLocks noChangeShapeType="1"/>
            </p:cNvSpPr>
            <p:nvPr/>
          </p:nvSpPr>
          <p:spPr bwMode="auto">
            <a:xfrm>
              <a:off x="2143" y="360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50"/>
            <p:cNvSpPr>
              <a:spLocks noChangeArrowheads="1"/>
            </p:cNvSpPr>
            <p:nvPr/>
          </p:nvSpPr>
          <p:spPr bwMode="auto">
            <a:xfrm>
              <a:off x="2143" y="360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53"/>
          <p:cNvGrpSpPr>
            <a:grpSpLocks noChangeAspect="1"/>
          </p:cNvGrpSpPr>
          <p:nvPr/>
        </p:nvGrpSpPr>
        <p:grpSpPr bwMode="auto">
          <a:xfrm>
            <a:off x="573224" y="2833565"/>
            <a:ext cx="2816225" cy="1189160"/>
            <a:chOff x="380" y="1719"/>
            <a:chExt cx="1774" cy="676"/>
          </a:xfrm>
        </p:grpSpPr>
        <p:sp>
          <p:nvSpPr>
            <p:cNvPr id="66" name="AutoShape 52"/>
            <p:cNvSpPr>
              <a:spLocks noChangeAspect="1" noChangeArrowheads="1" noTextEdit="1"/>
            </p:cNvSpPr>
            <p:nvPr/>
          </p:nvSpPr>
          <p:spPr bwMode="auto">
            <a:xfrm>
              <a:off x="380" y="1719"/>
              <a:ext cx="1768"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4"/>
            <p:cNvSpPr>
              <a:spLocks noChangeArrowheads="1"/>
            </p:cNvSpPr>
            <p:nvPr/>
          </p:nvSpPr>
          <p:spPr bwMode="auto">
            <a:xfrm>
              <a:off x="380" y="1719"/>
              <a:ext cx="1768" cy="17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5"/>
            <p:cNvSpPr>
              <a:spLocks noChangeArrowheads="1"/>
            </p:cNvSpPr>
            <p:nvPr/>
          </p:nvSpPr>
          <p:spPr bwMode="auto">
            <a:xfrm>
              <a:off x="380" y="1885"/>
              <a:ext cx="1768" cy="172"/>
            </a:xfrm>
            <a:prstGeom prst="rect">
              <a:avLst/>
            </a:prstGeom>
            <a:solidFill>
              <a:srgbClr val="DDE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6"/>
            <p:cNvSpPr>
              <a:spLocks noChangeArrowheads="1"/>
            </p:cNvSpPr>
            <p:nvPr/>
          </p:nvSpPr>
          <p:spPr bwMode="auto">
            <a:xfrm>
              <a:off x="380" y="2051"/>
              <a:ext cx="1768" cy="172"/>
            </a:xfrm>
            <a:prstGeom prst="rect">
              <a:avLst/>
            </a:prstGeom>
            <a:solidFill>
              <a:srgbClr val="F7F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7"/>
            <p:cNvSpPr>
              <a:spLocks noChangeArrowheads="1"/>
            </p:cNvSpPr>
            <p:nvPr/>
          </p:nvSpPr>
          <p:spPr bwMode="auto">
            <a:xfrm>
              <a:off x="380" y="2217"/>
              <a:ext cx="1768" cy="172"/>
            </a:xfrm>
            <a:prstGeom prst="rect">
              <a:avLst/>
            </a:prstGeom>
            <a:solidFill>
              <a:srgbClr val="DDE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8"/>
            <p:cNvSpPr>
              <a:spLocks noChangeArrowheads="1"/>
            </p:cNvSpPr>
            <p:nvPr/>
          </p:nvSpPr>
          <p:spPr bwMode="auto">
            <a:xfrm>
              <a:off x="399" y="1917"/>
              <a:ext cx="74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F4E78"/>
                  </a:solidFill>
                  <a:effectLst/>
                  <a:latin typeface="Arial" panose="020B0604020202020204" pitchFamily="34" charset="0"/>
                </a:rPr>
                <a:t>All Households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59"/>
            <p:cNvSpPr>
              <a:spLocks noChangeArrowheads="1"/>
            </p:cNvSpPr>
            <p:nvPr/>
          </p:nvSpPr>
          <p:spPr bwMode="auto">
            <a:xfrm>
              <a:off x="1761" y="1917"/>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4E78"/>
                  </a:solidFill>
                  <a:effectLst/>
                  <a:latin typeface="Arial" panose="020B0604020202020204" pitchFamily="34" charset="0"/>
                </a:rPr>
                <a:t>$</a:t>
              </a:r>
              <a:r>
                <a:rPr lang="en-US" altLang="en-US" sz="1200" b="1" dirty="0">
                  <a:solidFill>
                    <a:srgbClr val="1F4E78"/>
                  </a:solidFill>
                </a:rPr>
                <a:t>377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60"/>
            <p:cNvSpPr>
              <a:spLocks noChangeArrowheads="1"/>
            </p:cNvSpPr>
            <p:nvPr/>
          </p:nvSpPr>
          <p:spPr bwMode="auto">
            <a:xfrm>
              <a:off x="399" y="2083"/>
              <a:ext cx="119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F4E78"/>
                  </a:solidFill>
                  <a:effectLst/>
                  <a:latin typeface="Arial" panose="020B0604020202020204" pitchFamily="34" charset="0"/>
                </a:rPr>
                <a:t>High Burden Households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1"/>
            <p:cNvSpPr>
              <a:spLocks noChangeArrowheads="1"/>
            </p:cNvSpPr>
            <p:nvPr/>
          </p:nvSpPr>
          <p:spPr bwMode="auto">
            <a:xfrm>
              <a:off x="1761" y="208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4E78"/>
                  </a:solidFill>
                  <a:effectLst/>
                  <a:latin typeface="Arial" panose="020B0604020202020204" pitchFamily="34" charset="0"/>
                </a:rPr>
                <a:t>$</a:t>
              </a:r>
              <a:r>
                <a:rPr lang="en-US" altLang="en-US" sz="1200" b="1" dirty="0">
                  <a:solidFill>
                    <a:srgbClr val="1F4E78"/>
                  </a:solidFill>
                </a:rPr>
                <a:t>385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62"/>
            <p:cNvSpPr>
              <a:spLocks noChangeArrowheads="1"/>
            </p:cNvSpPr>
            <p:nvPr/>
          </p:nvSpPr>
          <p:spPr bwMode="auto">
            <a:xfrm>
              <a:off x="399" y="2249"/>
              <a:ext cx="69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1F4E78"/>
                  </a:solidFill>
                  <a:effectLst/>
                  <a:latin typeface="Arial" panose="020B0604020202020204" pitchFamily="34" charset="0"/>
                </a:rPr>
                <a:t>Difference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63"/>
            <p:cNvSpPr>
              <a:spLocks noChangeArrowheads="1"/>
            </p:cNvSpPr>
            <p:nvPr/>
          </p:nvSpPr>
          <p:spPr bwMode="auto">
            <a:xfrm>
              <a:off x="1774" y="2249"/>
              <a:ext cx="16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1F4E78"/>
                  </a:solidFill>
                </a:rPr>
                <a:t> 2</a:t>
              </a:r>
              <a:r>
                <a:rPr kumimoji="0" lang="en-US" altLang="en-US" sz="1200" b="1" i="0" u="none" strike="noStrike" cap="none" normalizeH="0" baseline="0" dirty="0">
                  <a:ln>
                    <a:noFill/>
                  </a:ln>
                  <a:solidFill>
                    <a:srgbClr val="1F4E78"/>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64"/>
            <p:cNvSpPr>
              <a:spLocks noChangeArrowheads="1"/>
            </p:cNvSpPr>
            <p:nvPr/>
          </p:nvSpPr>
          <p:spPr bwMode="auto">
            <a:xfrm>
              <a:off x="722" y="1745"/>
              <a:ext cx="114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rPr>
                <a:t>Average LIHEAP Benefit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65"/>
            <p:cNvSpPr>
              <a:spLocks noChangeArrowheads="1"/>
            </p:cNvSpPr>
            <p:nvPr/>
          </p:nvSpPr>
          <p:spPr bwMode="auto">
            <a:xfrm>
              <a:off x="380" y="1719"/>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Line 66"/>
            <p:cNvSpPr>
              <a:spLocks noChangeShapeType="1"/>
            </p:cNvSpPr>
            <p:nvPr/>
          </p:nvSpPr>
          <p:spPr bwMode="auto">
            <a:xfrm>
              <a:off x="386" y="1719"/>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67"/>
            <p:cNvSpPr>
              <a:spLocks noChangeArrowheads="1"/>
            </p:cNvSpPr>
            <p:nvPr/>
          </p:nvSpPr>
          <p:spPr bwMode="auto">
            <a:xfrm>
              <a:off x="386" y="1719"/>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8"/>
            <p:cNvSpPr>
              <a:spLocks noChangeArrowheads="1"/>
            </p:cNvSpPr>
            <p:nvPr/>
          </p:nvSpPr>
          <p:spPr bwMode="auto">
            <a:xfrm>
              <a:off x="2142" y="1719"/>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9"/>
            <p:cNvSpPr>
              <a:spLocks noChangeArrowheads="1"/>
            </p:cNvSpPr>
            <p:nvPr/>
          </p:nvSpPr>
          <p:spPr bwMode="auto">
            <a:xfrm>
              <a:off x="1578" y="1719"/>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Line 70"/>
            <p:cNvSpPr>
              <a:spLocks noChangeShapeType="1"/>
            </p:cNvSpPr>
            <p:nvPr/>
          </p:nvSpPr>
          <p:spPr bwMode="auto">
            <a:xfrm>
              <a:off x="386" y="1885"/>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71"/>
            <p:cNvSpPr>
              <a:spLocks noChangeArrowheads="1"/>
            </p:cNvSpPr>
            <p:nvPr/>
          </p:nvSpPr>
          <p:spPr bwMode="auto">
            <a:xfrm>
              <a:off x="386" y="1885"/>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72"/>
            <p:cNvSpPr>
              <a:spLocks noChangeShapeType="1"/>
            </p:cNvSpPr>
            <p:nvPr/>
          </p:nvSpPr>
          <p:spPr bwMode="auto">
            <a:xfrm>
              <a:off x="386" y="2051"/>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73"/>
            <p:cNvSpPr>
              <a:spLocks noChangeArrowheads="1"/>
            </p:cNvSpPr>
            <p:nvPr/>
          </p:nvSpPr>
          <p:spPr bwMode="auto">
            <a:xfrm>
              <a:off x="386" y="2051"/>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74"/>
            <p:cNvSpPr>
              <a:spLocks noChangeShapeType="1"/>
            </p:cNvSpPr>
            <p:nvPr/>
          </p:nvSpPr>
          <p:spPr bwMode="auto">
            <a:xfrm>
              <a:off x="386" y="2217"/>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75"/>
            <p:cNvSpPr>
              <a:spLocks noChangeArrowheads="1"/>
            </p:cNvSpPr>
            <p:nvPr/>
          </p:nvSpPr>
          <p:spPr bwMode="auto">
            <a:xfrm>
              <a:off x="386" y="2217"/>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76"/>
            <p:cNvSpPr>
              <a:spLocks noChangeShapeType="1"/>
            </p:cNvSpPr>
            <p:nvPr/>
          </p:nvSpPr>
          <p:spPr bwMode="auto">
            <a:xfrm>
              <a:off x="380" y="1719"/>
              <a:ext cx="0" cy="67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77"/>
            <p:cNvSpPr>
              <a:spLocks noChangeArrowheads="1"/>
            </p:cNvSpPr>
            <p:nvPr/>
          </p:nvSpPr>
          <p:spPr bwMode="auto">
            <a:xfrm>
              <a:off x="380" y="1719"/>
              <a:ext cx="6" cy="67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Line 78"/>
            <p:cNvSpPr>
              <a:spLocks noChangeShapeType="1"/>
            </p:cNvSpPr>
            <p:nvPr/>
          </p:nvSpPr>
          <p:spPr bwMode="auto">
            <a:xfrm>
              <a:off x="1578" y="1891"/>
              <a:ext cx="0" cy="498"/>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79"/>
            <p:cNvSpPr>
              <a:spLocks noChangeArrowheads="1"/>
            </p:cNvSpPr>
            <p:nvPr/>
          </p:nvSpPr>
          <p:spPr bwMode="auto">
            <a:xfrm>
              <a:off x="1578" y="1891"/>
              <a:ext cx="6" cy="4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80"/>
            <p:cNvSpPr>
              <a:spLocks noChangeShapeType="1"/>
            </p:cNvSpPr>
            <p:nvPr/>
          </p:nvSpPr>
          <p:spPr bwMode="auto">
            <a:xfrm>
              <a:off x="386" y="2383"/>
              <a:ext cx="176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81"/>
            <p:cNvSpPr>
              <a:spLocks noChangeArrowheads="1"/>
            </p:cNvSpPr>
            <p:nvPr/>
          </p:nvSpPr>
          <p:spPr bwMode="auto">
            <a:xfrm>
              <a:off x="386" y="2383"/>
              <a:ext cx="1762"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82"/>
            <p:cNvSpPr>
              <a:spLocks noChangeShapeType="1"/>
            </p:cNvSpPr>
            <p:nvPr/>
          </p:nvSpPr>
          <p:spPr bwMode="auto">
            <a:xfrm>
              <a:off x="2142" y="1725"/>
              <a:ext cx="0" cy="664"/>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83"/>
            <p:cNvSpPr>
              <a:spLocks noChangeArrowheads="1"/>
            </p:cNvSpPr>
            <p:nvPr/>
          </p:nvSpPr>
          <p:spPr bwMode="auto">
            <a:xfrm>
              <a:off x="2142" y="1725"/>
              <a:ext cx="6" cy="6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84"/>
            <p:cNvSpPr>
              <a:spLocks noChangeShapeType="1"/>
            </p:cNvSpPr>
            <p:nvPr/>
          </p:nvSpPr>
          <p:spPr bwMode="auto">
            <a:xfrm>
              <a:off x="380" y="23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85"/>
            <p:cNvSpPr>
              <a:spLocks noChangeArrowheads="1"/>
            </p:cNvSpPr>
            <p:nvPr/>
          </p:nvSpPr>
          <p:spPr bwMode="auto">
            <a:xfrm>
              <a:off x="380" y="238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86"/>
            <p:cNvSpPr>
              <a:spLocks noChangeShapeType="1"/>
            </p:cNvSpPr>
            <p:nvPr/>
          </p:nvSpPr>
          <p:spPr bwMode="auto">
            <a:xfrm>
              <a:off x="1578" y="23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7"/>
            <p:cNvSpPr>
              <a:spLocks noChangeArrowheads="1"/>
            </p:cNvSpPr>
            <p:nvPr/>
          </p:nvSpPr>
          <p:spPr bwMode="auto">
            <a:xfrm>
              <a:off x="1578" y="238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88"/>
            <p:cNvSpPr>
              <a:spLocks noChangeShapeType="1"/>
            </p:cNvSpPr>
            <p:nvPr/>
          </p:nvSpPr>
          <p:spPr bwMode="auto">
            <a:xfrm>
              <a:off x="2142" y="23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9"/>
            <p:cNvSpPr>
              <a:spLocks noChangeArrowheads="1"/>
            </p:cNvSpPr>
            <p:nvPr/>
          </p:nvSpPr>
          <p:spPr bwMode="auto">
            <a:xfrm>
              <a:off x="2142" y="238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90"/>
            <p:cNvSpPr>
              <a:spLocks noChangeShapeType="1"/>
            </p:cNvSpPr>
            <p:nvPr/>
          </p:nvSpPr>
          <p:spPr bwMode="auto">
            <a:xfrm>
              <a:off x="2148" y="17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1"/>
            <p:cNvSpPr>
              <a:spLocks noChangeArrowheads="1"/>
            </p:cNvSpPr>
            <p:nvPr/>
          </p:nvSpPr>
          <p:spPr bwMode="auto">
            <a:xfrm>
              <a:off x="2148" y="171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92"/>
            <p:cNvSpPr>
              <a:spLocks noChangeShapeType="1"/>
            </p:cNvSpPr>
            <p:nvPr/>
          </p:nvSpPr>
          <p:spPr bwMode="auto">
            <a:xfrm>
              <a:off x="2148" y="18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3"/>
            <p:cNvSpPr>
              <a:spLocks noChangeArrowheads="1"/>
            </p:cNvSpPr>
            <p:nvPr/>
          </p:nvSpPr>
          <p:spPr bwMode="auto">
            <a:xfrm>
              <a:off x="2148" y="188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94"/>
            <p:cNvSpPr>
              <a:spLocks noChangeShapeType="1"/>
            </p:cNvSpPr>
            <p:nvPr/>
          </p:nvSpPr>
          <p:spPr bwMode="auto">
            <a:xfrm>
              <a:off x="2148" y="20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5"/>
            <p:cNvSpPr>
              <a:spLocks noChangeArrowheads="1"/>
            </p:cNvSpPr>
            <p:nvPr/>
          </p:nvSpPr>
          <p:spPr bwMode="auto">
            <a:xfrm>
              <a:off x="2148" y="205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96"/>
            <p:cNvSpPr>
              <a:spLocks noChangeShapeType="1"/>
            </p:cNvSpPr>
            <p:nvPr/>
          </p:nvSpPr>
          <p:spPr bwMode="auto">
            <a:xfrm>
              <a:off x="2148" y="22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7"/>
            <p:cNvSpPr>
              <a:spLocks noChangeArrowheads="1"/>
            </p:cNvSpPr>
            <p:nvPr/>
          </p:nvSpPr>
          <p:spPr bwMode="auto">
            <a:xfrm>
              <a:off x="2148" y="221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98"/>
            <p:cNvSpPr>
              <a:spLocks noChangeShapeType="1"/>
            </p:cNvSpPr>
            <p:nvPr/>
          </p:nvSpPr>
          <p:spPr bwMode="auto">
            <a:xfrm>
              <a:off x="2148" y="238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9"/>
            <p:cNvSpPr>
              <a:spLocks noChangeArrowheads="1"/>
            </p:cNvSpPr>
            <p:nvPr/>
          </p:nvSpPr>
          <p:spPr bwMode="auto">
            <a:xfrm>
              <a:off x="2148" y="238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Oval 39"/>
          <p:cNvSpPr/>
          <p:nvPr/>
        </p:nvSpPr>
        <p:spPr>
          <a:xfrm>
            <a:off x="2433839" y="5474632"/>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34" name="Oval 33"/>
          <p:cNvSpPr/>
          <p:nvPr/>
        </p:nvSpPr>
        <p:spPr>
          <a:xfrm>
            <a:off x="2430226" y="3682312"/>
            <a:ext cx="963411" cy="3604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3908876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B—Natural Gas Households Summary</a:t>
            </a:r>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6102598"/>
              </p:ext>
            </p:extLst>
          </p:nvPr>
        </p:nvGraphicFramePr>
        <p:xfrm>
          <a:off x="226977" y="1525395"/>
          <a:ext cx="8726993" cy="5115354"/>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93346414"/>
                    </a:ext>
                  </a:extLst>
                </a:gridCol>
                <a:gridCol w="1097280">
                  <a:extLst>
                    <a:ext uri="{9D8B030D-6E8A-4147-A177-3AD203B41FA5}">
                      <a16:colId xmlns:a16="http://schemas.microsoft.com/office/drawing/2014/main" val="3989921030"/>
                    </a:ext>
                  </a:extLst>
                </a:gridCol>
                <a:gridCol w="174392">
                  <a:extLst>
                    <a:ext uri="{9D8B030D-6E8A-4147-A177-3AD203B41FA5}">
                      <a16:colId xmlns:a16="http://schemas.microsoft.com/office/drawing/2014/main" val="2762288402"/>
                    </a:ext>
                  </a:extLst>
                </a:gridCol>
                <a:gridCol w="1097280">
                  <a:extLst>
                    <a:ext uri="{9D8B030D-6E8A-4147-A177-3AD203B41FA5}">
                      <a16:colId xmlns:a16="http://schemas.microsoft.com/office/drawing/2014/main" val="3261571689"/>
                    </a:ext>
                  </a:extLst>
                </a:gridCol>
                <a:gridCol w="180761">
                  <a:extLst>
                    <a:ext uri="{9D8B030D-6E8A-4147-A177-3AD203B41FA5}">
                      <a16:colId xmlns:a16="http://schemas.microsoft.com/office/drawing/2014/main" val="954515285"/>
                    </a:ext>
                  </a:extLst>
                </a:gridCol>
                <a:gridCol w="1097280">
                  <a:extLst>
                    <a:ext uri="{9D8B030D-6E8A-4147-A177-3AD203B41FA5}">
                      <a16:colId xmlns:a16="http://schemas.microsoft.com/office/drawing/2014/main" val="547421698"/>
                    </a:ext>
                  </a:extLst>
                </a:gridCol>
                <a:gridCol w="274320">
                  <a:extLst>
                    <a:ext uri="{9D8B030D-6E8A-4147-A177-3AD203B41FA5}">
                      <a16:colId xmlns:a16="http://schemas.microsoft.com/office/drawing/2014/main" val="2975765055"/>
                    </a:ext>
                  </a:extLst>
                </a:gridCol>
                <a:gridCol w="1097280">
                  <a:extLst>
                    <a:ext uri="{9D8B030D-6E8A-4147-A177-3AD203B41FA5}">
                      <a16:colId xmlns:a16="http://schemas.microsoft.com/office/drawing/2014/main" val="2766397950"/>
                    </a:ext>
                  </a:extLst>
                </a:gridCol>
                <a:gridCol w="116840">
                  <a:extLst>
                    <a:ext uri="{9D8B030D-6E8A-4147-A177-3AD203B41FA5}">
                      <a16:colId xmlns:a16="http://schemas.microsoft.com/office/drawing/2014/main" val="3344116735"/>
                    </a:ext>
                  </a:extLst>
                </a:gridCol>
                <a:gridCol w="1097280">
                  <a:extLst>
                    <a:ext uri="{9D8B030D-6E8A-4147-A177-3AD203B41FA5}">
                      <a16:colId xmlns:a16="http://schemas.microsoft.com/office/drawing/2014/main" val="2649711927"/>
                    </a:ext>
                  </a:extLst>
                </a:gridCol>
                <a:gridCol w="116840">
                  <a:extLst>
                    <a:ext uri="{9D8B030D-6E8A-4147-A177-3AD203B41FA5}">
                      <a16:colId xmlns:a16="http://schemas.microsoft.com/office/drawing/2014/main" val="3349067092"/>
                    </a:ext>
                  </a:extLst>
                </a:gridCol>
                <a:gridCol w="1097280">
                  <a:extLst>
                    <a:ext uri="{9D8B030D-6E8A-4147-A177-3AD203B41FA5}">
                      <a16:colId xmlns:a16="http://schemas.microsoft.com/office/drawing/2014/main" val="263502644"/>
                    </a:ext>
                  </a:extLst>
                </a:gridCol>
              </a:tblGrid>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a:solidFill>
                            <a:schemeClr val="accent6"/>
                          </a:solidFill>
                        </a:rPr>
                        <a:t>ALL</a:t>
                      </a:r>
                      <a:r>
                        <a:rPr lang="en-US" sz="1200" baseline="0" dirty="0">
                          <a:solidFill>
                            <a:schemeClr val="accent6"/>
                          </a:solidFill>
                        </a:rPr>
                        <a:t> </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aseline="0" dirty="0">
                          <a:solidFill>
                            <a:schemeClr val="accent6"/>
                          </a:solidFill>
                        </a:rPr>
                        <a:t>Natural Gas</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aseline="0" dirty="0">
                          <a:solidFill>
                            <a:schemeClr val="accent6"/>
                          </a:solidFill>
                        </a:rPr>
                        <a:t>Households</a:t>
                      </a:r>
                      <a:endParaRPr lang="en-US" sz="1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dirty="0">
                          <a:solidFill>
                            <a:schemeClr val="accent6"/>
                          </a:solidFill>
                        </a:rPr>
                        <a:t>Avg.</a:t>
                      </a:r>
                      <a:r>
                        <a:rPr lang="en-US" sz="1050" baseline="0" dirty="0">
                          <a:solidFill>
                            <a:schemeClr val="accent6"/>
                          </a:solidFill>
                        </a:rPr>
                        <a:t> Annual</a:t>
                      </a:r>
                    </a:p>
                    <a:p>
                      <a:pPr algn="ctr">
                        <a:lnSpc>
                          <a:spcPct val="80000"/>
                        </a:lnSpc>
                        <a:tabLst>
                          <a:tab pos="1601788" algn="l"/>
                        </a:tabLst>
                      </a:pPr>
                      <a:r>
                        <a:rPr lang="en-US" sz="1050"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dirty="0">
                          <a:solidFill>
                            <a:schemeClr val="accent6"/>
                          </a:solidFill>
                        </a:rPr>
                        <a:t>$1,409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aseline="0" dirty="0">
                          <a:solidFill>
                            <a:schemeClr val="accent6"/>
                          </a:solidFill>
                        </a:rPr>
                        <a:t>$23,465</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Avg. Annual </a:t>
                      </a:r>
                    </a:p>
                    <a:p>
                      <a:pPr algn="ctr">
                        <a:lnSpc>
                          <a:spcPct val="80000"/>
                        </a:lnSpc>
                      </a:pPr>
                      <a:r>
                        <a:rPr lang="en-US" sz="1050"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Annual </a:t>
                      </a:r>
                      <a:r>
                        <a:rPr lang="en-US" sz="1050"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aseline="0" dirty="0">
                          <a:solidFill>
                            <a:schemeClr val="accent6"/>
                          </a:solidFill>
                        </a:rPr>
                        <a:t>$377</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Energy</a:t>
                      </a:r>
                      <a:r>
                        <a:rPr lang="en-US" sz="1050" baseline="0" dirty="0">
                          <a:solidFill>
                            <a:schemeClr val="accent6"/>
                          </a:solidFill>
                        </a:rPr>
                        <a:t> </a:t>
                      </a:r>
                      <a:r>
                        <a:rPr lang="en-US" sz="1050" dirty="0">
                          <a:solidFill>
                            <a:schemeClr val="accent6"/>
                          </a:solidFill>
                        </a:rPr>
                        <a:t>Burden</a:t>
                      </a:r>
                    </a:p>
                    <a:p>
                      <a:pPr algn="ctr">
                        <a:lnSpc>
                          <a:spcPct val="80000"/>
                        </a:lnSpc>
                      </a:pPr>
                      <a:r>
                        <a:rPr lang="en-US" sz="1050" dirty="0">
                          <a:solidFill>
                            <a:schemeClr val="accent6"/>
                          </a:solidFill>
                        </a:rPr>
                        <a:t>After LIHEAP</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4.4%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26.8%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3699548396"/>
                  </a:ext>
                </a:extLst>
              </a:tr>
              <a:tr h="182880">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679826"/>
                  </a:ext>
                </a:extLst>
              </a:tr>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Natural Gas High Burden</a:t>
                      </a:r>
                      <a:r>
                        <a:rPr lang="en-US" sz="1200" b="1" baseline="0" dirty="0">
                          <a:solidFill>
                            <a:schemeClr val="accent6"/>
                          </a:solidFill>
                        </a:rPr>
                        <a:t> Households</a:t>
                      </a: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b="1" dirty="0">
                          <a:solidFill>
                            <a:schemeClr val="accent6"/>
                          </a:solidFill>
                        </a:rPr>
                        <a:t>Avg.</a:t>
                      </a:r>
                      <a:r>
                        <a:rPr lang="en-US" sz="1050" b="1" baseline="0" dirty="0">
                          <a:solidFill>
                            <a:schemeClr val="accent6"/>
                          </a:solidFill>
                        </a:rPr>
                        <a:t> Annual</a:t>
                      </a:r>
                    </a:p>
                    <a:p>
                      <a:pPr algn="ctr">
                        <a:lnSpc>
                          <a:spcPct val="80000"/>
                        </a:lnSpc>
                        <a:tabLst>
                          <a:tab pos="1601788" algn="l"/>
                        </a:tabLst>
                      </a:pPr>
                      <a:r>
                        <a:rPr lang="en-US" sz="1050" b="1"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b="1" dirty="0">
                          <a:solidFill>
                            <a:schemeClr val="accent6"/>
                          </a:solidFill>
                        </a:rPr>
                        <a:t>$1,996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1" baseline="0" dirty="0">
                          <a:solidFill>
                            <a:schemeClr val="accent6"/>
                          </a:solidFill>
                        </a:rPr>
                        <a:t>$14,347</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b="1"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Avg. Annual </a:t>
                      </a:r>
                    </a:p>
                    <a:p>
                      <a:pPr algn="ctr">
                        <a:lnSpc>
                          <a:spcPct val="80000"/>
                        </a:lnSpc>
                      </a:pPr>
                      <a:r>
                        <a:rPr lang="en-US" sz="1050" b="1"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Annual </a:t>
                      </a:r>
                      <a:r>
                        <a:rPr lang="en-US" sz="1050" b="1"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1" baseline="0" dirty="0">
                          <a:solidFill>
                            <a:schemeClr val="accent6"/>
                          </a:solidFill>
                        </a:rPr>
                        <a:t>$385</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New </a:t>
                      </a:r>
                    </a:p>
                    <a:p>
                      <a:pPr algn="ctr">
                        <a:lnSpc>
                          <a:spcPct val="80000"/>
                        </a:lnSpc>
                      </a:pPr>
                      <a:r>
                        <a:rPr lang="en-US" sz="1050" b="1" dirty="0">
                          <a:solidFill>
                            <a:schemeClr val="accent6"/>
                          </a:solidFill>
                        </a:rPr>
                        <a:t>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11%</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19.3%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79025121"/>
                  </a:ext>
                </a:extLst>
              </a:tr>
              <a:tr h="18288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80363"/>
                  </a:ext>
                </a:extLst>
              </a:tr>
              <a:tr h="3708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200" b="0" dirty="0">
                          <a:solidFill>
                            <a:schemeClr val="accent6"/>
                          </a:solidFill>
                        </a:rPr>
                        <a:t>High Burden HH energy bills are </a:t>
                      </a:r>
                      <a:r>
                        <a:rPr lang="en-US" sz="1200" b="1" dirty="0">
                          <a:solidFill>
                            <a:schemeClr val="accent6"/>
                          </a:solidFill>
                        </a:rPr>
                        <a:t>42%</a:t>
                      </a:r>
                      <a:r>
                        <a:rPr lang="en-US" sz="1200" b="1" baseline="0" dirty="0">
                          <a:solidFill>
                            <a:schemeClr val="accent6"/>
                          </a:solidFill>
                        </a:rPr>
                        <a:t> higher</a:t>
                      </a:r>
                      <a:r>
                        <a:rPr lang="en-US" sz="1200" b="0" baseline="0" dirty="0">
                          <a:solidFill>
                            <a:schemeClr val="accent6"/>
                          </a:solidFill>
                        </a:rPr>
                        <a:t> than average households.</a:t>
                      </a:r>
                      <a:endParaRPr lang="en-US" sz="1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income is </a:t>
                      </a:r>
                      <a:r>
                        <a:rPr kumimoji="0" lang="en-US" sz="1200" b="1" i="0" u="none" strike="noStrike" kern="1200" cap="none" spc="0" normalizeH="0" baseline="0" noProof="0" dirty="0">
                          <a:ln>
                            <a:noFill/>
                          </a:ln>
                          <a:solidFill>
                            <a:srgbClr val="264A64"/>
                          </a:solidFill>
                          <a:effectLst/>
                          <a:uLnTx/>
                          <a:uFillTx/>
                          <a:latin typeface="+mn-lt"/>
                          <a:ea typeface="+mn-ea"/>
                          <a:cs typeface="+mn-cs"/>
                        </a:rPr>
                        <a:t>39% lower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paying </a:t>
                      </a:r>
                      <a:r>
                        <a:rPr kumimoji="0" lang="en-US" sz="1200" b="1" i="0" u="none" strike="noStrike" kern="1200" cap="none" spc="0" normalizeH="0" baseline="0" noProof="0" dirty="0">
                          <a:ln>
                            <a:noFill/>
                          </a:ln>
                          <a:solidFill>
                            <a:srgbClr val="264A64"/>
                          </a:solidFill>
                          <a:effectLst/>
                          <a:uLnTx/>
                          <a:uFillTx/>
                          <a:latin typeface="+mn-lt"/>
                          <a:ea typeface="+mn-ea"/>
                          <a:cs typeface="+mn-cs"/>
                        </a:rPr>
                        <a:t>2.3x 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are receiving a LIHEAP benefit that is </a:t>
                      </a:r>
                      <a:r>
                        <a:rPr kumimoji="0" lang="en-US" sz="1200" b="1" i="0" u="none" strike="noStrike" kern="1200" cap="none" spc="0" normalizeH="0" baseline="0" noProof="0" dirty="0">
                          <a:ln>
                            <a:noFill/>
                          </a:ln>
                          <a:solidFill>
                            <a:srgbClr val="264A64"/>
                          </a:solidFill>
                          <a:effectLst/>
                          <a:uLnTx/>
                          <a:uFillTx/>
                          <a:latin typeface="+mn-lt"/>
                          <a:ea typeface="+mn-ea"/>
                          <a:cs typeface="+mn-cs"/>
                        </a:rPr>
                        <a:t>2% greater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average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1" dirty="0">
                          <a:solidFill>
                            <a:schemeClr val="accent6"/>
                          </a:solidFill>
                        </a:rPr>
                        <a:t>After LIHEAP</a:t>
                      </a:r>
                      <a:r>
                        <a:rPr lang="en-US" sz="1200" b="0" dirty="0">
                          <a:solidFill>
                            <a:schemeClr val="accent6"/>
                          </a:solidFill>
                        </a:rPr>
                        <a:t>, High Burden HH are paying </a:t>
                      </a:r>
                      <a:r>
                        <a:rPr lang="en-US" sz="1200" b="1" dirty="0">
                          <a:solidFill>
                            <a:schemeClr val="accent6"/>
                          </a:solidFill>
                        </a:rPr>
                        <a:t>2.6x </a:t>
                      </a:r>
                      <a:r>
                        <a:rPr kumimoji="0" lang="en-US" sz="1200" b="1" i="0" u="none" strike="noStrike" kern="1200" cap="none" spc="0" normalizeH="0" baseline="0" noProof="0" dirty="0">
                          <a:ln>
                            <a:noFill/>
                          </a:ln>
                          <a:solidFill>
                            <a:srgbClr val="264A64"/>
                          </a:solidFill>
                          <a:effectLst/>
                          <a:uLnTx/>
                          <a:uFillTx/>
                          <a:latin typeface="+mn-lt"/>
                          <a:ea typeface="+mn-ea"/>
                          <a:cs typeface="+mn-cs"/>
                        </a:rPr>
                        <a:t>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High Burden HH have a </a:t>
                      </a:r>
                      <a:r>
                        <a:rPr kumimoji="0" lang="en-US" sz="1200" b="1" i="0" u="none" strike="noStrike" kern="1200" cap="none" spc="0" normalizeH="0" baseline="0" noProof="0" dirty="0">
                          <a:ln>
                            <a:noFill/>
                          </a:ln>
                          <a:solidFill>
                            <a:srgbClr val="264A64"/>
                          </a:solidFill>
                          <a:effectLst/>
                          <a:uLnTx/>
                          <a:uFillTx/>
                          <a:latin typeface="+mn-lt"/>
                          <a:ea typeface="+mn-ea"/>
                          <a:cs typeface="+mn-cs"/>
                        </a:rPr>
                        <a:t>28% less </a:t>
                      </a:r>
                      <a:r>
                        <a:rPr kumimoji="0" lang="en-US" sz="1200" b="0" i="0" u="none" strike="noStrike" kern="1200" cap="none" spc="0" normalizeH="0" baseline="0" noProof="0" dirty="0">
                          <a:ln>
                            <a:noFill/>
                          </a:ln>
                          <a:solidFill>
                            <a:srgbClr val="264A64"/>
                          </a:solidFill>
                          <a:effectLst/>
                          <a:uLnTx/>
                          <a:uFillTx/>
                          <a:latin typeface="+mn-lt"/>
                          <a:ea typeface="+mn-ea"/>
                          <a:cs typeface="+mn-cs"/>
                        </a:rPr>
                        <a:t>of their energy burden offset with LIHEAP than average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322165964"/>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74682"/>
                  </a:ext>
                </a:extLst>
              </a:tr>
              <a:tr h="175950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rgbClr val="C00000"/>
                          </a:solidFill>
                        </a:rPr>
                        <a:t>NATURAL GAS HOUSEHOLDS</a:t>
                      </a:r>
                    </a:p>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a:solidFill>
                            <a:schemeClr val="accent6"/>
                          </a:solidFill>
                        </a:rPr>
                        <a:t>Preliminary Conclusions</a:t>
                      </a:r>
                      <a:r>
                        <a:rPr lang="en-US" sz="1400" b="1" dirty="0">
                          <a:solidFill>
                            <a:srgbClr val="C00000"/>
                          </a:solidFill>
                        </a:rPr>
                        <a:t> </a:t>
                      </a:r>
                    </a:p>
                  </a:txBody>
                  <a:tcPr marL="45720" marR="45720">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58738"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tab pos="1601788" algn="l"/>
                        </a:tabLst>
                        <a:defRPr/>
                      </a:pPr>
                      <a:r>
                        <a:rPr kumimoji="0" lang="en-US" sz="1400" b="0" i="0" u="none" strike="noStrike" kern="1200" cap="none" spc="0" normalizeH="0" baseline="0" noProof="0" dirty="0">
                          <a:ln>
                            <a:noFill/>
                          </a:ln>
                          <a:solidFill>
                            <a:srgbClr val="264A64"/>
                          </a:solidFill>
                          <a:effectLst/>
                          <a:uLnTx/>
                          <a:uFillTx/>
                          <a:latin typeface="+mn-lt"/>
                          <a:ea typeface="+mn-ea"/>
                          <a:cs typeface="+mn-cs"/>
                        </a:rPr>
                        <a:t>High burden Natural Gas households have energy bills that are 42% higher and annual income that is 39% lower than average households.  </a:t>
                      </a:r>
                    </a:p>
                    <a:p>
                      <a:pPr marL="58738"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tab pos="1601788" algn="l"/>
                        </a:tabLst>
                        <a:defRPr/>
                      </a:pPr>
                      <a:endParaRPr kumimoji="0" lang="en-US" sz="1400" b="0" i="0" u="none" strike="noStrike" kern="1200" cap="none" spc="0" normalizeH="0" baseline="0" noProof="0" dirty="0">
                        <a:ln>
                          <a:noFill/>
                        </a:ln>
                        <a:solidFill>
                          <a:srgbClr val="264A64"/>
                        </a:solidFill>
                        <a:effectLst/>
                        <a:uLnTx/>
                        <a:uFillTx/>
                        <a:latin typeface="+mn-lt"/>
                        <a:ea typeface="+mn-ea"/>
                        <a:cs typeface="+mn-cs"/>
                      </a:endParaRPr>
                    </a:p>
                    <a:p>
                      <a:pPr marL="58738"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tab pos="1601788" algn="l"/>
                        </a:tabLst>
                        <a:defRPr/>
                      </a:pPr>
                      <a:r>
                        <a:rPr kumimoji="0" lang="en-US" sz="1400" b="0" i="0" u="none" strike="noStrike" kern="1200" cap="none" spc="0" normalizeH="0" baseline="0" noProof="0" dirty="0">
                          <a:ln>
                            <a:noFill/>
                          </a:ln>
                          <a:solidFill>
                            <a:srgbClr val="264A64"/>
                          </a:solidFill>
                          <a:effectLst/>
                          <a:uLnTx/>
                          <a:uFillTx/>
                          <a:latin typeface="+mn-lt"/>
                          <a:ea typeface="+mn-ea"/>
                          <a:cs typeface="+mn-cs"/>
                        </a:rPr>
                        <a:t>However, high burden households only receive a 2% greater LIHEAP benefit than average households.</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hMerge="1">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500" b="0" i="0" u="none" strike="noStrike" kern="1200" cap="none" spc="0" normalizeH="0" baseline="0" noProof="0" dirty="0">
                          <a:ln>
                            <a:noFill/>
                          </a:ln>
                          <a:solidFill>
                            <a:srgbClr val="264A64"/>
                          </a:solidFill>
                          <a:effectLst/>
                          <a:uLnTx/>
                          <a:uFillTx/>
                          <a:latin typeface="+mn-lt"/>
                          <a:ea typeface="+mn-ea"/>
                          <a:cs typeface="+mn-cs"/>
                        </a:rPr>
                        <a:t>The $25 additional benefit for low-income households 1) does not adequately address disparity of income between high burden and average households, and 2) does not account for higher energy bills among high burden households.  </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hMerge="1">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1359621540"/>
                  </a:ext>
                </a:extLst>
              </a:tr>
            </a:tbl>
          </a:graphicData>
        </a:graphic>
      </p:graphicFrame>
      <p:sp>
        <p:nvSpPr>
          <p:cNvPr id="7" name="Right Arrow 6"/>
          <p:cNvSpPr/>
          <p:nvPr/>
        </p:nvSpPr>
        <p:spPr>
          <a:xfrm>
            <a:off x="5155659" y="1784817"/>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155659" y="2681638"/>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342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50962"/>
            <a:ext cx="8458200" cy="61863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264A64"/>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264A64"/>
                </a:solidFill>
                <a:effectLst/>
                <a:uLnTx/>
                <a:uFillTx/>
                <a:latin typeface="Arial"/>
              </a:rPr>
              <a:t>Step #3:  All Household </a:t>
            </a:r>
            <a:r>
              <a:rPr lang="en-US" sz="1900" b="1" noProof="0" dirty="0">
                <a:solidFill>
                  <a:srgbClr val="264A64"/>
                </a:solidFill>
                <a:latin typeface="Arial"/>
              </a:rPr>
              <a:t>Data Across Fuel Types</a:t>
            </a:r>
            <a:endParaRPr kumimoji="0" lang="en-US" sz="1900" b="1" i="0" u="none" strike="noStrike" kern="1200" cap="none" spc="0" normalizeH="0" baseline="0" noProof="0" dirty="0">
              <a:ln>
                <a:noFill/>
              </a:ln>
              <a:solidFill>
                <a:srgbClr val="264A64"/>
              </a:solidFill>
              <a:effectLst/>
              <a:uLnTx/>
              <a:uFillTx/>
              <a:latin typeface="Aria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B—Looking at Data across Fuel Type</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2" name="Picture 1"/>
          <p:cNvPicPr>
            <a:picLocks noChangeAspect="1"/>
          </p:cNvPicPr>
          <p:nvPr/>
        </p:nvPicPr>
        <p:blipFill>
          <a:blip r:embed="rId4"/>
          <a:stretch>
            <a:fillRect/>
          </a:stretch>
        </p:blipFill>
        <p:spPr>
          <a:xfrm>
            <a:off x="1355386" y="2445576"/>
            <a:ext cx="6944693" cy="3206369"/>
          </a:xfrm>
          <a:prstGeom prst="rect">
            <a:avLst/>
          </a:prstGeom>
        </p:spPr>
      </p:pic>
    </p:spTree>
    <p:extLst>
      <p:ext uri="{BB962C8B-B14F-4D97-AF65-F5344CB8AC3E}">
        <p14:creationId xmlns:p14="http://schemas.microsoft.com/office/powerpoint/2010/main" val="2787101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18672" y="3772916"/>
            <a:ext cx="6811668" cy="2665984"/>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252924"/>
          </a:xfrm>
          <a:prstGeom prst="rect">
            <a:avLst/>
          </a:prstGeom>
        </p:spPr>
        <p:txBody>
          <a:bodyPr wrap="square">
            <a:spAutoFit/>
          </a:bodyPr>
          <a:lstStyle/>
          <a:p>
            <a:pPr>
              <a:lnSpc>
                <a:spcPct val="90000"/>
              </a:lnSpc>
              <a:defRPr/>
            </a:pPr>
            <a:r>
              <a:rPr lang="en-US" b="1" dirty="0">
                <a:solidFill>
                  <a:srgbClr val="264A64"/>
                </a:solidFill>
              </a:rPr>
              <a:t>How does average annual income vary between main heating fuel types?</a:t>
            </a:r>
          </a:p>
          <a:p>
            <a:pPr>
              <a:lnSpc>
                <a:spcPct val="90000"/>
              </a:lnSpc>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4A64"/>
                </a:solidFill>
                <a:effectLst/>
                <a:uLnTx/>
                <a:uFillTx/>
                <a:latin typeface="Arial"/>
                <a:ea typeface="+mn-ea"/>
                <a:cs typeface="+mn-cs"/>
              </a:rPr>
              <a:t>The average annual income of </a:t>
            </a:r>
            <a:r>
              <a:rPr kumimoji="0" lang="en-US" b="1" i="1" strike="noStrike" kern="1200" cap="none" spc="0" normalizeH="0" baseline="0" noProof="0" dirty="0">
                <a:ln>
                  <a:noFill/>
                </a:ln>
                <a:solidFill>
                  <a:srgbClr val="264A64"/>
                </a:solidFill>
                <a:effectLst/>
                <a:uLnTx/>
                <a:uFillTx/>
                <a:latin typeface="Arial"/>
                <a:ea typeface="+mn-ea"/>
                <a:cs typeface="+mn-cs"/>
              </a:rPr>
              <a:t>natural gas main heat </a:t>
            </a:r>
            <a:r>
              <a:rPr kumimoji="0" lang="en-US" b="0" i="1" u="none" strike="noStrike" kern="1200" cap="none" spc="0" normalizeH="0" baseline="0" noProof="0" dirty="0">
                <a:ln>
                  <a:noFill/>
                </a:ln>
                <a:solidFill>
                  <a:srgbClr val="264A64"/>
                </a:solidFill>
                <a:effectLst/>
                <a:uLnTx/>
                <a:uFillTx/>
                <a:latin typeface="Arial"/>
                <a:ea typeface="+mn-ea"/>
                <a:cs typeface="+mn-cs"/>
              </a:rPr>
              <a:t>households</a:t>
            </a:r>
            <a:r>
              <a:rPr kumimoji="0" lang="en-US" b="0" i="0" u="none" strike="noStrike" kern="1200" cap="none" spc="0" normalizeH="0" baseline="0" noProof="0" dirty="0">
                <a:ln>
                  <a:noFill/>
                </a:ln>
                <a:solidFill>
                  <a:srgbClr val="264A64"/>
                </a:solidFill>
                <a:effectLst/>
                <a:uLnTx/>
                <a:uFillTx/>
                <a:latin typeface="Arial"/>
                <a:ea typeface="+mn-ea"/>
                <a:cs typeface="+mn-cs"/>
              </a:rPr>
              <a:t> is </a:t>
            </a:r>
            <a:r>
              <a:rPr kumimoji="0" lang="en-US" b="1" i="0" u="none" strike="noStrike" kern="1200" cap="none" spc="0" normalizeH="0" baseline="0" noProof="0" dirty="0">
                <a:ln>
                  <a:noFill/>
                </a:ln>
                <a:solidFill>
                  <a:srgbClr val="264A64"/>
                </a:solidFill>
                <a:effectLst/>
                <a:uLnTx/>
                <a:uFillTx/>
                <a:latin typeface="Arial"/>
                <a:ea typeface="+mn-ea"/>
                <a:cs typeface="+mn-cs"/>
              </a:rPr>
              <a:t>$</a:t>
            </a:r>
            <a:r>
              <a:rPr lang="en-US" b="1" dirty="0">
                <a:solidFill>
                  <a:srgbClr val="264A64"/>
                </a:solidFill>
                <a:latin typeface="Arial"/>
              </a:rPr>
              <a:t>23,645</a:t>
            </a:r>
            <a:r>
              <a:rPr kumimoji="0" lang="en-US" b="1" i="0" u="none" strike="noStrike" kern="1200" cap="none" spc="0" normalizeH="0" baseline="0" noProof="0" dirty="0">
                <a:ln>
                  <a:noFill/>
                </a:ln>
                <a:solidFill>
                  <a:srgbClr val="264A64"/>
                </a:solidFill>
                <a:effectLst/>
                <a:uLnTx/>
                <a:uFillTx/>
                <a:latin typeface="Arial"/>
                <a:ea typeface="+mn-ea"/>
                <a:cs typeface="+mn-cs"/>
              </a:rPr>
              <a:t>.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4A64"/>
                </a:solidFill>
                <a:effectLst/>
                <a:uLnTx/>
                <a:uFillTx/>
                <a:latin typeface="Arial"/>
                <a:ea typeface="+mn-ea"/>
                <a:cs typeface="+mn-cs"/>
              </a:rPr>
              <a:t>The average annual income of </a:t>
            </a:r>
            <a:r>
              <a:rPr kumimoji="0" lang="en-US" b="1" i="1" strike="noStrike" kern="1200" cap="none" spc="0" normalizeH="0" baseline="0" noProof="0" dirty="0">
                <a:ln>
                  <a:noFill/>
                </a:ln>
                <a:solidFill>
                  <a:srgbClr val="264A64"/>
                </a:solidFill>
                <a:effectLst/>
                <a:uLnTx/>
                <a:uFillTx/>
                <a:latin typeface="Arial"/>
                <a:ea typeface="+mn-ea"/>
                <a:cs typeface="+mn-cs"/>
              </a:rPr>
              <a:t>fuel oil main heat </a:t>
            </a:r>
            <a:r>
              <a:rPr kumimoji="0" lang="en-US" b="0" i="1" u="none" strike="noStrike" kern="1200" cap="none" spc="0" normalizeH="0" baseline="0" noProof="0" dirty="0">
                <a:ln>
                  <a:noFill/>
                </a:ln>
                <a:solidFill>
                  <a:srgbClr val="264A64"/>
                </a:solidFill>
                <a:effectLst/>
                <a:uLnTx/>
                <a:uFillTx/>
                <a:latin typeface="Arial"/>
                <a:ea typeface="+mn-ea"/>
                <a:cs typeface="+mn-cs"/>
              </a:rPr>
              <a:t>households </a:t>
            </a:r>
            <a:r>
              <a:rPr kumimoji="0" lang="en-US" b="0" i="0" u="none" strike="noStrike" kern="1200" cap="none" spc="0" normalizeH="0" baseline="0" noProof="0" dirty="0">
                <a:ln>
                  <a:noFill/>
                </a:ln>
                <a:solidFill>
                  <a:srgbClr val="264A64"/>
                </a:solidFill>
                <a:effectLst/>
                <a:uLnTx/>
                <a:uFillTx/>
                <a:latin typeface="Arial"/>
                <a:ea typeface="+mn-ea"/>
                <a:cs typeface="+mn-cs"/>
              </a:rPr>
              <a:t>is </a:t>
            </a:r>
            <a:r>
              <a:rPr kumimoji="0" lang="en-US" b="1" i="0" u="none" strike="noStrike" kern="1200" cap="none" spc="0" normalizeH="0" baseline="0" noProof="0" dirty="0">
                <a:ln>
                  <a:noFill/>
                </a:ln>
                <a:solidFill>
                  <a:srgbClr val="264A64"/>
                </a:solidFill>
                <a:effectLst/>
                <a:uLnTx/>
                <a:uFillTx/>
                <a:latin typeface="Arial"/>
                <a:ea typeface="+mn-ea"/>
                <a:cs typeface="+mn-cs"/>
              </a:rPr>
              <a:t>$23,430.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4A64"/>
              </a:solidFill>
              <a:effectLst/>
              <a:uLnTx/>
              <a:uFillTx/>
              <a:latin typeface="Arial"/>
              <a:ea typeface="+mn-ea"/>
              <a:cs typeface="+mn-cs"/>
            </a:endParaRPr>
          </a:p>
          <a:p>
            <a:pPr lvl="0">
              <a:lnSpc>
                <a:spcPct val="90000"/>
              </a:lnSpc>
              <a:defRPr/>
            </a:pPr>
            <a:r>
              <a:rPr kumimoji="0" lang="en-US" b="0" i="0" u="none" strike="noStrike" kern="1200" cap="none" spc="0" normalizeH="0" baseline="0" noProof="0" dirty="0">
                <a:ln>
                  <a:noFill/>
                </a:ln>
                <a:solidFill>
                  <a:srgbClr val="264A64"/>
                </a:solidFill>
                <a:effectLst/>
                <a:uLnTx/>
                <a:uFillTx/>
                <a:latin typeface="Arial"/>
                <a:ea typeface="+mn-ea"/>
                <a:cs typeface="+mn-cs"/>
              </a:rPr>
              <a:t>In other words, </a:t>
            </a:r>
            <a:r>
              <a:rPr lang="en-US" noProof="0" dirty="0">
                <a:solidFill>
                  <a:schemeClr val="accent6"/>
                </a:solidFill>
              </a:rPr>
              <a:t>t</a:t>
            </a:r>
            <a:r>
              <a:rPr lang="en-US" dirty="0">
                <a:solidFill>
                  <a:schemeClr val="accent6"/>
                </a:solidFill>
              </a:rPr>
              <a:t>he difference between the average income of households using these two fuels is negligible.</a:t>
            </a:r>
            <a:endParaRPr kumimoji="0" lang="en-US" b="0" i="0" u="none" strike="noStrike" kern="120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3000" dirty="0"/>
              <a:t>Performance Management Session I</a:t>
            </a:r>
            <a:r>
              <a:rPr lang="en-US" sz="2800" dirty="0"/>
              <a:t/>
            </a:r>
            <a:br>
              <a:rPr lang="en-US" sz="2800" dirty="0"/>
            </a:br>
            <a:r>
              <a:rPr lang="en-US" sz="2000" b="0" dirty="0"/>
              <a:t>Example B—Income and Energy Costs </a:t>
            </a:r>
            <a:r>
              <a:rPr lang="en-US" sz="2000" b="0" i="1" dirty="0"/>
              <a:t>(Across Fuel Types)</a:t>
            </a:r>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505855" y="4267199"/>
            <a:ext cx="904061" cy="415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776969" y="4279521"/>
            <a:ext cx="907884" cy="3904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427526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16227"/>
            <a:ext cx="8645568" cy="2252924"/>
          </a:xfrm>
          <a:prstGeom prst="rect">
            <a:avLst/>
          </a:prstGeom>
        </p:spPr>
        <p:txBody>
          <a:bodyPr wrap="square">
            <a:spAutoFit/>
          </a:bodyPr>
          <a:lstStyle/>
          <a:p>
            <a:pPr>
              <a:lnSpc>
                <a:spcPct val="90000"/>
              </a:lnSpc>
              <a:defRPr/>
            </a:pPr>
            <a:r>
              <a:rPr lang="en-US" b="1" dirty="0">
                <a:solidFill>
                  <a:srgbClr val="264A64"/>
                </a:solidFill>
              </a:rPr>
              <a:t>How do average annual energy bills vary between main heating fuel types?</a:t>
            </a: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dirty="0">
                <a:solidFill>
                  <a:srgbClr val="264A64"/>
                </a:solidFill>
              </a:rPr>
              <a:t>The average annual energy bill of </a:t>
            </a:r>
            <a:r>
              <a:rPr lang="en-US" b="1" i="1" dirty="0">
                <a:solidFill>
                  <a:srgbClr val="264A64"/>
                </a:solidFill>
              </a:rPr>
              <a:t>natural gas main heat </a:t>
            </a:r>
            <a:r>
              <a:rPr lang="en-US" dirty="0">
                <a:solidFill>
                  <a:srgbClr val="264A64"/>
                </a:solidFill>
              </a:rPr>
              <a:t>households is </a:t>
            </a:r>
            <a:r>
              <a:rPr lang="en-US" b="1" dirty="0">
                <a:solidFill>
                  <a:srgbClr val="264A64"/>
                </a:solidFill>
              </a:rPr>
              <a:t>$1,409.</a:t>
            </a:r>
          </a:p>
          <a:p>
            <a:pPr marL="285750" lvl="0" indent="-285750">
              <a:lnSpc>
                <a:spcPct val="90000"/>
              </a:lnSpc>
              <a:buFont typeface="Arial" panose="020B0604020202020204" pitchFamily="34" charset="0"/>
              <a:buChar char="•"/>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dirty="0">
                <a:solidFill>
                  <a:srgbClr val="264A64"/>
                </a:solidFill>
              </a:rPr>
              <a:t>The average annual energy bill of </a:t>
            </a:r>
            <a:r>
              <a:rPr lang="en-US" b="1" i="1" dirty="0">
                <a:solidFill>
                  <a:srgbClr val="264A64"/>
                </a:solidFill>
              </a:rPr>
              <a:t>fuel oil main heat </a:t>
            </a:r>
            <a:r>
              <a:rPr lang="en-US" dirty="0">
                <a:solidFill>
                  <a:srgbClr val="264A64"/>
                </a:solidFill>
              </a:rPr>
              <a:t>households</a:t>
            </a:r>
            <a:r>
              <a:rPr lang="en-US" i="1" dirty="0">
                <a:solidFill>
                  <a:srgbClr val="264A64"/>
                </a:solidFill>
              </a:rPr>
              <a:t> </a:t>
            </a:r>
            <a:r>
              <a:rPr lang="en-US" dirty="0">
                <a:solidFill>
                  <a:srgbClr val="264A64"/>
                </a:solidFill>
              </a:rPr>
              <a:t>is </a:t>
            </a:r>
            <a:r>
              <a:rPr lang="en-US" b="1" dirty="0">
                <a:solidFill>
                  <a:srgbClr val="264A64"/>
                </a:solidFill>
              </a:rPr>
              <a:t>$2,715.  </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In other words, </a:t>
            </a:r>
            <a:r>
              <a:rPr lang="en-US" i="1" dirty="0">
                <a:solidFill>
                  <a:srgbClr val="264A64"/>
                </a:solidFill>
              </a:rPr>
              <a:t>fuel oil main heat households </a:t>
            </a:r>
            <a:r>
              <a:rPr lang="en-US" dirty="0">
                <a:solidFill>
                  <a:srgbClr val="264A64"/>
                </a:solidFill>
              </a:rPr>
              <a:t>have a higher average energy bill than </a:t>
            </a:r>
            <a:r>
              <a:rPr lang="en-US" i="1" dirty="0">
                <a:solidFill>
                  <a:srgbClr val="264A64"/>
                </a:solidFill>
              </a:rPr>
              <a:t>natural gas main heat households -</a:t>
            </a:r>
            <a:r>
              <a:rPr lang="en-US" dirty="0">
                <a:solidFill>
                  <a:srgbClr val="264A64"/>
                </a:solidFill>
              </a:rPr>
              <a:t> </a:t>
            </a:r>
            <a:r>
              <a:rPr lang="en-US" b="1" dirty="0">
                <a:solidFill>
                  <a:srgbClr val="264A64"/>
                </a:solidFill>
              </a:rPr>
              <a:t>$1,306 or 93% higher</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t>Example B—Income and Energy Costs </a:t>
            </a:r>
            <a:r>
              <a:rPr lang="en-US" sz="2200" b="0" i="1" dirty="0"/>
              <a:t>(Across Fuel Types)</a:t>
            </a:r>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10" name="Picture 9"/>
          <p:cNvPicPr>
            <a:picLocks noChangeAspect="1"/>
          </p:cNvPicPr>
          <p:nvPr/>
        </p:nvPicPr>
        <p:blipFill>
          <a:blip r:embed="rId4"/>
          <a:stretch>
            <a:fillRect/>
          </a:stretch>
        </p:blipFill>
        <p:spPr>
          <a:xfrm>
            <a:off x="1138128" y="3772916"/>
            <a:ext cx="6811668" cy="2665984"/>
          </a:xfrm>
          <a:prstGeom prst="rect">
            <a:avLst/>
          </a:prstGeom>
        </p:spPr>
      </p:pic>
      <p:sp>
        <p:nvSpPr>
          <p:cNvPr id="11" name="Oval 10"/>
          <p:cNvSpPr/>
          <p:nvPr/>
        </p:nvSpPr>
        <p:spPr>
          <a:xfrm>
            <a:off x="5570706" y="5188084"/>
            <a:ext cx="904061" cy="415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12" name="Oval 11"/>
          <p:cNvSpPr/>
          <p:nvPr/>
        </p:nvSpPr>
        <p:spPr>
          <a:xfrm>
            <a:off x="6838544" y="5188084"/>
            <a:ext cx="904061" cy="415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324059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138128" y="3772916"/>
            <a:ext cx="6811668" cy="2665984"/>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225225"/>
          </a:xfrm>
          <a:prstGeom prst="rect">
            <a:avLst/>
          </a:prstGeom>
        </p:spPr>
        <p:txBody>
          <a:bodyPr wrap="square">
            <a:spAutoFit/>
          </a:bodyPr>
          <a:lstStyle/>
          <a:p>
            <a:pPr lvl="0">
              <a:lnSpc>
                <a:spcPct val="90000"/>
              </a:lnSpc>
              <a:defRPr/>
            </a:pPr>
            <a:r>
              <a:rPr lang="en-US" b="1" dirty="0">
                <a:solidFill>
                  <a:srgbClr val="264A64"/>
                </a:solidFill>
              </a:rPr>
              <a:t>How does pre-LIHEAP energy burden vary between main heating fuel types?</a:t>
            </a: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pre-LIHEAP energy burden of </a:t>
            </a:r>
            <a:r>
              <a:rPr lang="en-US" sz="1600" b="1" i="1" dirty="0">
                <a:solidFill>
                  <a:srgbClr val="264A64"/>
                </a:solidFill>
              </a:rPr>
              <a:t>natural gas main heat </a:t>
            </a:r>
            <a:r>
              <a:rPr lang="en-US" sz="1600" dirty="0">
                <a:solidFill>
                  <a:srgbClr val="264A64"/>
                </a:solidFill>
              </a:rPr>
              <a:t>households</a:t>
            </a:r>
            <a:r>
              <a:rPr lang="en-US" sz="1600" i="1" dirty="0">
                <a:solidFill>
                  <a:srgbClr val="264A64"/>
                </a:solidFill>
              </a:rPr>
              <a:t> </a:t>
            </a:r>
            <a:r>
              <a:rPr lang="en-US" sz="1600" dirty="0">
                <a:solidFill>
                  <a:srgbClr val="264A64"/>
                </a:solidFill>
              </a:rPr>
              <a:t>is </a:t>
            </a:r>
            <a:r>
              <a:rPr lang="en-US" sz="1600" b="1" dirty="0">
                <a:solidFill>
                  <a:srgbClr val="264A64"/>
                </a:solidFill>
              </a:rPr>
              <a:t>6%</a:t>
            </a:r>
          </a:p>
          <a:p>
            <a:pPr marL="285750" lvl="0" indent="-285750">
              <a:lnSpc>
                <a:spcPct val="90000"/>
              </a:lnSpc>
              <a:buFont typeface="Arial" panose="020B0604020202020204" pitchFamily="34" charset="0"/>
              <a:buChar char="•"/>
              <a:defRPr/>
            </a:pPr>
            <a:endParaRPr lang="en-US"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pre-LIHEAP energy burden of </a:t>
            </a:r>
            <a:r>
              <a:rPr lang="en-US" sz="1600" b="1" i="1" dirty="0">
                <a:solidFill>
                  <a:srgbClr val="264A64"/>
                </a:solidFill>
              </a:rPr>
              <a:t>fuel oil main heat </a:t>
            </a:r>
            <a:r>
              <a:rPr lang="en-US" sz="1600" dirty="0">
                <a:solidFill>
                  <a:srgbClr val="264A64"/>
                </a:solidFill>
              </a:rPr>
              <a:t>households</a:t>
            </a:r>
            <a:r>
              <a:rPr lang="en-US" sz="1600" i="1" dirty="0">
                <a:solidFill>
                  <a:srgbClr val="264A64"/>
                </a:solidFill>
              </a:rPr>
              <a:t> </a:t>
            </a:r>
            <a:r>
              <a:rPr lang="en-US" sz="1600" dirty="0">
                <a:solidFill>
                  <a:srgbClr val="264A64"/>
                </a:solidFill>
              </a:rPr>
              <a:t>is </a:t>
            </a:r>
            <a:r>
              <a:rPr lang="en-US" sz="1600" b="1" dirty="0">
                <a:solidFill>
                  <a:srgbClr val="264A64"/>
                </a:solidFill>
              </a:rPr>
              <a:t>11.6%</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In other words, </a:t>
            </a:r>
            <a:r>
              <a:rPr lang="en-US" i="1" dirty="0">
                <a:solidFill>
                  <a:srgbClr val="264A64"/>
                </a:solidFill>
              </a:rPr>
              <a:t>fuel oil main heat households</a:t>
            </a:r>
            <a:r>
              <a:rPr lang="en-US" dirty="0">
                <a:solidFill>
                  <a:srgbClr val="264A64"/>
                </a:solidFill>
              </a:rPr>
              <a:t> are paying </a:t>
            </a:r>
            <a:r>
              <a:rPr lang="en-US" b="1" dirty="0">
                <a:solidFill>
                  <a:srgbClr val="264A64"/>
                </a:solidFill>
              </a:rPr>
              <a:t>1.9x more of their income towards energy costs </a:t>
            </a:r>
            <a:r>
              <a:rPr lang="en-US" dirty="0">
                <a:solidFill>
                  <a:srgbClr val="264A64"/>
                </a:solidFill>
              </a:rPr>
              <a:t>than </a:t>
            </a:r>
            <a:r>
              <a:rPr lang="en-US" i="1" dirty="0">
                <a:solidFill>
                  <a:srgbClr val="264A64"/>
                </a:solidFill>
              </a:rPr>
              <a:t>natural</a:t>
            </a:r>
            <a:r>
              <a:rPr lang="en-US" dirty="0">
                <a:solidFill>
                  <a:srgbClr val="264A64"/>
                </a:solidFill>
              </a:rPr>
              <a:t> </a:t>
            </a:r>
            <a:r>
              <a:rPr lang="en-US" i="1" dirty="0">
                <a:solidFill>
                  <a:srgbClr val="264A64"/>
                </a:solidFill>
              </a:rPr>
              <a:t>gas main heat households</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solidFill>
                  <a:srgbClr val="FFFFFF"/>
                </a:solidFill>
              </a:rPr>
              <a:t>Example B—Income and Energy Costs </a:t>
            </a:r>
            <a:r>
              <a:rPr lang="en-US" sz="2200" b="0" i="1" dirty="0">
                <a:solidFill>
                  <a:srgbClr val="FFFFFF"/>
                </a:solidFill>
              </a:rPr>
              <a:t>(Across Fuel Types)</a:t>
            </a:r>
            <a:endParaRPr lang="en-US" sz="2400" b="0" i="1"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561988" y="5471808"/>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853136" y="5471808"/>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558145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99217" y="3772916"/>
            <a:ext cx="6811668" cy="2665984"/>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197525"/>
          </a:xfrm>
          <a:prstGeom prst="rect">
            <a:avLst/>
          </a:prstGeom>
        </p:spPr>
        <p:txBody>
          <a:bodyPr wrap="square">
            <a:spAutoFit/>
          </a:bodyPr>
          <a:lstStyle/>
          <a:p>
            <a:pPr lvl="0">
              <a:lnSpc>
                <a:spcPct val="90000"/>
              </a:lnSpc>
              <a:defRPr/>
            </a:pPr>
            <a:r>
              <a:rPr lang="en-US" b="1" dirty="0">
                <a:solidFill>
                  <a:srgbClr val="264A64"/>
                </a:solidFill>
              </a:rPr>
              <a:t>How do annual LIHEAP benefits vary between main heating fuel types?</a:t>
            </a: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annual LIHEAP benefit for </a:t>
            </a:r>
            <a:r>
              <a:rPr lang="en-US" sz="1600" i="1" u="sng" dirty="0">
                <a:solidFill>
                  <a:srgbClr val="264A64"/>
                </a:solidFill>
              </a:rPr>
              <a:t>natural gas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$377.</a:t>
            </a:r>
          </a:p>
          <a:p>
            <a:pPr marL="285750" lvl="0" indent="-285750">
              <a:lnSpc>
                <a:spcPct val="90000"/>
              </a:lnSpc>
              <a:buFont typeface="Arial" panose="020B0604020202020204" pitchFamily="34" charset="0"/>
              <a:buChar char="•"/>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annual LIHEAP benefit for </a:t>
            </a:r>
            <a:r>
              <a:rPr lang="en-US" sz="1600" i="1" u="sng" dirty="0">
                <a:solidFill>
                  <a:srgbClr val="264A64"/>
                </a:solidFill>
              </a:rPr>
              <a:t>fuel oil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$603.</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In other words, </a:t>
            </a:r>
            <a:r>
              <a:rPr lang="en-US" i="1" dirty="0">
                <a:solidFill>
                  <a:srgbClr val="264A64"/>
                </a:solidFill>
              </a:rPr>
              <a:t>fuel oil main heat households</a:t>
            </a:r>
            <a:r>
              <a:rPr lang="en-US" dirty="0">
                <a:solidFill>
                  <a:srgbClr val="264A64"/>
                </a:solidFill>
              </a:rPr>
              <a:t> receive an average annual LIHEAP benefit that is </a:t>
            </a:r>
            <a:r>
              <a:rPr lang="en-US" b="1" dirty="0">
                <a:solidFill>
                  <a:srgbClr val="264A64"/>
                </a:solidFill>
              </a:rPr>
              <a:t>$226 or over 60% higher </a:t>
            </a:r>
            <a:r>
              <a:rPr lang="en-US" dirty="0">
                <a:solidFill>
                  <a:srgbClr val="264A64"/>
                </a:solidFill>
              </a:rPr>
              <a:t>than </a:t>
            </a:r>
            <a:r>
              <a:rPr lang="en-US" i="1" dirty="0">
                <a:solidFill>
                  <a:srgbClr val="264A64"/>
                </a:solidFill>
              </a:rPr>
              <a:t>natural</a:t>
            </a:r>
            <a:r>
              <a:rPr lang="en-US" dirty="0">
                <a:solidFill>
                  <a:srgbClr val="264A64"/>
                </a:solidFill>
              </a:rPr>
              <a:t> </a:t>
            </a:r>
            <a:r>
              <a:rPr lang="en-US" i="1" dirty="0">
                <a:solidFill>
                  <a:srgbClr val="264A64"/>
                </a:solidFill>
              </a:rPr>
              <a:t>gas main heat households</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solidFill>
                  <a:srgbClr val="FFFFFF"/>
                </a:solidFill>
              </a:rPr>
              <a:t>Example B—Income and Energy Costs </a:t>
            </a:r>
            <a:r>
              <a:rPr lang="en-US" sz="2200" b="0" i="1" dirty="0">
                <a:solidFill>
                  <a:srgbClr val="FFFFFF"/>
                </a:solidFill>
              </a:rPr>
              <a:t>(Across Fuel Types)</a:t>
            </a:r>
            <a:endParaRPr lang="en-US" sz="2400" b="0" i="1"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512341" y="453107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846254" y="4531079"/>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527348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9217" y="3772916"/>
            <a:ext cx="6811668" cy="2665984"/>
          </a:xfrm>
          <a:prstGeom prst="rect">
            <a:avLst/>
          </a:prstGeom>
        </p:spPr>
      </p:pic>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angle 18"/>
          <p:cNvSpPr/>
          <p:nvPr/>
        </p:nvSpPr>
        <p:spPr>
          <a:xfrm>
            <a:off x="374904" y="1645878"/>
            <a:ext cx="8645568" cy="2197525"/>
          </a:xfrm>
          <a:prstGeom prst="rect">
            <a:avLst/>
          </a:prstGeom>
        </p:spPr>
        <p:txBody>
          <a:bodyPr wrap="square">
            <a:spAutoFit/>
          </a:bodyPr>
          <a:lstStyle/>
          <a:p>
            <a:pPr>
              <a:lnSpc>
                <a:spcPct val="90000"/>
              </a:lnSpc>
              <a:defRPr/>
            </a:pPr>
            <a:r>
              <a:rPr lang="en-US" b="1" dirty="0">
                <a:solidFill>
                  <a:srgbClr val="264A64"/>
                </a:solidFill>
              </a:rPr>
              <a:t>How does post-LIHEAP burden vary between main heating fuel types?</a:t>
            </a:r>
            <a:endParaRPr lang="en-US" b="1" i="1" dirty="0">
              <a:solidFill>
                <a:srgbClr val="264A64"/>
              </a:solidFill>
            </a:endParaRPr>
          </a:p>
          <a:p>
            <a:pPr lvl="0">
              <a:lnSpc>
                <a:spcPct val="90000"/>
              </a:lnSpc>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percentage burden reduction for </a:t>
            </a:r>
            <a:r>
              <a:rPr lang="en-US" sz="1600" i="1" u="sng" dirty="0">
                <a:solidFill>
                  <a:srgbClr val="264A64"/>
                </a:solidFill>
              </a:rPr>
              <a:t>natural gas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26.8%</a:t>
            </a:r>
          </a:p>
          <a:p>
            <a:pPr marL="285750" lvl="0" indent="-285750">
              <a:lnSpc>
                <a:spcPct val="90000"/>
              </a:lnSpc>
              <a:buFont typeface="Arial" panose="020B0604020202020204" pitchFamily="34" charset="0"/>
              <a:buChar char="•"/>
              <a:defRPr/>
            </a:pPr>
            <a:endParaRPr lang="en-US" sz="1600" dirty="0">
              <a:solidFill>
                <a:srgbClr val="264A64"/>
              </a:solidFill>
            </a:endParaRPr>
          </a:p>
          <a:p>
            <a:pPr marL="285750" lvl="0" indent="-285750">
              <a:lnSpc>
                <a:spcPct val="90000"/>
              </a:lnSpc>
              <a:buFont typeface="Arial" panose="020B0604020202020204" pitchFamily="34" charset="0"/>
              <a:buChar char="•"/>
              <a:defRPr/>
            </a:pPr>
            <a:r>
              <a:rPr lang="en-US" sz="1600" dirty="0">
                <a:solidFill>
                  <a:srgbClr val="264A64"/>
                </a:solidFill>
              </a:rPr>
              <a:t>The average percentage burden reduction for </a:t>
            </a:r>
            <a:r>
              <a:rPr lang="en-US" sz="1600" i="1" u="sng" dirty="0">
                <a:solidFill>
                  <a:srgbClr val="264A64"/>
                </a:solidFill>
              </a:rPr>
              <a:t>fuel oil main heat households</a:t>
            </a:r>
            <a:r>
              <a:rPr lang="en-US" sz="1600" i="1" dirty="0">
                <a:solidFill>
                  <a:srgbClr val="264A64"/>
                </a:solidFill>
              </a:rPr>
              <a:t> </a:t>
            </a:r>
            <a:r>
              <a:rPr lang="en-US" sz="1600" dirty="0">
                <a:solidFill>
                  <a:srgbClr val="264A64"/>
                </a:solidFill>
              </a:rPr>
              <a:t>is </a:t>
            </a:r>
            <a:r>
              <a:rPr lang="en-US" sz="1600" b="1" dirty="0">
                <a:solidFill>
                  <a:srgbClr val="264A64"/>
                </a:solidFill>
              </a:rPr>
              <a:t>22.2%</a:t>
            </a:r>
          </a:p>
          <a:p>
            <a:pPr lvl="0">
              <a:lnSpc>
                <a:spcPct val="90000"/>
              </a:lnSpc>
              <a:defRPr/>
            </a:pPr>
            <a:endParaRPr lang="en-US" sz="1600" dirty="0">
              <a:solidFill>
                <a:srgbClr val="264A64"/>
              </a:solidFill>
            </a:endParaRPr>
          </a:p>
          <a:p>
            <a:pPr lvl="0">
              <a:lnSpc>
                <a:spcPct val="90000"/>
              </a:lnSpc>
              <a:defRPr/>
            </a:pPr>
            <a:r>
              <a:rPr lang="en-US" dirty="0">
                <a:solidFill>
                  <a:srgbClr val="264A64"/>
                </a:solidFill>
              </a:rPr>
              <a:t>This means that on average, </a:t>
            </a:r>
            <a:r>
              <a:rPr lang="en-US" i="1" dirty="0">
                <a:solidFill>
                  <a:srgbClr val="264A64"/>
                </a:solidFill>
              </a:rPr>
              <a:t>fuel oil main heat households </a:t>
            </a:r>
            <a:r>
              <a:rPr lang="en-US" dirty="0">
                <a:solidFill>
                  <a:srgbClr val="264A64"/>
                </a:solidFill>
              </a:rPr>
              <a:t>have </a:t>
            </a:r>
            <a:r>
              <a:rPr lang="en-US" b="1" dirty="0">
                <a:solidFill>
                  <a:srgbClr val="264A64"/>
                </a:solidFill>
              </a:rPr>
              <a:t>17% less</a:t>
            </a:r>
            <a:r>
              <a:rPr lang="en-US" dirty="0">
                <a:solidFill>
                  <a:srgbClr val="264A64"/>
                </a:solidFill>
              </a:rPr>
              <a:t> of their energy burden covered with LIHEAP than </a:t>
            </a:r>
            <a:r>
              <a:rPr lang="en-US" i="1" dirty="0">
                <a:solidFill>
                  <a:srgbClr val="264A64"/>
                </a:solidFill>
              </a:rPr>
              <a:t>natural gas main heat households</a:t>
            </a:r>
            <a:r>
              <a:rPr lang="en-US" dirty="0">
                <a:solidFill>
                  <a:srgbClr val="264A64"/>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fontScale="90000"/>
          </a:bodyPr>
          <a:lstStyle/>
          <a:p>
            <a:pPr algn="l">
              <a:lnSpc>
                <a:spcPct val="90000"/>
              </a:lnSpc>
            </a:pPr>
            <a:r>
              <a:rPr lang="en-US" sz="3000" dirty="0"/>
              <a:t>Performance Management Session I</a:t>
            </a:r>
            <a:r>
              <a:rPr lang="en-US" sz="2800" dirty="0"/>
              <a:t/>
            </a:r>
            <a:br>
              <a:rPr lang="en-US" sz="2800" dirty="0"/>
            </a:br>
            <a:r>
              <a:rPr lang="en-US" sz="2200" b="0" dirty="0">
                <a:solidFill>
                  <a:srgbClr val="FFFFFF"/>
                </a:solidFill>
              </a:rPr>
              <a:t>Example B—Income and Energy Costs </a:t>
            </a:r>
            <a:r>
              <a:rPr lang="en-US" sz="2200" b="0" i="1" dirty="0">
                <a:solidFill>
                  <a:srgbClr val="FFFFFF"/>
                </a:solidFill>
              </a:rPr>
              <a:t>(Across Fuel Types)</a:t>
            </a:r>
            <a:endParaRPr lang="en-US" sz="2400" b="0" i="1" dirty="0"/>
          </a:p>
        </p:txBody>
      </p:sp>
      <p:pic>
        <p:nvPicPr>
          <p:cNvPr id="15"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
        <p:nvSpPr>
          <p:cNvPr id="17" name="Oval 16"/>
          <p:cNvSpPr/>
          <p:nvPr/>
        </p:nvSpPr>
        <p:spPr>
          <a:xfrm>
            <a:off x="5518826" y="616458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
        <p:nvSpPr>
          <p:cNvPr id="21" name="Oval 20"/>
          <p:cNvSpPr/>
          <p:nvPr/>
        </p:nvSpPr>
        <p:spPr>
          <a:xfrm>
            <a:off x="6788285" y="6164580"/>
            <a:ext cx="838200" cy="3657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FC3AE"/>
              </a:solidFill>
              <a:effectLst/>
              <a:uLnTx/>
              <a:uFillTx/>
              <a:latin typeface="Arial"/>
              <a:ea typeface="+mn-ea"/>
              <a:cs typeface="+mn-cs"/>
            </a:endParaRPr>
          </a:p>
        </p:txBody>
      </p:sp>
    </p:spTree>
    <p:extLst>
      <p:ext uri="{BB962C8B-B14F-4D97-AF65-F5344CB8AC3E}">
        <p14:creationId xmlns:p14="http://schemas.microsoft.com/office/powerpoint/2010/main" val="1743237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t>Example B—Multiple Fuel Types Summary</a:t>
            </a:r>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09336596"/>
              </p:ext>
            </p:extLst>
          </p:nvPr>
        </p:nvGraphicFramePr>
        <p:xfrm>
          <a:off x="226977" y="1525395"/>
          <a:ext cx="8726993" cy="5170218"/>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93346414"/>
                    </a:ext>
                  </a:extLst>
                </a:gridCol>
                <a:gridCol w="1097280">
                  <a:extLst>
                    <a:ext uri="{9D8B030D-6E8A-4147-A177-3AD203B41FA5}">
                      <a16:colId xmlns:a16="http://schemas.microsoft.com/office/drawing/2014/main" val="3989921030"/>
                    </a:ext>
                  </a:extLst>
                </a:gridCol>
                <a:gridCol w="174392">
                  <a:extLst>
                    <a:ext uri="{9D8B030D-6E8A-4147-A177-3AD203B41FA5}">
                      <a16:colId xmlns:a16="http://schemas.microsoft.com/office/drawing/2014/main" val="2762288402"/>
                    </a:ext>
                  </a:extLst>
                </a:gridCol>
                <a:gridCol w="1097280">
                  <a:extLst>
                    <a:ext uri="{9D8B030D-6E8A-4147-A177-3AD203B41FA5}">
                      <a16:colId xmlns:a16="http://schemas.microsoft.com/office/drawing/2014/main" val="3261571689"/>
                    </a:ext>
                  </a:extLst>
                </a:gridCol>
                <a:gridCol w="180761">
                  <a:extLst>
                    <a:ext uri="{9D8B030D-6E8A-4147-A177-3AD203B41FA5}">
                      <a16:colId xmlns:a16="http://schemas.microsoft.com/office/drawing/2014/main" val="954515285"/>
                    </a:ext>
                  </a:extLst>
                </a:gridCol>
                <a:gridCol w="1097280">
                  <a:extLst>
                    <a:ext uri="{9D8B030D-6E8A-4147-A177-3AD203B41FA5}">
                      <a16:colId xmlns:a16="http://schemas.microsoft.com/office/drawing/2014/main" val="547421698"/>
                    </a:ext>
                  </a:extLst>
                </a:gridCol>
                <a:gridCol w="274320">
                  <a:extLst>
                    <a:ext uri="{9D8B030D-6E8A-4147-A177-3AD203B41FA5}">
                      <a16:colId xmlns:a16="http://schemas.microsoft.com/office/drawing/2014/main" val="2975765055"/>
                    </a:ext>
                  </a:extLst>
                </a:gridCol>
                <a:gridCol w="1097280">
                  <a:extLst>
                    <a:ext uri="{9D8B030D-6E8A-4147-A177-3AD203B41FA5}">
                      <a16:colId xmlns:a16="http://schemas.microsoft.com/office/drawing/2014/main" val="2766397950"/>
                    </a:ext>
                  </a:extLst>
                </a:gridCol>
                <a:gridCol w="116840">
                  <a:extLst>
                    <a:ext uri="{9D8B030D-6E8A-4147-A177-3AD203B41FA5}">
                      <a16:colId xmlns:a16="http://schemas.microsoft.com/office/drawing/2014/main" val="3344116735"/>
                    </a:ext>
                  </a:extLst>
                </a:gridCol>
                <a:gridCol w="1097280">
                  <a:extLst>
                    <a:ext uri="{9D8B030D-6E8A-4147-A177-3AD203B41FA5}">
                      <a16:colId xmlns:a16="http://schemas.microsoft.com/office/drawing/2014/main" val="2649711927"/>
                    </a:ext>
                  </a:extLst>
                </a:gridCol>
                <a:gridCol w="116840">
                  <a:extLst>
                    <a:ext uri="{9D8B030D-6E8A-4147-A177-3AD203B41FA5}">
                      <a16:colId xmlns:a16="http://schemas.microsoft.com/office/drawing/2014/main" val="3349067092"/>
                    </a:ext>
                  </a:extLst>
                </a:gridCol>
                <a:gridCol w="1097280">
                  <a:extLst>
                    <a:ext uri="{9D8B030D-6E8A-4147-A177-3AD203B41FA5}">
                      <a16:colId xmlns:a16="http://schemas.microsoft.com/office/drawing/2014/main" val="263502644"/>
                    </a:ext>
                  </a:extLst>
                </a:gridCol>
              </a:tblGrid>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a:solidFill>
                            <a:schemeClr val="accent6"/>
                          </a:solidFill>
                        </a:rPr>
                        <a:t>ALL</a:t>
                      </a:r>
                      <a:r>
                        <a:rPr lang="en-US" sz="1200" baseline="0" dirty="0">
                          <a:solidFill>
                            <a:schemeClr val="accent6"/>
                          </a:solidFill>
                        </a:rPr>
                        <a:t> </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aseline="0" dirty="0">
                          <a:solidFill>
                            <a:schemeClr val="accent6"/>
                          </a:solidFill>
                        </a:rPr>
                        <a:t>Natural Gas</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aseline="0" dirty="0">
                          <a:solidFill>
                            <a:schemeClr val="accent6"/>
                          </a:solidFill>
                        </a:rPr>
                        <a:t>Households</a:t>
                      </a:r>
                      <a:endParaRPr lang="en-US" sz="1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dirty="0">
                          <a:solidFill>
                            <a:schemeClr val="accent6"/>
                          </a:solidFill>
                        </a:rPr>
                        <a:t>Avg.</a:t>
                      </a:r>
                      <a:r>
                        <a:rPr lang="en-US" sz="1050" baseline="0" dirty="0">
                          <a:solidFill>
                            <a:schemeClr val="accent6"/>
                          </a:solidFill>
                        </a:rPr>
                        <a:t> Annual</a:t>
                      </a:r>
                    </a:p>
                    <a:p>
                      <a:pPr algn="ctr">
                        <a:lnSpc>
                          <a:spcPct val="80000"/>
                        </a:lnSpc>
                        <a:tabLst>
                          <a:tab pos="1601788" algn="l"/>
                        </a:tabLst>
                      </a:pPr>
                      <a:r>
                        <a:rPr lang="en-US" sz="1050"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dirty="0">
                          <a:solidFill>
                            <a:schemeClr val="accent6"/>
                          </a:solidFill>
                        </a:rPr>
                        <a:t>$1,409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aseline="0" dirty="0">
                          <a:solidFill>
                            <a:schemeClr val="accent6"/>
                          </a:solidFill>
                        </a:rPr>
                        <a:t>$23,465</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Avg. Annual </a:t>
                      </a:r>
                    </a:p>
                    <a:p>
                      <a:pPr algn="ctr">
                        <a:lnSpc>
                          <a:spcPct val="80000"/>
                        </a:lnSpc>
                      </a:pPr>
                      <a:r>
                        <a:rPr lang="en-US" sz="1050"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Annual </a:t>
                      </a:r>
                      <a:r>
                        <a:rPr lang="en-US" sz="1050"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aseline="0" dirty="0">
                          <a:solidFill>
                            <a:schemeClr val="accent6"/>
                          </a:solidFill>
                        </a:rPr>
                        <a:t>$377</a:t>
                      </a:r>
                      <a:endParaRPr lang="en-US" sz="18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Energy</a:t>
                      </a:r>
                      <a:r>
                        <a:rPr lang="en-US" sz="1050" baseline="0" dirty="0">
                          <a:solidFill>
                            <a:schemeClr val="accent6"/>
                          </a:solidFill>
                        </a:rPr>
                        <a:t> </a:t>
                      </a:r>
                      <a:r>
                        <a:rPr lang="en-US" sz="1050" dirty="0">
                          <a:solidFill>
                            <a:schemeClr val="accent6"/>
                          </a:solidFill>
                        </a:rPr>
                        <a:t>Burden</a:t>
                      </a:r>
                    </a:p>
                    <a:p>
                      <a:pPr algn="ctr">
                        <a:lnSpc>
                          <a:spcPct val="80000"/>
                        </a:lnSpc>
                      </a:pPr>
                      <a:r>
                        <a:rPr lang="en-US" sz="1050" dirty="0">
                          <a:solidFill>
                            <a:schemeClr val="accent6"/>
                          </a:solidFill>
                        </a:rPr>
                        <a:t>After LIHEAP</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4.4%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dirty="0">
                          <a:solidFill>
                            <a:schemeClr val="accent6"/>
                          </a:solidFill>
                        </a:rPr>
                        <a:t>26.8%</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3699548396"/>
                  </a:ext>
                </a:extLst>
              </a:tr>
              <a:tr h="182880">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sz="2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8679826"/>
                  </a:ext>
                </a:extLst>
              </a:tr>
              <a:tr h="73152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a:solidFill>
                            <a:schemeClr val="accent6"/>
                          </a:solidFill>
                        </a:rPr>
                        <a:t>ALL</a:t>
                      </a:r>
                      <a:r>
                        <a:rPr lang="en-US" sz="1200" b="1" baseline="0" dirty="0">
                          <a:solidFill>
                            <a:schemeClr val="accent6"/>
                          </a:solidFill>
                        </a:rPr>
                        <a:t> Fuel Oil Households</a:t>
                      </a: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050" b="1" dirty="0">
                          <a:solidFill>
                            <a:schemeClr val="accent6"/>
                          </a:solidFill>
                        </a:rPr>
                        <a:t>Avg.</a:t>
                      </a:r>
                      <a:r>
                        <a:rPr lang="en-US" sz="1050" b="1" baseline="0" dirty="0">
                          <a:solidFill>
                            <a:schemeClr val="accent6"/>
                          </a:solidFill>
                        </a:rPr>
                        <a:t> Annual</a:t>
                      </a:r>
                    </a:p>
                    <a:p>
                      <a:pPr algn="ctr">
                        <a:lnSpc>
                          <a:spcPct val="80000"/>
                        </a:lnSpc>
                        <a:tabLst>
                          <a:tab pos="1601788" algn="l"/>
                        </a:tabLst>
                      </a:pPr>
                      <a:r>
                        <a:rPr lang="en-US" sz="1050" b="1" dirty="0">
                          <a:solidFill>
                            <a:schemeClr val="accent6"/>
                          </a:solidFill>
                        </a:rPr>
                        <a:t>Energy Bill:</a:t>
                      </a:r>
                    </a:p>
                    <a:p>
                      <a:pPr algn="ctr">
                        <a:lnSpc>
                          <a:spcPct val="80000"/>
                        </a:lnSpc>
                        <a:tabLst>
                          <a:tab pos="1601788" algn="l"/>
                        </a:tabLst>
                      </a:pPr>
                      <a:endParaRPr lang="en-US" sz="1050" dirty="0">
                        <a:solidFill>
                          <a:schemeClr val="accent6"/>
                        </a:solidFill>
                      </a:endParaRPr>
                    </a:p>
                    <a:p>
                      <a:pPr algn="ctr">
                        <a:lnSpc>
                          <a:spcPct val="80000"/>
                        </a:lnSpc>
                        <a:tabLst>
                          <a:tab pos="1601788" algn="l"/>
                        </a:tabLst>
                      </a:pPr>
                      <a:r>
                        <a:rPr lang="en-US" sz="1800" b="1" dirty="0">
                          <a:solidFill>
                            <a:schemeClr val="accent6"/>
                          </a:solidFill>
                        </a:rPr>
                        <a:t>$2,715</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400" b="1" dirty="0">
                          <a:solidFill>
                            <a:schemeClr val="accent6"/>
                          </a:solidFill>
                          <a:latin typeface="Calibri" panose="020F0502020204030204" pitchFamily="34" charset="0"/>
                          <a:cs typeface="Calibri" panose="020F0502020204030204" pitchFamily="34" charset="0"/>
                        </a:rPr>
                        <a:t>∕</a:t>
                      </a: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Avg. Annual</a:t>
                      </a:r>
                    </a:p>
                    <a:p>
                      <a:pPr marL="0" marR="0" indent="0" algn="ctr" defTabSz="914400" rtl="0" eaLnBrk="1" fontAlgn="auto" latinLnBrk="0" hangingPunct="1">
                        <a:lnSpc>
                          <a:spcPct val="80000"/>
                        </a:lnSpc>
                        <a:spcBef>
                          <a:spcPts val="0"/>
                        </a:spcBef>
                        <a:spcAft>
                          <a:spcPts val="0"/>
                        </a:spcAft>
                        <a:buClrTx/>
                        <a:buSzTx/>
                        <a:buFontTx/>
                        <a:buNone/>
                        <a:tabLst/>
                        <a:defRPr/>
                      </a:pPr>
                      <a:r>
                        <a:rPr lang="en-US" sz="1050" b="1" dirty="0">
                          <a:solidFill>
                            <a:schemeClr val="accent6"/>
                          </a:solidFill>
                        </a:rPr>
                        <a:t>Income:</a:t>
                      </a:r>
                    </a:p>
                    <a:p>
                      <a:pPr marL="0" marR="0" indent="0" algn="ctr" defTabSz="914400" rtl="0" eaLnBrk="1" fontAlgn="auto" latinLnBrk="0" hangingPunct="1">
                        <a:lnSpc>
                          <a:spcPct val="80000"/>
                        </a:lnSpc>
                        <a:spcBef>
                          <a:spcPts val="0"/>
                        </a:spcBef>
                        <a:spcAft>
                          <a:spcPts val="0"/>
                        </a:spcAft>
                        <a:buClrTx/>
                        <a:buSzTx/>
                        <a:buFontTx/>
                        <a:buNone/>
                        <a:tabLst/>
                        <a:defRPr/>
                      </a:pPr>
                      <a:endParaRPr lang="en-US" sz="1050" b="1" dirty="0">
                        <a:solidFill>
                          <a:schemeClr val="accent6"/>
                        </a:solidFill>
                      </a:endParaRPr>
                    </a:p>
                    <a:p>
                      <a:pPr marL="0" marR="0" indent="0" algn="ctr" defTabSz="914400" rtl="0" eaLnBrk="1" fontAlgn="auto" latinLnBrk="0" hangingPunct="1">
                        <a:lnSpc>
                          <a:spcPct val="80000"/>
                        </a:lnSpc>
                        <a:spcBef>
                          <a:spcPts val="0"/>
                        </a:spcBef>
                        <a:spcAft>
                          <a:spcPts val="0"/>
                        </a:spcAft>
                        <a:buClrTx/>
                        <a:buSzTx/>
                        <a:buFontTx/>
                        <a:buNone/>
                        <a:tabLst/>
                        <a:defRPr/>
                      </a:pPr>
                      <a:r>
                        <a:rPr lang="en-US" sz="1800" b="1" baseline="0" dirty="0">
                          <a:solidFill>
                            <a:schemeClr val="accent6"/>
                          </a:solidFill>
                        </a:rPr>
                        <a:t>$23,430</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r>
                        <a:rPr lang="en-US" sz="2800" b="1" dirty="0">
                          <a:solidFill>
                            <a:schemeClr val="accent6"/>
                          </a:solidFill>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Avg. Annual </a:t>
                      </a:r>
                    </a:p>
                    <a:p>
                      <a:pPr algn="ctr">
                        <a:lnSpc>
                          <a:spcPct val="80000"/>
                        </a:lnSpc>
                      </a:pPr>
                      <a:r>
                        <a:rPr lang="en-US" sz="1050" b="1" dirty="0">
                          <a:solidFill>
                            <a:schemeClr val="accent6"/>
                          </a:solidFill>
                        </a:rPr>
                        <a:t>Energy 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11.6%</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Annual </a:t>
                      </a:r>
                      <a:r>
                        <a:rPr lang="en-US" sz="1050" b="1" baseline="0" dirty="0">
                          <a:solidFill>
                            <a:schemeClr val="accent6"/>
                          </a:solidFill>
                        </a:rPr>
                        <a:t>LIHEAP Benefit</a:t>
                      </a:r>
                    </a:p>
                    <a:p>
                      <a:pPr algn="ctr">
                        <a:lnSpc>
                          <a:spcPct val="80000"/>
                        </a:lnSpc>
                      </a:pPr>
                      <a:endParaRPr lang="en-US" sz="1050" baseline="0" dirty="0">
                        <a:solidFill>
                          <a:schemeClr val="accent6"/>
                        </a:solidFill>
                      </a:endParaRPr>
                    </a:p>
                    <a:p>
                      <a:pPr algn="ctr">
                        <a:lnSpc>
                          <a:spcPct val="80000"/>
                        </a:lnSpc>
                      </a:pPr>
                      <a:r>
                        <a:rPr lang="en-US" sz="1800" b="1" baseline="0" dirty="0">
                          <a:solidFill>
                            <a:schemeClr val="accent6"/>
                          </a:solidFill>
                        </a:rPr>
                        <a:t>$603</a:t>
                      </a:r>
                      <a:endParaRPr lang="en-US" sz="1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New </a:t>
                      </a:r>
                    </a:p>
                    <a:p>
                      <a:pPr algn="ctr">
                        <a:lnSpc>
                          <a:spcPct val="80000"/>
                        </a:lnSpc>
                      </a:pPr>
                      <a:r>
                        <a:rPr lang="en-US" sz="1050" b="1" dirty="0">
                          <a:solidFill>
                            <a:schemeClr val="accent6"/>
                          </a:solidFill>
                        </a:rPr>
                        <a:t>Burden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11%</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50" b="1" dirty="0">
                          <a:solidFill>
                            <a:schemeClr val="accent6"/>
                          </a:solidFill>
                        </a:rPr>
                        <a:t>Burden Reduction</a:t>
                      </a:r>
                    </a:p>
                    <a:p>
                      <a:pPr algn="ctr">
                        <a:lnSpc>
                          <a:spcPct val="80000"/>
                        </a:lnSpc>
                      </a:pPr>
                      <a:endParaRPr lang="en-US" sz="1050" dirty="0">
                        <a:solidFill>
                          <a:schemeClr val="accent6"/>
                        </a:solidFill>
                      </a:endParaRPr>
                    </a:p>
                    <a:p>
                      <a:pPr algn="ctr">
                        <a:lnSpc>
                          <a:spcPct val="80000"/>
                        </a:lnSpc>
                      </a:pPr>
                      <a:r>
                        <a:rPr lang="en-US" sz="1800" b="1" dirty="0">
                          <a:solidFill>
                            <a:schemeClr val="accent6"/>
                          </a:solidFill>
                        </a:rPr>
                        <a:t>22.2%</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79025121"/>
                  </a:ext>
                </a:extLst>
              </a:tr>
              <a:tr h="18288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80363"/>
                  </a:ext>
                </a:extLst>
              </a:tr>
              <a:tr h="146304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r>
                        <a:rPr lang="en-US" sz="1200" b="0" dirty="0">
                          <a:solidFill>
                            <a:schemeClr val="accent6"/>
                          </a:solidFill>
                        </a:rPr>
                        <a:t>Fuel Oil HH energy bills are </a:t>
                      </a:r>
                      <a:r>
                        <a:rPr lang="en-US" sz="1200" b="1" dirty="0">
                          <a:solidFill>
                            <a:schemeClr val="accent6"/>
                          </a:solidFill>
                        </a:rPr>
                        <a:t>93%</a:t>
                      </a:r>
                      <a:r>
                        <a:rPr lang="en-US" sz="1200" b="1" baseline="0" dirty="0">
                          <a:solidFill>
                            <a:schemeClr val="accent6"/>
                          </a:solidFill>
                        </a:rPr>
                        <a:t> higher</a:t>
                      </a:r>
                      <a:r>
                        <a:rPr lang="en-US" sz="1200" b="0" baseline="0" dirty="0">
                          <a:solidFill>
                            <a:schemeClr val="accent6"/>
                          </a:solidFill>
                        </a:rPr>
                        <a:t> than Natural Gas households.</a:t>
                      </a:r>
                      <a:endParaRPr lang="en-US" sz="1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0" dirty="0">
                          <a:solidFill>
                            <a:schemeClr val="accent6"/>
                          </a:solidFill>
                        </a:rPr>
                        <a:t>Fuel Oil </a:t>
                      </a:r>
                      <a:r>
                        <a:rPr kumimoji="0" lang="en-US" sz="1200" b="0" i="0" u="none" strike="noStrike" kern="1200" cap="none" spc="0" normalizeH="0" baseline="0" noProof="0" dirty="0">
                          <a:ln>
                            <a:noFill/>
                          </a:ln>
                          <a:solidFill>
                            <a:srgbClr val="264A64"/>
                          </a:solidFill>
                          <a:effectLst/>
                          <a:uLnTx/>
                          <a:uFillTx/>
                          <a:latin typeface="+mn-lt"/>
                          <a:ea typeface="+mn-ea"/>
                          <a:cs typeface="+mn-cs"/>
                        </a:rPr>
                        <a:t>HH income is </a:t>
                      </a:r>
                      <a:r>
                        <a:rPr kumimoji="0" lang="en-US" sz="1200" b="1" i="0" u="none" strike="noStrike" kern="1200" cap="none" spc="0" normalizeH="0" baseline="0" noProof="0" dirty="0">
                          <a:ln>
                            <a:noFill/>
                          </a:ln>
                          <a:solidFill>
                            <a:srgbClr val="264A64"/>
                          </a:solidFill>
                          <a:effectLst/>
                          <a:uLnTx/>
                          <a:uFillTx/>
                          <a:latin typeface="+mn-lt"/>
                          <a:ea typeface="+mn-ea"/>
                          <a:cs typeface="+mn-cs"/>
                        </a:rPr>
                        <a:t>&lt;1% lower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t>
                      </a:r>
                    </a:p>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0" baseline="0" dirty="0">
                          <a:solidFill>
                            <a:schemeClr val="accent6"/>
                          </a:solidFill>
                        </a:rPr>
                        <a:t>Natural Gas</a:t>
                      </a: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0" dirty="0">
                          <a:solidFill>
                            <a:schemeClr val="accent6"/>
                          </a:solidFill>
                        </a:rPr>
                        <a:t>Fuel Oil </a:t>
                      </a:r>
                      <a:r>
                        <a:rPr kumimoji="0" lang="en-US" sz="1200" b="0" i="0" u="none" strike="noStrike" kern="1200" cap="none" spc="0" normalizeH="0" baseline="0" noProof="0" dirty="0">
                          <a:ln>
                            <a:noFill/>
                          </a:ln>
                          <a:solidFill>
                            <a:srgbClr val="264A64"/>
                          </a:solidFill>
                          <a:effectLst/>
                          <a:uLnTx/>
                          <a:uFillTx/>
                          <a:latin typeface="+mn-lt"/>
                          <a:ea typeface="+mn-ea"/>
                          <a:cs typeface="+mn-cs"/>
                        </a:rPr>
                        <a:t>HH are paying </a:t>
                      </a:r>
                      <a:r>
                        <a:rPr kumimoji="0" lang="en-US" sz="1200" b="1" i="0" u="none" strike="noStrike" kern="1200" cap="none" spc="0" normalizeH="0" baseline="0" noProof="0" dirty="0">
                          <a:ln>
                            <a:noFill/>
                          </a:ln>
                          <a:solidFill>
                            <a:srgbClr val="264A64"/>
                          </a:solidFill>
                          <a:effectLst/>
                          <a:uLnTx/>
                          <a:uFillTx/>
                          <a:latin typeface="+mn-lt"/>
                          <a:ea typeface="+mn-ea"/>
                          <a:cs typeface="+mn-cs"/>
                        </a:rPr>
                        <a:t>1.9x 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t>
                      </a:r>
                      <a:r>
                        <a:rPr lang="en-US" sz="1200" b="0" baseline="0" dirty="0">
                          <a:solidFill>
                            <a:schemeClr val="accent6"/>
                          </a:solidFill>
                        </a:rPr>
                        <a:t>Natural Gas</a:t>
                      </a: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Fuel Oil HH are receiving a LIHEAP benefit that is </a:t>
                      </a:r>
                      <a:r>
                        <a:rPr kumimoji="0" lang="en-US" sz="1200" b="1" i="0" u="none" strike="noStrike" kern="1200" cap="none" spc="0" normalizeH="0" baseline="0" noProof="0" dirty="0">
                          <a:ln>
                            <a:noFill/>
                          </a:ln>
                          <a:solidFill>
                            <a:srgbClr val="264A64"/>
                          </a:solidFill>
                          <a:effectLst/>
                          <a:uLnTx/>
                          <a:uFillTx/>
                          <a:latin typeface="+mn-lt"/>
                          <a:ea typeface="+mn-ea"/>
                          <a:cs typeface="+mn-cs"/>
                        </a:rPr>
                        <a:t>60% greater </a:t>
                      </a:r>
                      <a:r>
                        <a:rPr kumimoji="0" lang="en-US" sz="1200" b="0" i="0" u="none" strike="noStrike" kern="1200" cap="none" spc="0" normalizeH="0" baseline="0" noProof="0" dirty="0">
                          <a:ln>
                            <a:noFill/>
                          </a:ln>
                          <a:solidFill>
                            <a:srgbClr val="264A64"/>
                          </a:solidFill>
                          <a:effectLst/>
                          <a:uLnTx/>
                          <a:uFillTx/>
                          <a:latin typeface="+mn-lt"/>
                          <a:ea typeface="+mn-ea"/>
                          <a:cs typeface="+mn-cs"/>
                        </a:rPr>
                        <a:t>than </a:t>
                      </a:r>
                      <a:r>
                        <a:rPr lang="en-US" sz="1200" b="0" baseline="0" dirty="0">
                          <a:solidFill>
                            <a:schemeClr val="accent6"/>
                          </a:solidFill>
                        </a:rPr>
                        <a:t>Natural Gas</a:t>
                      </a:r>
                      <a:r>
                        <a:rPr kumimoji="0" lang="en-US" sz="1200" b="0" i="0" u="none" strike="noStrike" kern="1200" cap="none" spc="0" normalizeH="0" baseline="0" noProof="0" dirty="0">
                          <a:ln>
                            <a:noFill/>
                          </a:ln>
                          <a:solidFill>
                            <a:srgbClr val="264A64"/>
                          </a:solidFill>
                          <a:effectLst/>
                          <a:uLnTx/>
                          <a:uFillTx/>
                          <a:latin typeface="+mn-lt"/>
                          <a:ea typeface="+mn-ea"/>
                          <a:cs typeface="+mn-cs"/>
                        </a:rPr>
                        <a:t> HH.</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C7AA"/>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1" dirty="0">
                          <a:solidFill>
                            <a:schemeClr val="accent6"/>
                          </a:solidFill>
                        </a:rPr>
                        <a:t>After LIHEAP</a:t>
                      </a:r>
                      <a:r>
                        <a:rPr lang="en-US" sz="1200" b="0" dirty="0">
                          <a:solidFill>
                            <a:schemeClr val="accent6"/>
                          </a:solidFill>
                        </a:rPr>
                        <a:t>, Fuel Oil HH are paying </a:t>
                      </a:r>
                      <a:r>
                        <a:rPr lang="en-US" sz="1200" b="1" dirty="0">
                          <a:solidFill>
                            <a:schemeClr val="accent6"/>
                          </a:solidFill>
                        </a:rPr>
                        <a:t>over 2x </a:t>
                      </a:r>
                      <a:r>
                        <a:rPr kumimoji="0" lang="en-US" sz="1200" b="1" i="0" u="none" strike="noStrike" kern="1200" cap="none" spc="0" normalizeH="0" baseline="0" noProof="0" dirty="0">
                          <a:ln>
                            <a:noFill/>
                          </a:ln>
                          <a:solidFill>
                            <a:srgbClr val="264A64"/>
                          </a:solidFill>
                          <a:effectLst/>
                          <a:uLnTx/>
                          <a:uFillTx/>
                          <a:latin typeface="+mn-lt"/>
                          <a:ea typeface="+mn-ea"/>
                          <a:cs typeface="+mn-cs"/>
                        </a:rPr>
                        <a:t>more</a:t>
                      </a:r>
                      <a:r>
                        <a:rPr kumimoji="0" lang="en-US" sz="1200" b="0" i="0" u="none" strike="noStrike" kern="1200" cap="none" spc="0" normalizeH="0" baseline="0" noProof="0" dirty="0">
                          <a:ln>
                            <a:noFill/>
                          </a:ln>
                          <a:solidFill>
                            <a:srgbClr val="264A64"/>
                          </a:solidFill>
                          <a:effectLst/>
                          <a:uLnTx/>
                          <a:uFillTx/>
                          <a:latin typeface="+mn-lt"/>
                          <a:ea typeface="+mn-ea"/>
                          <a:cs typeface="+mn-cs"/>
                        </a:rPr>
                        <a:t> of their income on home energy than </a:t>
                      </a:r>
                      <a:r>
                        <a:rPr lang="en-US" sz="1200" b="0" baseline="0" dirty="0">
                          <a:solidFill>
                            <a:schemeClr val="accent6"/>
                          </a:solidFill>
                        </a:rPr>
                        <a:t>Natural Gas</a:t>
                      </a: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 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lang="en-US" sz="1200" b="0" dirty="0">
                          <a:solidFill>
                            <a:schemeClr val="accent6"/>
                          </a:solidFill>
                        </a:rPr>
                        <a:t>Fuel Oil </a:t>
                      </a:r>
                      <a:r>
                        <a:rPr kumimoji="0" lang="en-US" sz="1200" b="0" i="0" u="none" strike="noStrike" kern="1200" cap="none" spc="0" normalizeH="0" baseline="0" noProof="0" dirty="0">
                          <a:ln>
                            <a:noFill/>
                          </a:ln>
                          <a:solidFill>
                            <a:srgbClr val="264A64"/>
                          </a:solidFill>
                          <a:effectLst/>
                          <a:uLnTx/>
                          <a:uFillTx/>
                          <a:latin typeface="+mn-lt"/>
                          <a:ea typeface="+mn-ea"/>
                          <a:cs typeface="+mn-cs"/>
                        </a:rPr>
                        <a:t>HH have a </a:t>
                      </a:r>
                      <a:r>
                        <a:rPr kumimoji="0" lang="en-US" sz="1200" b="1" i="0" u="none" strike="noStrike" kern="1200" cap="none" spc="0" normalizeH="0" baseline="0" noProof="0" dirty="0">
                          <a:ln>
                            <a:noFill/>
                          </a:ln>
                          <a:solidFill>
                            <a:srgbClr val="264A64"/>
                          </a:solidFill>
                          <a:effectLst/>
                          <a:uLnTx/>
                          <a:uFillTx/>
                          <a:latin typeface="+mn-lt"/>
                          <a:ea typeface="+mn-ea"/>
                          <a:cs typeface="+mn-cs"/>
                        </a:rPr>
                        <a:t>17% less </a:t>
                      </a:r>
                      <a:r>
                        <a:rPr kumimoji="0" lang="en-US" sz="1200" b="0" i="0" u="none" strike="noStrike" kern="1200" cap="none" spc="0" normalizeH="0" baseline="0" noProof="0" dirty="0">
                          <a:ln>
                            <a:noFill/>
                          </a:ln>
                          <a:solidFill>
                            <a:srgbClr val="264A64"/>
                          </a:solidFill>
                          <a:effectLst/>
                          <a:uLnTx/>
                          <a:uFillTx/>
                          <a:latin typeface="+mn-lt"/>
                          <a:ea typeface="+mn-ea"/>
                          <a:cs typeface="+mn-cs"/>
                        </a:rPr>
                        <a:t>of their energy burden offset with LIHEAP than </a:t>
                      </a:r>
                      <a:r>
                        <a:rPr lang="en-US" sz="1200" b="0" baseline="0" dirty="0">
                          <a:solidFill>
                            <a:schemeClr val="accent6"/>
                          </a:solidFill>
                        </a:rPr>
                        <a:t>Natural Gas</a:t>
                      </a: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r>
                        <a:rPr kumimoji="0" lang="en-US" sz="1200" b="0" i="0" u="none" strike="noStrike" kern="1200" cap="none" spc="0" normalizeH="0" baseline="0" noProof="0" dirty="0">
                          <a:ln>
                            <a:noFill/>
                          </a:ln>
                          <a:solidFill>
                            <a:srgbClr val="264A64"/>
                          </a:solidFill>
                          <a:effectLst/>
                          <a:uLnTx/>
                          <a:uFillTx/>
                          <a:latin typeface="+mn-lt"/>
                          <a:ea typeface="+mn-ea"/>
                          <a:cs typeface="+mn-cs"/>
                        </a:rPr>
                        <a:t>households.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2322165964"/>
                  </a:ext>
                </a:extLst>
              </a:tr>
              <a:tr h="0">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tabLst>
                          <a:tab pos="1601788" algn="l"/>
                        </a:tabLst>
                      </a:pPr>
                      <a:endParaRPr lang="en-US" sz="200" b="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474682"/>
                  </a:ext>
                </a:extLst>
              </a:tr>
              <a:tr h="1759506">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chemeClr val="accent6"/>
                        </a:solidFill>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b="1" dirty="0">
                        <a:solidFill>
                          <a:srgbClr val="C00000"/>
                        </a:solidFill>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a:solidFill>
                            <a:schemeClr val="accent6"/>
                          </a:solidFill>
                        </a:rPr>
                        <a:t>Preliminary Conclusions</a:t>
                      </a:r>
                      <a:r>
                        <a:rPr lang="en-US" sz="1400" b="1" dirty="0">
                          <a:solidFill>
                            <a:srgbClr val="C00000"/>
                          </a:solidFill>
                        </a:rPr>
                        <a:t> </a:t>
                      </a:r>
                    </a:p>
                  </a:txBody>
                  <a:tcPr marL="45720" marR="45720">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58738"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tab pos="1601788" algn="l"/>
                        </a:tabLst>
                        <a:defRPr/>
                      </a:pPr>
                      <a:r>
                        <a:rPr kumimoji="0" lang="en-US" sz="1400" b="0" i="0" u="none" strike="noStrike" kern="1200" cap="none" spc="0" normalizeH="0" baseline="0" noProof="0" dirty="0">
                          <a:ln>
                            <a:noFill/>
                          </a:ln>
                          <a:solidFill>
                            <a:srgbClr val="264A64"/>
                          </a:solidFill>
                          <a:effectLst/>
                          <a:uLnTx/>
                          <a:uFillTx/>
                          <a:latin typeface="+mn-lt"/>
                          <a:ea typeface="+mn-ea"/>
                          <a:cs typeface="+mn-cs"/>
                        </a:rPr>
                        <a:t>Fuel Oil households have energy bills that are 93% higher than Natural Gas households.  </a:t>
                      </a:r>
                    </a:p>
                    <a:p>
                      <a:pPr marL="58738"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tab pos="1601788" algn="l"/>
                        </a:tabLst>
                        <a:defRPr/>
                      </a:pPr>
                      <a:endParaRPr kumimoji="0" lang="en-US" sz="1400" b="0" i="0" u="none" strike="noStrike" kern="1200" cap="none" spc="0" normalizeH="0" baseline="0" noProof="0" dirty="0">
                        <a:ln>
                          <a:noFill/>
                        </a:ln>
                        <a:solidFill>
                          <a:srgbClr val="264A64"/>
                        </a:solidFill>
                        <a:effectLst/>
                        <a:uLnTx/>
                        <a:uFillTx/>
                        <a:latin typeface="+mn-lt"/>
                        <a:ea typeface="+mn-ea"/>
                        <a:cs typeface="+mn-cs"/>
                      </a:endParaRPr>
                    </a:p>
                    <a:p>
                      <a:pPr marL="58738"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tab pos="1601788" algn="l"/>
                        </a:tabLst>
                        <a:defRPr/>
                      </a:pPr>
                      <a:r>
                        <a:rPr kumimoji="0" lang="en-US" sz="1400" b="0" i="0" u="none" strike="noStrike" kern="1200" cap="none" spc="0" normalizeH="0" baseline="0" noProof="0" dirty="0">
                          <a:ln>
                            <a:noFill/>
                          </a:ln>
                          <a:solidFill>
                            <a:srgbClr val="264A64"/>
                          </a:solidFill>
                          <a:effectLst/>
                          <a:uLnTx/>
                          <a:uFillTx/>
                          <a:latin typeface="+mn-lt"/>
                          <a:ea typeface="+mn-ea"/>
                          <a:cs typeface="+mn-cs"/>
                        </a:rPr>
                        <a:t>However, Fuel Oil households only receive a 60% greater LIHEAP benefit than average households.</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en-US" sz="24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BBB"/>
                    </a:solidFill>
                  </a:tcPr>
                </a:tc>
                <a:tc hMerge="1">
                  <a:txBody>
                    <a:bodyPr/>
                    <a:lstStyle/>
                    <a:p>
                      <a:pPr algn="ctr">
                        <a:lnSpc>
                          <a:spcPct val="80000"/>
                        </a:lnSpc>
                      </a:pPr>
                      <a:endParaRPr lang="en-US" sz="28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C9C3"/>
                    </a:solidFill>
                  </a:tcPr>
                </a:tc>
                <a:tc>
                  <a:txBody>
                    <a:bodyPr/>
                    <a:lstStyle/>
                    <a:p>
                      <a:pPr algn="ctr">
                        <a:lnSpc>
                          <a:spcPct val="80000"/>
                        </a:lnSpc>
                      </a:pPr>
                      <a:endParaRPr lang="en-US" sz="1050" dirty="0">
                        <a:solidFill>
                          <a:schemeClr val="accent6"/>
                        </a:solidFill>
                      </a:endParaRP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117475" marR="0" lvl="0" indent="0" algn="l" defTabSz="914400" rtl="0" eaLnBrk="1" fontAlgn="auto" latinLnBrk="0" hangingPunct="1">
                        <a:lnSpc>
                          <a:spcPct val="80000"/>
                        </a:lnSpc>
                        <a:spcBef>
                          <a:spcPts val="0"/>
                        </a:spcBef>
                        <a:spcAft>
                          <a:spcPts val="0"/>
                        </a:spcAft>
                        <a:buClrTx/>
                        <a:buSzTx/>
                        <a:buFontTx/>
                        <a:buNone/>
                        <a:tabLst>
                          <a:tab pos="1601788" algn="l"/>
                          <a:tab pos="3313113" algn="l"/>
                        </a:tabLst>
                        <a:defRPr/>
                      </a:pPr>
                      <a:r>
                        <a:rPr kumimoji="0" lang="en-US" sz="1450" b="0" i="0" u="none" strike="noStrike" kern="1200" cap="none" spc="0" normalizeH="0" baseline="0" noProof="0" dirty="0">
                          <a:ln>
                            <a:noFill/>
                          </a:ln>
                          <a:solidFill>
                            <a:srgbClr val="264A64"/>
                          </a:solidFill>
                          <a:effectLst/>
                          <a:uLnTx/>
                          <a:uFillTx/>
                          <a:latin typeface="+mn-lt"/>
                          <a:ea typeface="+mn-ea"/>
                          <a:cs typeface="+mn-cs"/>
                        </a:rPr>
                        <a:t>The matrix grants higher benefits to households with deliverable fuels—but the difference in benefit $ is not proportionate to actual cost differences.  Therefore, although Natural Gas households get 60% lower benefits, they still have more of their energy burden reduced than Fuel Oil households.</a:t>
                      </a:r>
                    </a:p>
                  </a:txBody>
                  <a:tcPr marL="45720" marR="4572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80000"/>
                        </a:lnSpc>
                        <a:spcBef>
                          <a:spcPts val="0"/>
                        </a:spcBef>
                        <a:spcAft>
                          <a:spcPts val="0"/>
                        </a:spcAft>
                        <a:buClrTx/>
                        <a:buSzTx/>
                        <a:buFontTx/>
                        <a:buNone/>
                        <a:tabLst>
                          <a:tab pos="1601788" algn="l"/>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C2C2"/>
                    </a:solidFill>
                  </a:tcPr>
                </a:tc>
                <a:tc hMerge="1">
                  <a:txBody>
                    <a:bodyPr/>
                    <a:lstStyle/>
                    <a:p>
                      <a:pPr algn="ctr">
                        <a:lnSpc>
                          <a:spcPct val="80000"/>
                        </a:lnSpc>
                      </a:pPr>
                      <a:endParaRPr lang="en-US" sz="200" b="1" dirty="0">
                        <a:solidFill>
                          <a:schemeClr val="accent6"/>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4A64"/>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CDD8"/>
                    </a:solidFill>
                  </a:tcPr>
                </a:tc>
                <a:extLst>
                  <a:ext uri="{0D108BD9-81ED-4DB2-BD59-A6C34878D82A}">
                    <a16:rowId xmlns:a16="http://schemas.microsoft.com/office/drawing/2014/main" val="1359621540"/>
                  </a:ext>
                </a:extLst>
              </a:tr>
            </a:tbl>
          </a:graphicData>
        </a:graphic>
      </p:graphicFrame>
      <p:sp>
        <p:nvSpPr>
          <p:cNvPr id="7" name="Right Arrow 6"/>
          <p:cNvSpPr/>
          <p:nvPr/>
        </p:nvSpPr>
        <p:spPr>
          <a:xfrm>
            <a:off x="5155659" y="1784817"/>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155659" y="2681638"/>
            <a:ext cx="271824" cy="2626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79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Introduction</a:t>
            </a:r>
            <a:endParaRPr lang="en-US" sz="2400" dirty="0"/>
          </a:p>
        </p:txBody>
      </p:sp>
      <p:sp>
        <p:nvSpPr>
          <p:cNvPr id="8" name="Content Placeholder 7"/>
          <p:cNvSpPr>
            <a:spLocks noGrp="1"/>
          </p:cNvSpPr>
          <p:nvPr>
            <p:ph sz="quarter" idx="1"/>
          </p:nvPr>
        </p:nvSpPr>
        <p:spPr>
          <a:xfrm>
            <a:off x="181253" y="1638300"/>
            <a:ext cx="7772400" cy="4572000"/>
          </a:xfrm>
        </p:spPr>
        <p:txBody>
          <a:bodyPr>
            <a:normAutofit/>
          </a:bodyPr>
          <a:lstStyle/>
          <a:p>
            <a:pPr marL="171450" lvl="1" indent="0">
              <a:buNone/>
            </a:pPr>
            <a:endParaRPr lang="en-US" sz="2600" b="1" dirty="0">
              <a:solidFill>
                <a:schemeClr val="accent6"/>
              </a:solidFill>
              <a:latin typeface="+mj-lt"/>
            </a:endParaRPr>
          </a:p>
          <a:p>
            <a:pPr marL="171450" lvl="1" indent="0">
              <a:buNone/>
            </a:pPr>
            <a:r>
              <a:rPr lang="en-US" sz="2600" b="1" dirty="0">
                <a:solidFill>
                  <a:schemeClr val="accent6"/>
                </a:solidFill>
                <a:latin typeface="+mj-lt"/>
              </a:rPr>
              <a:t>Presenters:</a:t>
            </a:r>
          </a:p>
          <a:p>
            <a:pPr marL="171450" lvl="1" indent="0">
              <a:buNone/>
            </a:pPr>
            <a:endParaRPr lang="en-US" sz="1600" dirty="0">
              <a:latin typeface="+mj-lt"/>
            </a:endParaRPr>
          </a:p>
          <a:p>
            <a:pPr marL="687388" lvl="1" indent="-342900">
              <a:buFont typeface="Arial" panose="020B0604020202020204" pitchFamily="34" charset="0"/>
              <a:buChar char="•"/>
            </a:pPr>
            <a:r>
              <a:rPr lang="en-US" dirty="0">
                <a:solidFill>
                  <a:schemeClr val="accent6"/>
                </a:solidFill>
                <a:latin typeface="+mj-lt"/>
              </a:rPr>
              <a:t>Melissa Torgerson, VERVE</a:t>
            </a:r>
          </a:p>
          <a:p>
            <a:pPr marL="687388" lvl="1" indent="-342900">
              <a:buFont typeface="Arial" panose="020B0604020202020204" pitchFamily="34" charset="0"/>
              <a:buChar char="•"/>
            </a:pPr>
            <a:r>
              <a:rPr lang="en-US" dirty="0">
                <a:solidFill>
                  <a:schemeClr val="accent6"/>
                </a:solidFill>
                <a:latin typeface="+mj-lt"/>
              </a:rPr>
              <a:t>Kevin McGrath, APPRISE</a:t>
            </a:r>
          </a:p>
          <a:p>
            <a:pPr marL="687388" lvl="1" indent="-342900">
              <a:buFont typeface="Arial" panose="020B0604020202020204" pitchFamily="34" charset="0"/>
              <a:buChar char="•"/>
            </a:pPr>
            <a:r>
              <a:rPr lang="en-US" dirty="0">
                <a:solidFill>
                  <a:schemeClr val="accent6"/>
                </a:solidFill>
                <a:latin typeface="+mj-lt"/>
              </a:rPr>
              <a:t>David Carroll, APPRISE</a:t>
            </a:r>
          </a:p>
          <a:p>
            <a:pPr marL="320040" lvl="1" indent="0">
              <a:buNone/>
            </a:pPr>
            <a:endParaRPr lang="en-US" sz="2600" dirty="0">
              <a:latin typeface="+mj-lt"/>
            </a:endParaRPr>
          </a:p>
          <a:p>
            <a:pPr marL="171450" lvl="1" indent="147638">
              <a:buNone/>
            </a:pPr>
            <a:endParaRPr lang="en-US" sz="26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009859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3" name="Rectangle 2"/>
          <p:cNvSpPr/>
          <p:nvPr/>
        </p:nvSpPr>
        <p:spPr>
          <a:xfrm>
            <a:off x="374904" y="1725295"/>
            <a:ext cx="8483331" cy="4358116"/>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9E9273">
                    <a:lumMod val="50000"/>
                  </a:srgbClr>
                </a:solidFill>
                <a:effectLst/>
                <a:uLnTx/>
                <a:uFillTx/>
                <a:latin typeface="Arial"/>
                <a:ea typeface="+mn-ea"/>
                <a:cs typeface="+mn-cs"/>
              </a:rPr>
              <a:t>How does energy burden reduction compare across fuel types?</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700" b="1" dirty="0">
              <a:solidFill>
                <a:srgbClr val="9E9273">
                  <a:lumMod val="50000"/>
                </a:srgbClr>
              </a:solidFill>
              <a:latin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500" dirty="0">
                <a:solidFill>
                  <a:schemeClr val="accent6"/>
                </a:solidFill>
                <a:latin typeface="Arial"/>
              </a:rPr>
              <a:t>Average energy burden reduction among all households as a result of LIHEAP ranged from 22% to 35% depending on fuel type.  </a:t>
            </a:r>
          </a:p>
          <a:p>
            <a:pPr marR="0" lvl="0" algn="l" defTabSz="914400" rtl="0" eaLnBrk="1" fontAlgn="auto" latinLnBrk="0" hangingPunct="1">
              <a:lnSpc>
                <a:spcPct val="90000"/>
              </a:lnSpc>
              <a:spcBef>
                <a:spcPts val="0"/>
              </a:spcBef>
              <a:spcAft>
                <a:spcPts val="0"/>
              </a:spcAft>
              <a:buClrTx/>
              <a:buSzTx/>
              <a:tabLst/>
              <a:defRPr/>
            </a:pPr>
            <a:endParaRPr kumimoji="0" lang="en-US" sz="1600" b="1"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9E9273">
                    <a:lumMod val="50000"/>
                  </a:srgbClr>
                </a:solidFill>
                <a:effectLst/>
                <a:uLnTx/>
                <a:uFillTx/>
                <a:latin typeface="Arial"/>
              </a:rPr>
              <a:t>Do actual income and energy costs of LIHEAP assisted households align with </a:t>
            </a:r>
            <a:r>
              <a:rPr lang="en-US" sz="1700" b="1" dirty="0">
                <a:solidFill>
                  <a:srgbClr val="9E9273">
                    <a:lumMod val="50000"/>
                  </a:srgbClr>
                </a:solidFill>
                <a:latin typeface="Arial"/>
              </a:rPr>
              <a:t>the </a:t>
            </a:r>
            <a:r>
              <a:rPr kumimoji="0" lang="en-US" sz="1700" b="1" i="0" u="none" strike="noStrike" kern="1200" cap="none" spc="0" normalizeH="0" baseline="0" noProof="0" dirty="0">
                <a:ln>
                  <a:noFill/>
                </a:ln>
                <a:solidFill>
                  <a:srgbClr val="9E9273">
                    <a:lumMod val="50000"/>
                  </a:srgbClr>
                </a:solidFill>
                <a:effectLst/>
                <a:uLnTx/>
                <a:uFillTx/>
                <a:latin typeface="Arial"/>
              </a:rPr>
              <a:t>benefit matrix?</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4A64"/>
              </a:solidFill>
              <a:effectLst/>
              <a:uLnTx/>
              <a:uFillTx/>
              <a:latin typeface="Arial"/>
              <a:ea typeface="+mn-ea"/>
              <a:cs typeface="+mn-cs"/>
            </a:endParaRPr>
          </a:p>
          <a:p>
            <a:pPr marL="285750" lvl="0" indent="-285750">
              <a:lnSpc>
                <a:spcPct val="90000"/>
              </a:lnSpc>
              <a:buFont typeface="Arial" panose="020B0604020202020204" pitchFamily="34" charset="0"/>
              <a:buChar char="•"/>
              <a:defRPr/>
            </a:pPr>
            <a:r>
              <a:rPr lang="en-US" sz="1400" dirty="0">
                <a:solidFill>
                  <a:srgbClr val="264A64"/>
                </a:solidFill>
              </a:rPr>
              <a:t>It is true that annual oil and propane costs are higher than other fuel types.  Therefore, higher benefits for these households make sense.</a:t>
            </a:r>
          </a:p>
          <a:p>
            <a:pPr marL="285750" lvl="0" indent="-285750">
              <a:lnSpc>
                <a:spcPct val="90000"/>
              </a:lnSpc>
              <a:buFont typeface="Arial" panose="020B0604020202020204" pitchFamily="34" charset="0"/>
              <a:buChar char="•"/>
              <a:defRPr/>
            </a:pPr>
            <a:endParaRPr lang="en-US" sz="1400" dirty="0">
              <a:solidFill>
                <a:srgbClr val="264A64"/>
              </a:solidFill>
            </a:endParaRPr>
          </a:p>
          <a:p>
            <a:pPr marL="285750" lvl="0" indent="-285750">
              <a:lnSpc>
                <a:spcPct val="90000"/>
              </a:lnSpc>
              <a:buFont typeface="Arial" panose="020B0604020202020204" pitchFamily="34" charset="0"/>
              <a:buChar char="•"/>
              <a:defRPr/>
            </a:pPr>
            <a:r>
              <a:rPr lang="en-US" sz="1400" dirty="0">
                <a:solidFill>
                  <a:srgbClr val="264A64"/>
                </a:solidFill>
              </a:rPr>
              <a:t>Although the grantee is paying a slightly higher benefit ($25) to households with lower incomes, it is not nearly enough to address the difference between high burden and average households in terms of income and energy costs. </a:t>
            </a:r>
          </a:p>
          <a:p>
            <a:pPr lvl="0">
              <a:lnSpc>
                <a:spcPct val="90000"/>
              </a:lnSpc>
              <a:defRPr/>
            </a:pPr>
            <a:endParaRPr lang="en-US" sz="1400" dirty="0">
              <a:solidFill>
                <a:srgbClr val="264A64"/>
              </a:solidFill>
            </a:endParaRPr>
          </a:p>
          <a:p>
            <a:pPr marL="285750" lvl="0" indent="-285750">
              <a:lnSpc>
                <a:spcPct val="90000"/>
              </a:lnSpc>
              <a:buFont typeface="Arial" panose="020B0604020202020204" pitchFamily="34" charset="0"/>
              <a:buChar char="•"/>
              <a:defRPr/>
            </a:pPr>
            <a:r>
              <a:rPr lang="en-US" sz="1400" dirty="0">
                <a:solidFill>
                  <a:srgbClr val="264A64"/>
                </a:solidFill>
              </a:rPr>
              <a:t>Additionally, there is no variation in the low-income “add-on” benefit between fuel types.  For instance, high burden electric households experience 79% higher energy bills than average electric households, while high burden fuel oil households experience only 10% higher energy bills than average fuel oil households.  However in both cases, the lowest income households receive the same $25 add-on to their base benefit.</a:t>
            </a:r>
          </a:p>
          <a:p>
            <a:pPr marR="0" lvl="0" algn="l" defTabSz="914400" rtl="0" eaLnBrk="1" fontAlgn="auto" latinLnBrk="0" hangingPunct="1">
              <a:lnSpc>
                <a:spcPct val="90000"/>
              </a:lnSpc>
              <a:spcBef>
                <a:spcPts val="0"/>
              </a:spcBef>
              <a:spcAft>
                <a:spcPts val="0"/>
              </a:spcAft>
              <a:buClrTx/>
              <a:buSzTx/>
              <a:tabLst/>
              <a:defRPr/>
            </a:pPr>
            <a:endParaRPr kumimoji="0" lang="en-US" sz="1400" b="0" i="0" u="none" strike="noStrike" kern="1200" cap="none" spc="0" normalizeH="0" noProof="0" dirty="0">
              <a:ln>
                <a:noFill/>
              </a:ln>
              <a:solidFill>
                <a:srgbClr val="264A64"/>
              </a:solidFill>
              <a:effectLst/>
              <a:uLnTx/>
              <a:uFillTx/>
              <a:latin typeface="Arial"/>
              <a:ea typeface="+mn-ea"/>
              <a:cs typeface="+mn-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Example B—What Did the Data Tell Us?</a:t>
            </a:r>
            <a:endParaRPr lang="en-US" sz="2400" b="0" dirty="0"/>
          </a:p>
        </p:txBody>
      </p:sp>
      <p:pic>
        <p:nvPicPr>
          <p:cNvPr id="5" name="Picture 4"/>
          <p:cNvPicPr>
            <a:picLocks noChangeAspect="1"/>
          </p:cNvPicPr>
          <p:nvPr/>
        </p:nvPicPr>
        <p:blipFill>
          <a:blip r:embed="rId3"/>
          <a:stretch>
            <a:fillRect/>
          </a:stretch>
        </p:blipFill>
        <p:spPr>
          <a:xfrm>
            <a:off x="304800" y="236220"/>
            <a:ext cx="1148984" cy="1148984"/>
          </a:xfrm>
          <a:prstGeom prst="rect">
            <a:avLst/>
          </a:prstGeom>
        </p:spPr>
      </p:pic>
    </p:spTree>
    <p:extLst>
      <p:ext uri="{BB962C8B-B14F-4D97-AF65-F5344CB8AC3E}">
        <p14:creationId xmlns:p14="http://schemas.microsoft.com/office/powerpoint/2010/main" val="35405418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solidFill>
                  <a:srgbClr val="FFFFFF"/>
                </a:solidFill>
              </a:rPr>
              <a:t>Example B—What Did the Data Tell Us?</a:t>
            </a:r>
            <a:endParaRPr lang="en-US" sz="2400" b="0" i="1"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9" name="Rectangle 8"/>
          <p:cNvSpPr/>
          <p:nvPr/>
        </p:nvSpPr>
        <p:spPr>
          <a:xfrm>
            <a:off x="374904" y="1786012"/>
            <a:ext cx="8543544" cy="402110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64A64"/>
                </a:solidFill>
                <a:effectLst/>
                <a:uLnTx/>
                <a:uFillTx/>
                <a:latin typeface="Arial"/>
                <a:ea typeface="+mn-ea"/>
                <a:cs typeface="+mn-cs"/>
              </a:rPr>
              <a:t>Is </a:t>
            </a:r>
            <a:r>
              <a:rPr lang="en-US" sz="2000" b="1" dirty="0">
                <a:solidFill>
                  <a:srgbClr val="264A64"/>
                </a:solidFill>
                <a:latin typeface="Arial"/>
              </a:rPr>
              <a:t>this</a:t>
            </a:r>
            <a:r>
              <a:rPr kumimoji="0" lang="en-US" sz="2000" b="1" i="0" u="none" strike="noStrike" kern="1200" cap="none" spc="0" normalizeH="0" baseline="0" noProof="0" dirty="0">
                <a:ln>
                  <a:noFill/>
                </a:ln>
                <a:solidFill>
                  <a:srgbClr val="264A64"/>
                </a:solidFill>
                <a:effectLst/>
                <a:uLnTx/>
                <a:uFillTx/>
                <a:latin typeface="Arial"/>
                <a:ea typeface="+mn-ea"/>
                <a:cs typeface="+mn-cs"/>
              </a:rPr>
              <a:t> state targeting high burden households across all fuel types?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4A64"/>
                </a:solidFill>
                <a:effectLst/>
                <a:uLnTx/>
                <a:uFillTx/>
                <a:latin typeface="Arial"/>
                <a:ea typeface="+mn-ea"/>
                <a:cs typeface="+mn-cs"/>
              </a:rPr>
              <a:t>In this example, high burden households are receiving benefits that are equal to or just slightly higher than the average household.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600" dirty="0">
                <a:solidFill>
                  <a:srgbClr val="264A64"/>
                </a:solidFill>
                <a:latin typeface="Arial"/>
              </a:rPr>
              <a:t>H</a:t>
            </a:r>
            <a:r>
              <a:rPr kumimoji="0" lang="en-US" sz="1600" b="0" i="0" u="none" strike="noStrike" kern="1200" cap="none" spc="0" normalizeH="0" baseline="0" noProof="0" dirty="0" err="1">
                <a:ln>
                  <a:noFill/>
                </a:ln>
                <a:solidFill>
                  <a:srgbClr val="264A64"/>
                </a:solidFill>
                <a:effectLst/>
                <a:uLnTx/>
                <a:uFillTx/>
                <a:latin typeface="Arial"/>
                <a:ea typeface="+mn-ea"/>
                <a:cs typeface="+mn-cs"/>
              </a:rPr>
              <a:t>igh</a:t>
            </a:r>
            <a:r>
              <a:rPr kumimoji="0" lang="en-US" sz="1600" b="0" i="0" u="none" strike="noStrike" kern="1200" cap="none" spc="0" normalizeH="0" baseline="0" noProof="0" dirty="0">
                <a:ln>
                  <a:noFill/>
                </a:ln>
                <a:solidFill>
                  <a:srgbClr val="264A64"/>
                </a:solidFill>
                <a:effectLst/>
                <a:uLnTx/>
                <a:uFillTx/>
                <a:latin typeface="Arial"/>
                <a:ea typeface="+mn-ea"/>
                <a:cs typeface="+mn-cs"/>
              </a:rPr>
              <a:t> burden households had a lower percentage of their home energy bill paid by the program than the average household.  This is especially true for electric and natural gas households.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4A64"/>
              </a:solidFill>
              <a:effectLst/>
              <a:uLnTx/>
              <a:uFillTx/>
              <a:latin typeface="Arial"/>
              <a:ea typeface="+mn-ea"/>
              <a:cs typeface="+mn-cs"/>
            </a:endParaRPr>
          </a:p>
        </p:txBody>
      </p:sp>
      <p:graphicFrame>
        <p:nvGraphicFramePr>
          <p:cNvPr id="10" name="Table 9"/>
          <p:cNvGraphicFramePr>
            <a:graphicFrameLocks noGrp="1"/>
          </p:cNvGraphicFramePr>
          <p:nvPr/>
        </p:nvGraphicFramePr>
        <p:xfrm>
          <a:off x="374904" y="3124200"/>
          <a:ext cx="8348474" cy="1077794"/>
        </p:xfrm>
        <a:graphic>
          <a:graphicData uri="http://schemas.openxmlformats.org/drawingml/2006/table">
            <a:tbl>
              <a:tblPr/>
              <a:tblGrid>
                <a:gridCol w="2608898">
                  <a:extLst>
                    <a:ext uri="{9D8B030D-6E8A-4147-A177-3AD203B41FA5}">
                      <a16:colId xmlns:a16="http://schemas.microsoft.com/office/drawing/2014/main" val="3591042041"/>
                    </a:ext>
                  </a:extLst>
                </a:gridCol>
                <a:gridCol w="956596">
                  <a:extLst>
                    <a:ext uri="{9D8B030D-6E8A-4147-A177-3AD203B41FA5}">
                      <a16:colId xmlns:a16="http://schemas.microsoft.com/office/drawing/2014/main" val="659525711"/>
                    </a:ext>
                  </a:extLst>
                </a:gridCol>
                <a:gridCol w="956596">
                  <a:extLst>
                    <a:ext uri="{9D8B030D-6E8A-4147-A177-3AD203B41FA5}">
                      <a16:colId xmlns:a16="http://schemas.microsoft.com/office/drawing/2014/main" val="2215223647"/>
                    </a:ext>
                  </a:extLst>
                </a:gridCol>
                <a:gridCol w="956596">
                  <a:extLst>
                    <a:ext uri="{9D8B030D-6E8A-4147-A177-3AD203B41FA5}">
                      <a16:colId xmlns:a16="http://schemas.microsoft.com/office/drawing/2014/main" val="3584043060"/>
                    </a:ext>
                  </a:extLst>
                </a:gridCol>
                <a:gridCol w="956596">
                  <a:extLst>
                    <a:ext uri="{9D8B030D-6E8A-4147-A177-3AD203B41FA5}">
                      <a16:colId xmlns:a16="http://schemas.microsoft.com/office/drawing/2014/main" val="3412943702"/>
                    </a:ext>
                  </a:extLst>
                </a:gridCol>
                <a:gridCol w="956596">
                  <a:extLst>
                    <a:ext uri="{9D8B030D-6E8A-4147-A177-3AD203B41FA5}">
                      <a16:colId xmlns:a16="http://schemas.microsoft.com/office/drawing/2014/main" val="3585028107"/>
                    </a:ext>
                  </a:extLst>
                </a:gridCol>
                <a:gridCol w="956596">
                  <a:extLst>
                    <a:ext uri="{9D8B030D-6E8A-4147-A177-3AD203B41FA5}">
                      <a16:colId xmlns:a16="http://schemas.microsoft.com/office/drawing/2014/main" val="631951925"/>
                    </a:ext>
                  </a:extLst>
                </a:gridCol>
              </a:tblGrid>
              <a:tr h="327522">
                <a:tc>
                  <a:txBody>
                    <a:bodyPr/>
                    <a:lstStyle/>
                    <a:p>
                      <a:pPr marL="114300" indent="0" algn="l" fontAlgn="ctr"/>
                      <a:endParaRPr lang="en-US" sz="1050" b="1" i="0" u="none" strike="noStrike" dirty="0">
                        <a:solidFill>
                          <a:schemeClr val="accent6"/>
                        </a:solidFill>
                        <a:effectLst/>
                        <a:latin typeface="Calibri" panose="020F0502020204030204" pitchFamily="34" charset="0"/>
                      </a:endParaRPr>
                    </a:p>
                  </a:txBody>
                  <a:tcPr marL="3788" marR="3788" marT="3788"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All</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Electric</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Natural Gas</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Fuel</a:t>
                      </a:r>
                      <a:r>
                        <a:rPr lang="en-US" sz="1300" b="1" i="0" u="none" strike="noStrike" baseline="0" dirty="0">
                          <a:solidFill>
                            <a:schemeClr val="accent6"/>
                          </a:solidFill>
                          <a:effectLst/>
                          <a:latin typeface="Calibri" panose="020F0502020204030204" pitchFamily="34" charset="0"/>
                        </a:rPr>
                        <a:t> Oil</a:t>
                      </a:r>
                      <a:endParaRPr lang="en-US" sz="1300" b="1" i="0" u="none" strike="noStrike" dirty="0">
                        <a:solidFill>
                          <a:schemeClr val="accent6"/>
                        </a:solidFill>
                        <a:effectLst/>
                        <a:latin typeface="Calibri" panose="020F0502020204030204" pitchFamily="34" charset="0"/>
                      </a:endParaRP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Propane</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300" b="1" i="0" u="none" strike="noStrike" dirty="0">
                          <a:solidFill>
                            <a:schemeClr val="accent6"/>
                          </a:solidFill>
                          <a:effectLst/>
                          <a:latin typeface="Calibri" panose="020F0502020204030204" pitchFamily="34" charset="0"/>
                        </a:rPr>
                        <a:t>Other</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833207"/>
                  </a:ext>
                </a:extLst>
              </a:tr>
              <a:tr h="327522">
                <a:tc>
                  <a:txBody>
                    <a:bodyPr/>
                    <a:lstStyle/>
                    <a:p>
                      <a:pPr marL="114300" indent="0" algn="l" fontAlgn="ctr"/>
                      <a:r>
                        <a:rPr lang="en-US" sz="1200" b="1" i="0" u="none" strike="noStrike">
                          <a:solidFill>
                            <a:schemeClr val="accent6"/>
                          </a:solidFill>
                          <a:effectLst/>
                          <a:latin typeface="Calibri" panose="020F0502020204030204" pitchFamily="34" charset="0"/>
                        </a:rPr>
                        <a:t>D.  Benefit Targeting Index</a:t>
                      </a:r>
                      <a:endParaRPr lang="en-US" sz="1200" b="1" i="0" u="none" strike="noStrike" dirty="0">
                        <a:solidFill>
                          <a:schemeClr val="accent6"/>
                        </a:solidFill>
                        <a:effectLst/>
                        <a:latin typeface="Calibri" panose="020F0502020204030204" pitchFamily="34" charset="0"/>
                      </a:endParaRP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107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102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101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101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40204333"/>
                  </a:ext>
                </a:extLst>
              </a:tr>
              <a:tr h="85272">
                <a:tc>
                  <a:txBody>
                    <a:bodyPr/>
                    <a:lstStyle/>
                    <a:p>
                      <a:pPr algn="l" fontAlgn="ctr"/>
                      <a:r>
                        <a:rPr lang="en-US" sz="600" b="1" i="0" u="none" strike="noStrike">
                          <a:solidFill>
                            <a:schemeClr val="accent6"/>
                          </a:solidFill>
                          <a:effectLst/>
                          <a:latin typeface="Calibri" panose="020F0502020204030204" pitchFamily="34" charset="0"/>
                        </a:rPr>
                        <a:t> </a:t>
                      </a:r>
                      <a:endParaRPr lang="en-US" sz="600" b="1" i="0" u="none" strike="noStrike" dirty="0">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dirty="0">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1" i="0" u="none" strike="noStrike" dirty="0">
                        <a:solidFill>
                          <a:schemeClr val="accent6"/>
                        </a:solidFill>
                        <a:effectLst/>
                        <a:latin typeface="Calibri" panose="020F0502020204030204" pitchFamily="34" charset="0"/>
                      </a:endParaRPr>
                    </a:p>
                  </a:txBody>
                  <a:tcPr marL="3788" marR="3788" marT="3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dirty="0">
                          <a:solidFill>
                            <a:schemeClr val="accent6"/>
                          </a:solidFill>
                          <a:effectLst/>
                          <a:latin typeface="Calibri" panose="020F0502020204030204" pitchFamily="34" charset="0"/>
                        </a:rPr>
                        <a:t> </a:t>
                      </a:r>
                    </a:p>
                  </a:txBody>
                  <a:tcPr marL="3788" marR="3788" marT="37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74892"/>
                  </a:ext>
                </a:extLst>
              </a:tr>
              <a:tr h="327522">
                <a:tc>
                  <a:txBody>
                    <a:bodyPr/>
                    <a:lstStyle/>
                    <a:p>
                      <a:pPr marL="114300" indent="0" algn="l" fontAlgn="ctr"/>
                      <a:r>
                        <a:rPr lang="en-US" sz="1200" b="1" i="0" u="none" strike="noStrike" dirty="0">
                          <a:solidFill>
                            <a:schemeClr val="accent6"/>
                          </a:solidFill>
                          <a:effectLst/>
                          <a:latin typeface="Calibri" panose="020F0502020204030204" pitchFamily="34" charset="0"/>
                        </a:rPr>
                        <a:t>E.  Burden Reduction Targeting Index</a:t>
                      </a:r>
                    </a:p>
                  </a:txBody>
                  <a:tcPr marL="3788" marR="3788" marT="3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chemeClr val="accent6"/>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accent6"/>
                          </a:solidFill>
                          <a:effectLst/>
                          <a:latin typeface="Calibri" panose="020F0502020204030204" pitchFamily="34" charset="0"/>
                        </a:rPr>
                        <a:t>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2739358"/>
                  </a:ext>
                </a:extLst>
              </a:tr>
            </a:tbl>
          </a:graphicData>
        </a:graphic>
      </p:graphicFrame>
    </p:spTree>
    <p:extLst>
      <p:ext uri="{BB962C8B-B14F-4D97-AF65-F5344CB8AC3E}">
        <p14:creationId xmlns:p14="http://schemas.microsoft.com/office/powerpoint/2010/main" val="33779442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t>Performance Management Session I</a:t>
            </a:r>
            <a:r>
              <a:rPr lang="en-US" sz="2800" dirty="0"/>
              <a:t/>
            </a:r>
            <a:br>
              <a:rPr lang="en-US" sz="2800" dirty="0"/>
            </a:br>
            <a:r>
              <a:rPr lang="en-US" sz="2400" b="0" dirty="0">
                <a:solidFill>
                  <a:srgbClr val="FFFFFF"/>
                </a:solidFill>
              </a:rPr>
              <a:t>Example B</a:t>
            </a:r>
            <a:endParaRPr lang="en-US" sz="2400" b="0" i="1" dirty="0"/>
          </a:p>
        </p:txBody>
      </p:sp>
      <p:pic>
        <p:nvPicPr>
          <p:cNvPr id="15"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7" name="TextBox 6"/>
          <p:cNvSpPr txBox="1"/>
          <p:nvPr/>
        </p:nvSpPr>
        <p:spPr>
          <a:xfrm>
            <a:off x="3124200" y="3238238"/>
            <a:ext cx="52867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4A64"/>
                </a:solidFill>
                <a:effectLst/>
                <a:uLnTx/>
                <a:uFillTx/>
                <a:latin typeface="Arial"/>
                <a:ea typeface="+mn-ea"/>
                <a:cs typeface="+mn-cs"/>
              </a:rPr>
              <a:t>Questions</a:t>
            </a:r>
          </a:p>
        </p:txBody>
      </p:sp>
    </p:spTree>
    <p:extLst>
      <p:ext uri="{BB962C8B-B14F-4D97-AF65-F5344CB8AC3E}">
        <p14:creationId xmlns:p14="http://schemas.microsoft.com/office/powerpoint/2010/main" val="9831455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83</a:t>
            </a:fld>
            <a:endParaRPr lang="en-US" dirty="0"/>
          </a:p>
        </p:txBody>
      </p:sp>
      <p:sp>
        <p:nvSpPr>
          <p:cNvPr id="3" name="Rectangle 2"/>
          <p:cNvSpPr/>
          <p:nvPr/>
        </p:nvSpPr>
        <p:spPr>
          <a:xfrm>
            <a:off x="381000" y="1764420"/>
            <a:ext cx="8458200" cy="4136517"/>
          </a:xfrm>
          <a:prstGeom prst="rect">
            <a:avLst/>
          </a:prstGeom>
        </p:spPr>
        <p:txBody>
          <a:bodyPr wrap="square">
            <a:spAutoFit/>
          </a:bodyPr>
          <a:lstStyle/>
          <a:p>
            <a:pPr lvl="0">
              <a:lnSpc>
                <a:spcPct val="90000"/>
              </a:lnSpc>
              <a:spcBef>
                <a:spcPts val="0"/>
              </a:spcBef>
              <a:spcAft>
                <a:spcPts val="0"/>
              </a:spcAft>
            </a:pPr>
            <a:r>
              <a:rPr lang="en-US" sz="2200" b="1" dirty="0">
                <a:solidFill>
                  <a:schemeClr val="accent6"/>
                </a:solidFill>
              </a:rPr>
              <a:t>There are a number of resources available to help grantees with Performance Management.  These include, but are not limited to:</a:t>
            </a:r>
          </a:p>
          <a:p>
            <a:pPr lvl="0">
              <a:lnSpc>
                <a:spcPct val="90000"/>
              </a:lnSpc>
              <a:spcBef>
                <a:spcPts val="0"/>
              </a:spcBef>
              <a:spcAft>
                <a:spcPts val="0"/>
              </a:spcAft>
            </a:pPr>
            <a:endParaRPr lang="en-US" sz="2000" dirty="0">
              <a:solidFill>
                <a:schemeClr val="accent6"/>
              </a:solidFill>
            </a:endParaRPr>
          </a:p>
          <a:p>
            <a:pPr marL="796925" lvl="0" indent="-336550">
              <a:lnSpc>
                <a:spcPct val="150000"/>
              </a:lnSpc>
              <a:spcBef>
                <a:spcPts val="0"/>
              </a:spcBef>
              <a:spcAft>
                <a:spcPts val="0"/>
              </a:spcAft>
              <a:buFont typeface="Arial" panose="020B0604020202020204" pitchFamily="34" charset="0"/>
              <a:buChar char="•"/>
            </a:pPr>
            <a:r>
              <a:rPr lang="en-US" sz="2000" dirty="0">
                <a:solidFill>
                  <a:schemeClr val="accent6"/>
                </a:solidFill>
              </a:rPr>
              <a:t>Performance Management Integration Guide</a:t>
            </a:r>
          </a:p>
          <a:p>
            <a:pPr marL="796925" lvl="0" indent="-336550">
              <a:lnSpc>
                <a:spcPct val="150000"/>
              </a:lnSpc>
              <a:spcBef>
                <a:spcPts val="0"/>
              </a:spcBef>
              <a:spcAft>
                <a:spcPts val="0"/>
              </a:spcAft>
              <a:buFont typeface="Arial" panose="020B0604020202020204" pitchFamily="34" charset="0"/>
              <a:buChar char="•"/>
            </a:pPr>
            <a:r>
              <a:rPr lang="en-US" sz="2000" dirty="0">
                <a:solidFill>
                  <a:schemeClr val="accent6"/>
                </a:solidFill>
              </a:rPr>
              <a:t>Performance Management Website</a:t>
            </a:r>
          </a:p>
          <a:p>
            <a:pPr marL="796925" lvl="0" indent="-336550">
              <a:lnSpc>
                <a:spcPct val="150000"/>
              </a:lnSpc>
              <a:spcBef>
                <a:spcPts val="0"/>
              </a:spcBef>
              <a:spcAft>
                <a:spcPts val="0"/>
              </a:spcAft>
              <a:buFont typeface="Arial" panose="020B0604020202020204" pitchFamily="34" charset="0"/>
              <a:buChar char="•"/>
            </a:pPr>
            <a:r>
              <a:rPr lang="en-US" sz="2000" dirty="0">
                <a:solidFill>
                  <a:schemeClr val="accent6"/>
                </a:solidFill>
              </a:rPr>
              <a:t>State Plans (LIHEAP Clearinghouse)</a:t>
            </a:r>
          </a:p>
          <a:p>
            <a:pPr marL="796925" lvl="0" indent="-336550">
              <a:lnSpc>
                <a:spcPct val="150000"/>
              </a:lnSpc>
              <a:spcBef>
                <a:spcPts val="0"/>
              </a:spcBef>
              <a:spcAft>
                <a:spcPts val="0"/>
              </a:spcAft>
              <a:buFont typeface="Arial" panose="020B0604020202020204" pitchFamily="34" charset="0"/>
              <a:buChar char="•"/>
            </a:pPr>
            <a:r>
              <a:rPr lang="en-US" sz="2000" dirty="0">
                <a:solidFill>
                  <a:schemeClr val="accent6"/>
                </a:solidFill>
              </a:rPr>
              <a:t>State Program Manuals (LIHEAP Clearinghouse)</a:t>
            </a:r>
          </a:p>
          <a:p>
            <a:pPr marL="796925" lvl="0" indent="-336550">
              <a:lnSpc>
                <a:spcPct val="150000"/>
              </a:lnSpc>
              <a:spcBef>
                <a:spcPts val="0"/>
              </a:spcBef>
              <a:spcAft>
                <a:spcPts val="0"/>
              </a:spcAft>
              <a:buFont typeface="Arial" panose="020B0604020202020204" pitchFamily="34" charset="0"/>
              <a:buChar char="•"/>
            </a:pPr>
            <a:r>
              <a:rPr lang="en-US" sz="2000" dirty="0">
                <a:solidFill>
                  <a:schemeClr val="accent6"/>
                </a:solidFill>
              </a:rPr>
              <a:t>Webinars and Presentations (ACF Training Website)</a:t>
            </a:r>
          </a:p>
          <a:p>
            <a:pPr marL="796925" lvl="0" indent="-336550">
              <a:lnSpc>
                <a:spcPct val="150000"/>
              </a:lnSpc>
              <a:spcBef>
                <a:spcPts val="0"/>
              </a:spcBef>
              <a:spcAft>
                <a:spcPts val="0"/>
              </a:spcAft>
              <a:buFont typeface="Arial" panose="020B0604020202020204" pitchFamily="34" charset="0"/>
              <a:buChar char="•"/>
            </a:pPr>
            <a:r>
              <a:rPr lang="en-US" sz="2000" dirty="0">
                <a:solidFill>
                  <a:schemeClr val="accent6"/>
                </a:solidFill>
              </a:rPr>
              <a:t>Individualized Training and Technical Assistance</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Tools and Resources</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31341015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84</a:t>
            </a:fld>
            <a:endParaRPr lang="en-US" dirty="0"/>
          </a:p>
        </p:txBody>
      </p:sp>
      <p:sp>
        <p:nvSpPr>
          <p:cNvPr id="3" name="Rectangle 2"/>
          <p:cNvSpPr/>
          <p:nvPr/>
        </p:nvSpPr>
        <p:spPr>
          <a:xfrm>
            <a:off x="343966" y="1665705"/>
            <a:ext cx="8610600" cy="4441216"/>
          </a:xfrm>
          <a:prstGeom prst="rect">
            <a:avLst/>
          </a:prstGeom>
        </p:spPr>
        <p:txBody>
          <a:bodyPr wrap="square">
            <a:spAutoFit/>
          </a:bodyPr>
          <a:lstStyle/>
          <a:p>
            <a:pPr lvl="0">
              <a:lnSpc>
                <a:spcPct val="90000"/>
              </a:lnSpc>
              <a:spcBef>
                <a:spcPts val="0"/>
              </a:spcBef>
              <a:spcAft>
                <a:spcPts val="0"/>
              </a:spcAft>
            </a:pPr>
            <a:r>
              <a:rPr lang="en-US" sz="2400" b="1" dirty="0">
                <a:solidFill>
                  <a:schemeClr val="accent6"/>
                </a:solidFill>
              </a:rPr>
              <a:t>Performance Management Integration Guide</a:t>
            </a:r>
          </a:p>
          <a:p>
            <a:pPr lvl="0">
              <a:lnSpc>
                <a:spcPct val="90000"/>
              </a:lnSpc>
              <a:spcBef>
                <a:spcPts val="0"/>
              </a:spcBef>
              <a:spcAft>
                <a:spcPts val="0"/>
              </a:spcAft>
            </a:pPr>
            <a:endParaRPr lang="en-US" sz="2000" b="1" dirty="0">
              <a:solidFill>
                <a:schemeClr val="accent6"/>
              </a:solidFill>
            </a:endParaRPr>
          </a:p>
          <a:p>
            <a:pPr lvl="0">
              <a:lnSpc>
                <a:spcPct val="90000"/>
              </a:lnSpc>
              <a:spcBef>
                <a:spcPts val="0"/>
              </a:spcBef>
              <a:spcAft>
                <a:spcPts val="0"/>
              </a:spcAft>
            </a:pPr>
            <a:r>
              <a:rPr lang="en-US" dirty="0">
                <a:solidFill>
                  <a:schemeClr val="accent6"/>
                </a:solidFill>
              </a:rPr>
              <a:t>The PMIWG Process Team is currently working with APPRISE to develop the </a:t>
            </a:r>
            <a:r>
              <a:rPr lang="en-US" b="1" i="1" dirty="0">
                <a:solidFill>
                  <a:schemeClr val="accent6"/>
                </a:solidFill>
              </a:rPr>
              <a:t>Performance Management Integration Guide.  </a:t>
            </a:r>
            <a:r>
              <a:rPr lang="en-US" dirty="0">
                <a:solidFill>
                  <a:schemeClr val="accent6"/>
                </a:solidFill>
              </a:rPr>
              <a:t>The intent of this guide is to help grantees analyze, interpret, and use their data for program management.</a:t>
            </a:r>
            <a:r>
              <a:rPr lang="en-US" b="1" dirty="0">
                <a:solidFill>
                  <a:schemeClr val="accent6"/>
                </a:solidFill>
              </a:rPr>
              <a:t> </a:t>
            </a:r>
          </a:p>
          <a:p>
            <a:pPr lvl="0">
              <a:lnSpc>
                <a:spcPct val="90000"/>
              </a:lnSpc>
              <a:spcBef>
                <a:spcPts val="0"/>
              </a:spcBef>
              <a:spcAft>
                <a:spcPts val="0"/>
              </a:spcAft>
            </a:pPr>
            <a:endParaRPr lang="en-US" b="1" dirty="0">
              <a:solidFill>
                <a:schemeClr val="accent6"/>
              </a:solidFill>
            </a:endParaRPr>
          </a:p>
          <a:p>
            <a:pPr lvl="0">
              <a:lnSpc>
                <a:spcPct val="90000"/>
              </a:lnSpc>
              <a:spcBef>
                <a:spcPts val="0"/>
              </a:spcBef>
              <a:spcAft>
                <a:spcPts val="0"/>
              </a:spcAft>
            </a:pPr>
            <a:r>
              <a:rPr lang="en-US" dirty="0">
                <a:solidFill>
                  <a:schemeClr val="accent6"/>
                </a:solidFill>
              </a:rPr>
              <a:t>Currently, the Performance Management Integration Guide contains the following resources:</a:t>
            </a:r>
          </a:p>
          <a:p>
            <a:pPr lvl="0">
              <a:lnSpc>
                <a:spcPct val="90000"/>
              </a:lnSpc>
              <a:spcBef>
                <a:spcPts val="0"/>
              </a:spcBef>
              <a:spcAft>
                <a:spcPts val="0"/>
              </a:spcAft>
            </a:pPr>
            <a:endParaRPr lang="en-US" dirty="0">
              <a:solidFill>
                <a:schemeClr val="accent6"/>
              </a:solidFill>
            </a:endParaRPr>
          </a:p>
          <a:p>
            <a:pPr marL="569913" lvl="0" indent="-280988">
              <a:lnSpc>
                <a:spcPct val="90000"/>
              </a:lnSpc>
              <a:spcBef>
                <a:spcPts val="0"/>
              </a:spcBef>
              <a:spcAft>
                <a:spcPts val="0"/>
              </a:spcAft>
              <a:buFont typeface="Arial" panose="020B0604020202020204" pitchFamily="34" charset="0"/>
              <a:buChar char="•"/>
            </a:pPr>
            <a:r>
              <a:rPr lang="en-US" b="1" dirty="0">
                <a:solidFill>
                  <a:schemeClr val="accent6"/>
                </a:solidFill>
              </a:rPr>
              <a:t>Field Level Definitions </a:t>
            </a:r>
            <a:r>
              <a:rPr lang="en-US" i="1" dirty="0">
                <a:solidFill>
                  <a:schemeClr val="accent6"/>
                </a:solidFill>
              </a:rPr>
              <a:t>are currently available on the Performance Management website.</a:t>
            </a:r>
          </a:p>
          <a:p>
            <a:pPr marL="288925" lvl="0">
              <a:lnSpc>
                <a:spcPct val="90000"/>
              </a:lnSpc>
              <a:spcBef>
                <a:spcPts val="0"/>
              </a:spcBef>
              <a:spcAft>
                <a:spcPts val="0"/>
              </a:spcAft>
            </a:pPr>
            <a:endParaRPr lang="en-US" i="1" dirty="0">
              <a:solidFill>
                <a:schemeClr val="accent6"/>
              </a:solidFill>
            </a:endParaRPr>
          </a:p>
          <a:p>
            <a:pPr marL="569913" indent="-280988">
              <a:lnSpc>
                <a:spcPct val="90000"/>
              </a:lnSpc>
              <a:buFont typeface="Arial" panose="020B0604020202020204" pitchFamily="34" charset="0"/>
              <a:buChar char="•"/>
            </a:pPr>
            <a:r>
              <a:rPr lang="en-US" b="1" dirty="0">
                <a:solidFill>
                  <a:schemeClr val="accent6"/>
                </a:solidFill>
              </a:rPr>
              <a:t>Customized State Snapshots </a:t>
            </a:r>
            <a:r>
              <a:rPr lang="en-US" i="1" dirty="0">
                <a:solidFill>
                  <a:schemeClr val="accent6"/>
                </a:solidFill>
              </a:rPr>
              <a:t>will be prepared for each state once their Performance Measure data has been corrected and finalized.</a:t>
            </a:r>
          </a:p>
          <a:p>
            <a:pPr marL="288925">
              <a:lnSpc>
                <a:spcPct val="90000"/>
              </a:lnSpc>
            </a:pPr>
            <a:endParaRPr lang="en-US" i="1" dirty="0">
              <a:solidFill>
                <a:schemeClr val="accent6"/>
              </a:solidFill>
            </a:endParaRPr>
          </a:p>
          <a:p>
            <a:pPr marL="569913" indent="-280988">
              <a:lnSpc>
                <a:spcPct val="90000"/>
              </a:lnSpc>
              <a:buFont typeface="Arial" panose="020B0604020202020204" pitchFamily="34" charset="0"/>
              <a:buChar char="•"/>
            </a:pPr>
            <a:r>
              <a:rPr lang="en-US" b="1" dirty="0">
                <a:solidFill>
                  <a:schemeClr val="accent6"/>
                </a:solidFill>
              </a:rPr>
              <a:t>Customized What-If Scenario Tool </a:t>
            </a:r>
            <a:r>
              <a:rPr lang="en-US" i="1" dirty="0">
                <a:solidFill>
                  <a:schemeClr val="accent6"/>
                </a:solidFill>
              </a:rPr>
              <a:t>will be prepared for each state once their Performance Measure data has been corrected and finalized.</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Tools and Resources</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513671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85</a:t>
            </a:fld>
            <a:endParaRPr lang="en-US" dirty="0"/>
          </a:p>
        </p:txBody>
      </p:sp>
      <p:sp>
        <p:nvSpPr>
          <p:cNvPr id="3" name="Rectangle 2"/>
          <p:cNvSpPr/>
          <p:nvPr/>
        </p:nvSpPr>
        <p:spPr>
          <a:xfrm>
            <a:off x="338809" y="1783614"/>
            <a:ext cx="8610600" cy="1782026"/>
          </a:xfrm>
          <a:prstGeom prst="rect">
            <a:avLst/>
          </a:prstGeom>
        </p:spPr>
        <p:txBody>
          <a:bodyPr wrap="square">
            <a:spAutoFit/>
          </a:bodyPr>
          <a:lstStyle/>
          <a:p>
            <a:pPr lvl="0">
              <a:lnSpc>
                <a:spcPct val="90000"/>
              </a:lnSpc>
              <a:spcBef>
                <a:spcPts val="0"/>
              </a:spcBef>
              <a:spcAft>
                <a:spcPts val="0"/>
              </a:spcAft>
            </a:pPr>
            <a:r>
              <a:rPr lang="en-US" sz="2400" b="1" dirty="0">
                <a:solidFill>
                  <a:schemeClr val="accent6"/>
                </a:solidFill>
              </a:rPr>
              <a:t>Performance Management Integration Guide</a:t>
            </a:r>
          </a:p>
          <a:p>
            <a:pPr lvl="0">
              <a:lnSpc>
                <a:spcPct val="90000"/>
              </a:lnSpc>
              <a:spcBef>
                <a:spcPts val="0"/>
              </a:spcBef>
              <a:spcAft>
                <a:spcPts val="0"/>
              </a:spcAft>
            </a:pPr>
            <a:endParaRPr lang="en-US" sz="2000" b="1" dirty="0">
              <a:solidFill>
                <a:schemeClr val="accent6"/>
              </a:solidFill>
            </a:endParaRPr>
          </a:p>
          <a:p>
            <a:pPr lvl="0">
              <a:lnSpc>
                <a:spcPct val="90000"/>
              </a:lnSpc>
              <a:spcBef>
                <a:spcPts val="0"/>
              </a:spcBef>
              <a:spcAft>
                <a:spcPts val="0"/>
              </a:spcAft>
            </a:pPr>
            <a:endParaRPr lang="en-US" sz="2000" b="1" dirty="0">
              <a:solidFill>
                <a:schemeClr val="accent6"/>
              </a:solidFill>
            </a:endParaRPr>
          </a:p>
          <a:p>
            <a:pPr lvl="0">
              <a:lnSpc>
                <a:spcPct val="90000"/>
              </a:lnSpc>
              <a:spcBef>
                <a:spcPts val="0"/>
              </a:spcBef>
              <a:spcAft>
                <a:spcPts val="0"/>
              </a:spcAft>
            </a:pPr>
            <a:endParaRPr lang="en-US" sz="2000" b="1" dirty="0">
              <a:solidFill>
                <a:schemeClr val="accent6"/>
              </a:solidFill>
            </a:endParaRPr>
          </a:p>
          <a:p>
            <a:pPr lvl="0">
              <a:lnSpc>
                <a:spcPct val="90000"/>
              </a:lnSpc>
              <a:spcBef>
                <a:spcPts val="0"/>
              </a:spcBef>
              <a:spcAft>
                <a:spcPts val="0"/>
              </a:spcAft>
            </a:pPr>
            <a:endParaRPr lang="en-US" sz="2000" b="1" dirty="0">
              <a:solidFill>
                <a:schemeClr val="accent6"/>
              </a:solidFill>
            </a:endParaRPr>
          </a:p>
          <a:p>
            <a:pPr lvl="0">
              <a:lnSpc>
                <a:spcPct val="90000"/>
              </a:lnSpc>
              <a:spcBef>
                <a:spcPts val="0"/>
              </a:spcBef>
              <a:spcAft>
                <a:spcPts val="0"/>
              </a:spcAft>
            </a:pPr>
            <a:r>
              <a:rPr lang="en-US" i="1" dirty="0">
                <a:solidFill>
                  <a:schemeClr val="accent6"/>
                </a:solidFill>
              </a:rPr>
              <a:t>Demonstration of State Snapshot and What-If Scenario Tool using Example B.</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Tools and Resources</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1121792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86</a:t>
            </a:fld>
            <a:endParaRPr lang="en-US" dirty="0"/>
          </a:p>
        </p:txBody>
      </p:sp>
      <p:sp>
        <p:nvSpPr>
          <p:cNvPr id="3" name="Rectangle 2"/>
          <p:cNvSpPr/>
          <p:nvPr/>
        </p:nvSpPr>
        <p:spPr>
          <a:xfrm>
            <a:off x="343966" y="1665705"/>
            <a:ext cx="8610600" cy="4456605"/>
          </a:xfrm>
          <a:prstGeom prst="rect">
            <a:avLst/>
          </a:prstGeom>
        </p:spPr>
        <p:txBody>
          <a:bodyPr wrap="square">
            <a:spAutoFit/>
          </a:bodyPr>
          <a:lstStyle/>
          <a:p>
            <a:pPr lvl="0">
              <a:lnSpc>
                <a:spcPct val="90000"/>
              </a:lnSpc>
              <a:spcBef>
                <a:spcPts val="0"/>
              </a:spcBef>
              <a:spcAft>
                <a:spcPts val="0"/>
              </a:spcAft>
            </a:pPr>
            <a:r>
              <a:rPr lang="en-US" sz="2800" b="1" dirty="0">
                <a:solidFill>
                  <a:schemeClr val="accent6"/>
                </a:solidFill>
              </a:rPr>
              <a:t>Other Tools and Resources</a:t>
            </a:r>
          </a:p>
          <a:p>
            <a:pPr lvl="0">
              <a:lnSpc>
                <a:spcPct val="90000"/>
              </a:lnSpc>
              <a:spcBef>
                <a:spcPts val="0"/>
              </a:spcBef>
              <a:spcAft>
                <a:spcPts val="0"/>
              </a:spcAft>
            </a:pPr>
            <a:endParaRPr lang="en-US" sz="2000" b="1" dirty="0">
              <a:solidFill>
                <a:schemeClr val="accent6"/>
              </a:solidFill>
            </a:endParaRPr>
          </a:p>
          <a:p>
            <a:pPr>
              <a:spcAft>
                <a:spcPts val="300"/>
              </a:spcAft>
            </a:pPr>
            <a:r>
              <a:rPr lang="en-US" b="1" dirty="0">
                <a:solidFill>
                  <a:schemeClr val="accent6"/>
                </a:solidFill>
              </a:rPr>
              <a:t>LIHEAP Performance Management Website</a:t>
            </a:r>
          </a:p>
          <a:p>
            <a:pPr>
              <a:spcAft>
                <a:spcPts val="300"/>
              </a:spcAft>
            </a:pPr>
            <a:r>
              <a:rPr lang="en-US" u="sng" dirty="0">
                <a:hlinkClick r:id="rId3"/>
              </a:rPr>
              <a:t>https://liheappm.acf.hhs.gov/</a:t>
            </a:r>
            <a:endParaRPr lang="en-US" u="sng" dirty="0"/>
          </a:p>
          <a:p>
            <a:pPr>
              <a:spcAft>
                <a:spcPts val="300"/>
              </a:spcAft>
            </a:pPr>
            <a:endParaRPr lang="en-US" u="sng" dirty="0"/>
          </a:p>
          <a:p>
            <a:pPr>
              <a:spcAft>
                <a:spcPts val="300"/>
              </a:spcAft>
            </a:pPr>
            <a:r>
              <a:rPr lang="en-US" i="1" dirty="0">
                <a:solidFill>
                  <a:schemeClr val="accent6"/>
                </a:solidFill>
              </a:rPr>
              <a:t>Includes grantee resources, data warehouse, and reporting tools.  Also includes newsletters and updates from the Performance Management Implementation Work Group.</a:t>
            </a:r>
          </a:p>
          <a:p>
            <a:pPr marL="0" lvl="1" indent="0">
              <a:buNone/>
            </a:pPr>
            <a:endParaRPr lang="en-US" sz="1400" b="1" dirty="0">
              <a:solidFill>
                <a:schemeClr val="accent6"/>
              </a:solidFill>
            </a:endParaRPr>
          </a:p>
          <a:p>
            <a:pPr marL="0" lvl="1" indent="0">
              <a:buNone/>
            </a:pPr>
            <a:endParaRPr lang="en-US" sz="900" b="1" dirty="0">
              <a:solidFill>
                <a:schemeClr val="accent6"/>
              </a:solidFill>
            </a:endParaRPr>
          </a:p>
          <a:p>
            <a:pPr marL="0" lvl="1" indent="0">
              <a:buNone/>
            </a:pPr>
            <a:r>
              <a:rPr lang="en-US" b="1" dirty="0">
                <a:solidFill>
                  <a:schemeClr val="accent6"/>
                </a:solidFill>
              </a:rPr>
              <a:t>LIHEAP Virtual Library</a:t>
            </a:r>
          </a:p>
          <a:p>
            <a:pPr marL="0" lvl="1" indent="0">
              <a:buNone/>
            </a:pPr>
            <a:r>
              <a:rPr lang="en-US" u="sng" dirty="0">
                <a:solidFill>
                  <a:schemeClr val="accent6"/>
                </a:solidFill>
                <a:hlinkClick r:id="rId4"/>
              </a:rPr>
              <a:t>https://liheappm.acf.hhs.gov/assessment/#nbb</a:t>
            </a:r>
            <a:r>
              <a:rPr lang="en-US" dirty="0">
                <a:solidFill>
                  <a:schemeClr val="accent6"/>
                </a:solidFill>
              </a:rPr>
              <a:t> </a:t>
            </a:r>
          </a:p>
          <a:p>
            <a:pPr marL="0" lvl="1" indent="0">
              <a:buNone/>
            </a:pPr>
            <a:endParaRPr lang="en-US" dirty="0">
              <a:solidFill>
                <a:schemeClr val="accent6"/>
              </a:solidFill>
            </a:endParaRPr>
          </a:p>
          <a:p>
            <a:pPr marL="0" lvl="1" indent="0">
              <a:buNone/>
            </a:pPr>
            <a:r>
              <a:rPr lang="en-US" i="1" dirty="0">
                <a:solidFill>
                  <a:schemeClr val="accent6"/>
                </a:solidFill>
              </a:rPr>
              <a:t>Provides an easy to use interface that guides grantees to resources associated with different areas of program administration.</a:t>
            </a:r>
            <a:endParaRPr lang="en-US" dirty="0">
              <a:solidFill>
                <a:schemeClr val="accent6"/>
              </a:solidFil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Tools and Resources</a:t>
            </a:r>
            <a:endParaRPr lang="en-US" sz="2400" b="0" dirty="0"/>
          </a:p>
        </p:txBody>
      </p:sp>
      <p:pic>
        <p:nvPicPr>
          <p:cNvPr id="7" name="Content Placeholder 6"/>
          <p:cNvPicPr>
            <a:picLocks noChangeAspect="1"/>
          </p:cNvPicPr>
          <p:nvPr/>
        </p:nvPicPr>
        <p:blipFill rotWithShape="1">
          <a:blip r:embed="rId5"/>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39340324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87</a:t>
            </a:fld>
            <a:endParaRPr lang="en-US" dirty="0"/>
          </a:p>
        </p:txBody>
      </p:sp>
      <p:sp>
        <p:nvSpPr>
          <p:cNvPr id="3" name="Rectangle 2"/>
          <p:cNvSpPr/>
          <p:nvPr/>
        </p:nvSpPr>
        <p:spPr>
          <a:xfrm>
            <a:off x="423672" y="1633663"/>
            <a:ext cx="8610600" cy="4576637"/>
          </a:xfrm>
          <a:prstGeom prst="rect">
            <a:avLst/>
          </a:prstGeom>
        </p:spPr>
        <p:txBody>
          <a:bodyPr wrap="square">
            <a:spAutoFit/>
          </a:bodyPr>
          <a:lstStyle/>
          <a:p>
            <a:pPr marL="0" lvl="1" indent="0">
              <a:buNone/>
            </a:pPr>
            <a:r>
              <a:rPr lang="en-US" b="1" dirty="0">
                <a:solidFill>
                  <a:schemeClr val="accent6"/>
                </a:solidFill>
              </a:rPr>
              <a:t>LIHEAP Clearinghouse</a:t>
            </a:r>
          </a:p>
          <a:p>
            <a:pPr marL="0" lvl="1" indent="0">
              <a:buNone/>
            </a:pPr>
            <a:r>
              <a:rPr lang="en-US" dirty="0">
                <a:solidFill>
                  <a:schemeClr val="accent6"/>
                </a:solidFill>
                <a:hlinkClick r:id="rId3"/>
              </a:rPr>
              <a:t>https://liheapch.acf.hhs.gov/stateplans.htm</a:t>
            </a:r>
            <a:endParaRPr lang="en-US" dirty="0">
              <a:solidFill>
                <a:schemeClr val="accent6"/>
              </a:solidFill>
            </a:endParaRPr>
          </a:p>
          <a:p>
            <a:pPr marL="0" lvl="1" indent="0">
              <a:buNone/>
            </a:pPr>
            <a:endParaRPr lang="en-US" sz="1400" dirty="0">
              <a:solidFill>
                <a:schemeClr val="accent6"/>
              </a:solidFill>
            </a:endParaRPr>
          </a:p>
          <a:p>
            <a:pPr marL="0" lvl="1" indent="0">
              <a:buNone/>
            </a:pPr>
            <a:r>
              <a:rPr lang="en-US" i="1" dirty="0">
                <a:solidFill>
                  <a:schemeClr val="accent6"/>
                </a:solidFill>
              </a:rPr>
              <a:t>Contains state model plans, state program manuals, and descriptions of various state program components.</a:t>
            </a:r>
          </a:p>
          <a:p>
            <a:pPr marL="0" lvl="1" indent="0">
              <a:buNone/>
            </a:pPr>
            <a:endParaRPr lang="en-US" sz="1200" dirty="0">
              <a:solidFill>
                <a:schemeClr val="accent6"/>
              </a:solidFill>
            </a:endParaRPr>
          </a:p>
          <a:p>
            <a:pPr marL="0" lvl="1" indent="0">
              <a:buNone/>
            </a:pPr>
            <a:endParaRPr lang="en-US" sz="1600" dirty="0">
              <a:solidFill>
                <a:schemeClr val="accent6"/>
              </a:solidFill>
            </a:endParaRPr>
          </a:p>
          <a:p>
            <a:pPr marL="0" lvl="1" indent="0">
              <a:buNone/>
            </a:pPr>
            <a:r>
              <a:rPr lang="en-US" b="1" dirty="0">
                <a:solidFill>
                  <a:schemeClr val="accent6"/>
                </a:solidFill>
              </a:rPr>
              <a:t>ACF Training Resources Website</a:t>
            </a:r>
          </a:p>
          <a:p>
            <a:pPr marL="0" lvl="1" indent="0">
              <a:buNone/>
            </a:pPr>
            <a:r>
              <a:rPr lang="en-US" dirty="0">
                <a:solidFill>
                  <a:schemeClr val="tx2">
                    <a:lumMod val="50000"/>
                  </a:schemeClr>
                </a:solidFill>
                <a:hlinkClick r:id="rId4"/>
              </a:rPr>
              <a:t>https://www.acf.hhs.gov/ocs/resource/liheap-trainings</a:t>
            </a:r>
            <a:endParaRPr lang="en-US" dirty="0">
              <a:solidFill>
                <a:schemeClr val="tx2">
                  <a:lumMod val="50000"/>
                </a:schemeClr>
              </a:solidFill>
            </a:endParaRPr>
          </a:p>
          <a:p>
            <a:pPr marL="0" lvl="1" indent="0">
              <a:buNone/>
            </a:pPr>
            <a:endParaRPr lang="en-US" sz="1400" dirty="0">
              <a:solidFill>
                <a:schemeClr val="tx2">
                  <a:lumMod val="50000"/>
                </a:schemeClr>
              </a:solidFill>
            </a:endParaRPr>
          </a:p>
          <a:p>
            <a:pPr marL="0" lvl="1" indent="0">
              <a:buNone/>
            </a:pPr>
            <a:r>
              <a:rPr lang="en-US" i="1" dirty="0">
                <a:solidFill>
                  <a:schemeClr val="accent6"/>
                </a:solidFill>
              </a:rPr>
              <a:t>Archived webinars, regional training, and national training sessions.</a:t>
            </a:r>
          </a:p>
          <a:p>
            <a:pPr marL="0" lvl="1" indent="0">
              <a:buNone/>
            </a:pPr>
            <a:endParaRPr lang="en-US" sz="1200" i="1" dirty="0">
              <a:solidFill>
                <a:schemeClr val="accent6"/>
              </a:solidFill>
            </a:endParaRPr>
          </a:p>
          <a:p>
            <a:pPr marL="0" lvl="1" indent="0">
              <a:buNone/>
            </a:pPr>
            <a:endParaRPr lang="en-US" sz="1600" i="1" dirty="0">
              <a:solidFill>
                <a:schemeClr val="accent6"/>
              </a:solidFill>
            </a:endParaRPr>
          </a:p>
          <a:p>
            <a:pPr>
              <a:lnSpc>
                <a:spcPct val="90000"/>
              </a:lnSpc>
            </a:pPr>
            <a:r>
              <a:rPr lang="en-US" b="1" dirty="0">
                <a:solidFill>
                  <a:schemeClr val="accent6"/>
                </a:solidFill>
              </a:rPr>
              <a:t>Individual Training and Technical Assistance</a:t>
            </a:r>
          </a:p>
          <a:p>
            <a:pPr>
              <a:lnSpc>
                <a:spcPct val="90000"/>
              </a:lnSpc>
            </a:pPr>
            <a:r>
              <a:rPr lang="en-US" dirty="0">
                <a:solidFill>
                  <a:schemeClr val="accent6"/>
                </a:solidFill>
                <a:hlinkClick r:id="rId5"/>
              </a:rPr>
              <a:t>melissa@verveassociates.net</a:t>
            </a:r>
            <a:r>
              <a:rPr lang="en-US" dirty="0">
                <a:solidFill>
                  <a:schemeClr val="accent6"/>
                </a:solidFill>
              </a:rPr>
              <a:t>, </a:t>
            </a:r>
            <a:r>
              <a:rPr lang="en-US" dirty="0">
                <a:solidFill>
                  <a:schemeClr val="accent6"/>
                </a:solidFill>
                <a:hlinkClick r:id="rId6"/>
              </a:rPr>
              <a:t>Kevin-McGrath@appriseinc.org</a:t>
            </a:r>
            <a:endParaRPr lang="en-US" dirty="0">
              <a:solidFill>
                <a:schemeClr val="accent6"/>
              </a:solidFill>
            </a:endParaRPr>
          </a:p>
          <a:p>
            <a:pPr>
              <a:lnSpc>
                <a:spcPct val="90000"/>
              </a:lnSpc>
            </a:pPr>
            <a:endParaRPr lang="en-US" sz="1400" b="1" dirty="0">
              <a:solidFill>
                <a:schemeClr val="accent6"/>
              </a:solidFill>
            </a:endParaRPr>
          </a:p>
          <a:p>
            <a:pPr>
              <a:lnSpc>
                <a:spcPct val="90000"/>
              </a:lnSpc>
            </a:pPr>
            <a:r>
              <a:rPr lang="en-US" i="1" dirty="0">
                <a:solidFill>
                  <a:schemeClr val="accent6"/>
                </a:solidFill>
              </a:rPr>
              <a:t>APPRISE will work with grantees to assist with data collection, reporting, vendor data exchanges, IT systems, and more.</a:t>
            </a: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Tools and Resources</a:t>
            </a:r>
            <a:endParaRPr lang="en-US" sz="2400" b="0" dirty="0"/>
          </a:p>
        </p:txBody>
      </p:sp>
      <p:pic>
        <p:nvPicPr>
          <p:cNvPr id="7" name="Content Placeholder 6"/>
          <p:cNvPicPr>
            <a:picLocks noChangeAspect="1"/>
          </p:cNvPicPr>
          <p:nvPr/>
        </p:nvPicPr>
        <p:blipFill rotWithShape="1">
          <a:blip r:embed="rId7"/>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464196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88</a:t>
            </a:fld>
            <a:endParaRPr lang="en-US" dirty="0"/>
          </a:p>
        </p:txBody>
      </p:sp>
      <p:sp>
        <p:nvSpPr>
          <p:cNvPr id="3" name="Rectangle 2"/>
          <p:cNvSpPr/>
          <p:nvPr/>
        </p:nvSpPr>
        <p:spPr>
          <a:xfrm>
            <a:off x="3200400" y="3352800"/>
            <a:ext cx="2819400" cy="584775"/>
          </a:xfrm>
          <a:prstGeom prst="rect">
            <a:avLst/>
          </a:prstGeom>
        </p:spPr>
        <p:txBody>
          <a:bodyPr wrap="square">
            <a:spAutoFit/>
          </a:bodyPr>
          <a:lstStyle/>
          <a:p>
            <a:pPr marL="0" lvl="1" indent="0">
              <a:buNone/>
            </a:pPr>
            <a:r>
              <a:rPr lang="en-US" sz="3200" b="1" dirty="0">
                <a:solidFill>
                  <a:schemeClr val="accent6"/>
                </a:solidFill>
              </a:rPr>
              <a:t>Questions?</a:t>
            </a:r>
            <a:endParaRPr lang="en-US" sz="3200" i="1" dirty="0">
              <a:solidFill>
                <a:schemeClr val="accent6"/>
              </a:solidFill>
            </a:endParaRPr>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Tools and Resources</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3900761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89</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What We Have Learned</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360008" y="2819400"/>
            <a:ext cx="8610600" cy="830997"/>
          </a:xfrm>
          <a:prstGeom prst="rect">
            <a:avLst/>
          </a:prstGeom>
        </p:spPr>
        <p:txBody>
          <a:bodyPr wrap="square">
            <a:spAutoFit/>
          </a:bodyPr>
          <a:lstStyle/>
          <a:p>
            <a:r>
              <a:rPr lang="en-US" sz="2400" b="1" dirty="0">
                <a:solidFill>
                  <a:schemeClr val="accent6"/>
                </a:solidFill>
              </a:rPr>
              <a:t>As grantees continue analyzing their data, they’ve had some important “a-ha” moments.</a:t>
            </a:r>
          </a:p>
        </p:txBody>
      </p:sp>
    </p:spTree>
    <p:extLst>
      <p:ext uri="{BB962C8B-B14F-4D97-AF65-F5344CB8AC3E}">
        <p14:creationId xmlns:p14="http://schemas.microsoft.com/office/powerpoint/2010/main" val="48638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pPr marL="174625" algn="l">
              <a:lnSpc>
                <a:spcPct val="90000"/>
              </a:lnSpc>
            </a:pPr>
            <a:r>
              <a:rPr lang="en-US" sz="2700" dirty="0">
                <a:solidFill>
                  <a:srgbClr val="FFFFFF"/>
                </a:solidFill>
              </a:rPr>
              <a:t>LIHEAP Performance Management  </a:t>
            </a:r>
            <a:r>
              <a:rPr lang="en-US" sz="2500" dirty="0">
                <a:solidFill>
                  <a:srgbClr val="FFFFFF"/>
                </a:solidFill>
              </a:rPr>
              <a:t/>
            </a:r>
            <a:br>
              <a:rPr lang="en-US" sz="2500" dirty="0">
                <a:solidFill>
                  <a:srgbClr val="FFFFFF"/>
                </a:solidFill>
              </a:rPr>
            </a:br>
            <a:r>
              <a:rPr lang="en-US" sz="2400" b="0" dirty="0">
                <a:solidFill>
                  <a:srgbClr val="FFFFFF"/>
                </a:solidFill>
              </a:rPr>
              <a:t>Training Objectives</a:t>
            </a:r>
            <a:endParaRPr lang="en-US" sz="2400" dirty="0"/>
          </a:p>
        </p:txBody>
      </p:sp>
      <p:sp>
        <p:nvSpPr>
          <p:cNvPr id="8" name="Content Placeholder 7"/>
          <p:cNvSpPr>
            <a:spLocks noGrp="1"/>
          </p:cNvSpPr>
          <p:nvPr>
            <p:ph sz="quarter" idx="1"/>
          </p:nvPr>
        </p:nvSpPr>
        <p:spPr>
          <a:xfrm>
            <a:off x="304800" y="1638300"/>
            <a:ext cx="8305800" cy="4572000"/>
          </a:xfrm>
        </p:spPr>
        <p:txBody>
          <a:bodyPr>
            <a:noAutofit/>
          </a:bodyPr>
          <a:lstStyle/>
          <a:p>
            <a:pPr marL="0" lvl="1" indent="0">
              <a:lnSpc>
                <a:spcPct val="90000"/>
              </a:lnSpc>
              <a:spcBef>
                <a:spcPts val="0"/>
              </a:spcBef>
              <a:buNone/>
            </a:pPr>
            <a:r>
              <a:rPr lang="en-US" sz="2300" b="1" dirty="0">
                <a:solidFill>
                  <a:schemeClr val="accent6"/>
                </a:solidFill>
                <a:latin typeface="+mj-lt"/>
              </a:rPr>
              <a:t>By the end of all three Performance Management Sessions, grantees will:</a:t>
            </a:r>
          </a:p>
          <a:p>
            <a:pPr marL="0" lvl="1" indent="0">
              <a:lnSpc>
                <a:spcPct val="90000"/>
              </a:lnSpc>
              <a:spcBef>
                <a:spcPts val="0"/>
              </a:spcBef>
              <a:buNone/>
            </a:pPr>
            <a:endParaRPr lang="en-US" sz="2000" dirty="0">
              <a:latin typeface="+mj-lt"/>
            </a:endParaRPr>
          </a:p>
          <a:p>
            <a:pPr marL="569913" lvl="1" indent="-342900">
              <a:lnSpc>
                <a:spcPct val="90000"/>
              </a:lnSpc>
              <a:spcBef>
                <a:spcPts val="0"/>
              </a:spcBef>
              <a:buFont typeface="Arial" panose="020B0604020202020204" pitchFamily="34" charset="0"/>
              <a:buChar char="•"/>
            </a:pPr>
            <a:r>
              <a:rPr lang="en-US" sz="2000" dirty="0">
                <a:solidFill>
                  <a:schemeClr val="accent6"/>
                </a:solidFill>
                <a:latin typeface="+mj-lt"/>
              </a:rPr>
              <a:t>Understand how LIHEAP performance measures fit into larger performance management cycle</a:t>
            </a:r>
          </a:p>
          <a:p>
            <a:pPr marL="569913" lvl="1" indent="-342900">
              <a:lnSpc>
                <a:spcPct val="90000"/>
              </a:lnSpc>
              <a:spcBef>
                <a:spcPts val="0"/>
              </a:spcBef>
              <a:buFont typeface="Arial" panose="020B0604020202020204" pitchFamily="34" charset="0"/>
              <a:buChar char="•"/>
            </a:pPr>
            <a:endParaRPr lang="en-US" sz="2000" dirty="0">
              <a:solidFill>
                <a:schemeClr val="accent6"/>
              </a:solidFill>
              <a:latin typeface="+mj-lt"/>
            </a:endParaRPr>
          </a:p>
          <a:p>
            <a:pPr marL="569913" lvl="1" indent="-342900">
              <a:lnSpc>
                <a:spcPct val="90000"/>
              </a:lnSpc>
              <a:spcBef>
                <a:spcPts val="0"/>
              </a:spcBef>
              <a:buFont typeface="Arial" panose="020B0604020202020204" pitchFamily="34" charset="0"/>
              <a:buChar char="•"/>
            </a:pPr>
            <a:r>
              <a:rPr lang="en-US" sz="2000" dirty="0">
                <a:solidFill>
                  <a:schemeClr val="accent6"/>
                </a:solidFill>
                <a:latin typeface="+mj-lt"/>
              </a:rPr>
              <a:t>Have a systematic method for interpreting key client and program characteristics within their LIHEAP performance measure data</a:t>
            </a:r>
          </a:p>
          <a:p>
            <a:pPr marL="569913" lvl="1" indent="-342900">
              <a:lnSpc>
                <a:spcPct val="90000"/>
              </a:lnSpc>
              <a:spcBef>
                <a:spcPts val="0"/>
              </a:spcBef>
              <a:buFont typeface="Arial" panose="020B0604020202020204" pitchFamily="34" charset="0"/>
              <a:buChar char="•"/>
            </a:pPr>
            <a:endParaRPr lang="en-US" sz="2000" dirty="0">
              <a:solidFill>
                <a:schemeClr val="accent6"/>
              </a:solidFill>
              <a:latin typeface="+mj-lt"/>
            </a:endParaRPr>
          </a:p>
          <a:p>
            <a:pPr marL="569913" lvl="1" indent="-342900">
              <a:lnSpc>
                <a:spcPct val="90000"/>
              </a:lnSpc>
              <a:spcBef>
                <a:spcPts val="0"/>
              </a:spcBef>
              <a:buFont typeface="Arial" panose="020B0604020202020204" pitchFamily="34" charset="0"/>
              <a:buChar char="•"/>
            </a:pPr>
            <a:r>
              <a:rPr lang="en-US" sz="2000" dirty="0">
                <a:solidFill>
                  <a:schemeClr val="accent6"/>
                </a:solidFill>
                <a:latin typeface="+mj-lt"/>
              </a:rPr>
              <a:t>Be more comfortable using LIHEAP performance measure data to answer questions, think about their programs, and explore options for improvement</a:t>
            </a:r>
          </a:p>
          <a:p>
            <a:pPr marL="569913" lvl="1" indent="-342900">
              <a:lnSpc>
                <a:spcPct val="90000"/>
              </a:lnSpc>
              <a:spcBef>
                <a:spcPts val="0"/>
              </a:spcBef>
              <a:buFont typeface="Arial" panose="020B0604020202020204" pitchFamily="34" charset="0"/>
              <a:buChar char="•"/>
            </a:pPr>
            <a:endParaRPr lang="en-US" sz="2000" dirty="0">
              <a:solidFill>
                <a:schemeClr val="accent6"/>
              </a:solidFill>
              <a:latin typeface="+mj-lt"/>
            </a:endParaRPr>
          </a:p>
          <a:p>
            <a:pPr marL="569913" lvl="1" indent="-342900">
              <a:lnSpc>
                <a:spcPct val="90000"/>
              </a:lnSpc>
              <a:spcBef>
                <a:spcPts val="0"/>
              </a:spcBef>
              <a:buFont typeface="Arial" panose="020B0604020202020204" pitchFamily="34" charset="0"/>
              <a:buChar char="•"/>
            </a:pPr>
            <a:r>
              <a:rPr lang="en-US" sz="2000" dirty="0">
                <a:solidFill>
                  <a:schemeClr val="accent6"/>
                </a:solidFill>
                <a:latin typeface="+mj-lt"/>
              </a:rPr>
              <a:t>Know what tools and resources are available to help them implement performance management in their own states</a:t>
            </a:r>
          </a:p>
          <a:p>
            <a:pPr marL="0" lvl="1" indent="0">
              <a:lnSpc>
                <a:spcPct val="90000"/>
              </a:lnSpc>
              <a:spcBef>
                <a:spcPts val="0"/>
              </a:spcBef>
              <a:buNone/>
            </a:pPr>
            <a:endParaRPr lang="en-US" sz="2000" dirty="0">
              <a:latin typeface="+mj-lt"/>
            </a:endParaRPr>
          </a:p>
          <a:p>
            <a:pPr marL="320040" lvl="1" indent="0">
              <a:lnSpc>
                <a:spcPct val="90000"/>
              </a:lnSpc>
              <a:buNone/>
            </a:pPr>
            <a:endParaRPr lang="en-US" sz="2000" dirty="0">
              <a:latin typeface="+mj-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312564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90</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What We Have Learned</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457200" y="1634342"/>
            <a:ext cx="8382000" cy="4416594"/>
          </a:xfrm>
          <a:prstGeom prst="rect">
            <a:avLst/>
          </a:prstGeom>
        </p:spPr>
        <p:txBody>
          <a:bodyPr wrap="square">
            <a:spAutoFit/>
          </a:bodyPr>
          <a:lstStyle/>
          <a:p>
            <a:r>
              <a:rPr lang="en-US" sz="2300" b="1" dirty="0">
                <a:solidFill>
                  <a:schemeClr val="accent6"/>
                </a:solidFill>
              </a:rPr>
              <a:t>The targeting indices are necessary but not sufficient.  </a:t>
            </a:r>
          </a:p>
          <a:p>
            <a:endParaRPr lang="en-US" sz="1600" dirty="0">
              <a:solidFill>
                <a:schemeClr val="accent6"/>
              </a:solidFill>
            </a:endParaRPr>
          </a:p>
          <a:p>
            <a:pPr marL="285750" indent="-285750">
              <a:buFont typeface="Arial" panose="020B0604020202020204" pitchFamily="34" charset="0"/>
              <a:buChar char="•"/>
            </a:pPr>
            <a:r>
              <a:rPr lang="en-US" sz="1700" dirty="0">
                <a:solidFill>
                  <a:schemeClr val="accent6"/>
                </a:solidFill>
              </a:rPr>
              <a:t>The Benefit and Burden Reduction Targeting Indices compare average LIHEAP benefits and average burden reduction between </a:t>
            </a:r>
            <a:r>
              <a:rPr lang="en-US" sz="1700" i="1" dirty="0">
                <a:solidFill>
                  <a:schemeClr val="accent6"/>
                </a:solidFill>
              </a:rPr>
              <a:t>all households </a:t>
            </a:r>
            <a:r>
              <a:rPr lang="en-US" sz="1700" dirty="0">
                <a:solidFill>
                  <a:schemeClr val="accent6"/>
                </a:solidFill>
              </a:rPr>
              <a:t>and </a:t>
            </a:r>
            <a:r>
              <a:rPr lang="en-US" sz="1700" i="1" dirty="0">
                <a:solidFill>
                  <a:schemeClr val="accent6"/>
                </a:solidFill>
              </a:rPr>
              <a:t>high burden </a:t>
            </a:r>
            <a:r>
              <a:rPr lang="en-US" sz="1700" dirty="0">
                <a:solidFill>
                  <a:schemeClr val="accent6"/>
                </a:solidFill>
              </a:rPr>
              <a:t>households.  </a:t>
            </a:r>
          </a:p>
          <a:p>
            <a:pPr marL="285750" indent="-285750">
              <a:buFont typeface="Arial" panose="020B0604020202020204" pitchFamily="34" charset="0"/>
              <a:buChar char="•"/>
            </a:pPr>
            <a:endParaRPr lang="en-US" sz="1700" dirty="0">
              <a:solidFill>
                <a:schemeClr val="accent6"/>
              </a:solidFill>
            </a:endParaRPr>
          </a:p>
          <a:p>
            <a:pPr marL="285750" indent="-285750">
              <a:buFont typeface="Arial" panose="020B0604020202020204" pitchFamily="34" charset="0"/>
              <a:buChar char="•"/>
            </a:pPr>
            <a:r>
              <a:rPr lang="en-US" sz="1700" dirty="0">
                <a:solidFill>
                  <a:schemeClr val="accent6"/>
                </a:solidFill>
              </a:rPr>
              <a:t>However, these indices are blind to how well grantees are addressing energy burden </a:t>
            </a:r>
            <a:r>
              <a:rPr lang="en-US" sz="1700" i="1" dirty="0">
                <a:solidFill>
                  <a:schemeClr val="accent6"/>
                </a:solidFill>
              </a:rPr>
              <a:t>in general</a:t>
            </a:r>
            <a:r>
              <a:rPr lang="en-US" sz="1700" dirty="0">
                <a:solidFill>
                  <a:schemeClr val="accent6"/>
                </a:solidFill>
              </a:rPr>
              <a:t>.</a:t>
            </a:r>
          </a:p>
          <a:p>
            <a:pPr marL="285750" indent="-285750">
              <a:buFont typeface="Arial" panose="020B0604020202020204" pitchFamily="34" charset="0"/>
              <a:buChar char="•"/>
            </a:pPr>
            <a:endParaRPr lang="en-US" sz="1700" dirty="0">
              <a:solidFill>
                <a:schemeClr val="accent6"/>
              </a:solidFill>
            </a:endParaRPr>
          </a:p>
          <a:p>
            <a:pPr marL="285750" indent="-285750">
              <a:buFont typeface="Arial" panose="020B0604020202020204" pitchFamily="34" charset="0"/>
              <a:buChar char="•"/>
            </a:pPr>
            <a:r>
              <a:rPr lang="en-US" sz="1700" dirty="0">
                <a:solidFill>
                  <a:schemeClr val="accent6"/>
                </a:solidFill>
              </a:rPr>
              <a:t>In other words, grantees could be providing benefits that do very little to address energy burden, and still have a decent targeting index score.</a:t>
            </a:r>
          </a:p>
          <a:p>
            <a:pPr marL="285750" indent="-285750">
              <a:buFont typeface="Arial" panose="020B0604020202020204" pitchFamily="34" charset="0"/>
              <a:buChar char="•"/>
            </a:pPr>
            <a:endParaRPr lang="en-US" sz="1700" dirty="0">
              <a:solidFill>
                <a:schemeClr val="accent6"/>
              </a:solidFill>
            </a:endParaRPr>
          </a:p>
          <a:p>
            <a:pPr marL="285750" indent="-285750">
              <a:buFont typeface="Arial" panose="020B0604020202020204" pitchFamily="34" charset="0"/>
              <a:buChar char="•"/>
            </a:pPr>
            <a:r>
              <a:rPr lang="en-US" sz="1700" dirty="0">
                <a:solidFill>
                  <a:schemeClr val="accent6"/>
                </a:solidFill>
              </a:rPr>
              <a:t>Conversely, grantees could be providing benefits that significantly reduce energy burden for all households.  But if there is little difference in burden reduction between average and high burden household, their burden reduction targeting index could be low.</a:t>
            </a:r>
          </a:p>
        </p:txBody>
      </p:sp>
    </p:spTree>
    <p:extLst>
      <p:ext uri="{BB962C8B-B14F-4D97-AF65-F5344CB8AC3E}">
        <p14:creationId xmlns:p14="http://schemas.microsoft.com/office/powerpoint/2010/main" val="26506327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91</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What We Have Learned</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533400" y="1905000"/>
            <a:ext cx="7848600" cy="3431709"/>
          </a:xfrm>
          <a:prstGeom prst="rect">
            <a:avLst/>
          </a:prstGeom>
        </p:spPr>
        <p:txBody>
          <a:bodyPr wrap="square">
            <a:spAutoFit/>
          </a:bodyPr>
          <a:lstStyle/>
          <a:p>
            <a:r>
              <a:rPr lang="en-US" sz="2300" b="1" dirty="0">
                <a:solidFill>
                  <a:schemeClr val="accent6"/>
                </a:solidFill>
              </a:rPr>
              <a:t>Not all solutions lie in the benefit matrix.</a:t>
            </a:r>
          </a:p>
          <a:p>
            <a:endParaRPr lang="en-US" sz="1700" dirty="0">
              <a:solidFill>
                <a:schemeClr val="accent6"/>
              </a:solidFill>
            </a:endParaRPr>
          </a:p>
          <a:p>
            <a:pPr marL="342900" indent="-342900">
              <a:buFont typeface="Arial" panose="020B0604020202020204" pitchFamily="34" charset="0"/>
              <a:buChar char="•"/>
            </a:pPr>
            <a:r>
              <a:rPr lang="en-US" sz="1700" dirty="0">
                <a:solidFill>
                  <a:schemeClr val="accent6"/>
                </a:solidFill>
              </a:rPr>
              <a:t>In some cases, issues that arise in the Performance Data Form may be a result of program design or delivery.</a:t>
            </a:r>
          </a:p>
          <a:p>
            <a:pPr marL="342900" indent="-342900">
              <a:buFont typeface="Arial" panose="020B0604020202020204" pitchFamily="34" charset="0"/>
              <a:buChar char="•"/>
            </a:pPr>
            <a:endParaRPr lang="en-US" sz="1700" dirty="0">
              <a:solidFill>
                <a:schemeClr val="accent6"/>
              </a:solidFill>
            </a:endParaRPr>
          </a:p>
          <a:p>
            <a:pPr marL="342900" indent="-342900">
              <a:buFont typeface="Arial" panose="020B0604020202020204" pitchFamily="34" charset="0"/>
              <a:buChar char="•"/>
            </a:pPr>
            <a:r>
              <a:rPr lang="en-US" sz="1700" dirty="0">
                <a:solidFill>
                  <a:schemeClr val="accent6"/>
                </a:solidFill>
              </a:rPr>
              <a:t>Variation in “average LIHEAP benefit” may be the result of crisis or supplemental benefits that fall outside of the standard benefit matrix.</a:t>
            </a:r>
          </a:p>
          <a:p>
            <a:pPr marL="342900" indent="-342900">
              <a:buFont typeface="Arial" panose="020B0604020202020204" pitchFamily="34" charset="0"/>
              <a:buChar char="•"/>
            </a:pPr>
            <a:endParaRPr lang="en-US" sz="1700" dirty="0">
              <a:solidFill>
                <a:schemeClr val="accent6"/>
              </a:solidFill>
            </a:endParaRPr>
          </a:p>
          <a:p>
            <a:pPr marL="342900" indent="-342900">
              <a:buFont typeface="Arial" panose="020B0604020202020204" pitchFamily="34" charset="0"/>
              <a:buChar char="•"/>
            </a:pPr>
            <a:r>
              <a:rPr lang="en-US" sz="1700" dirty="0">
                <a:solidFill>
                  <a:schemeClr val="accent6"/>
                </a:solidFill>
              </a:rPr>
              <a:t>Some LIHEAP programs use state or ratepayer funding to supplement LIHEAP.  Therefore, burden reduction impacts may not be fully realized in the Performance Data Form (since only LIHEAP funds are represented).</a:t>
            </a:r>
          </a:p>
          <a:p>
            <a:endParaRPr lang="en-US" sz="2400" dirty="0">
              <a:solidFill>
                <a:schemeClr val="accent6"/>
              </a:solidFill>
            </a:endParaRPr>
          </a:p>
        </p:txBody>
      </p:sp>
    </p:spTree>
    <p:extLst>
      <p:ext uri="{BB962C8B-B14F-4D97-AF65-F5344CB8AC3E}">
        <p14:creationId xmlns:p14="http://schemas.microsoft.com/office/powerpoint/2010/main" val="16818373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92</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What We Have Learned</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457200" y="1559851"/>
            <a:ext cx="7848600" cy="4585871"/>
          </a:xfrm>
          <a:prstGeom prst="rect">
            <a:avLst/>
          </a:prstGeom>
        </p:spPr>
        <p:txBody>
          <a:bodyPr wrap="square">
            <a:spAutoFit/>
          </a:bodyPr>
          <a:lstStyle/>
          <a:p>
            <a:r>
              <a:rPr lang="en-US" sz="2300" b="1" dirty="0">
                <a:solidFill>
                  <a:schemeClr val="accent6"/>
                </a:solidFill>
              </a:rPr>
              <a:t>Tools won’t do all of the work for you.</a:t>
            </a:r>
          </a:p>
          <a:p>
            <a:endParaRPr lang="en-US" sz="1400" dirty="0">
              <a:solidFill>
                <a:schemeClr val="accent6"/>
              </a:solidFill>
            </a:endParaRPr>
          </a:p>
          <a:p>
            <a:r>
              <a:rPr lang="en-US" sz="1700" dirty="0">
                <a:solidFill>
                  <a:schemeClr val="accent6"/>
                </a:solidFill>
              </a:rPr>
              <a:t>The Process Team of the PMIWG is actively developing a “What-If” scenario tool that will help grantees identify how they can raise or lower benefits for particular households to reach targeting goals.</a:t>
            </a:r>
          </a:p>
          <a:p>
            <a:pPr marL="342900" indent="-342900">
              <a:buFont typeface="Arial" panose="020B0604020202020204" pitchFamily="34" charset="0"/>
              <a:buChar char="•"/>
            </a:pPr>
            <a:endParaRPr lang="en-US" sz="1700" dirty="0">
              <a:solidFill>
                <a:schemeClr val="accent6"/>
              </a:solidFill>
            </a:endParaRPr>
          </a:p>
          <a:p>
            <a:pPr marL="342900" indent="-342900">
              <a:buFont typeface="Arial" panose="020B0604020202020204" pitchFamily="34" charset="0"/>
              <a:buChar char="•"/>
            </a:pPr>
            <a:r>
              <a:rPr lang="en-US" sz="1700" dirty="0">
                <a:solidFill>
                  <a:schemeClr val="accent6"/>
                </a:solidFill>
              </a:rPr>
              <a:t>However, the tool cannot tell grantees </a:t>
            </a:r>
            <a:r>
              <a:rPr lang="en-US" sz="1700" u="sng" dirty="0">
                <a:solidFill>
                  <a:schemeClr val="accent6"/>
                </a:solidFill>
              </a:rPr>
              <a:t>how</a:t>
            </a:r>
            <a:r>
              <a:rPr lang="en-US" sz="1700" dirty="0">
                <a:solidFill>
                  <a:schemeClr val="accent6"/>
                </a:solidFill>
              </a:rPr>
              <a:t> to change their matrix to achieve target benefit amounts.  For example, a grantee may determine that electric households should receive higher benefits.  However, they will need to figure out whether this requires adjusting the </a:t>
            </a:r>
            <a:r>
              <a:rPr lang="en-US" sz="1700" i="1" dirty="0">
                <a:solidFill>
                  <a:schemeClr val="accent6"/>
                </a:solidFill>
              </a:rPr>
              <a:t>income</a:t>
            </a:r>
            <a:r>
              <a:rPr lang="en-US" sz="1700" dirty="0">
                <a:solidFill>
                  <a:schemeClr val="accent6"/>
                </a:solidFill>
              </a:rPr>
              <a:t> or </a:t>
            </a:r>
            <a:r>
              <a:rPr lang="en-US" sz="1700" i="1" dirty="0">
                <a:solidFill>
                  <a:schemeClr val="accent6"/>
                </a:solidFill>
              </a:rPr>
              <a:t>fuel type </a:t>
            </a:r>
            <a:r>
              <a:rPr lang="en-US" sz="1700" dirty="0">
                <a:solidFill>
                  <a:schemeClr val="accent6"/>
                </a:solidFill>
              </a:rPr>
              <a:t>factor in their benefit matrix. In other words, deciding </a:t>
            </a:r>
            <a:r>
              <a:rPr lang="en-US" sz="1700" b="1" i="1" dirty="0">
                <a:solidFill>
                  <a:schemeClr val="accent6"/>
                </a:solidFill>
              </a:rPr>
              <a:t>how</a:t>
            </a:r>
            <a:r>
              <a:rPr lang="en-US" sz="1700" dirty="0">
                <a:solidFill>
                  <a:schemeClr val="accent6"/>
                </a:solidFill>
              </a:rPr>
              <a:t> to implement change will require grantees to understand </a:t>
            </a:r>
            <a:r>
              <a:rPr lang="en-US" sz="1700" b="1" i="1" dirty="0">
                <a:solidFill>
                  <a:schemeClr val="accent6"/>
                </a:solidFill>
              </a:rPr>
              <a:t>why</a:t>
            </a:r>
            <a:r>
              <a:rPr lang="en-US" sz="1700" dirty="0">
                <a:solidFill>
                  <a:schemeClr val="accent6"/>
                </a:solidFill>
              </a:rPr>
              <a:t> they need the change in the first place.</a:t>
            </a:r>
          </a:p>
          <a:p>
            <a:endParaRPr lang="en-US" sz="1700" dirty="0">
              <a:solidFill>
                <a:schemeClr val="accent6"/>
              </a:solidFill>
            </a:endParaRPr>
          </a:p>
          <a:p>
            <a:pPr marL="342900" indent="-342900">
              <a:buFont typeface="Arial" panose="020B0604020202020204" pitchFamily="34" charset="0"/>
              <a:buChar char="•"/>
            </a:pPr>
            <a:r>
              <a:rPr lang="en-US" sz="1700" dirty="0">
                <a:solidFill>
                  <a:schemeClr val="accent6"/>
                </a:solidFill>
              </a:rPr>
              <a:t>LIHEAP Performance Measures provide grantees with a powerful set of information.  However this data isn’t useful without context.  Knowledge of what is happening on the ground is necessary to fully understand the data, and to determine what program changes are feasible to improve outcomes.</a:t>
            </a:r>
            <a:endParaRPr lang="en-US" sz="2400" dirty="0">
              <a:solidFill>
                <a:schemeClr val="accent6"/>
              </a:solidFill>
            </a:endParaRPr>
          </a:p>
        </p:txBody>
      </p:sp>
    </p:spTree>
    <p:extLst>
      <p:ext uri="{BB962C8B-B14F-4D97-AF65-F5344CB8AC3E}">
        <p14:creationId xmlns:p14="http://schemas.microsoft.com/office/powerpoint/2010/main" val="41525411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93</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What We Have Learned</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457200" y="2438400"/>
            <a:ext cx="7848600" cy="2015936"/>
          </a:xfrm>
          <a:prstGeom prst="rect">
            <a:avLst/>
          </a:prstGeom>
        </p:spPr>
        <p:txBody>
          <a:bodyPr wrap="square">
            <a:spAutoFit/>
          </a:bodyPr>
          <a:lstStyle/>
          <a:p>
            <a:r>
              <a:rPr lang="en-US" sz="2300" b="1" dirty="0">
                <a:solidFill>
                  <a:schemeClr val="accent6"/>
                </a:solidFill>
              </a:rPr>
              <a:t>Using data isn’t always intuitive, clean, or easy.</a:t>
            </a:r>
          </a:p>
          <a:p>
            <a:endParaRPr lang="en-US" sz="1700" dirty="0">
              <a:solidFill>
                <a:schemeClr val="accent6"/>
              </a:solidFill>
            </a:endParaRPr>
          </a:p>
          <a:p>
            <a:pPr marL="285750" indent="-285750">
              <a:buFont typeface="Arial" panose="020B0604020202020204" pitchFamily="34" charset="0"/>
              <a:buChar char="•"/>
            </a:pPr>
            <a:r>
              <a:rPr lang="en-US" sz="1700" dirty="0">
                <a:solidFill>
                  <a:schemeClr val="accent6"/>
                </a:solidFill>
              </a:rPr>
              <a:t>Sometimes it takes talking with others, additional learning, or several reviews before a pattern or solution emerges. </a:t>
            </a:r>
          </a:p>
          <a:p>
            <a:pPr marL="285750" indent="-285750">
              <a:buFont typeface="Arial" panose="020B0604020202020204" pitchFamily="34" charset="0"/>
              <a:buChar char="•"/>
            </a:pPr>
            <a:endParaRPr lang="en-US" sz="1700" dirty="0">
              <a:solidFill>
                <a:schemeClr val="accent6"/>
              </a:solidFill>
            </a:endParaRPr>
          </a:p>
          <a:p>
            <a:pPr marL="285750" indent="-285750">
              <a:buFont typeface="Arial" panose="020B0604020202020204" pitchFamily="34" charset="0"/>
              <a:buChar char="•"/>
            </a:pPr>
            <a:r>
              <a:rPr lang="en-US" sz="1700" dirty="0">
                <a:solidFill>
                  <a:schemeClr val="accent6"/>
                </a:solidFill>
              </a:rPr>
              <a:t>Sometimes stories hide between the numbers instead of jumping off the page.  If you cannot find your story, it is time to ask for help.</a:t>
            </a:r>
          </a:p>
        </p:txBody>
      </p:sp>
    </p:spTree>
    <p:extLst>
      <p:ext uri="{BB962C8B-B14F-4D97-AF65-F5344CB8AC3E}">
        <p14:creationId xmlns:p14="http://schemas.microsoft.com/office/powerpoint/2010/main" val="4128046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94</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What We Have Learned</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3048000" y="3352800"/>
            <a:ext cx="3293364" cy="584775"/>
          </a:xfrm>
          <a:prstGeom prst="rect">
            <a:avLst/>
          </a:prstGeom>
        </p:spPr>
        <p:txBody>
          <a:bodyPr wrap="square">
            <a:spAutoFit/>
          </a:bodyPr>
          <a:lstStyle/>
          <a:p>
            <a:r>
              <a:rPr lang="en-US" sz="3200" b="1" dirty="0">
                <a:solidFill>
                  <a:schemeClr val="accent6"/>
                </a:solidFill>
              </a:rPr>
              <a:t>Questions?</a:t>
            </a:r>
            <a:endParaRPr lang="en-US" sz="2400" dirty="0">
              <a:solidFill>
                <a:schemeClr val="accent6"/>
              </a:solidFill>
            </a:endParaRPr>
          </a:p>
        </p:txBody>
      </p:sp>
    </p:spTree>
    <p:extLst>
      <p:ext uri="{BB962C8B-B14F-4D97-AF65-F5344CB8AC3E}">
        <p14:creationId xmlns:p14="http://schemas.microsoft.com/office/powerpoint/2010/main" val="22890827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95</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Sessions II and III</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1676400" y="3276600"/>
            <a:ext cx="5638800" cy="523220"/>
          </a:xfrm>
          <a:prstGeom prst="rect">
            <a:avLst/>
          </a:prstGeom>
        </p:spPr>
        <p:txBody>
          <a:bodyPr wrap="square">
            <a:spAutoFit/>
          </a:bodyPr>
          <a:lstStyle/>
          <a:p>
            <a:r>
              <a:rPr lang="en-US" sz="2800" b="1" dirty="0">
                <a:solidFill>
                  <a:schemeClr val="accent6"/>
                </a:solidFill>
              </a:rPr>
              <a:t>Preparing for Sessions II and III</a:t>
            </a:r>
          </a:p>
        </p:txBody>
      </p:sp>
    </p:spTree>
    <p:extLst>
      <p:ext uri="{BB962C8B-B14F-4D97-AF65-F5344CB8AC3E}">
        <p14:creationId xmlns:p14="http://schemas.microsoft.com/office/powerpoint/2010/main" val="36873322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96</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Contact Information</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sp>
        <p:nvSpPr>
          <p:cNvPr id="2" name="Rectangle 1"/>
          <p:cNvSpPr/>
          <p:nvPr/>
        </p:nvSpPr>
        <p:spPr>
          <a:xfrm>
            <a:off x="457200" y="1705296"/>
            <a:ext cx="7715645" cy="4733604"/>
          </a:xfrm>
          <a:prstGeom prst="rect">
            <a:avLst/>
          </a:prstGeom>
        </p:spPr>
        <p:txBody>
          <a:bodyPr wrap="square">
            <a:spAutoFit/>
          </a:bodyPr>
          <a:lstStyle/>
          <a:p>
            <a:pPr lvl="0">
              <a:lnSpc>
                <a:spcPct val="90000"/>
              </a:lnSpc>
              <a:buSzPct val="100000"/>
            </a:pPr>
            <a:r>
              <a:rPr lang="en-US" sz="2800" b="1" dirty="0">
                <a:solidFill>
                  <a:schemeClr val="accent6"/>
                </a:solidFill>
              </a:rPr>
              <a:t>For more information, please contact:</a:t>
            </a:r>
          </a:p>
          <a:p>
            <a:pPr lvl="0">
              <a:lnSpc>
                <a:spcPct val="90000"/>
              </a:lnSpc>
              <a:buSzPct val="100000"/>
            </a:pPr>
            <a:endParaRPr lang="en-US" sz="2000" b="1" i="1" dirty="0">
              <a:solidFill>
                <a:schemeClr val="accent6"/>
              </a:solidFill>
            </a:endParaRPr>
          </a:p>
          <a:p>
            <a:pPr>
              <a:lnSpc>
                <a:spcPct val="90000"/>
              </a:lnSpc>
              <a:buSzPct val="100000"/>
            </a:pPr>
            <a:r>
              <a:rPr lang="en-US" sz="2400" b="1" dirty="0">
                <a:solidFill>
                  <a:schemeClr val="accent6"/>
                </a:solidFill>
              </a:rPr>
              <a:t>Melissa Torgerson</a:t>
            </a:r>
          </a:p>
          <a:p>
            <a:pPr>
              <a:lnSpc>
                <a:spcPct val="90000"/>
              </a:lnSpc>
              <a:buSzPct val="100000"/>
            </a:pPr>
            <a:r>
              <a:rPr lang="en-US" sz="2300" dirty="0">
                <a:solidFill>
                  <a:schemeClr val="accent6"/>
                </a:solidFill>
                <a:hlinkClick r:id="rId4"/>
              </a:rPr>
              <a:t>Melissa@verveassociates.net</a:t>
            </a:r>
            <a:endParaRPr lang="en-US" sz="2300" dirty="0">
              <a:solidFill>
                <a:schemeClr val="accent6"/>
              </a:solidFill>
            </a:endParaRPr>
          </a:p>
          <a:p>
            <a:pPr>
              <a:lnSpc>
                <a:spcPct val="90000"/>
              </a:lnSpc>
              <a:buSzPct val="100000"/>
            </a:pPr>
            <a:r>
              <a:rPr lang="en-US" sz="2300" dirty="0">
                <a:solidFill>
                  <a:schemeClr val="accent6"/>
                </a:solidFill>
              </a:rPr>
              <a:t>503-706-2647</a:t>
            </a:r>
          </a:p>
          <a:p>
            <a:pPr marL="320040" lvl="1" indent="0">
              <a:lnSpc>
                <a:spcPct val="90000"/>
              </a:lnSpc>
              <a:spcBef>
                <a:spcPts val="0"/>
              </a:spcBef>
              <a:buSzPct val="100000"/>
              <a:buNone/>
            </a:pPr>
            <a:endParaRPr lang="en-US" sz="2300" dirty="0">
              <a:solidFill>
                <a:schemeClr val="accent6"/>
              </a:solidFill>
            </a:endParaRPr>
          </a:p>
          <a:p>
            <a:pPr>
              <a:lnSpc>
                <a:spcPct val="90000"/>
              </a:lnSpc>
              <a:buSzPct val="100000"/>
            </a:pPr>
            <a:r>
              <a:rPr lang="en-US" sz="2400" b="1" dirty="0">
                <a:solidFill>
                  <a:schemeClr val="accent6"/>
                </a:solidFill>
              </a:rPr>
              <a:t>Kevin McGrath</a:t>
            </a:r>
          </a:p>
          <a:p>
            <a:pPr>
              <a:lnSpc>
                <a:spcPct val="90000"/>
              </a:lnSpc>
              <a:buSzPct val="100000"/>
            </a:pPr>
            <a:r>
              <a:rPr lang="en-US" sz="2300" dirty="0">
                <a:solidFill>
                  <a:schemeClr val="accent6"/>
                </a:solidFill>
                <a:hlinkClick r:id="rId5"/>
              </a:rPr>
              <a:t>Kevin-McGrath@appriseinc.org</a:t>
            </a:r>
            <a:endParaRPr lang="en-US" sz="2300" dirty="0">
              <a:solidFill>
                <a:schemeClr val="accent6"/>
              </a:solidFill>
            </a:endParaRPr>
          </a:p>
          <a:p>
            <a:pPr>
              <a:lnSpc>
                <a:spcPct val="90000"/>
              </a:lnSpc>
              <a:buSzPct val="100000"/>
            </a:pPr>
            <a:r>
              <a:rPr lang="en-US" sz="2300" dirty="0">
                <a:solidFill>
                  <a:schemeClr val="accent6"/>
                </a:solidFill>
              </a:rPr>
              <a:t>609-252-2081</a:t>
            </a:r>
          </a:p>
          <a:p>
            <a:pPr>
              <a:lnSpc>
                <a:spcPct val="90000"/>
              </a:lnSpc>
              <a:buSzPct val="100000"/>
            </a:pPr>
            <a:endParaRPr lang="en-US" sz="2300" dirty="0">
              <a:solidFill>
                <a:schemeClr val="accent6"/>
              </a:solidFill>
            </a:endParaRPr>
          </a:p>
          <a:p>
            <a:pPr>
              <a:lnSpc>
                <a:spcPct val="90000"/>
              </a:lnSpc>
              <a:buSzPct val="100000"/>
            </a:pPr>
            <a:r>
              <a:rPr lang="en-US" sz="2400" b="1" dirty="0">
                <a:solidFill>
                  <a:schemeClr val="accent6"/>
                </a:solidFill>
              </a:rPr>
              <a:t>Dan Bausch</a:t>
            </a:r>
          </a:p>
          <a:p>
            <a:pPr>
              <a:lnSpc>
                <a:spcPct val="90000"/>
              </a:lnSpc>
              <a:buSzPct val="100000"/>
            </a:pPr>
            <a:r>
              <a:rPr lang="en-US" sz="2300" dirty="0">
                <a:solidFill>
                  <a:schemeClr val="accent6"/>
                </a:solidFill>
                <a:hlinkClick r:id="rId6"/>
              </a:rPr>
              <a:t>Daniel-Bausch@appriseinc.org</a:t>
            </a:r>
            <a:r>
              <a:rPr lang="en-US" sz="2300" dirty="0">
                <a:solidFill>
                  <a:schemeClr val="accent6"/>
                </a:solidFill>
              </a:rPr>
              <a:t> </a:t>
            </a:r>
          </a:p>
          <a:p>
            <a:pPr>
              <a:lnSpc>
                <a:spcPct val="90000"/>
              </a:lnSpc>
              <a:buSzPct val="100000"/>
            </a:pPr>
            <a:r>
              <a:rPr lang="en-US" sz="2300" dirty="0">
                <a:solidFill>
                  <a:schemeClr val="accent6"/>
                </a:solidFill>
              </a:rPr>
              <a:t>609-252-9050</a:t>
            </a:r>
          </a:p>
          <a:p>
            <a:endParaRPr lang="en-US" sz="2800" b="1" dirty="0">
              <a:solidFill>
                <a:schemeClr val="accent6"/>
              </a:solidFill>
            </a:endParaRPr>
          </a:p>
        </p:txBody>
      </p:sp>
    </p:spTree>
    <p:extLst>
      <p:ext uri="{BB962C8B-B14F-4D97-AF65-F5344CB8AC3E}">
        <p14:creationId xmlns:p14="http://schemas.microsoft.com/office/powerpoint/2010/main" val="2464263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97</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One</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pic>
        <p:nvPicPr>
          <p:cNvPr id="16" name="Picture 15"/>
          <p:cNvPicPr>
            <a:picLocks noChangeAspect="1"/>
          </p:cNvPicPr>
          <p:nvPr/>
        </p:nvPicPr>
        <p:blipFill>
          <a:blip r:embed="rId4"/>
          <a:stretch>
            <a:fillRect/>
          </a:stretch>
        </p:blipFill>
        <p:spPr>
          <a:xfrm>
            <a:off x="824484" y="1559637"/>
            <a:ext cx="7148425" cy="4566005"/>
          </a:xfrm>
          <a:prstGeom prst="rect">
            <a:avLst/>
          </a:prstGeom>
        </p:spPr>
      </p:pic>
    </p:spTree>
    <p:extLst>
      <p:ext uri="{BB962C8B-B14F-4D97-AF65-F5344CB8AC3E}">
        <p14:creationId xmlns:p14="http://schemas.microsoft.com/office/powerpoint/2010/main" val="3167148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2174" t="17585" r="13043" b="8691"/>
          <a:stretch/>
        </p:blipFill>
        <p:spPr>
          <a:xfrm>
            <a:off x="374904" y="1616765"/>
            <a:ext cx="8511787" cy="4717774"/>
          </a:xfrm>
          <a:prstGeom prst="rect">
            <a:avLst/>
          </a:prstGeom>
        </p:spPr>
      </p:pic>
      <p:sp>
        <p:nvSpPr>
          <p:cNvPr id="4" name="Slide Number Placeholder 3"/>
          <p:cNvSpPr>
            <a:spLocks noGrp="1"/>
          </p:cNvSpPr>
          <p:nvPr>
            <p:ph type="sldNum" sz="quarter" idx="12"/>
          </p:nvPr>
        </p:nvSpPr>
        <p:spPr/>
        <p:txBody>
          <a:bodyPr/>
          <a:lstStyle/>
          <a:p>
            <a:fld id="{232540F5-BE53-4980-ABDE-DC5A5DE073AE}" type="slidenum">
              <a:rPr lang="en-US" smtClean="0"/>
              <a:pPr/>
              <a:t>98</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One</a:t>
            </a:r>
            <a:endParaRPr lang="en-US" sz="2400" b="0" dirty="0"/>
          </a:p>
        </p:txBody>
      </p:sp>
      <p:pic>
        <p:nvPicPr>
          <p:cNvPr id="7" name="Content Placeholder 6"/>
          <p:cNvPicPr>
            <a:picLocks noChangeAspect="1"/>
          </p:cNvPicPr>
          <p:nvPr/>
        </p:nvPicPr>
        <p:blipFill rotWithShape="1">
          <a:blip r:embed="rId4"/>
          <a:srcRect l="15786" r="17121"/>
          <a:stretch/>
        </p:blipFill>
        <p:spPr>
          <a:xfrm>
            <a:off x="176784" y="217296"/>
            <a:ext cx="1295400" cy="1257683"/>
          </a:xfrm>
          <a:prstGeom prst="rect">
            <a:avLst/>
          </a:prstGeom>
        </p:spPr>
      </p:pic>
    </p:spTree>
    <p:extLst>
      <p:ext uri="{BB962C8B-B14F-4D97-AF65-F5344CB8AC3E}">
        <p14:creationId xmlns:p14="http://schemas.microsoft.com/office/powerpoint/2010/main" val="14534236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2540F5-BE53-4980-ABDE-DC5A5DE073AE}" type="slidenum">
              <a:rPr lang="en-US" smtClean="0"/>
              <a:pPr/>
              <a:t>99</a:t>
            </a:fld>
            <a:endParaRPr lang="en-US" dirty="0"/>
          </a:p>
        </p:txBody>
      </p:sp>
      <p:sp>
        <p:nvSpPr>
          <p:cNvPr id="14" name="Title 1"/>
          <p:cNvSpPr>
            <a:spLocks noGrp="1"/>
          </p:cNvSpPr>
          <p:nvPr>
            <p:ph type="title"/>
          </p:nvPr>
        </p:nvSpPr>
        <p:spPr>
          <a:xfrm>
            <a:off x="1600200" y="228600"/>
            <a:ext cx="7434072" cy="1143000"/>
          </a:xfrm>
        </p:spPr>
        <p:txBody>
          <a:bodyPr anchor="ctr">
            <a:normAutofit/>
          </a:bodyPr>
          <a:lstStyle/>
          <a:p>
            <a:pPr algn="l">
              <a:lnSpc>
                <a:spcPct val="90000"/>
              </a:lnSpc>
            </a:pPr>
            <a:r>
              <a:rPr lang="en-US" sz="2700" dirty="0">
                <a:solidFill>
                  <a:srgbClr val="FFFFFF"/>
                </a:solidFill>
              </a:rPr>
              <a:t>Performance Management Session I</a:t>
            </a:r>
            <a:r>
              <a:rPr lang="en-US" sz="2800" dirty="0">
                <a:solidFill>
                  <a:srgbClr val="FFFFFF"/>
                </a:solidFill>
              </a:rPr>
              <a:t/>
            </a:r>
            <a:br>
              <a:rPr lang="en-US" sz="2800" dirty="0">
                <a:solidFill>
                  <a:srgbClr val="FFFFFF"/>
                </a:solidFill>
              </a:rPr>
            </a:br>
            <a:r>
              <a:rPr lang="en-US" sz="2400" b="0" dirty="0">
                <a:solidFill>
                  <a:srgbClr val="FFFFFF"/>
                </a:solidFill>
              </a:rPr>
              <a:t>Session II and III—Scenario Two</a:t>
            </a:r>
            <a:endParaRPr lang="en-US" sz="2400" b="0" dirty="0"/>
          </a:p>
        </p:txBody>
      </p:sp>
      <p:pic>
        <p:nvPicPr>
          <p:cNvPr id="7" name="Content Placeholder 6"/>
          <p:cNvPicPr>
            <a:picLocks noChangeAspect="1"/>
          </p:cNvPicPr>
          <p:nvPr/>
        </p:nvPicPr>
        <p:blipFill rotWithShape="1">
          <a:blip r:embed="rId3"/>
          <a:srcRect l="15786" r="17121"/>
          <a:stretch/>
        </p:blipFill>
        <p:spPr>
          <a:xfrm>
            <a:off x="176784" y="217296"/>
            <a:ext cx="1295400" cy="1257683"/>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696888696"/>
              </p:ext>
            </p:extLst>
          </p:nvPr>
        </p:nvGraphicFramePr>
        <p:xfrm>
          <a:off x="4598505" y="3739896"/>
          <a:ext cx="4028661" cy="2699004"/>
        </p:xfrm>
        <a:graphic>
          <a:graphicData uri="http://schemas.openxmlformats.org/drawingml/2006/table">
            <a:tbl>
              <a:tblPr firstRow="1" firstCol="1" bandRow="1"/>
              <a:tblGrid>
                <a:gridCol w="1294719">
                  <a:extLst>
                    <a:ext uri="{9D8B030D-6E8A-4147-A177-3AD203B41FA5}">
                      <a16:colId xmlns:a16="http://schemas.microsoft.com/office/drawing/2014/main" val="3117933569"/>
                    </a:ext>
                  </a:extLst>
                </a:gridCol>
                <a:gridCol w="865385">
                  <a:extLst>
                    <a:ext uri="{9D8B030D-6E8A-4147-A177-3AD203B41FA5}">
                      <a16:colId xmlns:a16="http://schemas.microsoft.com/office/drawing/2014/main" val="1735627400"/>
                    </a:ext>
                  </a:extLst>
                </a:gridCol>
                <a:gridCol w="940905">
                  <a:extLst>
                    <a:ext uri="{9D8B030D-6E8A-4147-A177-3AD203B41FA5}">
                      <a16:colId xmlns:a16="http://schemas.microsoft.com/office/drawing/2014/main" val="1474966604"/>
                    </a:ext>
                  </a:extLst>
                </a:gridCol>
                <a:gridCol w="927652">
                  <a:extLst>
                    <a:ext uri="{9D8B030D-6E8A-4147-A177-3AD203B41FA5}">
                      <a16:colId xmlns:a16="http://schemas.microsoft.com/office/drawing/2014/main" val="2221070418"/>
                    </a:ext>
                  </a:extLst>
                </a:gridCol>
              </a:tblGrid>
              <a:tr h="0">
                <a:tc rowSpan="2">
                  <a:txBody>
                    <a:bodyPr/>
                    <a:lstStyle/>
                    <a:p>
                      <a:pPr marL="0" marR="0">
                        <a:lnSpc>
                          <a:spcPct val="115000"/>
                        </a:lnSpc>
                        <a:spcBef>
                          <a:spcPts val="0"/>
                        </a:spcBef>
                        <a:spcAft>
                          <a:spcPts val="0"/>
                        </a:spcAft>
                      </a:pPr>
                      <a:r>
                        <a:rPr lang="en-US" sz="11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1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Main Heating Fuel</a:t>
                      </a:r>
                      <a:endPar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0744152"/>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Electricity</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Natural Gas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Fuel Oil</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205153181"/>
                  </a:ext>
                </a:extLst>
              </a:tr>
              <a:tr h="0">
                <a:tc gridSpan="4">
                  <a:txBody>
                    <a:bodyPr/>
                    <a:lstStyle/>
                    <a:p>
                      <a:pPr marL="0" marR="0">
                        <a:lnSpc>
                          <a:spcPct val="115000"/>
                        </a:lnSpc>
                        <a:spcBef>
                          <a:spcPts val="0"/>
                        </a:spcBef>
                        <a:spcAft>
                          <a:spcPts val="0"/>
                        </a:spcAft>
                      </a:pPr>
                      <a:r>
                        <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or Below Poverty</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2588844"/>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Two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$392</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$474</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119810"/>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Three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$523</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$633</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21433"/>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Four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$653</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$653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$791</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36418666"/>
                  </a:ext>
                </a:extLst>
              </a:tr>
              <a:tr h="0">
                <a:tc gridSpan="4">
                  <a:txBody>
                    <a:bodyPr/>
                    <a:lstStyle/>
                    <a:p>
                      <a:pPr marL="0" marR="0">
                        <a:lnSpc>
                          <a:spcPct val="115000"/>
                        </a:lnSpc>
                        <a:spcBef>
                          <a:spcPts val="0"/>
                        </a:spcBef>
                        <a:spcAft>
                          <a:spcPts val="0"/>
                        </a:spcAft>
                      </a:pPr>
                      <a:r>
                        <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Poverty to 150% of Poverty</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9543561"/>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Two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$356</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$431</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508159"/>
                  </a:ext>
                </a:extLst>
              </a:tr>
              <a:tr h="74185">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Three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$475</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$575</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804358"/>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Four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$594</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$719</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48367988"/>
                  </a:ext>
                </a:extLst>
              </a:tr>
              <a:tr h="0">
                <a:tc gridSpan="4">
                  <a:txBody>
                    <a:bodyPr/>
                    <a:lstStyle/>
                    <a:p>
                      <a:pPr marL="0" marR="0">
                        <a:lnSpc>
                          <a:spcPct val="115000"/>
                        </a:lnSpc>
                        <a:spcBef>
                          <a:spcPts val="0"/>
                        </a:spcBef>
                        <a:spcAft>
                          <a:spcPts val="0"/>
                        </a:spcAft>
                      </a:pPr>
                      <a:r>
                        <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Greater than 150% of Poverty</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852440"/>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Two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$321</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$388</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605766"/>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Three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$428</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$518</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166800"/>
                  </a:ext>
                </a:extLst>
              </a:tr>
              <a:tr h="0">
                <a:tc>
                  <a:txBody>
                    <a:bodyPr/>
                    <a:lstStyle/>
                    <a:p>
                      <a:pPr marL="0" marR="0" algn="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Four bedrooms</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$534</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$534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$647</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01633063"/>
                  </a:ext>
                </a:extLst>
              </a:tr>
            </a:tbl>
          </a:graphicData>
        </a:graphic>
      </p:graphicFrame>
      <p:sp>
        <p:nvSpPr>
          <p:cNvPr id="17" name="Rectangle 16"/>
          <p:cNvSpPr/>
          <p:nvPr/>
        </p:nvSpPr>
        <p:spPr>
          <a:xfrm>
            <a:off x="374904" y="1668498"/>
            <a:ext cx="4572000" cy="2725874"/>
          </a:xfrm>
          <a:prstGeom prst="rect">
            <a:avLst/>
          </a:prstGeom>
        </p:spPr>
        <p:txBody>
          <a:bodyPr>
            <a:spAutoFit/>
          </a:bodyPr>
          <a:lstStyle/>
          <a:p>
            <a:pPr>
              <a:spcAft>
                <a:spcPts val="1000"/>
              </a:spcAft>
            </a:pPr>
            <a:r>
              <a:rPr lang="en-US" sz="1100" b="1"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State #2 - LIHEAP Benefit Matrix</a:t>
            </a:r>
            <a:endParaRPr lang="en-US" sz="1000"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Step #1 - Assign Main Heating Fuel Benefit</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Electric Main Heat = $475</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Natural Gas Main Heat = $475</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Fuel Oil Main Heating = $575</a:t>
            </a:r>
          </a:p>
          <a:p>
            <a:pPr marL="342900" marR="0" lvl="0" indent="-342900">
              <a:lnSpc>
                <a:spcPct val="115000"/>
              </a:lnSpc>
              <a:spcBef>
                <a:spcPts val="0"/>
              </a:spcBef>
              <a:spcAft>
                <a:spcPts val="0"/>
              </a:spcAft>
              <a:buFont typeface="Symbol" panose="05050102010706020507" pitchFamily="18" charset="2"/>
              <a:buChar char=""/>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Step #2 - Assign Income Adjustment</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Income at or below Poverty - Multiply benefit by 1.1</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Income Greater than 150% of Poverty - Multiply benefit by 0.9</a:t>
            </a:r>
          </a:p>
          <a:p>
            <a:pPr marL="342900" marR="0" lvl="0" indent="-342900">
              <a:lnSpc>
                <a:spcPct val="115000"/>
              </a:lnSpc>
              <a:spcBef>
                <a:spcPts val="0"/>
              </a:spcBef>
              <a:spcAft>
                <a:spcPts val="0"/>
              </a:spcAft>
              <a:buFont typeface="Symbol" panose="05050102010706020507" pitchFamily="18" charset="2"/>
              <a:buChar char=""/>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Step #3 - Energy Expenditure Adjustment  - Use Number of Bedrooms as a Proxy</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2 bedrooms – Multiply benefit by 0.75</a:t>
            </a:r>
          </a:p>
          <a:p>
            <a:pPr marL="742950" marR="0" lvl="1" indent="-285750">
              <a:lnSpc>
                <a:spcPct val="115000"/>
              </a:lnSpc>
              <a:spcBef>
                <a:spcPts val="0"/>
              </a:spcBef>
              <a:spcAft>
                <a:spcPts val="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3 bedrooms – Multiply benefit by 1</a:t>
            </a:r>
          </a:p>
          <a:p>
            <a:pPr marL="742950" marR="0" lvl="1" indent="-285750">
              <a:lnSpc>
                <a:spcPct val="115000"/>
              </a:lnSpc>
              <a:spcBef>
                <a:spcPts val="0"/>
              </a:spcBef>
              <a:spcAft>
                <a:spcPts val="1000"/>
              </a:spcAft>
              <a:buFont typeface="Courier New" panose="02070309020205020404" pitchFamily="49" charset="0"/>
              <a:buChar char="o"/>
            </a:pPr>
            <a:r>
              <a:rPr lang="en-US"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4 bedrooms – Multiply benefit by 1.25</a:t>
            </a:r>
            <a:endParaRPr lang="en-US"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996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F PPT Template Tan Background - August 2013">
  <a:themeElements>
    <a:clrScheme name="ACF Standard">
      <a:dk1>
        <a:srgbClr val="FFFFFF"/>
      </a:dk1>
      <a:lt1>
        <a:srgbClr val="CFC3AE"/>
      </a:lt1>
      <a:dk2>
        <a:srgbClr val="BCD9ED"/>
      </a:dk2>
      <a:lt2>
        <a:srgbClr val="CFC3AE"/>
      </a:lt2>
      <a:accent1>
        <a:srgbClr val="548AB0"/>
      </a:accent1>
      <a:accent2>
        <a:srgbClr val="FFFFFF"/>
      </a:accent2>
      <a:accent3>
        <a:srgbClr val="0099CC"/>
      </a:accent3>
      <a:accent4>
        <a:srgbClr val="CCBB9E"/>
      </a:accent4>
      <a:accent5>
        <a:srgbClr val="9E9273"/>
      </a:accent5>
      <a:accent6>
        <a:srgbClr val="264A64"/>
      </a:accent6>
      <a:hlink>
        <a:srgbClr val="00C8C3"/>
      </a:hlink>
      <a:folHlink>
        <a:srgbClr val="0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1422</TotalTime>
  <Words>11411</Words>
  <Application>Microsoft Office PowerPoint</Application>
  <PresentationFormat>On-screen Show (4:3)</PresentationFormat>
  <Paragraphs>2025</Paragraphs>
  <Slides>106</Slides>
  <Notes>102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Arial</vt:lpstr>
      <vt:lpstr>Calibri</vt:lpstr>
      <vt:lpstr>Courier</vt:lpstr>
      <vt:lpstr>Courier New</vt:lpstr>
      <vt:lpstr>Symbol</vt:lpstr>
      <vt:lpstr>Times New Roman</vt:lpstr>
      <vt:lpstr>Wingdings</vt:lpstr>
      <vt:lpstr>Wingdings 2</vt:lpstr>
      <vt:lpstr>ACF PPT Template Tan Background - August 2013</vt:lpstr>
      <vt:lpstr>2017 LIHEAP National Training LIHEAP Performance Management</vt:lpstr>
      <vt:lpstr>LIHEAP Performance Management   Introduction</vt:lpstr>
      <vt:lpstr>LIHEAP Performance Management   Introduction</vt:lpstr>
      <vt:lpstr>LIHEAP Performance Management   Introduction</vt:lpstr>
      <vt:lpstr>LIHEAP Performance Management   Introduction</vt:lpstr>
      <vt:lpstr>LIHEAP Performance Management   Introduction</vt:lpstr>
      <vt:lpstr>LIHEAP Performance Management   Introduction</vt:lpstr>
      <vt:lpstr>LIHEAP Performance Management   Introduction</vt:lpstr>
      <vt:lpstr>LIHEAP Performance Management   Training Objectives</vt:lpstr>
      <vt:lpstr>LIHEAP Performance Management   Training Agenda</vt:lpstr>
      <vt:lpstr>LIHEAP Performance Management   Training Agenda</vt:lpstr>
      <vt:lpstr>LIHEAP Performance Management   Training Agenda</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How LIHEAP Measures Fit Into Performance Management</vt:lpstr>
      <vt:lpstr>Performance Management Session I Grantee Examples</vt:lpstr>
      <vt:lpstr>Performance Management Session I Grantee Examples</vt:lpstr>
      <vt:lpstr>Performance Management Session I Grantee Examples</vt:lpstr>
      <vt:lpstr>Performance Management Session I Grantee Examples</vt:lpstr>
      <vt:lpstr>Performance Management Session I Grantee Examples</vt:lpstr>
      <vt:lpstr>Performance Management Session I Grantee Examples</vt:lpstr>
      <vt:lpstr>Performance Management Session I Example A—Benefit Matrix</vt:lpstr>
      <vt:lpstr>Performance Management Session I Example A—Income and Energy Costs (all households)</vt:lpstr>
      <vt:lpstr>Performance Management Session I Example A—Income and Energy Costs (all households)</vt:lpstr>
      <vt:lpstr>Performance Management Session I Example A—Income and Energy Costs (all households)</vt:lpstr>
      <vt:lpstr>Performance Management Session I Example A—LIHEAP Impact (all households)</vt:lpstr>
      <vt:lpstr>Performance Management Session I Example A—LIHEAP Impact (all households)</vt:lpstr>
      <vt:lpstr>Performance Management Session I Example A—LIHEAP Impact (all households)</vt:lpstr>
      <vt:lpstr>Performance Management Session I Example A—All Households Summary</vt:lpstr>
      <vt:lpstr>Performance Management Session I Example A—Step Two (Looking at Data by Fuel Type)</vt:lpstr>
      <vt:lpstr>Performance Management Session I Example A—Income and Energy Costs (Natural Gas Main Heat HH)</vt:lpstr>
      <vt:lpstr>Performance Management Session I Example A—Income and Energy Costs (Natural Gas Main Heat HH)</vt:lpstr>
      <vt:lpstr>Performance Management Session I Example A—Income and Energy Costs (Natural Gas Main Heat HH)</vt:lpstr>
      <vt:lpstr>Performance Management Session I Example A—LIHEAP Impact (Natural Gas Main Heat HH)</vt:lpstr>
      <vt:lpstr>Performance Management Session I Example A—LIHEAP Impact (Natural Gas Main Heat HH)</vt:lpstr>
      <vt:lpstr>Performance Management Session I Example A—LIHEAP Impact (Natural Gas Main Heat HH)</vt:lpstr>
      <vt:lpstr>Performance Management Session I Example A—Natural Gas Households Summary</vt:lpstr>
      <vt:lpstr>Performance Management Session I Example A—Looking at Data across Fuel Type</vt:lpstr>
      <vt:lpstr>Performance Management Session I Example A—Income and Energy Costs (Across Fuel Types)</vt:lpstr>
      <vt:lpstr>Performance Management Session I Example A—Income and Energy Costs (Across Fuel Types)</vt:lpstr>
      <vt:lpstr>Performance Management Session I Example A—Income and Energy Costs (Across Fuel Types)</vt:lpstr>
      <vt:lpstr>Performance Management Session I Example A—Income and Energy Costs (Across Fuel Types)</vt:lpstr>
      <vt:lpstr>Performance Management Session I Example A—Income and Energy Costs (Across Fuel Types)</vt:lpstr>
      <vt:lpstr>Performance Management Session I Example A—Multiple Fuel Types Summary</vt:lpstr>
      <vt:lpstr>Performance Management Session I Example A—What Did the Data Tell Us?</vt:lpstr>
      <vt:lpstr>Performance Management Session I Example A—What Did the Data Tell Us?</vt:lpstr>
      <vt:lpstr>Performance Management Session I Example A—What Did the Data Tell Us?</vt:lpstr>
      <vt:lpstr>Performance Management Session I Grantee Examples</vt:lpstr>
      <vt:lpstr>Performance Management Session I Example B—Benefit Matrix</vt:lpstr>
      <vt:lpstr>Performance Management Session I Example B—Income and Energy Costs (all households)</vt:lpstr>
      <vt:lpstr>Performance Management Session I Example B—Income and Energy Costs (all households)</vt:lpstr>
      <vt:lpstr>Performance Management Session I Example B—Income and Energy Costs (all households)</vt:lpstr>
      <vt:lpstr>Performance Management Session I Example B—LIHEAP Impact (all households)</vt:lpstr>
      <vt:lpstr>Performance Management Session I Example B—LIHEAP Impact (all households)</vt:lpstr>
      <vt:lpstr>Performance Management Session I Example B—LIHEAP Impact (all households)</vt:lpstr>
      <vt:lpstr>Performance Management Session I Example B—All Households Summary</vt:lpstr>
      <vt:lpstr>Performance Management Session I Example B—Step Two (Looking at Data by Fuel Type)</vt:lpstr>
      <vt:lpstr>Performance Management Session I Example B—Income and Energy Costs (Natural Gas Main Heat HH)</vt:lpstr>
      <vt:lpstr>Performance Management Session I Example B—Income and Energy Costs (Natural Gas Main Heat HH)</vt:lpstr>
      <vt:lpstr>Performance Management Session I Example B—Income and Energy Costs (Natural Gas Main Heat HH)</vt:lpstr>
      <vt:lpstr>Performance Management Session I Example B—LIHEAP Impact (Natural Gas Main Heat HH)</vt:lpstr>
      <vt:lpstr>Performance Management Session I Example B—LIHEAP Impact (Natural Gas Main Heat HH)</vt:lpstr>
      <vt:lpstr>Performance Management Session I Example B—LIHEAP Impact (Natural Gas Main Heat HH)</vt:lpstr>
      <vt:lpstr>Performance Management Session I Example B—Natural Gas Households Summary</vt:lpstr>
      <vt:lpstr>Performance Management Session I Example B—Looking at Data across Fuel Type</vt:lpstr>
      <vt:lpstr>Performance Management Session I Example B—Income and Energy Costs (Across Fuel Types)</vt:lpstr>
      <vt:lpstr>Performance Management Session I Example B—Income and Energy Costs (Across Fuel Types)</vt:lpstr>
      <vt:lpstr>Performance Management Session I Example B—Income and Energy Costs (Across Fuel Types)</vt:lpstr>
      <vt:lpstr>Performance Management Session I Example B—Income and Energy Costs (Across Fuel Types)</vt:lpstr>
      <vt:lpstr>Performance Management Session I Example B—Income and Energy Costs (Across Fuel Types)</vt:lpstr>
      <vt:lpstr>Performance Management Session I Example B—Multiple Fuel Types Summary</vt:lpstr>
      <vt:lpstr>Performance Management Session I Example B—What Did the Data Tell Us?</vt:lpstr>
      <vt:lpstr>Performance Management Session I Example B—What Did the Data Tell Us?</vt:lpstr>
      <vt:lpstr>Performance Management Session I Example B</vt:lpstr>
      <vt:lpstr>Performance Management Session I Tools and Resources</vt:lpstr>
      <vt:lpstr>Performance Management Session I Tools and Resources</vt:lpstr>
      <vt:lpstr>Performance Management Session I Tools and Resources</vt:lpstr>
      <vt:lpstr>Performance Management Session I Tools and Resources</vt:lpstr>
      <vt:lpstr>Performance Management Session I Tools and Resources</vt:lpstr>
      <vt:lpstr>Performance Management Session I Tools and Resources</vt:lpstr>
      <vt:lpstr>Performance Management Session I What We Have Learned</vt:lpstr>
      <vt:lpstr>Performance Management Session I What We Have Learned</vt:lpstr>
      <vt:lpstr>Performance Management Session I What We Have Learned</vt:lpstr>
      <vt:lpstr>Performance Management Session I What We Have Learned</vt:lpstr>
      <vt:lpstr>Performance Management Session I What We Have Learned</vt:lpstr>
      <vt:lpstr>Performance Management Session I What We Have Learned</vt:lpstr>
      <vt:lpstr>Performance Management Session I Sessions II and III</vt:lpstr>
      <vt:lpstr>Performance Management Session I Contact Information</vt:lpstr>
      <vt:lpstr>Performance Management Session I Session II and III—Scenario One</vt:lpstr>
      <vt:lpstr>Performance Management Session I Session II and III—Scenario One</vt:lpstr>
      <vt:lpstr>Performance Management Session I Session II and III—Scenario Two</vt:lpstr>
      <vt:lpstr>Performance Management Session I Session II and III—Scenario Two</vt:lpstr>
      <vt:lpstr>Performance Management Session I Session II and III—Scenario Three</vt:lpstr>
      <vt:lpstr>Performance Management Session I Session II and III—Scenario Three</vt:lpstr>
      <vt:lpstr>Performance Management Session I Session II and III—Scenario Four</vt:lpstr>
      <vt:lpstr>Performance Management Session I Session II and III—Scenario Four</vt:lpstr>
      <vt:lpstr>Performance Management Session I Session II and III—Scenario Five</vt:lpstr>
      <vt:lpstr>Performance Management Session I Session II and III—Scenario Five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LIHEAP National Training LIHEAP Performance Management</dc:title>
  <dc:creator>Melissa Torgerson</dc:creator>
  <cp:lastModifiedBy>Melissa Torgerson</cp:lastModifiedBy>
  <cp:revision>102</cp:revision>
  <cp:lastPrinted>2017-04-02T06:39:20Z</cp:lastPrinted>
  <dcterms:created xsi:type="dcterms:W3CDTF">2017-03-31T16:11:28Z</dcterms:created>
  <dcterms:modified xsi:type="dcterms:W3CDTF">2017-04-04T05:02:30Z</dcterms:modified>
</cp:coreProperties>
</file>