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handoutMasterIdLst>
    <p:handoutMasterId r:id="rId48"/>
  </p:handoutMasterIdLst>
  <p:sldIdLst>
    <p:sldId id="256" r:id="rId5"/>
    <p:sldId id="447" r:id="rId6"/>
    <p:sldId id="272" r:id="rId7"/>
    <p:sldId id="472" r:id="rId8"/>
    <p:sldId id="481" r:id="rId9"/>
    <p:sldId id="494" r:id="rId10"/>
    <p:sldId id="416" r:id="rId11"/>
    <p:sldId id="473" r:id="rId12"/>
    <p:sldId id="474" r:id="rId13"/>
    <p:sldId id="482" r:id="rId14"/>
    <p:sldId id="417" r:id="rId15"/>
    <p:sldId id="476" r:id="rId16"/>
    <p:sldId id="477" r:id="rId17"/>
    <p:sldId id="489" r:id="rId18"/>
    <p:sldId id="483" r:id="rId19"/>
    <p:sldId id="484" r:id="rId20"/>
    <p:sldId id="486" r:id="rId21"/>
    <p:sldId id="485" r:id="rId22"/>
    <p:sldId id="498" r:id="rId23"/>
    <p:sldId id="487" r:id="rId24"/>
    <p:sldId id="501" r:id="rId25"/>
    <p:sldId id="516" r:id="rId26"/>
    <p:sldId id="515" r:id="rId27"/>
    <p:sldId id="514" r:id="rId28"/>
    <p:sldId id="397" r:id="rId29"/>
    <p:sldId id="479" r:id="rId30"/>
    <p:sldId id="480" r:id="rId31"/>
    <p:sldId id="495" r:id="rId32"/>
    <p:sldId id="496" r:id="rId33"/>
    <p:sldId id="423" r:id="rId34"/>
    <p:sldId id="425" r:id="rId35"/>
    <p:sldId id="508" r:id="rId36"/>
    <p:sldId id="511" r:id="rId37"/>
    <p:sldId id="509" r:id="rId38"/>
    <p:sldId id="512" r:id="rId39"/>
    <p:sldId id="510" r:id="rId40"/>
    <p:sldId id="513" r:id="rId41"/>
    <p:sldId id="504" r:id="rId42"/>
    <p:sldId id="517" r:id="rId43"/>
    <p:sldId id="367" r:id="rId44"/>
    <p:sldId id="271" r:id="rId45"/>
    <p:sldId id="270" r:id="rId46"/>
  </p:sldIdLst>
  <p:sldSz cx="9144000" cy="6858000" type="screen4x3"/>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liya Rzad" initials="YR" lastIdx="9" clrIdx="0"/>
  <p:cmAuthor id="1" name="Jessica Porter" initials="JJP" lastIdx="1" clrIdx="1"/>
  <p:cmAuthor id="2" name="Riddick" initials="Ri" lastIdx="3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39E"/>
    <a:srgbClr val="336699"/>
    <a:srgbClr val="FFFFCC"/>
    <a:srgbClr val="DDDDD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6" autoAdjust="0"/>
    <p:restoredTop sz="90099" autoAdjust="0"/>
  </p:normalViewPr>
  <p:slideViewPr>
    <p:cSldViewPr>
      <p:cViewPr varScale="1">
        <p:scale>
          <a:sx n="60" d="100"/>
          <a:sy n="60" d="100"/>
        </p:scale>
        <p:origin x="1229"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61F31-1D5E-4900-ACAA-E1A86480450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34045CA-9A1F-40CD-BD4E-DB315887A1C7}">
      <dgm:prSet phldrT="[Text]" custT="1"/>
      <dgm:spPr>
        <a:solidFill>
          <a:srgbClr val="2E739E"/>
        </a:solidFill>
        <a:ln>
          <a:solidFill>
            <a:srgbClr val="2E739E"/>
          </a:solidFill>
        </a:ln>
      </dgm:spPr>
      <dgm:t>
        <a:bodyPr/>
        <a:lstStyle/>
        <a:p>
          <a:pPr>
            <a:lnSpc>
              <a:spcPct val="80000"/>
            </a:lnSpc>
            <a:spcBef>
              <a:spcPts val="0"/>
            </a:spcBef>
            <a:spcAft>
              <a:spcPts val="0"/>
            </a:spcAft>
          </a:pPr>
          <a:r>
            <a:rPr lang="en-US" sz="1100" b="1" dirty="0" smtClean="0"/>
            <a:t>PLANNING</a:t>
          </a:r>
        </a:p>
        <a:p>
          <a:pPr>
            <a:lnSpc>
              <a:spcPct val="80000"/>
            </a:lnSpc>
            <a:spcBef>
              <a:spcPts val="0"/>
            </a:spcBef>
            <a:spcAft>
              <a:spcPts val="0"/>
            </a:spcAft>
          </a:pPr>
          <a:endParaRPr lang="en-US" sz="1100" b="1" dirty="0" smtClean="0"/>
        </a:p>
        <a:p>
          <a:pPr>
            <a:lnSpc>
              <a:spcPct val="80000"/>
            </a:lnSpc>
            <a:spcBef>
              <a:spcPts val="0"/>
            </a:spcBef>
            <a:spcAft>
              <a:spcPts val="0"/>
            </a:spcAft>
          </a:pPr>
          <a:r>
            <a:rPr lang="en-US" sz="1100" b="1" dirty="0" smtClean="0"/>
            <a:t>Planning what we would like to happen. Periodically recalibrating based on new learning.</a:t>
          </a:r>
          <a:endParaRPr lang="en-US" sz="1100" b="1" dirty="0"/>
        </a:p>
      </dgm:t>
    </dgm:pt>
    <dgm:pt modelId="{344ED61F-6276-4C57-A93D-7E650DDC38CA}" type="parTrans" cxnId="{A88E4753-A3BB-414C-9766-42CFDDC64145}">
      <dgm:prSet/>
      <dgm:spPr/>
      <dgm:t>
        <a:bodyPr/>
        <a:lstStyle/>
        <a:p>
          <a:endParaRPr lang="en-US" sz="2000" b="1"/>
        </a:p>
      </dgm:t>
    </dgm:pt>
    <dgm:pt modelId="{B46C836A-6D9E-42C9-8EB6-79CB9EBEB52B}" type="sibTrans" cxnId="{A88E4753-A3BB-414C-9766-42CFDDC64145}">
      <dgm:prSet custT="1"/>
      <dgm:spPr>
        <a:solidFill>
          <a:schemeClr val="bg1">
            <a:lumMod val="50000"/>
          </a:schemeClr>
        </a:solidFill>
      </dgm:spPr>
      <dgm:t>
        <a:bodyPr/>
        <a:lstStyle/>
        <a:p>
          <a:pPr>
            <a:lnSpc>
              <a:spcPct val="80000"/>
            </a:lnSpc>
            <a:spcBef>
              <a:spcPts val="0"/>
            </a:spcBef>
            <a:spcAft>
              <a:spcPts val="0"/>
            </a:spcAft>
          </a:pPr>
          <a:endParaRPr lang="en-US" sz="1000" b="1"/>
        </a:p>
      </dgm:t>
    </dgm:pt>
    <dgm:pt modelId="{EF567F6F-591F-4C86-9C0C-FB73497FFB1A}">
      <dgm:prSet phldrT="[Text]" custT="1"/>
      <dgm:spPr>
        <a:solidFill>
          <a:srgbClr val="2E739E"/>
        </a:solidFill>
        <a:ln>
          <a:solidFill>
            <a:srgbClr val="2E739E"/>
          </a:solidFill>
        </a:ln>
      </dgm:spPr>
      <dgm:t>
        <a:bodyPr/>
        <a:lstStyle/>
        <a:p>
          <a:pPr>
            <a:lnSpc>
              <a:spcPct val="80000"/>
            </a:lnSpc>
            <a:spcBef>
              <a:spcPts val="0"/>
            </a:spcBef>
            <a:spcAft>
              <a:spcPts val="0"/>
            </a:spcAft>
          </a:pPr>
          <a:r>
            <a:rPr lang="en-US" sz="1100" b="1" dirty="0" smtClean="0"/>
            <a:t>MONITORING</a:t>
          </a:r>
        </a:p>
        <a:p>
          <a:pPr>
            <a:lnSpc>
              <a:spcPct val="80000"/>
            </a:lnSpc>
            <a:spcBef>
              <a:spcPts val="0"/>
            </a:spcBef>
            <a:spcAft>
              <a:spcPts val="0"/>
            </a:spcAft>
          </a:pPr>
          <a:r>
            <a:rPr lang="en-US" sz="1100" b="1" i="1" dirty="0" smtClean="0"/>
            <a:t>(Ongoing, Real-Time)</a:t>
          </a:r>
        </a:p>
        <a:p>
          <a:pPr>
            <a:lnSpc>
              <a:spcPct val="80000"/>
            </a:lnSpc>
            <a:spcBef>
              <a:spcPts val="0"/>
            </a:spcBef>
            <a:spcAft>
              <a:spcPts val="0"/>
            </a:spcAft>
          </a:pPr>
          <a:endParaRPr lang="en-US" sz="1100" b="1" dirty="0" smtClean="0"/>
        </a:p>
        <a:p>
          <a:pPr>
            <a:lnSpc>
              <a:spcPct val="80000"/>
            </a:lnSpc>
            <a:spcBef>
              <a:spcPts val="0"/>
            </a:spcBef>
            <a:spcAft>
              <a:spcPts val="0"/>
            </a:spcAft>
          </a:pPr>
          <a:r>
            <a:rPr lang="en-US" sz="1100" b="1" dirty="0" smtClean="0"/>
            <a:t>Regularly reviewing program processes and feedback.  Course correcting as needed to assure program is meeting expected outcomes.</a:t>
          </a:r>
          <a:endParaRPr lang="en-US" sz="1100" b="1" dirty="0"/>
        </a:p>
      </dgm:t>
    </dgm:pt>
    <dgm:pt modelId="{BBD5CECA-46B1-4A73-82AD-2FA76A0A5BCD}" type="parTrans" cxnId="{22728BEB-1FF9-4A2B-90ED-67B86D5AA577}">
      <dgm:prSet/>
      <dgm:spPr/>
      <dgm:t>
        <a:bodyPr/>
        <a:lstStyle/>
        <a:p>
          <a:endParaRPr lang="en-US" sz="2000" b="1"/>
        </a:p>
      </dgm:t>
    </dgm:pt>
    <dgm:pt modelId="{EC4AC449-2408-4851-9CC1-DD869FA872E2}" type="sibTrans" cxnId="{22728BEB-1FF9-4A2B-90ED-67B86D5AA577}">
      <dgm:prSet custT="1"/>
      <dgm:spPr>
        <a:solidFill>
          <a:schemeClr val="bg1">
            <a:lumMod val="50000"/>
          </a:schemeClr>
        </a:solidFill>
      </dgm:spPr>
      <dgm:t>
        <a:bodyPr/>
        <a:lstStyle/>
        <a:p>
          <a:pPr>
            <a:lnSpc>
              <a:spcPct val="80000"/>
            </a:lnSpc>
            <a:spcBef>
              <a:spcPts val="0"/>
            </a:spcBef>
            <a:spcAft>
              <a:spcPts val="0"/>
            </a:spcAft>
          </a:pPr>
          <a:endParaRPr lang="en-US" sz="1000" b="1"/>
        </a:p>
      </dgm:t>
    </dgm:pt>
    <dgm:pt modelId="{141894F2-6584-42D9-A938-21B9937F6A36}">
      <dgm:prSet phldrT="[Text]" custT="1"/>
      <dgm:spPr>
        <a:solidFill>
          <a:srgbClr val="2E739E"/>
        </a:solidFill>
        <a:ln>
          <a:solidFill>
            <a:srgbClr val="2E739E"/>
          </a:solidFill>
        </a:ln>
      </dgm:spPr>
      <dgm:t>
        <a:bodyPr/>
        <a:lstStyle/>
        <a:p>
          <a:pPr>
            <a:lnSpc>
              <a:spcPct val="80000"/>
            </a:lnSpc>
            <a:spcBef>
              <a:spcPts val="0"/>
            </a:spcBef>
            <a:spcAft>
              <a:spcPts val="0"/>
            </a:spcAft>
          </a:pPr>
          <a:r>
            <a:rPr lang="en-US" sz="1100" b="1" dirty="0" smtClean="0"/>
            <a:t>EVALUATION</a:t>
          </a:r>
          <a:endParaRPr lang="en-US" sz="1100" b="1" i="1" dirty="0" smtClean="0"/>
        </a:p>
        <a:p>
          <a:pPr>
            <a:lnSpc>
              <a:spcPct val="80000"/>
            </a:lnSpc>
            <a:spcBef>
              <a:spcPts val="0"/>
            </a:spcBef>
            <a:spcAft>
              <a:spcPts val="0"/>
            </a:spcAft>
          </a:pPr>
          <a:endParaRPr lang="en-US" sz="1100" b="1" dirty="0" smtClean="0"/>
        </a:p>
        <a:p>
          <a:pPr>
            <a:lnSpc>
              <a:spcPct val="80000"/>
            </a:lnSpc>
            <a:spcBef>
              <a:spcPts val="0"/>
            </a:spcBef>
            <a:spcAft>
              <a:spcPts val="0"/>
            </a:spcAft>
          </a:pPr>
          <a:r>
            <a:rPr lang="en-US" sz="1100" b="1" dirty="0" smtClean="0"/>
            <a:t>Analyzing further to understand why we may or may not be on track to meet our expected outcomes.</a:t>
          </a:r>
          <a:endParaRPr lang="en-US" sz="1100" b="1" dirty="0"/>
        </a:p>
      </dgm:t>
    </dgm:pt>
    <dgm:pt modelId="{16562198-026F-4B10-BBFE-83369F72E774}" type="parTrans" cxnId="{E7D78DB7-EDE9-450A-A188-B09336150D3A}">
      <dgm:prSet/>
      <dgm:spPr/>
      <dgm:t>
        <a:bodyPr/>
        <a:lstStyle/>
        <a:p>
          <a:endParaRPr lang="en-US" sz="2000" b="1"/>
        </a:p>
      </dgm:t>
    </dgm:pt>
    <dgm:pt modelId="{88B4FD76-A901-418A-A20C-16DAFF4B2212}" type="sibTrans" cxnId="{E7D78DB7-EDE9-450A-A188-B09336150D3A}">
      <dgm:prSet custT="1"/>
      <dgm:spPr>
        <a:solidFill>
          <a:schemeClr val="bg1">
            <a:lumMod val="50000"/>
          </a:schemeClr>
        </a:solidFill>
      </dgm:spPr>
      <dgm:t>
        <a:bodyPr/>
        <a:lstStyle/>
        <a:p>
          <a:pPr>
            <a:lnSpc>
              <a:spcPct val="80000"/>
            </a:lnSpc>
            <a:spcBef>
              <a:spcPts val="0"/>
            </a:spcBef>
            <a:spcAft>
              <a:spcPts val="0"/>
            </a:spcAft>
          </a:pPr>
          <a:endParaRPr lang="en-US" sz="1000" b="1"/>
        </a:p>
      </dgm:t>
    </dgm:pt>
    <dgm:pt modelId="{ABD64B55-749D-4FD7-BFD0-D38961CA61C0}" type="pres">
      <dgm:prSet presAssocID="{22061F31-1D5E-4900-ACAA-E1A864804500}" presName="cycle" presStyleCnt="0">
        <dgm:presLayoutVars>
          <dgm:dir/>
          <dgm:resizeHandles val="exact"/>
        </dgm:presLayoutVars>
      </dgm:prSet>
      <dgm:spPr/>
      <dgm:t>
        <a:bodyPr/>
        <a:lstStyle/>
        <a:p>
          <a:endParaRPr lang="en-US"/>
        </a:p>
      </dgm:t>
    </dgm:pt>
    <dgm:pt modelId="{22C35EC3-4460-489B-882F-783D5EF9BDA3}" type="pres">
      <dgm:prSet presAssocID="{F34045CA-9A1F-40CD-BD4E-DB315887A1C7}" presName="node" presStyleLbl="node1" presStyleIdx="0" presStyleCnt="3">
        <dgm:presLayoutVars>
          <dgm:bulletEnabled val="1"/>
        </dgm:presLayoutVars>
      </dgm:prSet>
      <dgm:spPr/>
      <dgm:t>
        <a:bodyPr/>
        <a:lstStyle/>
        <a:p>
          <a:endParaRPr lang="en-US"/>
        </a:p>
      </dgm:t>
    </dgm:pt>
    <dgm:pt modelId="{D080C669-E839-40A6-88B2-3B65205F66A6}" type="pres">
      <dgm:prSet presAssocID="{B46C836A-6D9E-42C9-8EB6-79CB9EBEB52B}" presName="sibTrans" presStyleLbl="sibTrans2D1" presStyleIdx="0" presStyleCnt="3" custScaleX="141291" custScaleY="47565"/>
      <dgm:spPr/>
      <dgm:t>
        <a:bodyPr/>
        <a:lstStyle/>
        <a:p>
          <a:endParaRPr lang="en-US"/>
        </a:p>
      </dgm:t>
    </dgm:pt>
    <dgm:pt modelId="{9B28BB5A-5008-4298-95B1-5E7E6D818861}" type="pres">
      <dgm:prSet presAssocID="{B46C836A-6D9E-42C9-8EB6-79CB9EBEB52B}" presName="connectorText" presStyleLbl="sibTrans2D1" presStyleIdx="0" presStyleCnt="3"/>
      <dgm:spPr/>
      <dgm:t>
        <a:bodyPr/>
        <a:lstStyle/>
        <a:p>
          <a:endParaRPr lang="en-US"/>
        </a:p>
      </dgm:t>
    </dgm:pt>
    <dgm:pt modelId="{6B163360-9D59-46B0-9D89-1E492B39B261}" type="pres">
      <dgm:prSet presAssocID="{EF567F6F-591F-4C86-9C0C-FB73497FFB1A}" presName="node" presStyleLbl="node1" presStyleIdx="1" presStyleCnt="3">
        <dgm:presLayoutVars>
          <dgm:bulletEnabled val="1"/>
        </dgm:presLayoutVars>
      </dgm:prSet>
      <dgm:spPr/>
      <dgm:t>
        <a:bodyPr/>
        <a:lstStyle/>
        <a:p>
          <a:endParaRPr lang="en-US"/>
        </a:p>
      </dgm:t>
    </dgm:pt>
    <dgm:pt modelId="{5F07F8F9-0BB3-45FC-8E2D-3FF45A7C09E3}" type="pres">
      <dgm:prSet presAssocID="{EC4AC449-2408-4851-9CC1-DD869FA872E2}" presName="sibTrans" presStyleLbl="sibTrans2D1" presStyleIdx="1" presStyleCnt="3" custScaleX="141291" custScaleY="47565"/>
      <dgm:spPr/>
      <dgm:t>
        <a:bodyPr/>
        <a:lstStyle/>
        <a:p>
          <a:endParaRPr lang="en-US"/>
        </a:p>
      </dgm:t>
    </dgm:pt>
    <dgm:pt modelId="{562875BD-0629-4A7A-8B81-F8E3D9656D44}" type="pres">
      <dgm:prSet presAssocID="{EC4AC449-2408-4851-9CC1-DD869FA872E2}" presName="connectorText" presStyleLbl="sibTrans2D1" presStyleIdx="1" presStyleCnt="3"/>
      <dgm:spPr/>
      <dgm:t>
        <a:bodyPr/>
        <a:lstStyle/>
        <a:p>
          <a:endParaRPr lang="en-US"/>
        </a:p>
      </dgm:t>
    </dgm:pt>
    <dgm:pt modelId="{9943D57E-08E4-483A-B7D8-FDB0E889B795}" type="pres">
      <dgm:prSet presAssocID="{141894F2-6584-42D9-A938-21B9937F6A36}" presName="node" presStyleLbl="node1" presStyleIdx="2" presStyleCnt="3">
        <dgm:presLayoutVars>
          <dgm:bulletEnabled val="1"/>
        </dgm:presLayoutVars>
      </dgm:prSet>
      <dgm:spPr/>
      <dgm:t>
        <a:bodyPr/>
        <a:lstStyle/>
        <a:p>
          <a:endParaRPr lang="en-US"/>
        </a:p>
      </dgm:t>
    </dgm:pt>
    <dgm:pt modelId="{42A2E63E-87E5-4CB1-AA59-D66BEF0C7DD1}" type="pres">
      <dgm:prSet presAssocID="{88B4FD76-A901-418A-A20C-16DAFF4B2212}" presName="sibTrans" presStyleLbl="sibTrans2D1" presStyleIdx="2" presStyleCnt="3" custScaleX="141291" custScaleY="47565"/>
      <dgm:spPr/>
      <dgm:t>
        <a:bodyPr/>
        <a:lstStyle/>
        <a:p>
          <a:endParaRPr lang="en-US"/>
        </a:p>
      </dgm:t>
    </dgm:pt>
    <dgm:pt modelId="{E56CB665-52CF-4936-8B6E-E6F7E87E7285}" type="pres">
      <dgm:prSet presAssocID="{88B4FD76-A901-418A-A20C-16DAFF4B2212}" presName="connectorText" presStyleLbl="sibTrans2D1" presStyleIdx="2" presStyleCnt="3"/>
      <dgm:spPr/>
      <dgm:t>
        <a:bodyPr/>
        <a:lstStyle/>
        <a:p>
          <a:endParaRPr lang="en-US"/>
        </a:p>
      </dgm:t>
    </dgm:pt>
  </dgm:ptLst>
  <dgm:cxnLst>
    <dgm:cxn modelId="{414C5736-6E9C-47BA-B935-3D4E47FA568C}" type="presOf" srcId="{88B4FD76-A901-418A-A20C-16DAFF4B2212}" destId="{E56CB665-52CF-4936-8B6E-E6F7E87E7285}" srcOrd="1" destOrd="0" presId="urn:microsoft.com/office/officeart/2005/8/layout/cycle2"/>
    <dgm:cxn modelId="{22728BEB-1FF9-4A2B-90ED-67B86D5AA577}" srcId="{22061F31-1D5E-4900-ACAA-E1A864804500}" destId="{EF567F6F-591F-4C86-9C0C-FB73497FFB1A}" srcOrd="1" destOrd="0" parTransId="{BBD5CECA-46B1-4A73-82AD-2FA76A0A5BCD}" sibTransId="{EC4AC449-2408-4851-9CC1-DD869FA872E2}"/>
    <dgm:cxn modelId="{FF4C2D51-FBC6-46BD-BD7E-486059E45ED5}" type="presOf" srcId="{EF567F6F-591F-4C86-9C0C-FB73497FFB1A}" destId="{6B163360-9D59-46B0-9D89-1E492B39B261}" srcOrd="0" destOrd="0" presId="urn:microsoft.com/office/officeart/2005/8/layout/cycle2"/>
    <dgm:cxn modelId="{F2777A2F-229B-4D02-9993-4CC5A8E5A617}" type="presOf" srcId="{22061F31-1D5E-4900-ACAA-E1A864804500}" destId="{ABD64B55-749D-4FD7-BFD0-D38961CA61C0}" srcOrd="0" destOrd="0" presId="urn:microsoft.com/office/officeart/2005/8/layout/cycle2"/>
    <dgm:cxn modelId="{A88E4753-A3BB-414C-9766-42CFDDC64145}" srcId="{22061F31-1D5E-4900-ACAA-E1A864804500}" destId="{F34045CA-9A1F-40CD-BD4E-DB315887A1C7}" srcOrd="0" destOrd="0" parTransId="{344ED61F-6276-4C57-A93D-7E650DDC38CA}" sibTransId="{B46C836A-6D9E-42C9-8EB6-79CB9EBEB52B}"/>
    <dgm:cxn modelId="{C5206078-2531-44AE-84A0-A4BFF23FEB70}" type="presOf" srcId="{88B4FD76-A901-418A-A20C-16DAFF4B2212}" destId="{42A2E63E-87E5-4CB1-AA59-D66BEF0C7DD1}" srcOrd="0" destOrd="0" presId="urn:microsoft.com/office/officeart/2005/8/layout/cycle2"/>
    <dgm:cxn modelId="{FA35BC82-A372-4415-83CE-0E22A05C404B}" type="presOf" srcId="{EC4AC449-2408-4851-9CC1-DD869FA872E2}" destId="{562875BD-0629-4A7A-8B81-F8E3D9656D44}" srcOrd="1" destOrd="0" presId="urn:microsoft.com/office/officeart/2005/8/layout/cycle2"/>
    <dgm:cxn modelId="{7E86EEA1-246E-44AF-9650-1E2F9C203C40}" type="presOf" srcId="{EC4AC449-2408-4851-9CC1-DD869FA872E2}" destId="{5F07F8F9-0BB3-45FC-8E2D-3FF45A7C09E3}" srcOrd="0" destOrd="0" presId="urn:microsoft.com/office/officeart/2005/8/layout/cycle2"/>
    <dgm:cxn modelId="{E7D78DB7-EDE9-450A-A188-B09336150D3A}" srcId="{22061F31-1D5E-4900-ACAA-E1A864804500}" destId="{141894F2-6584-42D9-A938-21B9937F6A36}" srcOrd="2" destOrd="0" parTransId="{16562198-026F-4B10-BBFE-83369F72E774}" sibTransId="{88B4FD76-A901-418A-A20C-16DAFF4B2212}"/>
    <dgm:cxn modelId="{9FC41B8F-C328-4956-8DB2-EA83DC4A857A}" type="presOf" srcId="{B46C836A-6D9E-42C9-8EB6-79CB9EBEB52B}" destId="{9B28BB5A-5008-4298-95B1-5E7E6D818861}" srcOrd="1" destOrd="0" presId="urn:microsoft.com/office/officeart/2005/8/layout/cycle2"/>
    <dgm:cxn modelId="{AF5CE7EC-CD92-49EB-B319-8F8D754C86C7}" type="presOf" srcId="{141894F2-6584-42D9-A938-21B9937F6A36}" destId="{9943D57E-08E4-483A-B7D8-FDB0E889B795}" srcOrd="0" destOrd="0" presId="urn:microsoft.com/office/officeart/2005/8/layout/cycle2"/>
    <dgm:cxn modelId="{E8DE2405-E049-41A1-9BF3-28F2237C710C}" type="presOf" srcId="{F34045CA-9A1F-40CD-BD4E-DB315887A1C7}" destId="{22C35EC3-4460-489B-882F-783D5EF9BDA3}" srcOrd="0" destOrd="0" presId="urn:microsoft.com/office/officeart/2005/8/layout/cycle2"/>
    <dgm:cxn modelId="{20DE491D-5027-444B-A769-DAB11E0F9C03}" type="presOf" srcId="{B46C836A-6D9E-42C9-8EB6-79CB9EBEB52B}" destId="{D080C669-E839-40A6-88B2-3B65205F66A6}" srcOrd="0" destOrd="0" presId="urn:microsoft.com/office/officeart/2005/8/layout/cycle2"/>
    <dgm:cxn modelId="{8024CC0C-D9D1-4721-96FD-6FC337382330}" type="presParOf" srcId="{ABD64B55-749D-4FD7-BFD0-D38961CA61C0}" destId="{22C35EC3-4460-489B-882F-783D5EF9BDA3}" srcOrd="0" destOrd="0" presId="urn:microsoft.com/office/officeart/2005/8/layout/cycle2"/>
    <dgm:cxn modelId="{816454BB-D67A-43F7-8174-98313E570AF4}" type="presParOf" srcId="{ABD64B55-749D-4FD7-BFD0-D38961CA61C0}" destId="{D080C669-E839-40A6-88B2-3B65205F66A6}" srcOrd="1" destOrd="0" presId="urn:microsoft.com/office/officeart/2005/8/layout/cycle2"/>
    <dgm:cxn modelId="{8F9AA5AC-F9C8-4307-A9D0-A95D25DEFF45}" type="presParOf" srcId="{D080C669-E839-40A6-88B2-3B65205F66A6}" destId="{9B28BB5A-5008-4298-95B1-5E7E6D818861}" srcOrd="0" destOrd="0" presId="urn:microsoft.com/office/officeart/2005/8/layout/cycle2"/>
    <dgm:cxn modelId="{AB83981F-9F1B-4E48-871A-AAEBB98B0B1C}" type="presParOf" srcId="{ABD64B55-749D-4FD7-BFD0-D38961CA61C0}" destId="{6B163360-9D59-46B0-9D89-1E492B39B261}" srcOrd="2" destOrd="0" presId="urn:microsoft.com/office/officeart/2005/8/layout/cycle2"/>
    <dgm:cxn modelId="{E6F2B27C-E6FD-4653-8D59-05C669F479CA}" type="presParOf" srcId="{ABD64B55-749D-4FD7-BFD0-D38961CA61C0}" destId="{5F07F8F9-0BB3-45FC-8E2D-3FF45A7C09E3}" srcOrd="3" destOrd="0" presId="urn:microsoft.com/office/officeart/2005/8/layout/cycle2"/>
    <dgm:cxn modelId="{E7554797-7AD3-4631-B8EE-0312DFD765A3}" type="presParOf" srcId="{5F07F8F9-0BB3-45FC-8E2D-3FF45A7C09E3}" destId="{562875BD-0629-4A7A-8B81-F8E3D9656D44}" srcOrd="0" destOrd="0" presId="urn:microsoft.com/office/officeart/2005/8/layout/cycle2"/>
    <dgm:cxn modelId="{4D523F33-4B62-42DC-A9C4-A0B2ACFF89D5}" type="presParOf" srcId="{ABD64B55-749D-4FD7-BFD0-D38961CA61C0}" destId="{9943D57E-08E4-483A-B7D8-FDB0E889B795}" srcOrd="4" destOrd="0" presId="urn:microsoft.com/office/officeart/2005/8/layout/cycle2"/>
    <dgm:cxn modelId="{22B0A58D-5029-4A27-ADBE-F220D379A5E9}" type="presParOf" srcId="{ABD64B55-749D-4FD7-BFD0-D38961CA61C0}" destId="{42A2E63E-87E5-4CB1-AA59-D66BEF0C7DD1}" srcOrd="5" destOrd="0" presId="urn:microsoft.com/office/officeart/2005/8/layout/cycle2"/>
    <dgm:cxn modelId="{25656C1A-1382-4857-8506-6A60DCA999E0}" type="presParOf" srcId="{42A2E63E-87E5-4CB1-AA59-D66BEF0C7DD1}" destId="{E56CB665-52CF-4936-8B6E-E6F7E87E728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733" cy="427485"/>
          </a:xfrm>
          <a:prstGeom prst="rect">
            <a:avLst/>
          </a:prstGeom>
        </p:spPr>
        <p:txBody>
          <a:bodyPr vert="horz" lIns="93905" tIns="46951" rIns="93905" bIns="46951" rtlCol="0"/>
          <a:lstStyle>
            <a:lvl1pPr algn="l">
              <a:defRPr sz="1200"/>
            </a:lvl1pPr>
          </a:lstStyle>
          <a:p>
            <a:endParaRPr lang="en-US" dirty="0"/>
          </a:p>
        </p:txBody>
      </p:sp>
      <p:sp>
        <p:nvSpPr>
          <p:cNvPr id="3" name="Date Placeholder 2"/>
          <p:cNvSpPr>
            <a:spLocks noGrp="1"/>
          </p:cNvSpPr>
          <p:nvPr>
            <p:ph type="dt" sz="quarter" idx="1"/>
          </p:nvPr>
        </p:nvSpPr>
        <p:spPr>
          <a:xfrm>
            <a:off x="4008708" y="2"/>
            <a:ext cx="3066733" cy="427485"/>
          </a:xfrm>
          <a:prstGeom prst="rect">
            <a:avLst/>
          </a:prstGeom>
        </p:spPr>
        <p:txBody>
          <a:bodyPr vert="horz" lIns="93905" tIns="46951" rIns="93905" bIns="46951" rtlCol="0"/>
          <a:lstStyle>
            <a:lvl1pPr algn="r">
              <a:defRPr sz="1200"/>
            </a:lvl1pPr>
          </a:lstStyle>
          <a:p>
            <a:fld id="{22EA05E7-B123-4D62-82A3-2FBFB64D42BB}" type="datetimeFigureOut">
              <a:rPr lang="en-US" smtClean="0"/>
              <a:t>7/27/2016</a:t>
            </a:fld>
            <a:endParaRPr lang="en-US" dirty="0"/>
          </a:p>
        </p:txBody>
      </p:sp>
      <p:sp>
        <p:nvSpPr>
          <p:cNvPr id="4" name="Footer Placeholder 3"/>
          <p:cNvSpPr>
            <a:spLocks noGrp="1"/>
          </p:cNvSpPr>
          <p:nvPr>
            <p:ph type="ftr" sz="quarter" idx="2"/>
          </p:nvPr>
        </p:nvSpPr>
        <p:spPr>
          <a:xfrm>
            <a:off x="2" y="8092631"/>
            <a:ext cx="3066733" cy="427484"/>
          </a:xfrm>
          <a:prstGeom prst="rect">
            <a:avLst/>
          </a:prstGeom>
        </p:spPr>
        <p:txBody>
          <a:bodyPr vert="horz" lIns="93905" tIns="46951" rIns="93905" bIns="469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8" y="8092631"/>
            <a:ext cx="3066733" cy="427484"/>
          </a:xfrm>
          <a:prstGeom prst="rect">
            <a:avLst/>
          </a:prstGeom>
        </p:spPr>
        <p:txBody>
          <a:bodyPr vert="horz" lIns="93905" tIns="46951" rIns="93905" bIns="46951" rtlCol="0" anchor="b"/>
          <a:lstStyle>
            <a:lvl1pPr algn="r">
              <a:defRPr sz="1200"/>
            </a:lvl1pPr>
          </a:lstStyle>
          <a:p>
            <a:fld id="{A2F1522E-05E1-4EEC-B59A-D611D7BE4759}" type="slidenum">
              <a:rPr lang="en-US" smtClean="0"/>
              <a:t>‹#›</a:t>
            </a:fld>
            <a:endParaRPr lang="en-US" dirty="0"/>
          </a:p>
        </p:txBody>
      </p:sp>
    </p:spTree>
    <p:extLst>
      <p:ext uri="{BB962C8B-B14F-4D97-AF65-F5344CB8AC3E}">
        <p14:creationId xmlns:p14="http://schemas.microsoft.com/office/powerpoint/2010/main" val="2035632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6733" cy="426006"/>
          </a:xfrm>
          <a:prstGeom prst="rect">
            <a:avLst/>
          </a:prstGeom>
        </p:spPr>
        <p:txBody>
          <a:bodyPr vert="horz" lIns="93905" tIns="46951" rIns="93905" bIns="46951" rtlCol="0"/>
          <a:lstStyle>
            <a:lvl1pPr algn="l">
              <a:defRPr sz="1200"/>
            </a:lvl1pPr>
          </a:lstStyle>
          <a:p>
            <a:endParaRPr lang="en-US" dirty="0"/>
          </a:p>
        </p:txBody>
      </p:sp>
      <p:sp>
        <p:nvSpPr>
          <p:cNvPr id="3" name="Date Placeholder 2"/>
          <p:cNvSpPr>
            <a:spLocks noGrp="1"/>
          </p:cNvSpPr>
          <p:nvPr>
            <p:ph type="dt" idx="1"/>
          </p:nvPr>
        </p:nvSpPr>
        <p:spPr>
          <a:xfrm>
            <a:off x="4008708" y="0"/>
            <a:ext cx="3066733" cy="426006"/>
          </a:xfrm>
          <a:prstGeom prst="rect">
            <a:avLst/>
          </a:prstGeom>
        </p:spPr>
        <p:txBody>
          <a:bodyPr vert="horz" lIns="93905" tIns="46951" rIns="93905" bIns="46951" rtlCol="0"/>
          <a:lstStyle>
            <a:lvl1pPr algn="r">
              <a:defRPr sz="1200"/>
            </a:lvl1pPr>
          </a:lstStyle>
          <a:p>
            <a:fld id="{3A818AF7-7697-4489-A852-857D9A3B5351}" type="datetimeFigureOut">
              <a:rPr lang="en-US" smtClean="0"/>
              <a:t>7/27/2016</a:t>
            </a:fld>
            <a:endParaRPr lang="en-US" dirty="0"/>
          </a:p>
        </p:txBody>
      </p:sp>
      <p:sp>
        <p:nvSpPr>
          <p:cNvPr id="4" name="Slide Image Placeholder 3"/>
          <p:cNvSpPr>
            <a:spLocks noGrp="1" noRot="1" noChangeAspect="1"/>
          </p:cNvSpPr>
          <p:nvPr>
            <p:ph type="sldImg" idx="2"/>
          </p:nvPr>
        </p:nvSpPr>
        <p:spPr>
          <a:xfrm>
            <a:off x="1408113" y="638175"/>
            <a:ext cx="4260850" cy="3195638"/>
          </a:xfrm>
          <a:prstGeom prst="rect">
            <a:avLst/>
          </a:prstGeom>
          <a:noFill/>
          <a:ln w="12700">
            <a:solidFill>
              <a:prstClr val="black"/>
            </a:solidFill>
          </a:ln>
        </p:spPr>
        <p:txBody>
          <a:bodyPr vert="horz" lIns="93905" tIns="46951" rIns="93905" bIns="46951" rtlCol="0" anchor="ctr"/>
          <a:lstStyle/>
          <a:p>
            <a:endParaRPr lang="en-US" dirty="0"/>
          </a:p>
        </p:txBody>
      </p:sp>
      <p:sp>
        <p:nvSpPr>
          <p:cNvPr id="5" name="Notes Placeholder 4"/>
          <p:cNvSpPr>
            <a:spLocks noGrp="1"/>
          </p:cNvSpPr>
          <p:nvPr>
            <p:ph type="body" sz="quarter" idx="3"/>
          </p:nvPr>
        </p:nvSpPr>
        <p:spPr>
          <a:xfrm>
            <a:off x="707708" y="4047054"/>
            <a:ext cx="5661660" cy="3834051"/>
          </a:xfrm>
          <a:prstGeom prst="rect">
            <a:avLst/>
          </a:prstGeom>
        </p:spPr>
        <p:txBody>
          <a:bodyPr vert="horz" lIns="93905" tIns="46951" rIns="93905" bIns="469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092628"/>
            <a:ext cx="3066733" cy="426006"/>
          </a:xfrm>
          <a:prstGeom prst="rect">
            <a:avLst/>
          </a:prstGeom>
        </p:spPr>
        <p:txBody>
          <a:bodyPr vert="horz" lIns="93905" tIns="46951" rIns="93905" bIns="469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8" y="8092628"/>
            <a:ext cx="3066733" cy="426006"/>
          </a:xfrm>
          <a:prstGeom prst="rect">
            <a:avLst/>
          </a:prstGeom>
        </p:spPr>
        <p:txBody>
          <a:bodyPr vert="horz" lIns="93905" tIns="46951" rIns="93905" bIns="46951" rtlCol="0" anchor="b"/>
          <a:lstStyle>
            <a:lvl1pPr algn="r">
              <a:defRPr sz="1200"/>
            </a:lvl1pPr>
          </a:lstStyle>
          <a:p>
            <a:fld id="{30AACC17-C2C8-48F9-A868-F528CBFA55F9}" type="slidenum">
              <a:rPr lang="en-US" smtClean="0"/>
              <a:t>‹#›</a:t>
            </a:fld>
            <a:endParaRPr lang="en-US" dirty="0"/>
          </a:p>
        </p:txBody>
      </p:sp>
    </p:spTree>
    <p:extLst>
      <p:ext uri="{BB962C8B-B14F-4D97-AF65-F5344CB8AC3E}">
        <p14:creationId xmlns:p14="http://schemas.microsoft.com/office/powerpoint/2010/main" val="162489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1</a:t>
            </a:fld>
            <a:endParaRPr lang="en-US" dirty="0"/>
          </a:p>
        </p:txBody>
      </p:sp>
    </p:spTree>
    <p:extLst>
      <p:ext uri="{BB962C8B-B14F-4D97-AF65-F5344CB8AC3E}">
        <p14:creationId xmlns:p14="http://schemas.microsoft.com/office/powerpoint/2010/main" val="310187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3</a:t>
            </a:fld>
            <a:endParaRPr lang="en-US" dirty="0"/>
          </a:p>
        </p:txBody>
      </p:sp>
    </p:spTree>
    <p:extLst>
      <p:ext uri="{BB962C8B-B14F-4D97-AF65-F5344CB8AC3E}">
        <p14:creationId xmlns:p14="http://schemas.microsoft.com/office/powerpoint/2010/main" val="381391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6</a:t>
            </a:fld>
            <a:endParaRPr lang="en-US" dirty="0"/>
          </a:p>
        </p:txBody>
      </p:sp>
    </p:spTree>
    <p:extLst>
      <p:ext uri="{BB962C8B-B14F-4D97-AF65-F5344CB8AC3E}">
        <p14:creationId xmlns:p14="http://schemas.microsoft.com/office/powerpoint/2010/main" val="104980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11</a:t>
            </a:fld>
            <a:endParaRPr lang="en-US" dirty="0"/>
          </a:p>
        </p:txBody>
      </p:sp>
    </p:spTree>
    <p:extLst>
      <p:ext uri="{BB962C8B-B14F-4D97-AF65-F5344CB8AC3E}">
        <p14:creationId xmlns:p14="http://schemas.microsoft.com/office/powerpoint/2010/main" val="320076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25</a:t>
            </a:fld>
            <a:endParaRPr lang="en-US" dirty="0"/>
          </a:p>
        </p:txBody>
      </p:sp>
    </p:spTree>
    <p:extLst>
      <p:ext uri="{BB962C8B-B14F-4D97-AF65-F5344CB8AC3E}">
        <p14:creationId xmlns:p14="http://schemas.microsoft.com/office/powerpoint/2010/main" val="104795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27</a:t>
            </a:fld>
            <a:endParaRPr lang="en-US" dirty="0"/>
          </a:p>
        </p:txBody>
      </p:sp>
    </p:spTree>
    <p:extLst>
      <p:ext uri="{BB962C8B-B14F-4D97-AF65-F5344CB8AC3E}">
        <p14:creationId xmlns:p14="http://schemas.microsoft.com/office/powerpoint/2010/main" val="39298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30AACC17-C2C8-48F9-A868-F528CBFA55F9}" type="slidenum">
              <a:rPr lang="en-US" smtClean="0"/>
              <a:t>29</a:t>
            </a:fld>
            <a:endParaRPr lang="en-US" dirty="0"/>
          </a:p>
        </p:txBody>
      </p:sp>
    </p:spTree>
    <p:extLst>
      <p:ext uri="{BB962C8B-B14F-4D97-AF65-F5344CB8AC3E}">
        <p14:creationId xmlns:p14="http://schemas.microsoft.com/office/powerpoint/2010/main" val="299551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ctrTitle"/>
          </p:nvPr>
        </p:nvSpPr>
        <p:spPr>
          <a:xfrm>
            <a:off x="685800" y="2057399"/>
            <a:ext cx="7772400" cy="18478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0186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6736"/>
            <a:ext cx="5486400" cy="33508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6"/>
          <p:cNvSpPr txBox="1">
            <a:spLocks/>
          </p:cNvSpPr>
          <p:nvPr userDrawn="1"/>
        </p:nvSpPr>
        <p:spPr>
          <a:xfrm>
            <a:off x="228600" y="64008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378116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28650" y="17990"/>
            <a:ext cx="8515350" cy="1325563"/>
          </a:xfrm>
        </p:spPr>
        <p:txBody>
          <a:bodyPr/>
          <a:lstStyle>
            <a:lvl1pPr algn="l">
              <a:defRPr/>
            </a:lvl1pPr>
          </a:lstStyle>
          <a:p>
            <a:r>
              <a:rPr lang="en-US" smtClean="0"/>
              <a:t>Click to edit Master title style</a:t>
            </a:r>
            <a:endParaRPr lang="en-US" dirty="0"/>
          </a:p>
        </p:txBody>
      </p:sp>
      <p:sp>
        <p:nvSpPr>
          <p:cNvPr id="9"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46768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277144" y="3438525"/>
            <a:ext cx="6589713" cy="1362075"/>
          </a:xfrm>
        </p:spPr>
        <p:txBody>
          <a:bodyPr anchor="t">
            <a:normAutofit/>
          </a:bodyPr>
          <a:lstStyle>
            <a:lvl1pPr algn="ctr">
              <a:defRPr sz="3600" b="1" cap="all">
                <a:solidFill>
                  <a:schemeClr val="accent6">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77144" y="1938338"/>
            <a:ext cx="6589713" cy="1500187"/>
          </a:xfrm>
        </p:spPr>
        <p:txBody>
          <a:bodyPr anchor="b"/>
          <a:lstStyle>
            <a:lvl1pPr marL="0" indent="0" algn="ctr">
              <a:buNone/>
              <a:defRPr sz="2000">
                <a:solidFill>
                  <a:schemeClr val="accent6">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72851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b="1"/>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itle 1"/>
          <p:cNvSpPr>
            <a:spLocks noGrp="1"/>
          </p:cNvSpPr>
          <p:nvPr>
            <p:ph type="title"/>
          </p:nvPr>
        </p:nvSpPr>
        <p:spPr>
          <a:xfrm>
            <a:off x="628650" y="17990"/>
            <a:ext cx="8515350" cy="1325563"/>
          </a:xfrm>
        </p:spPr>
        <p:txBody>
          <a:bodyPr/>
          <a:lstStyle>
            <a:lvl1pPr algn="l">
              <a:defRPr/>
            </a:lvl1pPr>
          </a:lstStyle>
          <a:p>
            <a:r>
              <a:rPr lang="en-US" smtClean="0"/>
              <a:t>Click to edit Master title style</a:t>
            </a:r>
            <a:endParaRPr lang="en-US" dirty="0"/>
          </a:p>
        </p:txBody>
      </p:sp>
      <p:sp>
        <p:nvSpPr>
          <p:cNvPr id="10"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74011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10" name="Title 1"/>
          <p:cNvSpPr>
            <a:spLocks noGrp="1"/>
          </p:cNvSpPr>
          <p:nvPr>
            <p:ph type="title"/>
          </p:nvPr>
        </p:nvSpPr>
        <p:spPr>
          <a:xfrm>
            <a:off x="628650" y="17990"/>
            <a:ext cx="8515350" cy="1325563"/>
          </a:xfrm>
        </p:spPr>
        <p:txBody>
          <a:bodyPr/>
          <a:lstStyle>
            <a:lvl1pPr algn="l">
              <a:defRPr/>
            </a:lvl1pPr>
          </a:lstStyle>
          <a:p>
            <a:r>
              <a:rPr lang="en-US" smtClean="0"/>
              <a:t>Click to edit Master title style</a:t>
            </a:r>
            <a:endParaRPr lang="en-US" dirty="0"/>
          </a:p>
        </p:txBody>
      </p:sp>
      <p:sp>
        <p:nvSpPr>
          <p:cNvPr id="12" name="Slide Number Placeholder 6"/>
          <p:cNvSpPr>
            <a:spLocks noGrp="1"/>
          </p:cNvSpPr>
          <p:nvPr>
            <p:ph type="sldNum" sz="quarter" idx="12"/>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412793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Title 1"/>
          <p:cNvSpPr>
            <a:spLocks noGrp="1"/>
          </p:cNvSpPr>
          <p:nvPr>
            <p:ph type="title"/>
          </p:nvPr>
        </p:nvSpPr>
        <p:spPr>
          <a:xfrm>
            <a:off x="628650" y="17990"/>
            <a:ext cx="8515350" cy="1325563"/>
          </a:xfrm>
        </p:spPr>
        <p:txBody>
          <a:bodyPr/>
          <a:lstStyle>
            <a:lvl1pPr algn="l">
              <a:defRPr/>
            </a:lvl1pPr>
          </a:lstStyle>
          <a:p>
            <a:r>
              <a:rPr lang="en-US" dirty="0" smtClean="0"/>
              <a:t>Click to edit Master title style</a:t>
            </a:r>
            <a:endParaRPr lang="en-US" dirty="0"/>
          </a:p>
        </p:txBody>
      </p:sp>
      <p:sp>
        <p:nvSpPr>
          <p:cNvPr id="8"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29095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267662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447800" y="1387867"/>
            <a:ext cx="6477000" cy="4173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lvl1pPr>
              <a:defRPr>
                <a:solidFill>
                  <a:schemeClr val="accent6">
                    <a:lumMod val="20000"/>
                    <a:lumOff val="80000"/>
                  </a:schemeClr>
                </a:solidFill>
              </a:defRPr>
            </a:lvl1pPr>
          </a:lstStyle>
          <a:p>
            <a:endParaRPr lang="en-US" dirty="0"/>
          </a:p>
        </p:txBody>
      </p:sp>
      <p:sp>
        <p:nvSpPr>
          <p:cNvPr id="6" name="Slide Number Placeholder 6"/>
          <p:cNvSpPr txBox="1">
            <a:spLocks/>
          </p:cNvSpPr>
          <p:nvPr userDrawn="1"/>
        </p:nvSpPr>
        <p:spPr>
          <a:xfrm>
            <a:off x="228600" y="64008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301932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56189"/>
            <a:ext cx="5111750" cy="476997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200400"/>
            <a:ext cx="3008313" cy="2925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8" name="Slide Number Placeholder 6"/>
          <p:cNvSpPr txBox="1">
            <a:spLocks/>
          </p:cNvSpPr>
          <p:nvPr userDrawn="1"/>
        </p:nvSpPr>
        <p:spPr>
          <a:xfrm>
            <a:off x="228600" y="640080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97667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62000"/>
            <a:ext cx="82296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752600"/>
            <a:ext cx="81534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6"/>
          <p:cNvSpPr>
            <a:spLocks noGrp="1"/>
          </p:cNvSpPr>
          <p:nvPr>
            <p:ph type="sldNum" sz="quarter" idx="4"/>
          </p:nvPr>
        </p:nvSpPr>
        <p:spPr>
          <a:xfrm>
            <a:off x="228600" y="6400800"/>
            <a:ext cx="2133600" cy="365125"/>
          </a:xfrm>
          <a:prstGeom prst="rect">
            <a:avLst/>
          </a:prstGeom>
        </p:spPr>
        <p:txBody>
          <a:bodyPr vert="horz" lIns="91440" tIns="45720" rIns="91440" bIns="45720" rtlCol="0" anchor="ctr"/>
          <a:lstStyle>
            <a:lvl1pPr algn="l">
              <a:defRPr sz="1200">
                <a:solidFill>
                  <a:schemeClr val="tx1"/>
                </a:solidFill>
              </a:defRPr>
            </a:lvl1pPr>
          </a:lstStyle>
          <a:p>
            <a:fld id="{9C1FFD28-6023-471A-9950-6D2A132ADC34}" type="slidenum">
              <a:rPr lang="en-US" smtClean="0"/>
              <a:pPr/>
              <a:t>‹#›</a:t>
            </a:fld>
            <a:endParaRPr lang="en-US" dirty="0"/>
          </a:p>
        </p:txBody>
      </p:sp>
    </p:spTree>
    <p:extLst>
      <p:ext uri="{BB962C8B-B14F-4D97-AF65-F5344CB8AC3E}">
        <p14:creationId xmlns:p14="http://schemas.microsoft.com/office/powerpoint/2010/main" val="3818097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liheappm.acf.hhs.gov/assessment/#nbb" TargetMode="External"/><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 Id="rId4" Type="http://schemas.openxmlformats.org/officeDocument/2006/relationships/hyperlink" Target="mailto:sherry@nca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kevin-mcgrath@appriseinc.org" TargetMode="External"/><Relationship Id="rId2" Type="http://schemas.openxmlformats.org/officeDocument/2006/relationships/hyperlink" Target="mailto:sherryv@ncat.org" TargetMode="External"/><Relationship Id="rId1" Type="http://schemas.openxmlformats.org/officeDocument/2006/relationships/slideLayout" Target="../slideLayouts/slideLayout2.xml"/><Relationship Id="rId5" Type="http://schemas.openxmlformats.org/officeDocument/2006/relationships/hyperlink" Target="mailto:melissa@verveassociates.net" TargetMode="External"/><Relationship Id="rId4" Type="http://schemas.openxmlformats.org/officeDocument/2006/relationships/hyperlink" Target="mailto:Trayvon-Braxton@appriseinc.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iheappm.acf.hhs.gov/sites/default/files/private/training/nat_training_2015/LIHEAP_Logic_Mode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State Track: Performance Management</a:t>
            </a:r>
            <a:endParaRPr lang="en-US" b="1" dirty="0"/>
          </a:p>
        </p:txBody>
      </p:sp>
      <p:sp>
        <p:nvSpPr>
          <p:cNvPr id="3" name="Subtitle 2"/>
          <p:cNvSpPr>
            <a:spLocks noGrp="1"/>
          </p:cNvSpPr>
          <p:nvPr>
            <p:ph type="subTitle" idx="1"/>
          </p:nvPr>
        </p:nvSpPr>
        <p:spPr/>
        <p:txBody>
          <a:bodyPr/>
          <a:lstStyle/>
          <a:p>
            <a:r>
              <a:rPr lang="en-US" b="0" i="1" dirty="0" smtClean="0"/>
              <a:t> Melissa Torgerson</a:t>
            </a:r>
          </a:p>
          <a:p>
            <a:r>
              <a:rPr lang="en-US" b="0" dirty="0" smtClean="0"/>
              <a:t>APPRISE</a:t>
            </a:r>
          </a:p>
        </p:txBody>
      </p:sp>
    </p:spTree>
    <p:extLst>
      <p:ext uri="{BB962C8B-B14F-4D97-AF65-F5344CB8AC3E}">
        <p14:creationId xmlns:p14="http://schemas.microsoft.com/office/powerpoint/2010/main" val="3544216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Management:  Planning</a:t>
            </a:r>
          </a:p>
        </p:txBody>
      </p:sp>
      <p:sp>
        <p:nvSpPr>
          <p:cNvPr id="4" name="Slide Number Placeholder 3"/>
          <p:cNvSpPr>
            <a:spLocks noGrp="1"/>
          </p:cNvSpPr>
          <p:nvPr>
            <p:ph type="sldNum" sz="quarter" idx="4"/>
          </p:nvPr>
        </p:nvSpPr>
        <p:spPr/>
        <p:txBody>
          <a:bodyPr/>
          <a:lstStyle/>
          <a:p>
            <a:fld id="{9C1FFD28-6023-471A-9950-6D2A132ADC34}"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337457" y="1524000"/>
            <a:ext cx="8525359" cy="4267200"/>
          </a:xfrm>
          <a:prstGeom prst="rect">
            <a:avLst/>
          </a:prstGeom>
        </p:spPr>
      </p:pic>
    </p:spTree>
    <p:extLst>
      <p:ext uri="{BB962C8B-B14F-4D97-AF65-F5344CB8AC3E}">
        <p14:creationId xmlns:p14="http://schemas.microsoft.com/office/powerpoint/2010/main" val="126647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pPr marL="0" indent="0">
              <a:spcBef>
                <a:spcPts val="0"/>
              </a:spcBef>
              <a:buNone/>
            </a:pPr>
            <a:r>
              <a:rPr lang="en-US" dirty="0" smtClean="0">
                <a:solidFill>
                  <a:schemeClr val="accent2"/>
                </a:solidFill>
              </a:rPr>
              <a:t>TIP:  Do </a:t>
            </a:r>
            <a:r>
              <a:rPr lang="en-US" dirty="0">
                <a:solidFill>
                  <a:schemeClr val="accent2"/>
                </a:solidFill>
              </a:rPr>
              <a:t>not start by proposing changes to the program. Start with an </a:t>
            </a:r>
            <a:r>
              <a:rPr lang="en-US" dirty="0" smtClean="0">
                <a:solidFill>
                  <a:schemeClr val="accent2"/>
                </a:solidFill>
              </a:rPr>
              <a:t>assessment </a:t>
            </a:r>
            <a:r>
              <a:rPr lang="en-US" dirty="0">
                <a:solidFill>
                  <a:schemeClr val="accent2"/>
                </a:solidFill>
              </a:rPr>
              <a:t>of what the current program is already accomplishing</a:t>
            </a:r>
            <a:r>
              <a:rPr lang="en-US" dirty="0" smtClean="0">
                <a:solidFill>
                  <a:schemeClr val="accent2"/>
                </a:solidFill>
              </a:rPr>
              <a:t>.</a:t>
            </a:r>
          </a:p>
          <a:p>
            <a:pPr marL="457200" lvl="1" indent="0">
              <a:spcBef>
                <a:spcPts val="0"/>
              </a:spcBef>
              <a:buNone/>
            </a:pPr>
            <a:endParaRPr lang="en-US" sz="2400" dirty="0" smtClean="0"/>
          </a:p>
          <a:p>
            <a:pPr marL="342900" lvl="1" indent="-342900">
              <a:spcBef>
                <a:spcPts val="0"/>
              </a:spcBef>
              <a:buFont typeface="Arial" panose="020B0604020202020204" pitchFamily="34" charset="0"/>
              <a:buChar char="•"/>
            </a:pPr>
            <a:r>
              <a:rPr lang="en-US" dirty="0" smtClean="0"/>
              <a:t>In </a:t>
            </a:r>
            <a:r>
              <a:rPr lang="en-US" dirty="0"/>
              <a:t>many states, the program purpose and design is documented, and data are available to assess the extent to which the program is actually achieving its stated purpose</a:t>
            </a:r>
            <a:r>
              <a:rPr lang="en-US" dirty="0" smtClean="0"/>
              <a:t>.</a:t>
            </a:r>
          </a:p>
          <a:p>
            <a:pPr marL="342900" lvl="1" indent="-342900">
              <a:spcBef>
                <a:spcPts val="0"/>
              </a:spcBef>
              <a:buFont typeface="Arial" panose="020B0604020202020204" pitchFamily="34" charset="0"/>
              <a:buChar char="•"/>
            </a:pPr>
            <a:endParaRPr lang="en-US" dirty="0" smtClean="0"/>
          </a:p>
          <a:p>
            <a:pPr marL="342900" lvl="1" indent="-342900">
              <a:spcBef>
                <a:spcPts val="0"/>
              </a:spcBef>
              <a:buFont typeface="Arial" panose="020B0604020202020204" pitchFamily="34" charset="0"/>
              <a:buChar char="•"/>
            </a:pPr>
            <a:r>
              <a:rPr lang="en-US" dirty="0"/>
              <a:t>Most states have partially or fully integrated LIHEAP information systems that are used to manage their program and to report to HHS. In addition, HHS has made certain population data available for use by grantees in the Data Warehouse.</a:t>
            </a:r>
          </a:p>
          <a:p>
            <a:pPr lvl="1">
              <a:spcBef>
                <a:spcPts val="0"/>
              </a:spcBef>
            </a:pPr>
            <a:endParaRPr lang="en-US" dirty="0"/>
          </a:p>
          <a:p>
            <a:pPr marL="457200" lvl="1" indent="0">
              <a:spcBef>
                <a:spcPts val="0"/>
              </a:spcBef>
              <a:buNone/>
            </a:pPr>
            <a:r>
              <a:rPr lang="en-US" b="0" dirty="0" smtClean="0"/>
              <a:t/>
            </a:r>
            <a:br>
              <a:rPr lang="en-US" b="0" dirty="0" smtClean="0"/>
            </a:br>
            <a:endParaRPr lang="en-US" b="0" dirty="0" smtClean="0"/>
          </a:p>
          <a:p>
            <a:pPr lvl="1">
              <a:lnSpc>
                <a:spcPct val="80000"/>
              </a:lnSpc>
              <a:spcBef>
                <a:spcPts val="0"/>
              </a:spcBef>
            </a:pPr>
            <a:endParaRPr lang="en-US" dirty="0"/>
          </a:p>
          <a:p>
            <a:pPr lvl="1">
              <a:lnSpc>
                <a:spcPct val="80000"/>
              </a:lnSpc>
              <a:spcBef>
                <a:spcPts val="0"/>
              </a:spcBef>
            </a:pPr>
            <a:endParaRPr lang="en-US" b="0" dirty="0" smtClean="0"/>
          </a:p>
          <a:p>
            <a:pPr lvl="1">
              <a:lnSpc>
                <a:spcPct val="80000"/>
              </a:lnSpc>
              <a:spcBef>
                <a:spcPts val="0"/>
              </a:spcBef>
            </a:pPr>
            <a:endParaRPr lang="en-US" dirty="0"/>
          </a:p>
          <a:p>
            <a:pPr lvl="1">
              <a:lnSpc>
                <a:spcPct val="80000"/>
              </a:lnSpc>
              <a:spcBef>
                <a:spcPts val="0"/>
              </a:spcBef>
            </a:pPr>
            <a:endParaRPr lang="en-US" b="0" dirty="0" smtClean="0"/>
          </a:p>
          <a:p>
            <a:pPr lvl="1">
              <a:lnSpc>
                <a:spcPct val="80000"/>
              </a:lnSpc>
              <a:spcBef>
                <a:spcPts val="0"/>
              </a:spcBef>
            </a:pPr>
            <a:endParaRPr lang="en-US" b="0" dirty="0" smtClean="0"/>
          </a:p>
        </p:txBody>
      </p:sp>
      <p:sp>
        <p:nvSpPr>
          <p:cNvPr id="5" name="Title 4"/>
          <p:cNvSpPr>
            <a:spLocks noGrp="1"/>
          </p:cNvSpPr>
          <p:nvPr>
            <p:ph type="title"/>
          </p:nvPr>
        </p:nvSpPr>
        <p:spPr/>
        <p:txBody>
          <a:bodyPr/>
          <a:lstStyle/>
          <a:p>
            <a:r>
              <a:rPr lang="en-US" dirty="0" smtClean="0"/>
              <a:t>Performance </a:t>
            </a:r>
            <a:r>
              <a:rPr lang="en-US" dirty="0"/>
              <a:t>Management:  </a:t>
            </a:r>
            <a:r>
              <a:rPr lang="en-US" dirty="0" smtClean="0"/>
              <a:t>Planning</a:t>
            </a:r>
            <a:endParaRPr lang="en-US" dirty="0"/>
          </a:p>
        </p:txBody>
      </p:sp>
      <p:sp>
        <p:nvSpPr>
          <p:cNvPr id="4" name="Slide Number Placeholder 3"/>
          <p:cNvSpPr>
            <a:spLocks noGrp="1"/>
          </p:cNvSpPr>
          <p:nvPr>
            <p:ph type="sldNum" sz="quarter" idx="4"/>
          </p:nvPr>
        </p:nvSpPr>
        <p:spPr>
          <a:xfrm>
            <a:off x="228600" y="6400800"/>
            <a:ext cx="914400" cy="381000"/>
          </a:xfrm>
        </p:spPr>
        <p:txBody>
          <a:bodyPr/>
          <a:lstStyle/>
          <a:p>
            <a:fld id="{9C1FFD28-6023-471A-9950-6D2A132ADC34}" type="slidenum">
              <a:rPr lang="en-US" sz="1400" smtClean="0">
                <a:solidFill>
                  <a:schemeClr val="bg1">
                    <a:lumMod val="50000"/>
                  </a:schemeClr>
                </a:solidFill>
              </a:rPr>
              <a:pPr/>
              <a:t>11</a:t>
            </a:fld>
            <a:endParaRPr lang="en-US" sz="1400" dirty="0">
              <a:solidFill>
                <a:schemeClr val="bg1">
                  <a:lumMod val="50000"/>
                </a:schemeClr>
              </a:solidFill>
            </a:endParaRPr>
          </a:p>
        </p:txBody>
      </p:sp>
    </p:spTree>
    <p:extLst>
      <p:ext uri="{BB962C8B-B14F-4D97-AF65-F5344CB8AC3E}">
        <p14:creationId xmlns:p14="http://schemas.microsoft.com/office/powerpoint/2010/main" val="155829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905" y="17990"/>
            <a:ext cx="8761095" cy="1325563"/>
          </a:xfrm>
        </p:spPr>
        <p:txBody>
          <a:bodyPr/>
          <a:lstStyle/>
          <a:p>
            <a:r>
              <a:rPr lang="en-US" dirty="0"/>
              <a:t>Performance Management:  Planning</a:t>
            </a:r>
          </a:p>
        </p:txBody>
      </p:sp>
      <p:sp>
        <p:nvSpPr>
          <p:cNvPr id="4" name="Slide Number Placeholder 3"/>
          <p:cNvSpPr>
            <a:spLocks noGrp="1"/>
          </p:cNvSpPr>
          <p:nvPr>
            <p:ph type="sldNum" sz="quarter" idx="4"/>
          </p:nvPr>
        </p:nvSpPr>
        <p:spPr/>
        <p:txBody>
          <a:bodyPr/>
          <a:lstStyle/>
          <a:p>
            <a:fld id="{9C1FFD28-6023-471A-9950-6D2A132ADC34}" type="slidenum">
              <a:rPr lang="en-US" smtClean="0"/>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1971524"/>
              </p:ext>
            </p:extLst>
          </p:nvPr>
        </p:nvGraphicFramePr>
        <p:xfrm>
          <a:off x="382905" y="1545146"/>
          <a:ext cx="8378190" cy="4648199"/>
        </p:xfrm>
        <a:graphic>
          <a:graphicData uri="http://schemas.openxmlformats.org/drawingml/2006/table">
            <a:tbl>
              <a:tblPr firstRow="1" firstCol="1" bandRow="1"/>
              <a:tblGrid>
                <a:gridCol w="971550"/>
                <a:gridCol w="2926080"/>
                <a:gridCol w="457200"/>
                <a:gridCol w="4023360"/>
              </a:tblGrid>
              <a:tr h="843764">
                <a:tc>
                  <a:txBody>
                    <a:bodyPr/>
                    <a:lstStyle/>
                    <a:p>
                      <a:pPr marL="0" marR="0" indent="14605"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Problem Statement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indent="0">
                        <a:lnSpc>
                          <a:spcPct val="8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the set of problems that the program is trying to address?</a:t>
                      </a:r>
                    </a:p>
                  </a:txBody>
                  <a:tcPr marL="68580" marT="0" marB="0" anchor="ctr">
                    <a:lnL w="12700" cap="flat" cmpd="sng" algn="ctr">
                      <a:no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14605">
                        <a:lnSpc>
                          <a:spcPct val="8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lvl="1" indent="-115888">
                        <a:lnSpc>
                          <a:spcPct val="80000"/>
                        </a:lnSpc>
                        <a:spcBef>
                          <a:spcPts val="0"/>
                        </a:spcBef>
                        <a:buClr>
                          <a:schemeClr val="accent2"/>
                        </a:buClr>
                        <a:buSzPct val="100000"/>
                        <a:buFont typeface="Arial" panose="020B0604020202020204" pitchFamily="34" charset="0"/>
                        <a:buChar char="•"/>
                      </a:pPr>
                      <a:r>
                        <a:rPr lang="en-US" sz="1200" b="1" dirty="0" smtClean="0">
                          <a:solidFill>
                            <a:schemeClr val="tx1"/>
                          </a:solidFill>
                          <a:latin typeface="Calibri" pitchFamily="34" charset="0"/>
                        </a:rPr>
                        <a:t>LIHEAP State Plan</a:t>
                      </a:r>
                    </a:p>
                    <a:p>
                      <a:pPr marL="0" lvl="1" indent="0">
                        <a:lnSpc>
                          <a:spcPct val="50000"/>
                        </a:lnSpc>
                        <a:spcBef>
                          <a:spcPts val="0"/>
                        </a:spcBef>
                        <a:buClr>
                          <a:schemeClr val="accent2"/>
                        </a:buClr>
                        <a:buSzPct val="100000"/>
                        <a:buFont typeface="Arial" panose="020B0604020202020204" pitchFamily="34" charset="0"/>
                        <a:buNone/>
                      </a:pPr>
                      <a:endParaRPr lang="en-US" sz="1200" b="0" dirty="0" smtClean="0">
                        <a:solidFill>
                          <a:schemeClr val="tx1"/>
                        </a:solidFill>
                        <a:latin typeface="Calibri" pitchFamily="34" charset="0"/>
                      </a:endParaRPr>
                    </a:p>
                    <a:p>
                      <a:pPr marL="115888" lvl="1" indent="-115888">
                        <a:lnSpc>
                          <a:spcPct val="80000"/>
                        </a:lnSpc>
                        <a:spcBef>
                          <a:spcPts val="0"/>
                        </a:spcBef>
                        <a:buClr>
                          <a:schemeClr val="accent2"/>
                        </a:buClr>
                        <a:buSzPct val="100000"/>
                        <a:buFont typeface="Arial" panose="020B0604020202020204" pitchFamily="34" charset="0"/>
                        <a:buChar char="•"/>
                      </a:pPr>
                      <a:r>
                        <a:rPr lang="en-US" sz="1200" b="1" dirty="0" smtClean="0">
                          <a:solidFill>
                            <a:schemeClr val="tx1"/>
                          </a:solidFill>
                          <a:latin typeface="Calibri" pitchFamily="34" charset="0"/>
                        </a:rPr>
                        <a:t>Eligible Population Data</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97585">
                <a:tc gridSpan="4">
                  <a:txBody>
                    <a:bodyPr/>
                    <a:lstStyle/>
                    <a:p>
                      <a:pPr marL="0" marR="0" indent="14605">
                        <a:lnSpc>
                          <a:spcPct val="80000"/>
                        </a:lnSpc>
                        <a:spcBef>
                          <a:spcPts val="0"/>
                        </a:spcBef>
                        <a:spcAft>
                          <a:spcPts val="0"/>
                        </a:spcAft>
                      </a:pPr>
                      <a:r>
                        <a:rPr lang="en-US"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14605">
                        <a:lnSpc>
                          <a:spcPct val="8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14605">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indent="-171450">
                        <a:lnSpc>
                          <a:spcPct val="80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76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Inputs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200" dirty="0" smtClean="0">
                          <a:latin typeface="Calibri" pitchFamily="34" charset="0"/>
                        </a:rPr>
                        <a:t>What resources are devoted to addressing the problem?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w="12700" cap="flat" cmpd="sng" algn="ctr">
                      <a:no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a:lnSpc>
                          <a:spcPct val="8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marR="0" lvl="1" indent="-11588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b="1" dirty="0" smtClean="0">
                          <a:latin typeface="Calibri" pitchFamily="34" charset="0"/>
                        </a:rPr>
                        <a:t>Performance Data Form Section I--Grantee Survey </a:t>
                      </a:r>
                    </a:p>
                    <a:p>
                      <a:pPr marL="115888"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200" dirty="0" smtClean="0">
                          <a:latin typeface="Calibri" pitchFamily="34" charset="0"/>
                        </a:rPr>
                        <a:t>(</a:t>
                      </a:r>
                      <a:r>
                        <a:rPr lang="en-US" sz="1200" i="1" dirty="0" smtClean="0">
                          <a:latin typeface="Calibri" pitchFamily="34" charset="0"/>
                        </a:rPr>
                        <a:t>Sources and Uses of Funds</a:t>
                      </a:r>
                      <a:r>
                        <a:rPr lang="en-US" sz="1200" dirty="0" smtClean="0">
                          <a:latin typeface="Calibri"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97585">
                <a:tc gridSpan="4">
                  <a:txBody>
                    <a:bodyPr/>
                    <a:lstStyle/>
                    <a:p>
                      <a:pPr marL="0" marR="0">
                        <a:lnSpc>
                          <a:spcPct val="80000"/>
                        </a:lnSpc>
                        <a:spcBef>
                          <a:spcPts val="0"/>
                        </a:spcBef>
                        <a:spcAft>
                          <a:spcPts val="0"/>
                        </a:spcAft>
                      </a:pPr>
                      <a:r>
                        <a:rPr lang="en-US"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8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indent="-171450">
                        <a:lnSpc>
                          <a:spcPct val="80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76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Outputs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the direct output from each service that is delivered?</a:t>
                      </a:r>
                    </a:p>
                  </a:txBody>
                  <a:tcPr marL="68580" marT="0" marB="0" anchor="ctr">
                    <a:lnL w="12700" cap="flat" cmpd="sng" algn="ctr">
                      <a:no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a:lnSpc>
                          <a:spcPct val="8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marR="0" indent="-115888">
                        <a:lnSpc>
                          <a:spcPct val="80000"/>
                        </a:lnSpc>
                        <a:spcBef>
                          <a:spcPts val="0"/>
                        </a:spcBef>
                        <a:spcAft>
                          <a:spcPts val="0"/>
                        </a:spcAft>
                        <a:buFont typeface="Arial" panose="020B0604020202020204" pitchFamily="34" charset="0"/>
                        <a:buChar char="•"/>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Performance Data Form Section I--Grantee Survey </a:t>
                      </a:r>
                    </a:p>
                    <a:p>
                      <a:pPr marL="115888" marR="0" indent="0">
                        <a:lnSpc>
                          <a:spcPct val="80000"/>
                        </a:lnSpc>
                        <a:spcBef>
                          <a:spcPts val="0"/>
                        </a:spcBef>
                        <a:spcAft>
                          <a:spcPts val="0"/>
                        </a:spcAft>
                        <a:buFont typeface="Arial" panose="020B0604020202020204" pitchFamily="34" charset="0"/>
                        <a:buNone/>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(Uses of Funds and Average Benefits) </a:t>
                      </a:r>
                    </a:p>
                    <a:p>
                      <a:pPr marL="115888" marR="0" indent="-115888">
                        <a:lnSpc>
                          <a:spcPct val="50000"/>
                        </a:lnSpc>
                        <a:spcBef>
                          <a:spcPts val="0"/>
                        </a:spcBef>
                        <a:spcAft>
                          <a:spcPts val="0"/>
                        </a:spcAft>
                        <a:buFont typeface="Arial" panose="020B0604020202020204" pitchFamily="34" charset="0"/>
                        <a:buChar char="•"/>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15888" marR="0" indent="-115888">
                        <a:lnSpc>
                          <a:spcPct val="80000"/>
                        </a:lnSpc>
                        <a:spcBef>
                          <a:spcPts val="0"/>
                        </a:spcBef>
                        <a:spcAft>
                          <a:spcPts val="0"/>
                        </a:spcAft>
                        <a:buFont typeface="Arial" panose="020B0604020202020204" pitchFamily="34" charset="0"/>
                        <a:buChar char="•"/>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Household Report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(Households Served)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97585">
                <a:tc gridSpan="4">
                  <a:txBody>
                    <a:bodyPr/>
                    <a:lstStyle/>
                    <a:p>
                      <a:pPr marL="0" marR="0">
                        <a:lnSpc>
                          <a:spcPct val="80000"/>
                        </a:lnSpc>
                        <a:spcBef>
                          <a:spcPts val="0"/>
                        </a:spcBef>
                        <a:spcAft>
                          <a:spcPts val="0"/>
                        </a:spcAft>
                      </a:pPr>
                      <a:r>
                        <a:rPr lang="en-US"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8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indent="-171450">
                        <a:lnSpc>
                          <a:spcPct val="80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2803">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Short-Term Outcomes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a:lnSpc>
                          <a:spcPct val="80000"/>
                        </a:lnSpc>
                      </a:pPr>
                      <a:r>
                        <a:rPr lang="en-US" sz="1200" dirty="0" smtClean="0">
                          <a:latin typeface="Calibri" panose="020F0502020204030204" pitchFamily="34" charset="0"/>
                          <a:ea typeface="Calibri" panose="020F0502020204030204" pitchFamily="34" charset="0"/>
                          <a:cs typeface="Times New Roman" panose="02020603050405020304" pitchFamily="18" charset="0"/>
                        </a:rPr>
                        <a:t>What target populations will be reached?  What are the observable changes that you would expect to see as soon as each service is delivered?  </a:t>
                      </a:r>
                      <a:endParaRPr lang="en-US" sz="1200" dirty="0">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w="12700" cap="flat" cmpd="sng" algn="ctr">
                      <a:no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a:lnSpc>
                          <a:spcPct val="8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marR="0" lvl="1" indent="-11588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b="1" dirty="0" smtClean="0">
                          <a:latin typeface="Calibri" pitchFamily="34" charset="0"/>
                        </a:rPr>
                        <a:t>Household Report </a:t>
                      </a:r>
                      <a:r>
                        <a:rPr lang="en-US" sz="1200" i="1" dirty="0" smtClean="0">
                          <a:latin typeface="Calibri" pitchFamily="34" charset="0"/>
                        </a:rPr>
                        <a:t>(Vulnerable Household Targeting) </a:t>
                      </a:r>
                    </a:p>
                    <a:p>
                      <a:pPr marL="115888" marR="0" lvl="1" indent="-115888" algn="l" defTabSz="914400" rtl="0" eaLnBrk="1" fontAlgn="auto" latinLnBrk="0" hangingPunct="1">
                        <a:lnSpc>
                          <a:spcPct val="50000"/>
                        </a:lnSpc>
                        <a:spcBef>
                          <a:spcPts val="0"/>
                        </a:spcBef>
                        <a:spcAft>
                          <a:spcPts val="0"/>
                        </a:spcAft>
                        <a:buClrTx/>
                        <a:buSzTx/>
                        <a:buFont typeface="Arial" panose="020B0604020202020204" pitchFamily="34" charset="0"/>
                        <a:buNone/>
                        <a:tabLst/>
                        <a:defRPr/>
                      </a:pPr>
                      <a:endParaRPr lang="en-US" sz="1200" dirty="0" smtClean="0">
                        <a:latin typeface="Calibri" pitchFamily="34" charset="0"/>
                      </a:endParaRPr>
                    </a:p>
                    <a:p>
                      <a:pPr marL="115888" marR="0" lvl="1" indent="-11588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b="1" dirty="0" smtClean="0">
                          <a:latin typeface="Calibri" pitchFamily="34" charset="0"/>
                        </a:rPr>
                        <a:t>Performance Data Form Section II--Performance Measures </a:t>
                      </a:r>
                    </a:p>
                    <a:p>
                      <a:pPr marL="115888"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200" i="1" dirty="0" smtClean="0">
                          <a:latin typeface="Calibri" pitchFamily="34" charset="0"/>
                        </a:rPr>
                        <a:t>(Average Burden Reduction and Service Restoration)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97585">
                <a:tc gridSpan="4">
                  <a:txBody>
                    <a:bodyPr/>
                    <a:lstStyle/>
                    <a:p>
                      <a:pPr marL="0" marR="0">
                        <a:lnSpc>
                          <a:spcPct val="80000"/>
                        </a:lnSpc>
                        <a:spcBef>
                          <a:spcPts val="0"/>
                        </a:spcBef>
                        <a:spcAft>
                          <a:spcPts val="0"/>
                        </a:spcAft>
                      </a:pPr>
                      <a:r>
                        <a:rPr lang="en-US"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8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marR="0" indent="-171450">
                        <a:lnSpc>
                          <a:spcPct val="80000"/>
                        </a:lnSpc>
                        <a:spcBef>
                          <a:spcPts val="0"/>
                        </a:spcBef>
                        <a:spcAft>
                          <a:spcPts val="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764">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Long-Term Impacts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is the expected impact of the set of services that are delivered to clients? How will the client’s status will be changed as a result of the intervention?</a:t>
                      </a:r>
                    </a:p>
                  </a:txBody>
                  <a:tcPr marL="68580" marT="0" marB="0" anchor="ctr">
                    <a:lnL w="12700" cap="flat" cmpd="sng" algn="ctr">
                      <a:no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a:lnSpc>
                          <a:spcPct val="80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5888" marR="0" lvl="1" indent="-115888"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200" b="1" dirty="0" smtClean="0">
                          <a:latin typeface="Calibri" pitchFamily="34" charset="0"/>
                        </a:rPr>
                        <a:t>Performance Data Form Section II--Performance Measures </a:t>
                      </a:r>
                    </a:p>
                    <a:p>
                      <a:pPr marL="115888" marR="0" lvl="1"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sz="1200" dirty="0" smtClean="0">
                          <a:latin typeface="Calibri" pitchFamily="34" charset="0"/>
                        </a:rPr>
                        <a:t>(</a:t>
                      </a:r>
                      <a:r>
                        <a:rPr lang="en-US" sz="1200" i="1" dirty="0" smtClean="0">
                          <a:latin typeface="Calibri" pitchFamily="34" charset="0"/>
                        </a:rPr>
                        <a:t>Energy Burden Targeting and Service Loss Prevention</a:t>
                      </a:r>
                      <a:r>
                        <a:rPr lang="en-US" sz="1200" dirty="0" smtClean="0">
                          <a:latin typeface="Calibri" pitchFamily="34" charset="0"/>
                        </a:rPr>
                        <a:t>)</a:t>
                      </a:r>
                      <a:endParaRPr lang="en-US" sz="1200" b="1" i="1" dirty="0" smtClean="0">
                        <a:latin typeface="Calibri"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CF0"/>
                    </a:solidFill>
                  </a:tcPr>
                </a:tc>
              </a:tr>
            </a:tbl>
          </a:graphicData>
        </a:graphic>
      </p:graphicFrame>
      <p:grpSp>
        <p:nvGrpSpPr>
          <p:cNvPr id="10" name="Group 9"/>
          <p:cNvGrpSpPr/>
          <p:nvPr/>
        </p:nvGrpSpPr>
        <p:grpSpPr>
          <a:xfrm>
            <a:off x="4419600" y="1822493"/>
            <a:ext cx="221848" cy="4093504"/>
            <a:chOff x="4191000" y="1828800"/>
            <a:chExt cx="365760" cy="4093504"/>
          </a:xfrm>
          <a:solidFill>
            <a:srgbClr val="2E739E"/>
          </a:solidFill>
        </p:grpSpPr>
        <p:sp>
          <p:nvSpPr>
            <p:cNvPr id="2" name="Right Arrow 1"/>
            <p:cNvSpPr/>
            <p:nvPr/>
          </p:nvSpPr>
          <p:spPr>
            <a:xfrm>
              <a:off x="4191000" y="1828800"/>
              <a:ext cx="365760" cy="228600"/>
            </a:xfrm>
            <a:prstGeom prst="rightArrow">
              <a:avLst/>
            </a:prstGeom>
            <a:grpFill/>
            <a:ln>
              <a:solidFill>
                <a:srgbClr val="2E7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91000" y="2819400"/>
              <a:ext cx="365760" cy="228600"/>
            </a:xfrm>
            <a:prstGeom prst="rightArrow">
              <a:avLst/>
            </a:prstGeom>
            <a:grpFill/>
            <a:ln>
              <a:solidFill>
                <a:srgbClr val="2E7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191000" y="3695700"/>
              <a:ext cx="365760" cy="228600"/>
            </a:xfrm>
            <a:prstGeom prst="rightArrow">
              <a:avLst/>
            </a:prstGeom>
            <a:grpFill/>
            <a:ln>
              <a:solidFill>
                <a:srgbClr val="2E7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191000" y="4694702"/>
              <a:ext cx="365760" cy="228600"/>
            </a:xfrm>
            <a:prstGeom prst="rightArrow">
              <a:avLst/>
            </a:prstGeom>
            <a:grpFill/>
            <a:ln>
              <a:solidFill>
                <a:srgbClr val="2E7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191000" y="5693704"/>
              <a:ext cx="365760" cy="228600"/>
            </a:xfrm>
            <a:prstGeom prst="rightArrow">
              <a:avLst/>
            </a:prstGeom>
            <a:grpFill/>
            <a:ln>
              <a:solidFill>
                <a:srgbClr val="2E7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683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new director of Maryland’s LIHEAP program needed to identify program goals (and a strategy to reach them).</a:t>
            </a:r>
          </a:p>
          <a:p>
            <a:pPr marL="0" indent="0">
              <a:buNone/>
            </a:pPr>
            <a:endParaRPr lang="en-US" dirty="0"/>
          </a:p>
          <a:p>
            <a:r>
              <a:rPr lang="en-US" b="0" dirty="0" smtClean="0"/>
              <a:t>He started by developing a logic model that reflects the current program design.  </a:t>
            </a:r>
          </a:p>
          <a:p>
            <a:endParaRPr lang="en-US" b="0" dirty="0"/>
          </a:p>
          <a:p>
            <a:r>
              <a:rPr lang="en-US" b="0" dirty="0" smtClean="0"/>
              <a:t>Now he is using existing LIHEAP data from federal reports, as well as information from his own state database, to identify additional potential strategies and outcomes.</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Planning Example</a:t>
            </a:r>
            <a:r>
              <a:rPr lang="en-US" dirty="0"/>
              <a:t>: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13</a:t>
            </a:fld>
            <a:endParaRPr lang="en-US" dirty="0"/>
          </a:p>
        </p:txBody>
      </p:sp>
    </p:spTree>
    <p:extLst>
      <p:ext uri="{BB962C8B-B14F-4D97-AF65-F5344CB8AC3E}">
        <p14:creationId xmlns:p14="http://schemas.microsoft.com/office/powerpoint/2010/main" val="99391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7990"/>
            <a:ext cx="86106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14</a:t>
            </a:fld>
            <a:endParaRPr lang="en-US" dirty="0"/>
          </a:p>
        </p:txBody>
      </p:sp>
      <p:pic>
        <p:nvPicPr>
          <p:cNvPr id="5" name="Content Placeholder 4"/>
          <p:cNvPicPr>
            <a:picLocks noGrp="1" noChangeAspect="1"/>
          </p:cNvPicPr>
          <p:nvPr>
            <p:ph idx="1"/>
          </p:nvPr>
        </p:nvPicPr>
        <p:blipFill>
          <a:blip r:embed="rId2"/>
          <a:stretch>
            <a:fillRect/>
          </a:stretch>
        </p:blipFill>
        <p:spPr>
          <a:xfrm>
            <a:off x="685800" y="2819400"/>
            <a:ext cx="7364606" cy="2975106"/>
          </a:xfrm>
          <a:prstGeom prst="rect">
            <a:avLst/>
          </a:prstGeom>
        </p:spPr>
      </p:pic>
      <p:sp>
        <p:nvSpPr>
          <p:cNvPr id="7" name="Content Placeholder 1"/>
          <p:cNvSpPr txBox="1">
            <a:spLocks/>
          </p:cNvSpPr>
          <p:nvPr/>
        </p:nvSpPr>
        <p:spPr>
          <a:xfrm>
            <a:off x="533400" y="1600200"/>
            <a:ext cx="8248650" cy="9143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b="1"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spcBef>
                <a:spcPts val="0"/>
              </a:spcBef>
              <a:buFont typeface="Arial" panose="020B0604020202020204" pitchFamily="34" charset="0"/>
              <a:buNone/>
            </a:pPr>
            <a:r>
              <a:rPr lang="en-US" dirty="0" smtClean="0"/>
              <a:t>Maryland started by creating a logic model that reflects current program design, strategies, and projected outcomes.</a:t>
            </a:r>
            <a:endParaRPr lang="en-US" dirty="0"/>
          </a:p>
        </p:txBody>
      </p:sp>
    </p:spTree>
    <p:extLst>
      <p:ext uri="{BB962C8B-B14F-4D97-AF65-F5344CB8AC3E}">
        <p14:creationId xmlns:p14="http://schemas.microsoft.com/office/powerpoint/2010/main" val="387549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7124"/>
          <a:stretch/>
        </p:blipFill>
        <p:spPr>
          <a:xfrm>
            <a:off x="358978" y="1726446"/>
            <a:ext cx="4142448" cy="4240565"/>
          </a:xfrm>
          <a:prstGeom prst="rect">
            <a:avLst/>
          </a:prstGeom>
        </p:spPr>
      </p:pic>
      <p:sp>
        <p:nvSpPr>
          <p:cNvPr id="3" name="Title 2"/>
          <p:cNvSpPr>
            <a:spLocks noGrp="1"/>
          </p:cNvSpPr>
          <p:nvPr>
            <p:ph type="title"/>
          </p:nvPr>
        </p:nvSpPr>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15</a:t>
            </a:fld>
            <a:endParaRPr lang="en-US" dirty="0"/>
          </a:p>
        </p:txBody>
      </p:sp>
      <p:sp>
        <p:nvSpPr>
          <p:cNvPr id="6" name="TextBox 5"/>
          <p:cNvSpPr txBox="1"/>
          <p:nvPr/>
        </p:nvSpPr>
        <p:spPr>
          <a:xfrm>
            <a:off x="4874750" y="1726446"/>
            <a:ext cx="3886200" cy="4247317"/>
          </a:xfrm>
          <a:prstGeom prst="rect">
            <a:avLst/>
          </a:prstGeom>
          <a:noFill/>
        </p:spPr>
        <p:txBody>
          <a:bodyPr wrap="square" rtlCol="0">
            <a:spAutoFit/>
          </a:bodyPr>
          <a:lstStyle/>
          <a:p>
            <a:r>
              <a:rPr lang="en-US" dirty="0" smtClean="0"/>
              <a:t>To begin compiling his “current” logic model—Maryland used existing report data to understand how the state LIHEAP program has been structured over time.  </a:t>
            </a:r>
          </a:p>
          <a:p>
            <a:endParaRPr lang="en-US" dirty="0"/>
          </a:p>
          <a:p>
            <a:r>
              <a:rPr lang="en-US" dirty="0" smtClean="0"/>
              <a:t>The Data Warehouse on the LIHEAP Performance Management website compiles various grantee reports across multiple years.</a:t>
            </a:r>
          </a:p>
          <a:p>
            <a:endParaRPr lang="en-US" dirty="0"/>
          </a:p>
          <a:p>
            <a:r>
              <a:rPr lang="en-US" dirty="0" smtClean="0"/>
              <a:t>Grantees can produce canned reports through the guided search, or can design ad hoc reports through the advanced search functions.</a:t>
            </a:r>
            <a:endParaRPr lang="en-US" dirty="0"/>
          </a:p>
        </p:txBody>
      </p:sp>
    </p:spTree>
    <p:extLst>
      <p:ext uri="{BB962C8B-B14F-4D97-AF65-F5344CB8AC3E}">
        <p14:creationId xmlns:p14="http://schemas.microsoft.com/office/powerpoint/2010/main" val="100289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29300" y="1561580"/>
            <a:ext cx="2895600" cy="461154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idx="1"/>
          </p:nvPr>
        </p:nvPicPr>
        <p:blipFill rotWithShape="1">
          <a:blip r:embed="rId2"/>
          <a:srcRect l="11407" t="5454" r="8742" b="5455"/>
          <a:stretch/>
        </p:blipFill>
        <p:spPr>
          <a:xfrm>
            <a:off x="495300" y="2370252"/>
            <a:ext cx="5010150" cy="3507104"/>
          </a:xfrm>
          <a:prstGeom prst="rect">
            <a:avLst/>
          </a:prstGeom>
        </p:spPr>
      </p:pic>
      <p:sp>
        <p:nvSpPr>
          <p:cNvPr id="3" name="Title 2"/>
          <p:cNvSpPr>
            <a:spLocks noGrp="1"/>
          </p:cNvSpPr>
          <p:nvPr>
            <p:ph type="title"/>
          </p:nvPr>
        </p:nvSpPr>
        <p:spPr>
          <a:xfrm>
            <a:off x="495300" y="17990"/>
            <a:ext cx="86487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16</a:t>
            </a:fld>
            <a:endParaRPr lang="en-US" dirty="0"/>
          </a:p>
        </p:txBody>
      </p:sp>
      <p:sp>
        <p:nvSpPr>
          <p:cNvPr id="6" name="TextBox 5"/>
          <p:cNvSpPr txBox="1"/>
          <p:nvPr/>
        </p:nvSpPr>
        <p:spPr>
          <a:xfrm>
            <a:off x="5867400" y="1688295"/>
            <a:ext cx="2819400" cy="4358116"/>
          </a:xfrm>
          <a:prstGeom prst="rect">
            <a:avLst/>
          </a:prstGeom>
          <a:noFill/>
        </p:spPr>
        <p:txBody>
          <a:bodyPr wrap="square" rtlCol="0">
            <a:spAutoFit/>
          </a:bodyPr>
          <a:lstStyle/>
          <a:p>
            <a:pPr>
              <a:lnSpc>
                <a:spcPct val="90000"/>
              </a:lnSpc>
            </a:pPr>
            <a:r>
              <a:rPr lang="en-US" sz="1400" dirty="0" smtClean="0"/>
              <a:t>The data warehouse provides grantees with a historical overview of both the federally income eligible LIHEAP population and the state income eligible LIHEAP population.</a:t>
            </a:r>
          </a:p>
          <a:p>
            <a:pPr>
              <a:lnSpc>
                <a:spcPct val="90000"/>
              </a:lnSpc>
            </a:pPr>
            <a:endParaRPr lang="en-US" sz="1400" dirty="0"/>
          </a:p>
          <a:p>
            <a:pPr>
              <a:lnSpc>
                <a:spcPct val="90000"/>
              </a:lnSpc>
            </a:pPr>
            <a:r>
              <a:rPr lang="en-US" sz="1400" dirty="0" smtClean="0"/>
              <a:t>The data for Maryland tells us that:</a:t>
            </a:r>
          </a:p>
          <a:p>
            <a:pPr>
              <a:lnSpc>
                <a:spcPct val="90000"/>
              </a:lnSpc>
            </a:pPr>
            <a:endParaRPr lang="en-US" sz="1400" dirty="0"/>
          </a:p>
          <a:p>
            <a:pPr marL="285750" indent="-285750">
              <a:lnSpc>
                <a:spcPct val="90000"/>
              </a:lnSpc>
              <a:buFont typeface="Arial" panose="020B0604020202020204" pitchFamily="34" charset="0"/>
              <a:buChar char="•"/>
            </a:pPr>
            <a:r>
              <a:rPr lang="en-US" sz="1400" dirty="0" smtClean="0"/>
              <a:t>For the last five years, the federally income eligible LIHEAP population in Maryland has remained fairly static.</a:t>
            </a:r>
          </a:p>
          <a:p>
            <a:pPr>
              <a:lnSpc>
                <a:spcPct val="90000"/>
              </a:lnSpc>
            </a:pPr>
            <a:endParaRPr lang="en-US" sz="1400" dirty="0" smtClean="0"/>
          </a:p>
          <a:p>
            <a:pPr marL="285750" indent="-285750">
              <a:lnSpc>
                <a:spcPct val="90000"/>
              </a:lnSpc>
              <a:buFont typeface="Arial" panose="020B0604020202020204" pitchFamily="34" charset="0"/>
              <a:buChar char="•"/>
            </a:pPr>
            <a:r>
              <a:rPr lang="en-US" sz="1400" dirty="0" smtClean="0"/>
              <a:t>Maryland’s state income eligibility threshold for LIHEAP is lower than federal income eligibility guidelines.  This means that in 2014, only the lower 60% of federally income eligible households could receive LIHEAP assistance in Maryland.</a:t>
            </a:r>
          </a:p>
        </p:txBody>
      </p:sp>
      <p:sp>
        <p:nvSpPr>
          <p:cNvPr id="7" name="TextBox 6"/>
          <p:cNvSpPr txBox="1"/>
          <p:nvPr/>
        </p:nvSpPr>
        <p:spPr>
          <a:xfrm>
            <a:off x="495300" y="1683475"/>
            <a:ext cx="5010150" cy="812530"/>
          </a:xfrm>
          <a:prstGeom prst="rect">
            <a:avLst/>
          </a:prstGeom>
          <a:noFill/>
        </p:spPr>
        <p:txBody>
          <a:bodyPr wrap="square" rtlCol="0">
            <a:spAutoFit/>
          </a:bodyPr>
          <a:lstStyle/>
          <a:p>
            <a:pPr>
              <a:lnSpc>
                <a:spcPct val="80000"/>
              </a:lnSpc>
            </a:pPr>
            <a:r>
              <a:rPr lang="en-US" b="1" dirty="0"/>
              <a:t>Problem Statement</a:t>
            </a:r>
            <a:r>
              <a:rPr lang="en-US" b="1" dirty="0" smtClean="0"/>
              <a:t>: </a:t>
            </a:r>
            <a:r>
              <a:rPr lang="en-US" dirty="0">
                <a:latin typeface="Calibri" panose="020F0502020204030204" pitchFamily="34" charset="0"/>
                <a:ea typeface="Calibri" panose="020F0502020204030204" pitchFamily="34" charset="0"/>
                <a:cs typeface="Times New Roman" panose="02020603050405020304" pitchFamily="18" charset="0"/>
              </a:rPr>
              <a:t>What is the </a:t>
            </a:r>
            <a:r>
              <a:rPr lang="en-US" dirty="0" smtClean="0">
                <a:latin typeface="Calibri" panose="020F0502020204030204" pitchFamily="34" charset="0"/>
                <a:ea typeface="Calibri" panose="020F0502020204030204" pitchFamily="34" charset="0"/>
                <a:cs typeface="Times New Roman" panose="02020603050405020304" pitchFamily="18" charset="0"/>
              </a:rPr>
              <a:t>need that </a:t>
            </a:r>
            <a:r>
              <a:rPr lang="en-US" dirty="0">
                <a:latin typeface="Calibri" panose="020F0502020204030204" pitchFamily="34" charset="0"/>
                <a:ea typeface="Calibri" panose="020F0502020204030204" pitchFamily="34" charset="0"/>
                <a:cs typeface="Times New Roman" panose="02020603050405020304" pitchFamily="18" charset="0"/>
              </a:rPr>
              <a:t>the program is trying to address?</a:t>
            </a:r>
          </a:p>
          <a:p>
            <a:endParaRPr lang="en-US" dirty="0"/>
          </a:p>
        </p:txBody>
      </p:sp>
    </p:spTree>
    <p:extLst>
      <p:ext uri="{BB962C8B-B14F-4D97-AF65-F5344CB8AC3E}">
        <p14:creationId xmlns:p14="http://schemas.microsoft.com/office/powerpoint/2010/main" val="286859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67400" y="1566403"/>
            <a:ext cx="2895600" cy="461154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idx="1"/>
          </p:nvPr>
        </p:nvPicPr>
        <p:blipFill rotWithShape="1">
          <a:blip r:embed="rId2"/>
          <a:srcRect l="26582" t="6969" r="24119" b="18112"/>
          <a:stretch/>
        </p:blipFill>
        <p:spPr>
          <a:xfrm>
            <a:off x="488290" y="2079066"/>
            <a:ext cx="4876800" cy="4001947"/>
          </a:xfrm>
          <a:prstGeom prst="rect">
            <a:avLst/>
          </a:prstGeom>
        </p:spPr>
      </p:pic>
      <p:sp>
        <p:nvSpPr>
          <p:cNvPr id="3" name="Title 2"/>
          <p:cNvSpPr>
            <a:spLocks noGrp="1"/>
          </p:cNvSpPr>
          <p:nvPr>
            <p:ph type="title"/>
          </p:nvPr>
        </p:nvSpPr>
        <p:spPr>
          <a:xfrm>
            <a:off x="382929" y="17990"/>
            <a:ext cx="8761071"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17</a:t>
            </a:fld>
            <a:endParaRPr lang="en-US" dirty="0"/>
          </a:p>
        </p:txBody>
      </p:sp>
      <p:sp>
        <p:nvSpPr>
          <p:cNvPr id="6" name="TextBox 5"/>
          <p:cNvSpPr txBox="1"/>
          <p:nvPr/>
        </p:nvSpPr>
        <p:spPr>
          <a:xfrm>
            <a:off x="5867400" y="1887016"/>
            <a:ext cx="2895600" cy="3970318"/>
          </a:xfrm>
          <a:prstGeom prst="rect">
            <a:avLst/>
          </a:prstGeom>
          <a:noFill/>
        </p:spPr>
        <p:txBody>
          <a:bodyPr wrap="square" lIns="182880" rIns="182880" rtlCol="0" anchor="ctr" anchorCtr="0">
            <a:spAutoFit/>
          </a:bodyPr>
          <a:lstStyle/>
          <a:p>
            <a:r>
              <a:rPr lang="en-US" sz="1400" dirty="0"/>
              <a:t>The data warehouse provides grantees with a historical overview of </a:t>
            </a:r>
            <a:r>
              <a:rPr lang="en-US" sz="1400" dirty="0" smtClean="0"/>
              <a:t>program allocation and uses of funds.</a:t>
            </a:r>
            <a:endParaRPr lang="en-US" sz="1400" dirty="0"/>
          </a:p>
          <a:p>
            <a:endParaRPr lang="en-US" sz="1400" dirty="0"/>
          </a:p>
          <a:p>
            <a:r>
              <a:rPr lang="en-US" sz="1400" dirty="0"/>
              <a:t>The data for Maryland tells </a:t>
            </a:r>
            <a:r>
              <a:rPr lang="en-US" sz="1400" dirty="0" smtClean="0"/>
              <a:t>us:</a:t>
            </a:r>
            <a:endParaRPr lang="en-US" sz="1400" dirty="0"/>
          </a:p>
          <a:p>
            <a:endParaRPr lang="en-US" sz="1400" dirty="0"/>
          </a:p>
          <a:p>
            <a:pPr marL="285750" indent="-285750">
              <a:buFont typeface="Arial" panose="020B0604020202020204" pitchFamily="34" charset="0"/>
              <a:buChar char="•"/>
            </a:pPr>
            <a:r>
              <a:rPr lang="en-US" sz="1400" dirty="0" smtClean="0"/>
              <a:t>Maryland does not currently allocate funding to Weatherization or Assurance 16 programs.</a:t>
            </a:r>
            <a:endParaRPr lang="en-US" sz="1400" dirty="0"/>
          </a:p>
          <a:p>
            <a:endParaRPr lang="en-US" sz="1400" dirty="0"/>
          </a:p>
          <a:p>
            <a:pPr marL="285750" indent="-285750">
              <a:buFont typeface="Arial" panose="020B0604020202020204" pitchFamily="34" charset="0"/>
              <a:buChar char="•"/>
            </a:pPr>
            <a:r>
              <a:rPr lang="en-US" sz="1400" dirty="0" smtClean="0"/>
              <a:t>Maryland is currently devoting less funding to Winter Crisis benefits than in the past—however is now allocating resources to “Other Crisis” programs.</a:t>
            </a:r>
            <a:endParaRPr lang="en-US" sz="1400" dirty="0"/>
          </a:p>
        </p:txBody>
      </p:sp>
      <p:sp>
        <p:nvSpPr>
          <p:cNvPr id="8" name="TextBox 7"/>
          <p:cNvSpPr txBox="1"/>
          <p:nvPr/>
        </p:nvSpPr>
        <p:spPr>
          <a:xfrm>
            <a:off x="382929" y="1637112"/>
            <a:ext cx="6461051" cy="812530"/>
          </a:xfrm>
          <a:prstGeom prst="rect">
            <a:avLst/>
          </a:prstGeom>
          <a:noFill/>
        </p:spPr>
        <p:txBody>
          <a:bodyPr wrap="square" rtlCol="0">
            <a:spAutoFit/>
          </a:bodyPr>
          <a:lstStyle/>
          <a:p>
            <a:pPr>
              <a:lnSpc>
                <a:spcPct val="80000"/>
              </a:lnSpc>
            </a:pPr>
            <a:r>
              <a:rPr lang="en-US" sz="1700" b="1" dirty="0" smtClean="0"/>
              <a:t>Inputs: </a:t>
            </a:r>
            <a:r>
              <a:rPr lang="en-US" sz="1700" dirty="0">
                <a:latin typeface="Calibri" pitchFamily="34" charset="0"/>
              </a:rPr>
              <a:t>What resources are devoted to addressing </a:t>
            </a:r>
            <a:r>
              <a:rPr lang="en-US" sz="1700" dirty="0" smtClean="0">
                <a:latin typeface="Calibri" pitchFamily="34" charset="0"/>
              </a:rPr>
              <a:t>needs?</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nSpc>
                <a:spcPct val="80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4524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8834" t="24860" r="1861" b="11610"/>
          <a:stretch/>
        </p:blipFill>
        <p:spPr>
          <a:xfrm>
            <a:off x="448487" y="2667000"/>
            <a:ext cx="5257800" cy="1408913"/>
          </a:xfrm>
          <a:prstGeom prst="rect">
            <a:avLst/>
          </a:prstGeom>
        </p:spPr>
      </p:pic>
      <p:sp>
        <p:nvSpPr>
          <p:cNvPr id="3" name="Title 2"/>
          <p:cNvSpPr>
            <a:spLocks noGrp="1"/>
          </p:cNvSpPr>
          <p:nvPr>
            <p:ph type="title"/>
          </p:nvPr>
        </p:nvSpPr>
        <p:spPr>
          <a:xfrm>
            <a:off x="228601" y="17990"/>
            <a:ext cx="8915400" cy="1325563"/>
          </a:xfrm>
        </p:spPr>
        <p:txBody>
          <a:bodyPr/>
          <a:lstStyle/>
          <a:p>
            <a:pPr marL="173038"/>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18</a:t>
            </a:fld>
            <a:endParaRPr lang="en-US" dirty="0"/>
          </a:p>
        </p:txBody>
      </p:sp>
      <p:sp>
        <p:nvSpPr>
          <p:cNvPr id="7" name="TextBox 6"/>
          <p:cNvSpPr txBox="1"/>
          <p:nvPr/>
        </p:nvSpPr>
        <p:spPr>
          <a:xfrm>
            <a:off x="416657" y="1748515"/>
            <a:ext cx="5484471" cy="997196"/>
          </a:xfrm>
          <a:prstGeom prst="rect">
            <a:avLst/>
          </a:prstGeom>
          <a:noFill/>
        </p:spPr>
        <p:txBody>
          <a:bodyPr wrap="square" rtlCol="0">
            <a:spAutoFit/>
          </a:bodyPr>
          <a:lstStyle/>
          <a:p>
            <a:pPr>
              <a:lnSpc>
                <a:spcPct val="80000"/>
              </a:lnSpc>
            </a:pPr>
            <a:r>
              <a:rPr lang="en-US" sz="1700" b="1" dirty="0" smtClean="0"/>
              <a:t>Outputs:  </a:t>
            </a:r>
            <a:r>
              <a:rPr lang="en-US" sz="1600" dirty="0" smtClean="0">
                <a:latin typeface="Calibri" panose="020F0502020204030204" pitchFamily="34" charset="0"/>
                <a:ea typeface="Calibri" panose="020F0502020204030204" pitchFamily="34" charset="0"/>
                <a:cs typeface="Times New Roman" panose="02020603050405020304" pitchFamily="18" charset="0"/>
              </a:rPr>
              <a:t>What is  </a:t>
            </a:r>
            <a:r>
              <a:rPr lang="en-US" sz="1600" dirty="0">
                <a:latin typeface="Calibri" panose="020F0502020204030204" pitchFamily="34" charset="0"/>
                <a:ea typeface="Calibri" panose="020F0502020204030204" pitchFamily="34" charset="0"/>
                <a:cs typeface="Times New Roman" panose="02020603050405020304" pitchFamily="18" charset="0"/>
              </a:rPr>
              <a:t>the direct output from each service that is delivered?</a:t>
            </a:r>
          </a:p>
          <a:p>
            <a:pPr>
              <a:lnSpc>
                <a:spcPct val="80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Rectangle 7"/>
          <p:cNvSpPr/>
          <p:nvPr/>
        </p:nvSpPr>
        <p:spPr>
          <a:xfrm>
            <a:off x="5867400" y="1579907"/>
            <a:ext cx="2895600" cy="461154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64506" y="1748515"/>
            <a:ext cx="2895600" cy="4185761"/>
          </a:xfrm>
          <a:prstGeom prst="rect">
            <a:avLst/>
          </a:prstGeom>
          <a:noFill/>
        </p:spPr>
        <p:txBody>
          <a:bodyPr wrap="square" lIns="182880" rIns="182880" rtlCol="0" anchor="ctr" anchorCtr="0">
            <a:spAutoFit/>
          </a:bodyPr>
          <a:lstStyle/>
          <a:p>
            <a:r>
              <a:rPr lang="en-US" sz="1400" dirty="0"/>
              <a:t>The data warehouse provides grantees with a historical overview </a:t>
            </a:r>
            <a:r>
              <a:rPr lang="en-US" sz="1400" dirty="0" smtClean="0"/>
              <a:t>of households served and average benefit levels.</a:t>
            </a:r>
            <a:endParaRPr lang="en-US" sz="1400" dirty="0"/>
          </a:p>
          <a:p>
            <a:endParaRPr lang="en-US" sz="1400" dirty="0"/>
          </a:p>
          <a:p>
            <a:r>
              <a:rPr lang="en-US" sz="1400" dirty="0"/>
              <a:t>The data for Maryland tells </a:t>
            </a:r>
            <a:r>
              <a:rPr lang="en-US" sz="1400" dirty="0" smtClean="0"/>
              <a:t>us:</a:t>
            </a:r>
            <a:endParaRPr lang="en-US" sz="1400" dirty="0"/>
          </a:p>
          <a:p>
            <a:endParaRPr lang="en-US" sz="1400" dirty="0"/>
          </a:p>
          <a:p>
            <a:pPr marL="285750" indent="-285750">
              <a:buFont typeface="Arial" panose="020B0604020202020204" pitchFamily="34" charset="0"/>
              <a:buChar char="•"/>
            </a:pPr>
            <a:r>
              <a:rPr lang="en-US" sz="1400" dirty="0" smtClean="0"/>
              <a:t>Over the last four years, the percentage of state income eligible households served by LIHEAP has gradually decreased from 38% to 30%.  </a:t>
            </a:r>
          </a:p>
          <a:p>
            <a:endParaRPr lang="en-US" sz="1400" dirty="0"/>
          </a:p>
          <a:p>
            <a:pPr marL="285750" indent="-285750">
              <a:buFont typeface="Arial" panose="020B0604020202020204" pitchFamily="34" charset="0"/>
              <a:buChar char="•"/>
            </a:pPr>
            <a:r>
              <a:rPr lang="en-US" sz="1400" dirty="0" smtClean="0"/>
              <a:t>Between 2011 and 2014, the average household heating assistance benefit has gradually increased from $451 to $581.  This is a 29% increase over the last four years.</a:t>
            </a:r>
          </a:p>
        </p:txBody>
      </p:sp>
      <p:pic>
        <p:nvPicPr>
          <p:cNvPr id="2" name="Picture 1"/>
          <p:cNvPicPr>
            <a:picLocks noChangeAspect="1"/>
          </p:cNvPicPr>
          <p:nvPr/>
        </p:nvPicPr>
        <p:blipFill rotWithShape="1">
          <a:blip r:embed="rId3"/>
          <a:srcRect t="7815"/>
          <a:stretch/>
        </p:blipFill>
        <p:spPr>
          <a:xfrm>
            <a:off x="753287" y="4114800"/>
            <a:ext cx="4069433" cy="1355833"/>
          </a:xfrm>
          <a:prstGeom prst="rect">
            <a:avLst/>
          </a:prstGeom>
        </p:spPr>
      </p:pic>
    </p:spTree>
    <p:extLst>
      <p:ext uri="{BB962C8B-B14F-4D97-AF65-F5344CB8AC3E}">
        <p14:creationId xmlns:p14="http://schemas.microsoft.com/office/powerpoint/2010/main" val="345801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28591" y="2831774"/>
            <a:ext cx="5105719" cy="3392017"/>
          </a:xfrm>
          <a:prstGeom prst="rect">
            <a:avLst/>
          </a:prstGeom>
        </p:spPr>
      </p:pic>
      <p:sp>
        <p:nvSpPr>
          <p:cNvPr id="3" name="Title 2"/>
          <p:cNvSpPr>
            <a:spLocks noGrp="1"/>
          </p:cNvSpPr>
          <p:nvPr>
            <p:ph type="title"/>
          </p:nvPr>
        </p:nvSpPr>
        <p:spPr>
          <a:xfrm>
            <a:off x="533400" y="17990"/>
            <a:ext cx="86106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19</a:t>
            </a:fld>
            <a:endParaRPr lang="en-US" dirty="0"/>
          </a:p>
        </p:txBody>
      </p:sp>
      <p:sp>
        <p:nvSpPr>
          <p:cNvPr id="9" name="TextBox 8"/>
          <p:cNvSpPr txBox="1"/>
          <p:nvPr/>
        </p:nvSpPr>
        <p:spPr>
          <a:xfrm>
            <a:off x="535812" y="1594468"/>
            <a:ext cx="5484471" cy="972574"/>
          </a:xfrm>
          <a:prstGeom prst="rect">
            <a:avLst/>
          </a:prstGeom>
          <a:noFill/>
        </p:spPr>
        <p:txBody>
          <a:bodyPr wrap="square" rtlCol="0">
            <a:spAutoFit/>
          </a:bodyPr>
          <a:lstStyle/>
          <a:p>
            <a:pPr>
              <a:lnSpc>
                <a:spcPct val="80000"/>
              </a:lnSpc>
            </a:pPr>
            <a:r>
              <a:rPr lang="en-US" sz="1700" b="1" dirty="0" smtClean="0"/>
              <a:t>Short Term Outcomes:  </a:t>
            </a:r>
            <a:r>
              <a:rPr lang="en-US" sz="1600" dirty="0">
                <a:latin typeface="Calibri" panose="020F0502020204030204" pitchFamily="34" charset="0"/>
                <a:ea typeface="Calibri" panose="020F0502020204030204" pitchFamily="34" charset="0"/>
                <a:cs typeface="Times New Roman" panose="02020603050405020304" pitchFamily="18" charset="0"/>
              </a:rPr>
              <a:t>What target populations will be </a:t>
            </a:r>
            <a:r>
              <a:rPr lang="en-US" sz="1600" dirty="0" smtClean="0">
                <a:latin typeface="Calibri" panose="020F0502020204030204" pitchFamily="34" charset="0"/>
                <a:ea typeface="Calibri" panose="020F0502020204030204" pitchFamily="34" charset="0"/>
                <a:cs typeface="Times New Roman" panose="02020603050405020304" pitchFamily="18" charset="0"/>
              </a:rPr>
              <a:t>reached?  What </a:t>
            </a:r>
            <a:r>
              <a:rPr lang="en-US" sz="1600" dirty="0">
                <a:latin typeface="Calibri" panose="020F0502020204030204" pitchFamily="34" charset="0"/>
                <a:ea typeface="Calibri" panose="020F0502020204030204" pitchFamily="34" charset="0"/>
                <a:cs typeface="Times New Roman" panose="02020603050405020304" pitchFamily="18" charset="0"/>
              </a:rPr>
              <a:t>are the observable changes that you would expect to see as soon as each service is delivered?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Rectangle 14"/>
          <p:cNvSpPr/>
          <p:nvPr/>
        </p:nvSpPr>
        <p:spPr>
          <a:xfrm>
            <a:off x="5943600" y="1524000"/>
            <a:ext cx="2895600" cy="461154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943600" y="1736894"/>
            <a:ext cx="2895600" cy="4185761"/>
          </a:xfrm>
          <a:prstGeom prst="rect">
            <a:avLst/>
          </a:prstGeom>
          <a:noFill/>
        </p:spPr>
        <p:txBody>
          <a:bodyPr wrap="square" lIns="182880" rIns="182880" rtlCol="0" anchor="ctr" anchorCtr="0">
            <a:spAutoFit/>
          </a:bodyPr>
          <a:lstStyle/>
          <a:p>
            <a:r>
              <a:rPr lang="en-US" sz="1400" dirty="0"/>
              <a:t>The data warehouse provides grantees with a historical overview </a:t>
            </a:r>
            <a:r>
              <a:rPr lang="en-US" sz="1400" dirty="0" smtClean="0"/>
              <a:t>of households served by federal poverty level (FPL).</a:t>
            </a:r>
            <a:endParaRPr lang="en-US" sz="1400" dirty="0"/>
          </a:p>
          <a:p>
            <a:endParaRPr lang="en-US" sz="1400" dirty="0"/>
          </a:p>
          <a:p>
            <a:r>
              <a:rPr lang="en-US" sz="1400" dirty="0"/>
              <a:t>The data for Maryland tells </a:t>
            </a:r>
            <a:r>
              <a:rPr lang="en-US" sz="1400" dirty="0" smtClean="0"/>
              <a:t>us:</a:t>
            </a:r>
            <a:endParaRPr lang="en-US" sz="1400" dirty="0"/>
          </a:p>
          <a:p>
            <a:endParaRPr lang="en-US" sz="1400" dirty="0"/>
          </a:p>
          <a:p>
            <a:pPr marL="285750" indent="-285750">
              <a:buFont typeface="Arial" panose="020B0604020202020204" pitchFamily="34" charset="0"/>
              <a:buChar char="•"/>
            </a:pPr>
            <a:r>
              <a:rPr lang="en-US" sz="1400" dirty="0" smtClean="0"/>
              <a:t>In 2014, nearly 60% of LIHEAP assisted households in Maryland were at or below 100% Federal Poverty Level.  </a:t>
            </a:r>
          </a:p>
          <a:p>
            <a:endParaRPr lang="en-US" sz="1400" dirty="0" smtClean="0"/>
          </a:p>
          <a:p>
            <a:pPr marL="285750" indent="-285750">
              <a:buFont typeface="Arial" panose="020B0604020202020204" pitchFamily="34" charset="0"/>
              <a:buChar char="•"/>
            </a:pPr>
            <a:r>
              <a:rPr lang="en-US" sz="1400" dirty="0"/>
              <a:t>H</a:t>
            </a:r>
            <a:r>
              <a:rPr lang="en-US" sz="1400" dirty="0" smtClean="0"/>
              <a:t>ouseholds at higher percentages of FPL were served at </a:t>
            </a:r>
            <a:r>
              <a:rPr lang="en-US" sz="1400" dirty="0"/>
              <a:t>much </a:t>
            </a:r>
            <a:r>
              <a:rPr lang="en-US" sz="1400" dirty="0" smtClean="0"/>
              <a:t>lower </a:t>
            </a:r>
            <a:r>
              <a:rPr lang="en-US" sz="1400" dirty="0"/>
              <a:t>rates. </a:t>
            </a:r>
            <a:endParaRPr lang="en-US" sz="1400" dirty="0" smtClean="0"/>
          </a:p>
          <a:p>
            <a:endParaRPr lang="en-US" sz="1400" dirty="0"/>
          </a:p>
          <a:p>
            <a:pPr marL="285750" indent="-285750">
              <a:buFont typeface="Arial" panose="020B0604020202020204" pitchFamily="34" charset="0"/>
              <a:buChar char="•"/>
            </a:pPr>
            <a:r>
              <a:rPr lang="en-US" sz="1400" dirty="0" smtClean="0"/>
              <a:t>This would suggest that MD is </a:t>
            </a:r>
            <a:r>
              <a:rPr lang="en-US" sz="1400" dirty="0"/>
              <a:t>targeting </a:t>
            </a:r>
            <a:r>
              <a:rPr lang="en-US" sz="1400" dirty="0" smtClean="0"/>
              <a:t>lower </a:t>
            </a:r>
            <a:r>
              <a:rPr lang="en-US" sz="1400" dirty="0"/>
              <a:t>income households for participation. </a:t>
            </a:r>
          </a:p>
        </p:txBody>
      </p:sp>
      <p:sp>
        <p:nvSpPr>
          <p:cNvPr id="6" name="TextBox 5"/>
          <p:cNvSpPr txBox="1"/>
          <p:nvPr/>
        </p:nvSpPr>
        <p:spPr>
          <a:xfrm>
            <a:off x="571499" y="2567042"/>
            <a:ext cx="1447801" cy="2031325"/>
          </a:xfrm>
          <a:prstGeom prst="rect">
            <a:avLst/>
          </a:prstGeom>
          <a:noFill/>
        </p:spPr>
        <p:txBody>
          <a:bodyPr wrap="square" rtlCol="0">
            <a:spAutoFit/>
          </a:bodyPr>
          <a:lstStyle/>
          <a:p>
            <a:r>
              <a:rPr lang="en-US" b="1" dirty="0" smtClean="0"/>
              <a:t>FY 2014 Assisted Households by Percent </a:t>
            </a:r>
          </a:p>
          <a:p>
            <a:r>
              <a:rPr lang="en-US" b="1" dirty="0" smtClean="0"/>
              <a:t>of Federal Poverty Level</a:t>
            </a:r>
            <a:endParaRPr lang="en-US" b="1" dirty="0"/>
          </a:p>
        </p:txBody>
      </p:sp>
    </p:spTree>
    <p:extLst>
      <p:ext uri="{BB962C8B-B14F-4D97-AF65-F5344CB8AC3E}">
        <p14:creationId xmlns:p14="http://schemas.microsoft.com/office/powerpoint/2010/main" val="333246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72695"/>
            <a:ext cx="8153400" cy="4373563"/>
          </a:xfrm>
        </p:spPr>
        <p:txBody>
          <a:bodyPr>
            <a:normAutofit/>
          </a:bodyPr>
          <a:lstStyle/>
          <a:p>
            <a:pPr marL="0" indent="0">
              <a:buNone/>
            </a:pPr>
            <a:r>
              <a:rPr lang="en-US" dirty="0"/>
              <a:t>Grantees will leave with a better understanding of:</a:t>
            </a:r>
          </a:p>
          <a:p>
            <a:endParaRPr lang="en-US" sz="1500" b="0" dirty="0"/>
          </a:p>
          <a:p>
            <a:r>
              <a:rPr lang="en-US" sz="2200" b="0" dirty="0" smtClean="0"/>
              <a:t>The </a:t>
            </a:r>
            <a:r>
              <a:rPr lang="en-US" sz="2200" b="0" dirty="0"/>
              <a:t>difference between Performance Measurement and Performance Management</a:t>
            </a:r>
            <a:r>
              <a:rPr lang="en-US" sz="2200" b="0" dirty="0" smtClean="0"/>
              <a:t>.</a:t>
            </a:r>
          </a:p>
          <a:p>
            <a:pPr marL="0" indent="0">
              <a:buNone/>
            </a:pPr>
            <a:endParaRPr lang="en-US" sz="2200" b="0" dirty="0"/>
          </a:p>
          <a:p>
            <a:pPr lvl="0"/>
            <a:r>
              <a:rPr lang="en-US" sz="2200" b="0" dirty="0" smtClean="0"/>
              <a:t>How to develop a Performance Management Framework.</a:t>
            </a:r>
          </a:p>
          <a:p>
            <a:pPr marL="0" lvl="0" indent="0">
              <a:buNone/>
            </a:pPr>
            <a:endParaRPr lang="en-US" sz="2200" b="0" dirty="0"/>
          </a:p>
          <a:p>
            <a:pPr lvl="0"/>
            <a:r>
              <a:rPr lang="en-US" sz="2200" b="0" dirty="0"/>
              <a:t>Ways to use </a:t>
            </a:r>
            <a:r>
              <a:rPr lang="en-US" sz="2200" b="0" dirty="0" smtClean="0"/>
              <a:t>data for various aspects of </a:t>
            </a:r>
            <a:r>
              <a:rPr lang="en-US" sz="2200" b="0" dirty="0"/>
              <a:t>Performance </a:t>
            </a:r>
            <a:r>
              <a:rPr lang="en-US" sz="2200" b="0" dirty="0" smtClean="0"/>
              <a:t>Management.</a:t>
            </a:r>
          </a:p>
          <a:p>
            <a:pPr marL="0" lvl="0" indent="0">
              <a:buNone/>
            </a:pPr>
            <a:endParaRPr lang="en-US" sz="2200" b="0" dirty="0"/>
          </a:p>
          <a:p>
            <a:pPr lvl="0"/>
            <a:r>
              <a:rPr lang="en-US" sz="2200" b="0" dirty="0" smtClean="0"/>
              <a:t>Resources available to help with Performance Management.</a:t>
            </a:r>
            <a:endParaRPr lang="en-US" sz="2200" b="0" dirty="0"/>
          </a:p>
        </p:txBody>
      </p:sp>
      <p:sp>
        <p:nvSpPr>
          <p:cNvPr id="3" name="Title 2"/>
          <p:cNvSpPr>
            <a:spLocks noGrp="1"/>
          </p:cNvSpPr>
          <p:nvPr>
            <p:ph type="title"/>
          </p:nvPr>
        </p:nvSpPr>
        <p:spPr/>
        <p:txBody>
          <a:bodyPr/>
          <a:lstStyle/>
          <a:p>
            <a:r>
              <a:rPr lang="en-US" dirty="0" smtClean="0"/>
              <a:t>Objectives</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2</a:t>
            </a:fld>
            <a:endParaRPr lang="en-US" dirty="0"/>
          </a:p>
        </p:txBody>
      </p:sp>
    </p:spTree>
    <p:extLst>
      <p:ext uri="{BB962C8B-B14F-4D97-AF65-F5344CB8AC3E}">
        <p14:creationId xmlns:p14="http://schemas.microsoft.com/office/powerpoint/2010/main" val="346687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It is important for grantees to “ground-truth” LIHEAP report data based on unique aspects of their program and population served.  This includes:</a:t>
            </a:r>
          </a:p>
          <a:p>
            <a:pPr marL="0" indent="0">
              <a:buNone/>
            </a:pPr>
            <a:endParaRPr lang="en-US" dirty="0" smtClean="0"/>
          </a:p>
          <a:p>
            <a:r>
              <a:rPr lang="en-US" sz="2000" b="0" dirty="0"/>
              <a:t>D</a:t>
            </a:r>
            <a:r>
              <a:rPr lang="en-US" sz="2000" b="0" dirty="0" smtClean="0"/>
              <a:t>ata generated by local and state systems</a:t>
            </a:r>
          </a:p>
          <a:p>
            <a:r>
              <a:rPr lang="en-US" sz="2000" b="0" dirty="0"/>
              <a:t>F</a:t>
            </a:r>
            <a:r>
              <a:rPr lang="en-US" sz="2000" b="0" dirty="0" smtClean="0"/>
              <a:t>eedback from clients, subgrantees, vendors, and partners</a:t>
            </a:r>
          </a:p>
          <a:p>
            <a:r>
              <a:rPr lang="en-US" sz="2000" b="0" dirty="0"/>
              <a:t>U</a:t>
            </a:r>
            <a:r>
              <a:rPr lang="en-US" sz="2000" b="0" dirty="0" smtClean="0"/>
              <a:t>nderstanding of other influencing factors (leveraged $, state legislation)</a:t>
            </a:r>
          </a:p>
          <a:p>
            <a:pPr marL="0" indent="0">
              <a:buNone/>
            </a:pPr>
            <a:endParaRPr lang="en-US" sz="2000" b="0" dirty="0"/>
          </a:p>
          <a:p>
            <a:pPr marL="0" indent="0">
              <a:buNone/>
            </a:pPr>
            <a:r>
              <a:rPr lang="en-US" sz="2000" b="0" dirty="0" smtClean="0"/>
              <a:t>For example, in addition to OCS reports, Maryland generated data from their state system identify additional areas for further research.</a:t>
            </a:r>
          </a:p>
          <a:p>
            <a:pPr marL="0" indent="0">
              <a:buNone/>
            </a:pPr>
            <a:endParaRPr lang="en-US" dirty="0"/>
          </a:p>
        </p:txBody>
      </p:sp>
      <p:sp>
        <p:nvSpPr>
          <p:cNvPr id="3" name="Title 2"/>
          <p:cNvSpPr>
            <a:spLocks noGrp="1"/>
          </p:cNvSpPr>
          <p:nvPr>
            <p:ph type="title"/>
          </p:nvPr>
        </p:nvSpPr>
        <p:spPr>
          <a:xfrm>
            <a:off x="304800" y="17990"/>
            <a:ext cx="8839200" cy="1325563"/>
          </a:xfrm>
        </p:spPr>
        <p:txBody>
          <a:bodyPr/>
          <a:lstStyle/>
          <a:p>
            <a:pPr marL="173038"/>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20</a:t>
            </a:fld>
            <a:endParaRPr lang="en-US" dirty="0"/>
          </a:p>
        </p:txBody>
      </p:sp>
    </p:spTree>
    <p:extLst>
      <p:ext uri="{BB962C8B-B14F-4D97-AF65-F5344CB8AC3E}">
        <p14:creationId xmlns:p14="http://schemas.microsoft.com/office/powerpoint/2010/main" val="291609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7990"/>
            <a:ext cx="87630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21</a:t>
            </a:fld>
            <a:endParaRPr lang="en-US" dirty="0"/>
          </a:p>
        </p:txBody>
      </p:sp>
      <p:sp>
        <p:nvSpPr>
          <p:cNvPr id="7" name="Content Placeholder 6"/>
          <p:cNvSpPr>
            <a:spLocks noGrp="1"/>
          </p:cNvSpPr>
          <p:nvPr>
            <p:ph idx="1"/>
          </p:nvPr>
        </p:nvSpPr>
        <p:spPr>
          <a:xfrm>
            <a:off x="5410200" y="1524000"/>
            <a:ext cx="3276600" cy="4648200"/>
          </a:xfrm>
        </p:spPr>
        <p:txBody>
          <a:bodyPr>
            <a:normAutofit fontScale="77500" lnSpcReduction="20000"/>
          </a:bodyPr>
          <a:lstStyle/>
          <a:p>
            <a:pPr marL="0" indent="0">
              <a:lnSpc>
                <a:spcPct val="110000"/>
              </a:lnSpc>
              <a:spcBef>
                <a:spcPts val="0"/>
              </a:spcBef>
              <a:buNone/>
            </a:pPr>
            <a:r>
              <a:rPr lang="en-US" sz="2600" dirty="0" smtClean="0"/>
              <a:t>Over 68% of LIHEAP Participants in MD are renters or live in subsidized housing.  </a:t>
            </a:r>
          </a:p>
          <a:p>
            <a:pPr marL="0" indent="0">
              <a:lnSpc>
                <a:spcPct val="110000"/>
              </a:lnSpc>
              <a:spcBef>
                <a:spcPts val="0"/>
              </a:spcBef>
              <a:buNone/>
            </a:pPr>
            <a:endParaRPr lang="en-US" sz="2200" dirty="0" smtClean="0"/>
          </a:p>
          <a:p>
            <a:pPr>
              <a:lnSpc>
                <a:spcPct val="110000"/>
              </a:lnSpc>
              <a:spcBef>
                <a:spcPts val="0"/>
              </a:spcBef>
            </a:pPr>
            <a:r>
              <a:rPr lang="en-US" sz="2200" b="0" dirty="0" smtClean="0"/>
              <a:t>How does energy usage or affordability vary among these groups?  </a:t>
            </a:r>
          </a:p>
          <a:p>
            <a:pPr>
              <a:lnSpc>
                <a:spcPct val="110000"/>
              </a:lnSpc>
              <a:spcBef>
                <a:spcPts val="0"/>
              </a:spcBef>
            </a:pPr>
            <a:endParaRPr lang="en-US" sz="2200" b="0" dirty="0" smtClean="0"/>
          </a:p>
          <a:p>
            <a:pPr>
              <a:lnSpc>
                <a:spcPct val="110000"/>
              </a:lnSpc>
              <a:spcBef>
                <a:spcPts val="0"/>
              </a:spcBef>
            </a:pPr>
            <a:r>
              <a:rPr lang="en-US" sz="2200" b="0" dirty="0" smtClean="0"/>
              <a:t>How are benefits currently being targeted to meet household need across different housing types?</a:t>
            </a:r>
          </a:p>
          <a:p>
            <a:pPr>
              <a:lnSpc>
                <a:spcPct val="110000"/>
              </a:lnSpc>
              <a:spcBef>
                <a:spcPts val="0"/>
              </a:spcBef>
            </a:pPr>
            <a:endParaRPr lang="en-US" sz="2200" b="0" dirty="0" smtClean="0"/>
          </a:p>
          <a:p>
            <a:pPr>
              <a:lnSpc>
                <a:spcPct val="110000"/>
              </a:lnSpc>
              <a:spcBef>
                <a:spcPts val="0"/>
              </a:spcBef>
            </a:pPr>
            <a:r>
              <a:rPr lang="en-US" sz="2200" b="0" dirty="0" smtClean="0"/>
              <a:t>Does housing type impact delivery of services (e.g., public or rental housing and weatherization?)</a:t>
            </a:r>
          </a:p>
        </p:txBody>
      </p:sp>
      <p:pic>
        <p:nvPicPr>
          <p:cNvPr id="9" name="Picture 8"/>
          <p:cNvPicPr>
            <a:picLocks noChangeAspect="1"/>
          </p:cNvPicPr>
          <p:nvPr/>
        </p:nvPicPr>
        <p:blipFill>
          <a:blip r:embed="rId2"/>
          <a:stretch>
            <a:fillRect/>
          </a:stretch>
        </p:blipFill>
        <p:spPr>
          <a:xfrm>
            <a:off x="-152400" y="1930654"/>
            <a:ext cx="5880701" cy="4017453"/>
          </a:xfrm>
          <a:prstGeom prst="rect">
            <a:avLst/>
          </a:prstGeom>
        </p:spPr>
      </p:pic>
    </p:spTree>
    <p:extLst>
      <p:ext uri="{BB962C8B-B14F-4D97-AF65-F5344CB8AC3E}">
        <p14:creationId xmlns:p14="http://schemas.microsoft.com/office/powerpoint/2010/main" val="493105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7990"/>
            <a:ext cx="87630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22</a:t>
            </a:fld>
            <a:endParaRPr lang="en-US" dirty="0"/>
          </a:p>
        </p:txBody>
      </p:sp>
      <p:pic>
        <p:nvPicPr>
          <p:cNvPr id="2" name="Picture 1"/>
          <p:cNvPicPr>
            <a:picLocks noChangeAspect="1"/>
          </p:cNvPicPr>
          <p:nvPr/>
        </p:nvPicPr>
        <p:blipFill>
          <a:blip r:embed="rId2"/>
          <a:stretch>
            <a:fillRect/>
          </a:stretch>
        </p:blipFill>
        <p:spPr>
          <a:xfrm>
            <a:off x="0" y="1860322"/>
            <a:ext cx="5291787" cy="4023709"/>
          </a:xfrm>
          <a:prstGeom prst="rect">
            <a:avLst/>
          </a:prstGeom>
        </p:spPr>
      </p:pic>
      <p:sp>
        <p:nvSpPr>
          <p:cNvPr id="7" name="Content Placeholder 6"/>
          <p:cNvSpPr>
            <a:spLocks noGrp="1"/>
          </p:cNvSpPr>
          <p:nvPr>
            <p:ph idx="1"/>
          </p:nvPr>
        </p:nvSpPr>
        <p:spPr>
          <a:xfrm>
            <a:off x="5181600" y="1868695"/>
            <a:ext cx="3276600" cy="4373563"/>
          </a:xfrm>
        </p:spPr>
        <p:txBody>
          <a:bodyPr>
            <a:normAutofit/>
          </a:bodyPr>
          <a:lstStyle/>
          <a:p>
            <a:pPr marL="0" indent="0">
              <a:lnSpc>
                <a:spcPct val="90000"/>
              </a:lnSpc>
              <a:spcBef>
                <a:spcPts val="0"/>
              </a:spcBef>
              <a:buNone/>
            </a:pPr>
            <a:r>
              <a:rPr lang="en-US" sz="2000" dirty="0" smtClean="0"/>
              <a:t>Half of MD LIHEAP participants use over 10,000 kWh of electricity.</a:t>
            </a:r>
          </a:p>
          <a:p>
            <a:pPr marL="0" indent="0">
              <a:lnSpc>
                <a:spcPct val="90000"/>
              </a:lnSpc>
              <a:spcBef>
                <a:spcPts val="0"/>
              </a:spcBef>
              <a:buNone/>
            </a:pPr>
            <a:endParaRPr lang="en-US" sz="2200" b="0" dirty="0"/>
          </a:p>
          <a:p>
            <a:pPr>
              <a:lnSpc>
                <a:spcPct val="90000"/>
              </a:lnSpc>
              <a:spcBef>
                <a:spcPts val="0"/>
              </a:spcBef>
            </a:pPr>
            <a:r>
              <a:rPr lang="en-US" sz="1800" b="0" dirty="0" smtClean="0"/>
              <a:t>Is this consistent with fuel type?  For example, do a large portion of LIHEAP households in Maryland use electric as primary heat?</a:t>
            </a:r>
          </a:p>
          <a:p>
            <a:pPr>
              <a:lnSpc>
                <a:spcPct val="90000"/>
              </a:lnSpc>
              <a:spcBef>
                <a:spcPts val="0"/>
              </a:spcBef>
            </a:pPr>
            <a:endParaRPr lang="en-US" sz="1800" b="0" dirty="0"/>
          </a:p>
          <a:p>
            <a:pPr>
              <a:lnSpc>
                <a:spcPct val="90000"/>
              </a:lnSpc>
              <a:spcBef>
                <a:spcPts val="0"/>
              </a:spcBef>
            </a:pPr>
            <a:r>
              <a:rPr lang="en-US" sz="1800" b="0" dirty="0" smtClean="0"/>
              <a:t>Are those households using &lt;5000 kWh keeping their homes at safe temperatures?</a:t>
            </a:r>
          </a:p>
        </p:txBody>
      </p:sp>
    </p:spTree>
    <p:extLst>
      <p:ext uri="{BB962C8B-B14F-4D97-AF65-F5344CB8AC3E}">
        <p14:creationId xmlns:p14="http://schemas.microsoft.com/office/powerpoint/2010/main" val="71250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7990"/>
            <a:ext cx="8763000" cy="1325563"/>
          </a:xfrm>
        </p:spPr>
        <p:txBody>
          <a:bodyPr/>
          <a:lstStyle/>
          <a:p>
            <a:r>
              <a:rPr lang="en-US" dirty="0"/>
              <a:t>Planning Example:  Maryland</a:t>
            </a:r>
          </a:p>
        </p:txBody>
      </p:sp>
      <p:sp>
        <p:nvSpPr>
          <p:cNvPr id="4" name="Slide Number Placeholder 3"/>
          <p:cNvSpPr>
            <a:spLocks noGrp="1"/>
          </p:cNvSpPr>
          <p:nvPr>
            <p:ph type="sldNum" sz="quarter" idx="4"/>
          </p:nvPr>
        </p:nvSpPr>
        <p:spPr/>
        <p:txBody>
          <a:bodyPr/>
          <a:lstStyle/>
          <a:p>
            <a:fld id="{9C1FFD28-6023-471A-9950-6D2A132ADC34}" type="slidenum">
              <a:rPr lang="en-US" smtClean="0"/>
              <a:pPr/>
              <a:t>23</a:t>
            </a:fld>
            <a:endParaRPr lang="en-US" dirty="0"/>
          </a:p>
        </p:txBody>
      </p:sp>
      <p:sp>
        <p:nvSpPr>
          <p:cNvPr id="7" name="Content Placeholder 6"/>
          <p:cNvSpPr>
            <a:spLocks noGrp="1"/>
          </p:cNvSpPr>
          <p:nvPr>
            <p:ph idx="1"/>
          </p:nvPr>
        </p:nvSpPr>
        <p:spPr>
          <a:xfrm>
            <a:off x="5257800" y="1689762"/>
            <a:ext cx="3429000" cy="4373563"/>
          </a:xfrm>
        </p:spPr>
        <p:txBody>
          <a:bodyPr>
            <a:noAutofit/>
          </a:bodyPr>
          <a:lstStyle/>
          <a:p>
            <a:pPr marL="0" indent="0">
              <a:lnSpc>
                <a:spcPct val="90000"/>
              </a:lnSpc>
              <a:spcBef>
                <a:spcPts val="0"/>
              </a:spcBef>
              <a:buNone/>
            </a:pPr>
            <a:r>
              <a:rPr lang="en-US" sz="2000" dirty="0" smtClean="0"/>
              <a:t>Nearly 90% of Maryland LIHEAP households have electricity or gas as their primary heat source.</a:t>
            </a:r>
          </a:p>
          <a:p>
            <a:pPr marL="0" indent="0">
              <a:lnSpc>
                <a:spcPct val="90000"/>
              </a:lnSpc>
              <a:spcBef>
                <a:spcPts val="0"/>
              </a:spcBef>
              <a:buNone/>
            </a:pPr>
            <a:endParaRPr lang="en-US" sz="1800" dirty="0"/>
          </a:p>
          <a:p>
            <a:pPr>
              <a:lnSpc>
                <a:spcPct val="90000"/>
              </a:lnSpc>
              <a:spcBef>
                <a:spcPts val="0"/>
              </a:spcBef>
            </a:pPr>
            <a:r>
              <a:rPr lang="en-US" sz="1800" b="0" dirty="0" smtClean="0"/>
              <a:t>How can this data be combined with energy usage data (previous slide) to tell a more complete story?  </a:t>
            </a:r>
          </a:p>
          <a:p>
            <a:pPr marL="0" indent="0">
              <a:lnSpc>
                <a:spcPct val="90000"/>
              </a:lnSpc>
              <a:spcBef>
                <a:spcPts val="0"/>
              </a:spcBef>
              <a:buNone/>
            </a:pPr>
            <a:endParaRPr lang="en-US" sz="1800" b="0" dirty="0" smtClean="0"/>
          </a:p>
          <a:p>
            <a:pPr>
              <a:lnSpc>
                <a:spcPct val="90000"/>
              </a:lnSpc>
              <a:spcBef>
                <a:spcPts val="0"/>
              </a:spcBef>
            </a:pPr>
            <a:r>
              <a:rPr lang="en-US" sz="1800" b="0" dirty="0" smtClean="0"/>
              <a:t>For example, is high electric usage occurring in homes where natural gas is primary heat source?  If so, is this a result of inefficient homes, equipment, usage or all three?</a:t>
            </a:r>
            <a:endParaRPr lang="en-US" sz="1800" b="0" dirty="0"/>
          </a:p>
        </p:txBody>
      </p:sp>
      <p:pic>
        <p:nvPicPr>
          <p:cNvPr id="5" name="Picture 4"/>
          <p:cNvPicPr>
            <a:picLocks noChangeAspect="1"/>
          </p:cNvPicPr>
          <p:nvPr/>
        </p:nvPicPr>
        <p:blipFill>
          <a:blip r:embed="rId2"/>
          <a:stretch>
            <a:fillRect/>
          </a:stretch>
        </p:blipFill>
        <p:spPr>
          <a:xfrm>
            <a:off x="-37475" y="1689762"/>
            <a:ext cx="5645385" cy="4499238"/>
          </a:xfrm>
          <a:prstGeom prst="rect">
            <a:avLst/>
          </a:prstGeom>
        </p:spPr>
      </p:pic>
    </p:spTree>
    <p:extLst>
      <p:ext uri="{BB962C8B-B14F-4D97-AF65-F5344CB8AC3E}">
        <p14:creationId xmlns:p14="http://schemas.microsoft.com/office/powerpoint/2010/main" val="1571606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153400" cy="4525963"/>
          </a:xfrm>
        </p:spPr>
        <p:txBody>
          <a:bodyPr>
            <a:noAutofit/>
          </a:bodyPr>
          <a:lstStyle/>
          <a:p>
            <a:pPr marL="0" indent="0">
              <a:lnSpc>
                <a:spcPct val="90000"/>
              </a:lnSpc>
              <a:spcBef>
                <a:spcPts val="0"/>
              </a:spcBef>
              <a:buNone/>
            </a:pPr>
            <a:r>
              <a:rPr lang="en-US" sz="2000" dirty="0" smtClean="0"/>
              <a:t>Reviewing existing data can help grantees 1) identify additional questions for research, 2) pinpoint need, 3) prioritize need, and 4) strategically design programs to meet that need.   For example:</a:t>
            </a:r>
          </a:p>
          <a:p>
            <a:pPr marL="0" indent="0">
              <a:lnSpc>
                <a:spcPct val="90000"/>
              </a:lnSpc>
              <a:spcBef>
                <a:spcPts val="0"/>
              </a:spcBef>
              <a:buNone/>
            </a:pPr>
            <a:endParaRPr lang="en-US" dirty="0"/>
          </a:p>
          <a:p>
            <a:pPr marL="0" indent="0">
              <a:lnSpc>
                <a:spcPct val="90000"/>
              </a:lnSpc>
              <a:spcBef>
                <a:spcPts val="0"/>
              </a:spcBef>
              <a:buNone/>
            </a:pPr>
            <a:r>
              <a:rPr lang="en-US" sz="1600" dirty="0" smtClean="0"/>
              <a:t>Before designing or implementing new strategies to address energy efficiency:</a:t>
            </a:r>
          </a:p>
          <a:p>
            <a:pPr marL="0" indent="0">
              <a:lnSpc>
                <a:spcPct val="50000"/>
              </a:lnSpc>
              <a:spcBef>
                <a:spcPts val="0"/>
              </a:spcBef>
              <a:buNone/>
            </a:pPr>
            <a:endParaRPr lang="en-US" sz="1400" dirty="0"/>
          </a:p>
          <a:p>
            <a:pPr marL="231775" indent="-231775">
              <a:lnSpc>
                <a:spcPct val="90000"/>
              </a:lnSpc>
              <a:spcBef>
                <a:spcPts val="0"/>
              </a:spcBef>
            </a:pPr>
            <a:r>
              <a:rPr lang="en-US" sz="1400" b="0" dirty="0" smtClean="0"/>
              <a:t>What are unique energy efficiency issues facing households across different housing types?  Fuel types?</a:t>
            </a:r>
          </a:p>
          <a:p>
            <a:pPr marL="231775" indent="-231775">
              <a:lnSpc>
                <a:spcPct val="90000"/>
              </a:lnSpc>
              <a:spcBef>
                <a:spcPts val="0"/>
              </a:spcBef>
            </a:pPr>
            <a:r>
              <a:rPr lang="en-US" sz="1400" b="0" dirty="0" smtClean="0"/>
              <a:t>How is the grantee currently targeting services to meet these unique needs with their LIHEAP program? </a:t>
            </a:r>
          </a:p>
          <a:p>
            <a:pPr marL="231775" indent="-231775">
              <a:lnSpc>
                <a:spcPct val="90000"/>
              </a:lnSpc>
              <a:spcBef>
                <a:spcPts val="0"/>
              </a:spcBef>
            </a:pPr>
            <a:r>
              <a:rPr lang="en-US" sz="1400" b="0" dirty="0" smtClean="0"/>
              <a:t>How could grantee better target services to meet needs of various housing types? Fuel types?</a:t>
            </a:r>
          </a:p>
          <a:p>
            <a:pPr marL="0" indent="0">
              <a:lnSpc>
                <a:spcPct val="90000"/>
              </a:lnSpc>
              <a:spcBef>
                <a:spcPts val="0"/>
              </a:spcBef>
              <a:buNone/>
            </a:pPr>
            <a:endParaRPr lang="en-US" sz="1400" dirty="0" smtClean="0"/>
          </a:p>
          <a:p>
            <a:pPr marL="0" indent="0">
              <a:lnSpc>
                <a:spcPct val="90000"/>
              </a:lnSpc>
              <a:spcBef>
                <a:spcPts val="0"/>
              </a:spcBef>
              <a:buNone/>
            </a:pPr>
            <a:r>
              <a:rPr lang="en-US" sz="1600" dirty="0" smtClean="0"/>
              <a:t>Before designing or implementing new programs to reduce </a:t>
            </a:r>
            <a:r>
              <a:rPr lang="en-US" sz="1600" dirty="0"/>
              <a:t>energy </a:t>
            </a:r>
            <a:r>
              <a:rPr lang="en-US" sz="1600" dirty="0" smtClean="0"/>
              <a:t>usage:</a:t>
            </a:r>
            <a:endParaRPr lang="en-US" sz="1600" dirty="0"/>
          </a:p>
          <a:p>
            <a:pPr marL="231775" indent="-231775">
              <a:lnSpc>
                <a:spcPct val="50000"/>
              </a:lnSpc>
              <a:spcBef>
                <a:spcPts val="0"/>
              </a:spcBef>
              <a:buNone/>
            </a:pPr>
            <a:endParaRPr lang="en-US" sz="1400" dirty="0"/>
          </a:p>
          <a:p>
            <a:pPr marL="231775" indent="-231775">
              <a:lnSpc>
                <a:spcPct val="90000"/>
              </a:lnSpc>
              <a:spcBef>
                <a:spcPts val="0"/>
              </a:spcBef>
            </a:pPr>
            <a:r>
              <a:rPr lang="en-US" sz="1400" b="0" dirty="0" smtClean="0"/>
              <a:t>How can grantee use existing data (and new data) to identify “high energy consumption” households?   </a:t>
            </a:r>
          </a:p>
          <a:p>
            <a:pPr marL="231775" indent="-231775">
              <a:lnSpc>
                <a:spcPct val="90000"/>
              </a:lnSpc>
              <a:spcBef>
                <a:spcPts val="0"/>
              </a:spcBef>
            </a:pPr>
            <a:r>
              <a:rPr lang="en-US" sz="1400" b="0" dirty="0" smtClean="0"/>
              <a:t>How can grantee do a better job of identifying cause of high usage (e.g., inefficient home, behavior, both)?  </a:t>
            </a:r>
          </a:p>
          <a:p>
            <a:pPr marL="231775" indent="-231775">
              <a:lnSpc>
                <a:spcPct val="90000"/>
              </a:lnSpc>
              <a:spcBef>
                <a:spcPts val="0"/>
              </a:spcBef>
            </a:pPr>
            <a:r>
              <a:rPr lang="en-US" sz="1400" b="0" dirty="0" smtClean="0"/>
              <a:t>How can high usage households be linked to energy efficiency programs which target their specific need?</a:t>
            </a:r>
            <a:endParaRPr lang="en-US" sz="1400" b="0" dirty="0"/>
          </a:p>
          <a:p>
            <a:pPr marL="0" indent="0">
              <a:lnSpc>
                <a:spcPct val="90000"/>
              </a:lnSpc>
              <a:spcBef>
                <a:spcPts val="0"/>
              </a:spcBef>
              <a:buNone/>
            </a:pPr>
            <a:endParaRPr lang="en-US" sz="1400" dirty="0"/>
          </a:p>
          <a:p>
            <a:pPr marL="0" indent="0">
              <a:lnSpc>
                <a:spcPct val="90000"/>
              </a:lnSpc>
              <a:spcBef>
                <a:spcPts val="0"/>
              </a:spcBef>
              <a:buNone/>
            </a:pPr>
            <a:r>
              <a:rPr lang="en-US" sz="1600" dirty="0" smtClean="0"/>
              <a:t>Before designing or implementing new strategies to encourage </a:t>
            </a:r>
            <a:r>
              <a:rPr lang="en-US" sz="1600" dirty="0"/>
              <a:t>change in payment </a:t>
            </a:r>
            <a:r>
              <a:rPr lang="en-US" sz="1600" dirty="0" smtClean="0"/>
              <a:t>behaviors:</a:t>
            </a:r>
            <a:endParaRPr lang="en-US" sz="1600" dirty="0"/>
          </a:p>
          <a:p>
            <a:pPr marL="0" indent="0">
              <a:lnSpc>
                <a:spcPct val="50000"/>
              </a:lnSpc>
              <a:spcBef>
                <a:spcPts val="0"/>
              </a:spcBef>
              <a:buNone/>
            </a:pPr>
            <a:endParaRPr lang="en-US" sz="1400" dirty="0" smtClean="0"/>
          </a:p>
          <a:p>
            <a:pPr marL="231775" indent="-231775">
              <a:lnSpc>
                <a:spcPct val="90000"/>
              </a:lnSpc>
              <a:spcBef>
                <a:spcPts val="0"/>
              </a:spcBef>
            </a:pPr>
            <a:r>
              <a:rPr lang="en-US" sz="1400" b="0" dirty="0" smtClean="0"/>
              <a:t>What payment patterns pose greatest challenge (e.g., arrearages, non-payment, inconsistent payments?)</a:t>
            </a:r>
          </a:p>
          <a:p>
            <a:pPr marL="231775" indent="-231775">
              <a:lnSpc>
                <a:spcPct val="90000"/>
              </a:lnSpc>
              <a:spcBef>
                <a:spcPts val="0"/>
              </a:spcBef>
            </a:pPr>
            <a:r>
              <a:rPr lang="en-US" sz="1400" b="0" dirty="0" smtClean="0"/>
              <a:t>Are payment issues disproportionately higher among particular groups (e.g., fuel type, housing type)?</a:t>
            </a:r>
          </a:p>
          <a:p>
            <a:pPr marL="231775" indent="-231775">
              <a:lnSpc>
                <a:spcPct val="90000"/>
              </a:lnSpc>
              <a:spcBef>
                <a:spcPts val="0"/>
              </a:spcBef>
            </a:pPr>
            <a:r>
              <a:rPr lang="en-US" sz="1400" b="0" dirty="0" smtClean="0"/>
              <a:t>How can strategies be prioritized or targeted based on specific payment issues </a:t>
            </a:r>
            <a:r>
              <a:rPr lang="en-US" sz="1400" b="0" smtClean="0"/>
              <a:t>grantee wish </a:t>
            </a:r>
            <a:r>
              <a:rPr lang="en-US" sz="1400" b="0" dirty="0" smtClean="0"/>
              <a:t>to address?  </a:t>
            </a:r>
            <a:endParaRPr lang="en-US" sz="1400" dirty="0" smtClean="0"/>
          </a:p>
        </p:txBody>
      </p:sp>
      <p:sp>
        <p:nvSpPr>
          <p:cNvPr id="3" name="Title 2"/>
          <p:cNvSpPr>
            <a:spLocks noGrp="1"/>
          </p:cNvSpPr>
          <p:nvPr>
            <p:ph type="title"/>
          </p:nvPr>
        </p:nvSpPr>
        <p:spPr>
          <a:xfrm>
            <a:off x="533400" y="17990"/>
            <a:ext cx="8610600" cy="1325563"/>
          </a:xfrm>
        </p:spPr>
        <p:txBody>
          <a:bodyPr/>
          <a:lstStyle/>
          <a:p>
            <a:r>
              <a:rPr lang="en-US" dirty="0"/>
              <a:t>Performance Management:  Planning</a:t>
            </a:r>
          </a:p>
        </p:txBody>
      </p:sp>
      <p:sp>
        <p:nvSpPr>
          <p:cNvPr id="4" name="Slide Number Placeholder 3"/>
          <p:cNvSpPr>
            <a:spLocks noGrp="1"/>
          </p:cNvSpPr>
          <p:nvPr>
            <p:ph type="sldNum" sz="quarter" idx="4"/>
          </p:nvPr>
        </p:nvSpPr>
        <p:spPr/>
        <p:txBody>
          <a:bodyPr/>
          <a:lstStyle/>
          <a:p>
            <a:fld id="{9C1FFD28-6023-471A-9950-6D2A132ADC34}" type="slidenum">
              <a:rPr lang="en-US" smtClean="0"/>
              <a:pPr/>
              <a:t>24</a:t>
            </a:fld>
            <a:endParaRPr lang="en-US" dirty="0"/>
          </a:p>
        </p:txBody>
      </p:sp>
    </p:spTree>
    <p:extLst>
      <p:ext uri="{BB962C8B-B14F-4D97-AF65-F5344CB8AC3E}">
        <p14:creationId xmlns:p14="http://schemas.microsoft.com/office/powerpoint/2010/main" val="403832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MONITORING</a:t>
            </a:r>
            <a:endParaRPr lang="en-US" dirty="0"/>
          </a:p>
        </p:txBody>
      </p:sp>
      <p:sp>
        <p:nvSpPr>
          <p:cNvPr id="3" name="Text Placeholder 2"/>
          <p:cNvSpPr>
            <a:spLocks noGrp="1"/>
          </p:cNvSpPr>
          <p:nvPr>
            <p:ph type="body" idx="1"/>
          </p:nvPr>
        </p:nvSpPr>
        <p:spPr>
          <a:xfrm>
            <a:off x="457201" y="1938338"/>
            <a:ext cx="8229600" cy="1500187"/>
          </a:xfrm>
        </p:spPr>
        <p:txBody>
          <a:bodyPr/>
          <a:lstStyle/>
          <a:p>
            <a:r>
              <a:rPr lang="en-US" dirty="0"/>
              <a:t>Performance Management Framework Step </a:t>
            </a:r>
            <a:r>
              <a:rPr lang="en-US" dirty="0" smtClean="0"/>
              <a:t>Two:</a:t>
            </a:r>
            <a:endParaRPr lang="en-US" dirty="0"/>
          </a:p>
        </p:txBody>
      </p:sp>
      <p:sp>
        <p:nvSpPr>
          <p:cNvPr id="6"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25</a:t>
            </a:fld>
            <a:endParaRPr lang="en-US" sz="1400" dirty="0">
              <a:solidFill>
                <a:schemeClr val="bg1">
                  <a:lumMod val="50000"/>
                </a:schemeClr>
              </a:solidFill>
            </a:endParaRPr>
          </a:p>
        </p:txBody>
      </p:sp>
    </p:spTree>
    <p:extLst>
      <p:ext uri="{BB962C8B-B14F-4D97-AF65-F5344CB8AC3E}">
        <p14:creationId xmlns:p14="http://schemas.microsoft.com/office/powerpoint/2010/main" val="20431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7784" y="1685395"/>
            <a:ext cx="8153400" cy="4373563"/>
          </a:xfrm>
        </p:spPr>
        <p:txBody>
          <a:bodyPr>
            <a:normAutofit fontScale="85000" lnSpcReduction="20000"/>
          </a:bodyPr>
          <a:lstStyle/>
          <a:p>
            <a:pPr marL="0" indent="0">
              <a:buNone/>
            </a:pPr>
            <a:r>
              <a:rPr lang="en-US" b="0" dirty="0" smtClean="0"/>
              <a:t>When most people think of monitoring—they immediately think of compliance.  </a:t>
            </a:r>
          </a:p>
          <a:p>
            <a:pPr marL="0" indent="0">
              <a:buNone/>
            </a:pPr>
            <a:endParaRPr lang="en-US" sz="1700" b="0" dirty="0"/>
          </a:p>
          <a:p>
            <a:pPr marL="0" indent="0">
              <a:buNone/>
            </a:pPr>
            <a:r>
              <a:rPr lang="en-US" dirty="0" smtClean="0"/>
              <a:t>However, in Performance Management, ongoing monitoring of service delivery can help grantees:</a:t>
            </a:r>
          </a:p>
          <a:p>
            <a:pPr marL="0" indent="0">
              <a:buNone/>
            </a:pPr>
            <a:endParaRPr lang="en-US" b="0" dirty="0"/>
          </a:p>
          <a:p>
            <a:pPr marL="457200" indent="-457200">
              <a:buAutoNum type="arabicParenR"/>
            </a:pPr>
            <a:r>
              <a:rPr lang="en-US" b="0" dirty="0" smtClean="0"/>
              <a:t>Assess progress toward short term outcomes</a:t>
            </a:r>
          </a:p>
          <a:p>
            <a:pPr marL="457200" indent="-457200">
              <a:buAutoNum type="arabicParenR"/>
            </a:pPr>
            <a:endParaRPr lang="en-US" b="0" dirty="0" smtClean="0"/>
          </a:p>
          <a:p>
            <a:pPr marL="457200" indent="-457200">
              <a:buAutoNum type="arabicParenR"/>
            </a:pPr>
            <a:r>
              <a:rPr lang="en-US" b="0" dirty="0" smtClean="0"/>
              <a:t>Evaluate whether delivery process contributes to or deters from program objectives.</a:t>
            </a:r>
          </a:p>
          <a:p>
            <a:pPr marL="457200" indent="-457200">
              <a:buAutoNum type="arabicParenR"/>
            </a:pPr>
            <a:endParaRPr lang="en-US" b="0" dirty="0"/>
          </a:p>
          <a:p>
            <a:pPr marL="457200" indent="-457200">
              <a:buAutoNum type="arabicParenR"/>
            </a:pPr>
            <a:r>
              <a:rPr lang="en-US" b="0" dirty="0" smtClean="0"/>
              <a:t>Identify unanticipated factors (internal or external).</a:t>
            </a:r>
          </a:p>
          <a:p>
            <a:pPr marL="457200" indent="-457200">
              <a:buAutoNum type="arabicParenR"/>
            </a:pPr>
            <a:endParaRPr lang="en-US" b="0" dirty="0" smtClean="0"/>
          </a:p>
          <a:p>
            <a:pPr marL="457200" indent="-457200">
              <a:buAutoNum type="arabicParenR"/>
            </a:pPr>
            <a:r>
              <a:rPr lang="en-US" b="0" dirty="0" smtClean="0"/>
              <a:t>Course correct as needed.</a:t>
            </a:r>
          </a:p>
        </p:txBody>
      </p:sp>
      <p:sp>
        <p:nvSpPr>
          <p:cNvPr id="3" name="Title 2"/>
          <p:cNvSpPr>
            <a:spLocks noGrp="1"/>
          </p:cNvSpPr>
          <p:nvPr>
            <p:ph type="title"/>
          </p:nvPr>
        </p:nvSpPr>
        <p:spPr/>
        <p:txBody>
          <a:bodyPr/>
          <a:lstStyle/>
          <a:p>
            <a:r>
              <a:rPr lang="en-US" dirty="0" smtClean="0"/>
              <a:t>Performance Management:  Monitoring</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26</a:t>
            </a:fld>
            <a:endParaRPr lang="en-US" dirty="0"/>
          </a:p>
        </p:txBody>
      </p:sp>
    </p:spTree>
    <p:extLst>
      <p:ext uri="{BB962C8B-B14F-4D97-AF65-F5344CB8AC3E}">
        <p14:creationId xmlns:p14="http://schemas.microsoft.com/office/powerpoint/2010/main" val="3174152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258" y="1686842"/>
            <a:ext cx="8153400" cy="4297363"/>
          </a:xfrm>
        </p:spPr>
        <p:txBody>
          <a:bodyPr>
            <a:normAutofit lnSpcReduction="10000"/>
          </a:bodyPr>
          <a:lstStyle/>
          <a:p>
            <a:pPr marL="0" indent="0">
              <a:lnSpc>
                <a:spcPct val="110000"/>
              </a:lnSpc>
              <a:spcBef>
                <a:spcPts val="0"/>
              </a:spcBef>
              <a:buNone/>
            </a:pPr>
            <a:r>
              <a:rPr lang="en-US" sz="2200" dirty="0" smtClean="0"/>
              <a:t>States monitor program processes in different ways.  For example:</a:t>
            </a:r>
          </a:p>
          <a:p>
            <a:pPr marL="0" indent="0">
              <a:lnSpc>
                <a:spcPct val="110000"/>
              </a:lnSpc>
              <a:spcBef>
                <a:spcPts val="0"/>
              </a:spcBef>
              <a:buNone/>
            </a:pPr>
            <a:endParaRPr lang="en-US" sz="2000" dirty="0"/>
          </a:p>
          <a:p>
            <a:pPr>
              <a:lnSpc>
                <a:spcPct val="110000"/>
              </a:lnSpc>
              <a:spcBef>
                <a:spcPts val="0"/>
              </a:spcBef>
            </a:pPr>
            <a:r>
              <a:rPr lang="en-US" sz="2000" dirty="0" smtClean="0"/>
              <a:t>Applications </a:t>
            </a:r>
            <a:r>
              <a:rPr lang="en-US" sz="2000" dirty="0"/>
              <a:t>received </a:t>
            </a:r>
            <a:endParaRPr lang="en-US" sz="2000" i="1" dirty="0"/>
          </a:p>
          <a:p>
            <a:pPr marL="344488" indent="0">
              <a:lnSpc>
                <a:spcPct val="110000"/>
              </a:lnSpc>
              <a:spcBef>
                <a:spcPts val="0"/>
              </a:spcBef>
              <a:buNone/>
            </a:pPr>
            <a:r>
              <a:rPr lang="en-US" sz="2000" b="0" i="1" dirty="0" smtClean="0"/>
              <a:t>Reflective </a:t>
            </a:r>
            <a:r>
              <a:rPr lang="en-US" sz="2000" b="0" i="1" dirty="0"/>
              <a:t>of eligible households</a:t>
            </a:r>
            <a:r>
              <a:rPr lang="en-US" sz="2000" b="0" i="1" dirty="0" smtClean="0"/>
              <a:t>? Targeted households?</a:t>
            </a:r>
          </a:p>
          <a:p>
            <a:pPr marL="344488" indent="0">
              <a:lnSpc>
                <a:spcPct val="110000"/>
              </a:lnSpc>
              <a:spcBef>
                <a:spcPts val="0"/>
              </a:spcBef>
              <a:buNone/>
            </a:pPr>
            <a:endParaRPr lang="en-US" sz="2000" b="0" i="1" dirty="0" smtClean="0"/>
          </a:p>
          <a:p>
            <a:pPr>
              <a:lnSpc>
                <a:spcPct val="110000"/>
              </a:lnSpc>
              <a:spcBef>
                <a:spcPts val="0"/>
              </a:spcBef>
            </a:pPr>
            <a:r>
              <a:rPr lang="en-US" sz="2000" dirty="0" smtClean="0"/>
              <a:t>Spending </a:t>
            </a:r>
            <a:endParaRPr lang="en-US" sz="2000" i="1" dirty="0" smtClean="0"/>
          </a:p>
          <a:p>
            <a:pPr marL="344488" indent="0">
              <a:lnSpc>
                <a:spcPct val="110000"/>
              </a:lnSpc>
              <a:spcBef>
                <a:spcPts val="0"/>
              </a:spcBef>
              <a:buNone/>
            </a:pPr>
            <a:r>
              <a:rPr lang="en-US" sz="2000" b="0" i="1" dirty="0"/>
              <a:t>O</a:t>
            </a:r>
            <a:r>
              <a:rPr lang="en-US" sz="2000" b="0" i="1" dirty="0" smtClean="0"/>
              <a:t>n </a:t>
            </a:r>
            <a:r>
              <a:rPr lang="en-US" sz="2000" b="0" i="1" dirty="0"/>
              <a:t>target with state model plan</a:t>
            </a:r>
            <a:r>
              <a:rPr lang="en-US" sz="2000" b="0" i="1" dirty="0" smtClean="0"/>
              <a:t>?  </a:t>
            </a:r>
          </a:p>
          <a:p>
            <a:pPr marL="344488" indent="0">
              <a:lnSpc>
                <a:spcPct val="110000"/>
              </a:lnSpc>
              <a:spcBef>
                <a:spcPts val="0"/>
              </a:spcBef>
              <a:buNone/>
            </a:pPr>
            <a:endParaRPr lang="en-US" sz="2000" b="0" i="1" dirty="0"/>
          </a:p>
          <a:p>
            <a:pPr>
              <a:lnSpc>
                <a:spcPct val="110000"/>
              </a:lnSpc>
              <a:spcBef>
                <a:spcPts val="0"/>
              </a:spcBef>
            </a:pPr>
            <a:r>
              <a:rPr lang="en-US" sz="2000" dirty="0" smtClean="0"/>
              <a:t>Average Benefit </a:t>
            </a:r>
          </a:p>
          <a:p>
            <a:pPr marL="344488" indent="0">
              <a:lnSpc>
                <a:spcPct val="110000"/>
              </a:lnSpc>
              <a:spcBef>
                <a:spcPts val="0"/>
              </a:spcBef>
              <a:buNone/>
            </a:pPr>
            <a:r>
              <a:rPr lang="en-US" sz="2000" b="0" i="1" dirty="0" smtClean="0"/>
              <a:t>Higher or lower than previous years? Unexpected patterns?</a:t>
            </a:r>
          </a:p>
          <a:p>
            <a:pPr marL="344488" indent="0">
              <a:lnSpc>
                <a:spcPct val="110000"/>
              </a:lnSpc>
              <a:spcBef>
                <a:spcPts val="0"/>
              </a:spcBef>
              <a:buNone/>
            </a:pPr>
            <a:endParaRPr lang="en-US" sz="2000" b="0" i="1" dirty="0" smtClean="0"/>
          </a:p>
          <a:p>
            <a:pPr marL="344488" indent="-344488">
              <a:lnSpc>
                <a:spcPct val="110000"/>
              </a:lnSpc>
              <a:spcBef>
                <a:spcPts val="0"/>
              </a:spcBef>
            </a:pPr>
            <a:r>
              <a:rPr lang="en-US" sz="2000" dirty="0" smtClean="0"/>
              <a:t>Home Energy Status</a:t>
            </a:r>
          </a:p>
          <a:p>
            <a:pPr marL="344488" indent="0">
              <a:lnSpc>
                <a:spcPct val="110000"/>
              </a:lnSpc>
              <a:spcBef>
                <a:spcPts val="0"/>
              </a:spcBef>
              <a:buNone/>
            </a:pPr>
            <a:r>
              <a:rPr lang="en-US" sz="2000" b="0" i="1" dirty="0" smtClean="0"/>
              <a:t>Number of households already disconnected compared to those at risk?</a:t>
            </a:r>
          </a:p>
        </p:txBody>
      </p:sp>
      <p:sp>
        <p:nvSpPr>
          <p:cNvPr id="3" name="Title 2"/>
          <p:cNvSpPr>
            <a:spLocks noGrp="1"/>
          </p:cNvSpPr>
          <p:nvPr>
            <p:ph type="title"/>
          </p:nvPr>
        </p:nvSpPr>
        <p:spPr>
          <a:xfrm>
            <a:off x="533400" y="17990"/>
            <a:ext cx="8610600" cy="1325563"/>
          </a:xfrm>
        </p:spPr>
        <p:txBody>
          <a:bodyPr/>
          <a:lstStyle/>
          <a:p>
            <a:r>
              <a:rPr lang="en-US" dirty="0" smtClean="0"/>
              <a:t>Performance Management:  Monitoring</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27</a:t>
            </a:fld>
            <a:endParaRPr lang="en-US" dirty="0"/>
          </a:p>
        </p:txBody>
      </p:sp>
    </p:spTree>
    <p:extLst>
      <p:ext uri="{BB962C8B-B14F-4D97-AF65-F5344CB8AC3E}">
        <p14:creationId xmlns:p14="http://schemas.microsoft.com/office/powerpoint/2010/main" val="331219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Monitoring “Dashboard” Example</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28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7351577"/>
              </p:ext>
            </p:extLst>
          </p:nvPr>
        </p:nvGraphicFramePr>
        <p:xfrm>
          <a:off x="381000" y="1600200"/>
          <a:ext cx="8305799" cy="4572001"/>
        </p:xfrm>
        <a:graphic>
          <a:graphicData uri="http://schemas.openxmlformats.org/drawingml/2006/table">
            <a:tbl>
              <a:tblPr/>
              <a:tblGrid>
                <a:gridCol w="2559704"/>
                <a:gridCol w="1156280"/>
                <a:gridCol w="1862406"/>
                <a:gridCol w="1553476"/>
                <a:gridCol w="78278"/>
                <a:gridCol w="36467"/>
                <a:gridCol w="1059188"/>
              </a:tblGrid>
              <a:tr h="241070">
                <a:tc gridSpan="2">
                  <a:txBody>
                    <a:bodyPr/>
                    <a:lstStyle/>
                    <a:p>
                      <a:pPr algn="l" rtl="0" fontAlgn="ctr"/>
                      <a:r>
                        <a:rPr lang="en-US" sz="1000" b="1" i="0" u="none" strike="noStrike" dirty="0">
                          <a:solidFill>
                            <a:srgbClr val="000000"/>
                          </a:solidFill>
                          <a:effectLst/>
                          <a:latin typeface="Calibri Light" panose="020F0302020204030204" pitchFamily="34" charset="0"/>
                        </a:rPr>
                        <a:t>FY 2016 PROCESSED APPLICATIONS (to Date)</a:t>
                      </a:r>
                    </a:p>
                  </a:txBody>
                  <a:tcPr marL="5199" marR="5199" marT="5199" marB="0" anchor="ctr">
                    <a:lnL>
                      <a:noFill/>
                    </a:lnL>
                    <a:lnR>
                      <a:noFill/>
                    </a:lnR>
                    <a:lnT>
                      <a:noFill/>
                    </a:lnT>
                    <a:lnB>
                      <a:noFill/>
                    </a:lnB>
                    <a:solidFill>
                      <a:srgbClr val="FFFFCC"/>
                    </a:solidFill>
                  </a:tcPr>
                </a:tc>
                <a:tc hMerge="1">
                  <a:txBody>
                    <a:bodyPr/>
                    <a:lstStyle/>
                    <a:p>
                      <a:endParaRPr lang="en-US"/>
                    </a:p>
                  </a:txBody>
                  <a:tcPr/>
                </a:tc>
                <a:tc>
                  <a:txBody>
                    <a:bodyPr/>
                    <a:lstStyle/>
                    <a:p>
                      <a:pPr algn="ctr" rtl="0" fontAlgn="ctr"/>
                      <a:r>
                        <a:rPr lang="en-US" sz="1000" b="1" i="0" u="none" strike="noStrike">
                          <a:solidFill>
                            <a:srgbClr val="000000"/>
                          </a:solidFill>
                          <a:effectLst/>
                          <a:latin typeface="Calibri Light" panose="020F0302020204030204" pitchFamily="34" charset="0"/>
                        </a:rPr>
                        <a:t>40000</a:t>
                      </a:r>
                    </a:p>
                  </a:txBody>
                  <a:tcPr marL="5199" marR="5199" marT="5199" marB="0" anchor="ctr">
                    <a:lnL>
                      <a:noFill/>
                    </a:lnL>
                    <a:lnR>
                      <a:noFill/>
                    </a:lnR>
                    <a:lnT>
                      <a:noFill/>
                    </a:lnT>
                    <a:lnB>
                      <a:noFill/>
                    </a:lnB>
                    <a:solidFill>
                      <a:srgbClr val="FFFFCC"/>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r>
              <a:tr h="166196">
                <a:tc gridSpan="7">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070">
                <a:tc>
                  <a:txBody>
                    <a:bodyPr/>
                    <a:lstStyle/>
                    <a:p>
                      <a:pPr algn="l" rtl="0" fontAlgn="ctr"/>
                      <a:r>
                        <a:rPr lang="en-US" sz="1000" b="1" i="0" u="none" strike="noStrike" dirty="0">
                          <a:solidFill>
                            <a:srgbClr val="FFFFFF"/>
                          </a:solidFill>
                          <a:effectLst/>
                          <a:latin typeface="Calibri Light" panose="020F0302020204030204" pitchFamily="34" charset="0"/>
                        </a:rPr>
                        <a:t>Applications by Vulnerable Pop</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HH Count</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 of All Applications</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FY 2016 Target</a:t>
                      </a:r>
                    </a:p>
                  </a:txBody>
                  <a:tcPr marL="5199" marR="5199" marT="5199" marB="0" anchor="ctr">
                    <a:lnL>
                      <a:noFill/>
                    </a:lnL>
                    <a:lnR>
                      <a:noFill/>
                    </a:lnR>
                    <a:lnT>
                      <a:noFill/>
                    </a:lnT>
                    <a:lnB>
                      <a:noFill/>
                    </a:lnB>
                    <a:solidFill>
                      <a:srgbClr val="2E739E"/>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rtl="0" fontAlgn="ctr"/>
                      <a:r>
                        <a:rPr lang="en-US" sz="1000" b="1" i="0" u="none" strike="noStrike" dirty="0">
                          <a:solidFill>
                            <a:srgbClr val="FFFFFF"/>
                          </a:solidFill>
                          <a:effectLst/>
                          <a:latin typeface="Calibri Light" panose="020F0302020204030204" pitchFamily="34" charset="0"/>
                        </a:rPr>
                        <a:t>FY 2015</a:t>
                      </a:r>
                    </a:p>
                  </a:txBody>
                  <a:tcPr marL="5199" marR="5199" marT="5199" marB="0" anchor="ctr">
                    <a:lnL>
                      <a:noFill/>
                    </a:lnL>
                    <a:lnR>
                      <a:noFill/>
                    </a:lnR>
                    <a:lnT>
                      <a:noFill/>
                    </a:lnT>
                    <a:lnB>
                      <a:noFill/>
                    </a:lnB>
                    <a:solidFill>
                      <a:srgbClr val="2E739E"/>
                    </a:solidFill>
                  </a:tcPr>
                </a:tc>
              </a:tr>
              <a:tr h="85839">
                <a:tc>
                  <a:txBody>
                    <a:bodyPr/>
                    <a:lstStyle/>
                    <a:p>
                      <a:pPr algn="l"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gridSpan="2">
                  <a:txBody>
                    <a:bodyPr/>
                    <a:lstStyle/>
                    <a:p>
                      <a:pPr algn="ctr" fontAlgn="ctr"/>
                      <a:r>
                        <a:rPr lang="en-US" sz="5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a:solidFill>
                            <a:srgbClr val="000000"/>
                          </a:solidFill>
                          <a:effectLst/>
                          <a:latin typeface="Calibri Light" panose="020F0302020204030204" pitchFamily="34" charset="0"/>
                        </a:rPr>
                        <a:t>Elderly </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4500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375623"/>
                          </a:solidFill>
                          <a:effectLst/>
                          <a:latin typeface="Calibri Light" panose="020F0302020204030204" pitchFamily="34" charset="0"/>
                        </a:rPr>
                        <a:t>11.3%</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000000"/>
                          </a:solidFill>
                          <a:effectLst/>
                          <a:latin typeface="Calibri Light" panose="020F0302020204030204" pitchFamily="34" charset="0"/>
                        </a:rPr>
                        <a:t>≥10%</a:t>
                      </a:r>
                    </a:p>
                  </a:txBody>
                  <a:tcPr marL="5199" marR="5199" marT="5199" marB="0" anchor="ctr">
                    <a:lnL>
                      <a:noFill/>
                    </a:lnL>
                    <a:lnR>
                      <a:noFill/>
                    </a:lnR>
                    <a:lnT>
                      <a:noFill/>
                    </a:lnT>
                    <a:lnB>
                      <a:noFill/>
                    </a:lnB>
                  </a:tcPr>
                </a:tc>
                <a:tc rowSpan="2" gridSpan="2">
                  <a:txBody>
                    <a:bodyPr/>
                    <a:lstStyle/>
                    <a:p>
                      <a:pPr algn="ctr" fontAlgn="ctr"/>
                      <a:r>
                        <a:rPr lang="en-US" sz="1000" b="1" i="0" u="none" strike="noStrike" dirty="0">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rowSpan="2"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9.7%</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Disabled</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3000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C00000"/>
                          </a:solidFill>
                          <a:effectLst/>
                          <a:latin typeface="Calibri Light" panose="020F0302020204030204" pitchFamily="34" charset="0"/>
                        </a:rPr>
                        <a:t>7.5%</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≥10%</a:t>
                      </a:r>
                    </a:p>
                  </a:txBody>
                  <a:tcPr marL="5199" marR="5199" marT="5199" marB="0" anchor="ctr">
                    <a:lnL>
                      <a:noFill/>
                    </a:lnL>
                    <a:lnR>
                      <a:noFill/>
                    </a:lnR>
                    <a:lnT>
                      <a:noFill/>
                    </a:lnT>
                    <a:lnB>
                      <a:noFill/>
                    </a:lnB>
                  </a:tcPr>
                </a:tc>
                <a:tc gridSpan="2" vMerge="1">
                  <a:txBody>
                    <a:bodyPr/>
                    <a:lstStyle/>
                    <a:p>
                      <a:endParaRPr lang="en-US"/>
                    </a:p>
                  </a:txBody>
                  <a:tcPr/>
                </a:tc>
                <a:tc hMerge="1" vMerge="1">
                  <a:txBody>
                    <a:bodyPr/>
                    <a:lstStyle/>
                    <a:p>
                      <a:endParaRPr lang="en-US"/>
                    </a:p>
                  </a:txBody>
                  <a:tcPr/>
                </a:tc>
                <a:tc>
                  <a:txBody>
                    <a:bodyPr/>
                    <a:lstStyle/>
                    <a:p>
                      <a:pPr algn="ctr" fontAlgn="ctr"/>
                      <a:r>
                        <a:rPr lang="en-US" sz="1000" b="1" i="1" u="none" strike="noStrike">
                          <a:solidFill>
                            <a:srgbClr val="000000"/>
                          </a:solidFill>
                          <a:effectLst/>
                          <a:latin typeface="Calibri Light" panose="020F0302020204030204" pitchFamily="34" charset="0"/>
                        </a:rPr>
                        <a:t>10.3%</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dirty="0">
                          <a:solidFill>
                            <a:srgbClr val="000000"/>
                          </a:solidFill>
                          <a:effectLst/>
                          <a:latin typeface="Calibri Light" panose="020F0302020204030204" pitchFamily="34" charset="0"/>
                        </a:rPr>
                        <a:t>Young Child</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17000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375623"/>
                          </a:solidFill>
                          <a:effectLst/>
                          <a:latin typeface="Calibri Light" panose="020F0302020204030204" pitchFamily="34" charset="0"/>
                        </a:rPr>
                        <a:t>42.5%</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≥30%</a:t>
                      </a:r>
                    </a:p>
                  </a:txBody>
                  <a:tcPr marL="5199" marR="5199" marT="5199" marB="0" anchor="ctr">
                    <a:lnL>
                      <a:noFill/>
                    </a:lnL>
                    <a:lnR>
                      <a:noFill/>
                    </a:lnR>
                    <a:lnT>
                      <a:noFill/>
                    </a:lnT>
                    <a:lnB>
                      <a:noFill/>
                    </a:lnB>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27%</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Any Vulnerable</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20500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51.3%</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41%</a:t>
                      </a:r>
                    </a:p>
                  </a:txBody>
                  <a:tcPr marL="5199" marR="5199" marT="5199" marB="0" anchor="ctr">
                    <a:lnL>
                      <a:noFill/>
                    </a:lnL>
                    <a:lnR>
                      <a:noFill/>
                    </a:lnR>
                    <a:lnT>
                      <a:noFill/>
                    </a:lnT>
                    <a:lnB>
                      <a:noFill/>
                    </a:lnB>
                    <a:solidFill>
                      <a:srgbClr val="FFFFFF"/>
                    </a:solidFill>
                  </a:tcPr>
                </a:tc>
              </a:tr>
              <a:tr h="166196">
                <a:tc gridSpan="7">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070">
                <a:tc>
                  <a:txBody>
                    <a:bodyPr/>
                    <a:lstStyle/>
                    <a:p>
                      <a:pPr algn="l" rtl="0" fontAlgn="ctr"/>
                      <a:r>
                        <a:rPr lang="en-US" sz="1000" b="1" i="0" u="none" strike="noStrike" dirty="0">
                          <a:solidFill>
                            <a:srgbClr val="FFFFFF"/>
                          </a:solidFill>
                          <a:effectLst/>
                          <a:latin typeface="Calibri Light" panose="020F0302020204030204" pitchFamily="34" charset="0"/>
                        </a:rPr>
                        <a:t>Applications by Income Level</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a:solidFill>
                            <a:srgbClr val="FFFFFF"/>
                          </a:solidFill>
                          <a:effectLst/>
                          <a:latin typeface="Calibri Light" panose="020F0302020204030204" pitchFamily="34" charset="0"/>
                        </a:rPr>
                        <a:t>HH Count</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 of All Applications</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FY 2016 Target</a:t>
                      </a:r>
                    </a:p>
                  </a:txBody>
                  <a:tcPr marL="5199" marR="5199" marT="5199" marB="0" anchor="ctr">
                    <a:lnL>
                      <a:noFill/>
                    </a:lnL>
                    <a:lnR>
                      <a:noFill/>
                    </a:lnR>
                    <a:lnT>
                      <a:noFill/>
                    </a:lnT>
                    <a:lnB>
                      <a:noFill/>
                    </a:lnB>
                    <a:solidFill>
                      <a:srgbClr val="2E739E"/>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rtl="0" fontAlgn="ctr"/>
                      <a:r>
                        <a:rPr lang="en-US" sz="1000" b="1" i="0" u="none" strike="noStrike" dirty="0">
                          <a:solidFill>
                            <a:srgbClr val="FFFFFF"/>
                          </a:solidFill>
                          <a:effectLst/>
                          <a:latin typeface="Calibri Light" panose="020F0302020204030204" pitchFamily="34" charset="0"/>
                        </a:rPr>
                        <a:t>FY 2015</a:t>
                      </a:r>
                    </a:p>
                  </a:txBody>
                  <a:tcPr marL="5199" marR="5199" marT="5199" marB="0" anchor="ctr">
                    <a:lnL>
                      <a:noFill/>
                    </a:lnL>
                    <a:lnR>
                      <a:noFill/>
                    </a:lnR>
                    <a:lnT>
                      <a:noFill/>
                    </a:lnT>
                    <a:lnB>
                      <a:noFill/>
                    </a:lnB>
                    <a:solidFill>
                      <a:srgbClr val="2E739E"/>
                    </a:solidFill>
                  </a:tcPr>
                </a:tc>
              </a:tr>
              <a:tr h="96428">
                <a:tc>
                  <a:txBody>
                    <a:bodyPr/>
                    <a:lstStyle/>
                    <a:p>
                      <a:pPr algn="l"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gridSpan="2">
                  <a:txBody>
                    <a:bodyPr/>
                    <a:lstStyle/>
                    <a:p>
                      <a:pPr algn="ctr" fontAlgn="ctr"/>
                      <a:r>
                        <a:rPr lang="en-US" sz="500" b="1" i="0" u="none" strike="noStrike" dirty="0">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a:solidFill>
                            <a:srgbClr val="000000"/>
                          </a:solidFill>
                          <a:effectLst/>
                          <a:latin typeface="Calibri Light" panose="020F0302020204030204" pitchFamily="34" charset="0"/>
                        </a:rPr>
                        <a:t>&lt;75% Fed Poverty Level</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16000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375623"/>
                          </a:solidFill>
                          <a:effectLst/>
                          <a:latin typeface="Calibri Light" panose="020F0302020204030204" pitchFamily="34" charset="0"/>
                        </a:rPr>
                        <a:t>40.0%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≥40%</a:t>
                      </a:r>
                    </a:p>
                  </a:txBody>
                  <a:tcPr marL="5199" marR="5199" marT="5199" marB="0" anchor="ctr">
                    <a:lnL>
                      <a:noFill/>
                    </a:lnL>
                    <a:lnR>
                      <a:noFill/>
                    </a:lnR>
                    <a:lnT>
                      <a:noFill/>
                    </a:lnT>
                    <a:lnB>
                      <a:noFill/>
                    </a:lnB>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32.3%</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75-100% Fed Poverty Level</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12000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C00000"/>
                          </a:solidFill>
                          <a:effectLst/>
                          <a:latin typeface="Calibri Light" panose="020F0302020204030204" pitchFamily="34" charset="0"/>
                        </a:rPr>
                        <a:t>30.0%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≥40%</a:t>
                      </a:r>
                    </a:p>
                  </a:txBody>
                  <a:tcPr marL="5199" marR="5199" marT="5199" marB="0" anchor="ctr">
                    <a:lnL>
                      <a:noFill/>
                    </a:lnL>
                    <a:lnR>
                      <a:noFill/>
                    </a:lnR>
                    <a:lnT>
                      <a:noFill/>
                    </a:lnT>
                    <a:lnB>
                      <a:noFill/>
                    </a:lnB>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36.7%</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101-125% Fed Poverty Level</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7000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17.5%</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13.8%</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126-150% Fed Poverty Level</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5000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12.5%</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16.2%</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&gt; 150% Fed Poverty Level</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c gridSpan="2">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a:txBody>
                    <a:bodyPr/>
                    <a:lstStyle/>
                    <a:p>
                      <a:pPr algn="ctr" fontAlgn="ctr"/>
                      <a:r>
                        <a:rPr lang="en-US" sz="1000" b="1" i="1" u="none" strike="noStrike" dirty="0">
                          <a:solidFill>
                            <a:srgbClr val="000000"/>
                          </a:solidFill>
                          <a:effectLst/>
                          <a:latin typeface="Calibri Light" panose="020F0302020204030204" pitchFamily="34" charset="0"/>
                        </a:rPr>
                        <a:t>1.0%</a:t>
                      </a:r>
                    </a:p>
                  </a:txBody>
                  <a:tcPr marL="5199" marR="5199" marT="5199" marB="0" anchor="ctr">
                    <a:lnL>
                      <a:noFill/>
                    </a:lnL>
                    <a:lnR>
                      <a:noFill/>
                    </a:lnR>
                    <a:lnT>
                      <a:noFill/>
                    </a:lnT>
                    <a:lnB>
                      <a:noFill/>
                    </a:lnB>
                    <a:solidFill>
                      <a:srgbClr val="FFFFFF"/>
                    </a:solidFill>
                  </a:tcPr>
                </a:tc>
              </a:tr>
              <a:tr h="166196">
                <a:tc gridSpan="7">
                  <a:txBody>
                    <a:bodyPr/>
                    <a:lstStyle/>
                    <a:p>
                      <a:pPr algn="ctr" fontAlgn="ctr"/>
                      <a:r>
                        <a:rPr lang="en-US" sz="1000" b="1" i="0" u="none" strike="noStrike" dirty="0">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070">
                <a:tc>
                  <a:txBody>
                    <a:bodyPr/>
                    <a:lstStyle/>
                    <a:p>
                      <a:pPr algn="l" rtl="0" fontAlgn="ctr"/>
                      <a:r>
                        <a:rPr lang="en-US" sz="1000" b="1" i="0" u="none" strike="noStrike" dirty="0">
                          <a:solidFill>
                            <a:srgbClr val="FFFFFF"/>
                          </a:solidFill>
                          <a:effectLst/>
                          <a:latin typeface="Calibri Light" panose="020F0302020204030204" pitchFamily="34" charset="0"/>
                        </a:rPr>
                        <a:t>Applications  by Home Energy Status</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HH Count</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 of All Applications</a:t>
                      </a:r>
                    </a:p>
                  </a:txBody>
                  <a:tcPr marL="5199" marR="5199" marT="5199" marB="0" anchor="ctr">
                    <a:lnL>
                      <a:noFill/>
                    </a:lnL>
                    <a:lnR>
                      <a:noFill/>
                    </a:lnR>
                    <a:lnT>
                      <a:noFill/>
                    </a:lnT>
                    <a:lnB>
                      <a:noFill/>
                    </a:lnB>
                    <a:solidFill>
                      <a:srgbClr val="2E739E"/>
                    </a:solidFill>
                  </a:tcPr>
                </a:tc>
                <a:tc gridSpan="2">
                  <a:txBody>
                    <a:bodyPr/>
                    <a:lstStyle/>
                    <a:p>
                      <a:pPr algn="ctr" rtl="0" fontAlgn="ctr"/>
                      <a:r>
                        <a:rPr lang="en-US" sz="1000" b="1" i="0" u="none" strike="noStrike" dirty="0">
                          <a:solidFill>
                            <a:srgbClr val="FFFFFF"/>
                          </a:solidFill>
                          <a:effectLst/>
                          <a:latin typeface="Calibri Light" panose="020F0302020204030204" pitchFamily="34" charset="0"/>
                        </a:rPr>
                        <a:t>FY 2016 Target</a:t>
                      </a:r>
                    </a:p>
                  </a:txBody>
                  <a:tcPr marL="5199" marR="5199" marT="5199" marB="0" anchor="ctr">
                    <a:lnL>
                      <a:noFill/>
                    </a:lnL>
                    <a:lnR>
                      <a:noFill/>
                    </a:lnR>
                    <a:lnT>
                      <a:noFill/>
                    </a:lnT>
                    <a:lnB>
                      <a:noFill/>
                    </a:lnB>
                    <a:solidFill>
                      <a:srgbClr val="2E739E"/>
                    </a:solidFill>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FY 2015</a:t>
                      </a:r>
                    </a:p>
                  </a:txBody>
                  <a:tcPr marL="5199" marR="5199" marT="5199" marB="0" anchor="ctr">
                    <a:lnL>
                      <a:noFill/>
                    </a:lnL>
                    <a:lnR>
                      <a:noFill/>
                    </a:lnR>
                    <a:lnT>
                      <a:noFill/>
                    </a:lnT>
                    <a:lnB>
                      <a:noFill/>
                    </a:lnB>
                    <a:solidFill>
                      <a:srgbClr val="2E739E"/>
                    </a:solidFill>
                  </a:tcPr>
                </a:tc>
              </a:tr>
              <a:tr h="96428">
                <a:tc>
                  <a:txBody>
                    <a:bodyPr/>
                    <a:lstStyle/>
                    <a:p>
                      <a:pPr algn="l"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gridSpan="2">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5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dirty="0">
                          <a:solidFill>
                            <a:srgbClr val="000000"/>
                          </a:solidFill>
                          <a:effectLst/>
                          <a:latin typeface="Calibri Light" panose="020F0302020204030204" pitchFamily="34" charset="0"/>
                        </a:rPr>
                        <a:t>Disconnected or Out of Fuel</a:t>
                      </a:r>
                    </a:p>
                  </a:txBody>
                  <a:tcPr marL="5199" marR="5199" marT="5199" marB="0" anchor="ctr">
                    <a:lnL>
                      <a:noFill/>
                    </a:lnL>
                    <a:lnR>
                      <a:noFill/>
                    </a:lnR>
                    <a:lnT>
                      <a:noFill/>
                    </a:lnT>
                    <a:lnB>
                      <a:noFill/>
                    </a:lnB>
                  </a:tcPr>
                </a:tc>
                <a:tc>
                  <a:txBody>
                    <a:bodyPr/>
                    <a:lstStyle/>
                    <a:p>
                      <a:pPr algn="ctr" rtl="0" fontAlgn="ctr"/>
                      <a:r>
                        <a:rPr lang="en-US" sz="1000" b="1" i="0" u="none" strike="noStrike" dirty="0">
                          <a:solidFill>
                            <a:srgbClr val="000000"/>
                          </a:solidFill>
                          <a:effectLst/>
                          <a:latin typeface="Calibri Light" panose="020F0302020204030204" pitchFamily="34" charset="0"/>
                        </a:rPr>
                        <a:t>12750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000000"/>
                          </a:solidFill>
                          <a:effectLst/>
                          <a:latin typeface="Calibri Light" panose="020F0302020204030204" pitchFamily="34" charset="0"/>
                        </a:rPr>
                        <a:t>32%</a:t>
                      </a:r>
                    </a:p>
                  </a:txBody>
                  <a:tcPr marL="5199" marR="5199" marT="5199" marB="0" anchor="ctr">
                    <a:lnL>
                      <a:noFill/>
                    </a:lnL>
                    <a:lnR>
                      <a:noFill/>
                    </a:lnR>
                    <a:lnT>
                      <a:noFill/>
                    </a:lnT>
                    <a:lnB>
                      <a:noFill/>
                    </a:lnB>
                  </a:tcPr>
                </a:tc>
                <a:tc gridSpan="2">
                  <a:txBody>
                    <a:bodyPr/>
                    <a:lstStyle/>
                    <a:p>
                      <a:pPr algn="ctr" fontAlgn="ctr"/>
                      <a:r>
                        <a:rPr lang="en-US" sz="1000" b="1" i="0" u="none" strike="noStrike" dirty="0">
                          <a:solidFill>
                            <a:srgbClr val="000000"/>
                          </a:solidFill>
                          <a:effectLst/>
                          <a:latin typeface="Calibri Light" panose="020F0302020204030204" pitchFamily="34" charset="0"/>
                        </a:rPr>
                        <a:t>--</a:t>
                      </a: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r>
              <a:tr h="166196">
                <a:tc>
                  <a:txBody>
                    <a:bodyPr/>
                    <a:lstStyle/>
                    <a:p>
                      <a:pPr algn="l" rtl="0" fontAlgn="ctr"/>
                      <a:r>
                        <a:rPr lang="en-US" sz="1000" b="1" i="0" u="none" strike="noStrike">
                          <a:solidFill>
                            <a:srgbClr val="000000"/>
                          </a:solidFill>
                          <a:effectLst/>
                          <a:latin typeface="Calibri Light" panose="020F0302020204030204" pitchFamily="34" charset="0"/>
                        </a:rPr>
                        <a:t>Past Due, Shut-off Notice, or Nearly Out of Fuel</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000000"/>
                          </a:solidFill>
                          <a:effectLst/>
                          <a:latin typeface="Calibri Light" panose="020F0302020204030204" pitchFamily="34" charset="0"/>
                        </a:rPr>
                        <a:t>15000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375623"/>
                          </a:solidFill>
                          <a:effectLst/>
                          <a:latin typeface="Calibri Light" panose="020F0302020204030204" pitchFamily="34" charset="0"/>
                        </a:rPr>
                        <a:t>38%</a:t>
                      </a:r>
                    </a:p>
                  </a:txBody>
                  <a:tcPr marL="5199" marR="5199" marT="5199" marB="0" anchor="ctr">
                    <a:lnL>
                      <a:noFill/>
                    </a:lnL>
                    <a:lnR>
                      <a:noFill/>
                    </a:lnR>
                    <a:lnT>
                      <a:noFill/>
                    </a:lnT>
                    <a:lnB>
                      <a:noFill/>
                    </a:lnB>
                  </a:tcPr>
                </a:tc>
                <a:tc gridSpan="2">
                  <a:txBody>
                    <a:bodyPr/>
                    <a:lstStyle/>
                    <a:p>
                      <a:pPr algn="ctr" fontAlgn="ctr"/>
                      <a:r>
                        <a:rPr lang="en-US" sz="1000" b="1" i="0" u="none" strike="noStrike">
                          <a:solidFill>
                            <a:srgbClr val="000000"/>
                          </a:solidFill>
                          <a:effectLst/>
                          <a:latin typeface="Calibri Light" panose="020F0302020204030204" pitchFamily="34" charset="0"/>
                        </a:rPr>
                        <a:t>&gt; Disconnected/Out of Fuel</a:t>
                      </a: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a:t>
                      </a:r>
                    </a:p>
                  </a:txBody>
                  <a:tcPr marL="5199" marR="5199" marT="5199" marB="0" anchor="ctr">
                    <a:lnL>
                      <a:noFill/>
                    </a:lnL>
                    <a:lnR>
                      <a:noFill/>
                    </a:lnR>
                    <a:lnT>
                      <a:noFill/>
                    </a:lnT>
                    <a:lnB>
                      <a:noFill/>
                    </a:lnB>
                    <a:solidFill>
                      <a:srgbClr val="FFFFFF"/>
                    </a:solidFill>
                  </a:tcPr>
                </a:tc>
              </a:tr>
              <a:tr h="166196">
                <a:tc>
                  <a:txBody>
                    <a:bodyPr/>
                    <a:lstStyle/>
                    <a:p>
                      <a:pPr algn="l"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gridSpan="2">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241070">
                <a:tc>
                  <a:txBody>
                    <a:bodyPr/>
                    <a:lstStyle/>
                    <a:p>
                      <a:pPr algn="l" rtl="0" fontAlgn="ctr"/>
                      <a:r>
                        <a:rPr lang="en-US" sz="1000" b="1" i="0" u="none" strike="noStrike" dirty="0">
                          <a:solidFill>
                            <a:srgbClr val="FFFFFF"/>
                          </a:solidFill>
                          <a:effectLst/>
                          <a:latin typeface="Calibri Light" panose="020F0302020204030204" pitchFamily="34" charset="0"/>
                        </a:rPr>
                        <a:t>Spending By Program</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a:solidFill>
                            <a:srgbClr val="FFFFFF"/>
                          </a:solidFill>
                          <a:effectLst/>
                          <a:latin typeface="Calibri Light" panose="020F0302020204030204" pitchFamily="34" charset="0"/>
                        </a:rPr>
                        <a:t>HH Count</a:t>
                      </a:r>
                    </a:p>
                  </a:txBody>
                  <a:tcPr marL="5199" marR="5199" marT="5199" marB="0" anchor="ctr">
                    <a:lnL>
                      <a:noFill/>
                    </a:lnL>
                    <a:lnR>
                      <a:noFill/>
                    </a:lnR>
                    <a:lnT>
                      <a:noFill/>
                    </a:lnT>
                    <a:lnB>
                      <a:noFill/>
                    </a:lnB>
                    <a:solidFill>
                      <a:srgbClr val="2E739E"/>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FY2016 </a:t>
                      </a:r>
                      <a:r>
                        <a:rPr lang="en-US" sz="1000" b="1" i="0" u="none" strike="noStrike" dirty="0" err="1">
                          <a:solidFill>
                            <a:srgbClr val="FFFFFF"/>
                          </a:solidFill>
                          <a:effectLst/>
                          <a:latin typeface="Calibri Light" panose="020F0302020204030204" pitchFamily="34" charset="0"/>
                        </a:rPr>
                        <a:t>Avg</a:t>
                      </a:r>
                      <a:r>
                        <a:rPr lang="en-US" sz="1000" b="1" i="0" u="none" strike="noStrike" dirty="0">
                          <a:solidFill>
                            <a:srgbClr val="FFFFFF"/>
                          </a:solidFill>
                          <a:effectLst/>
                          <a:latin typeface="Calibri Light" panose="020F0302020204030204" pitchFamily="34" charset="0"/>
                        </a:rPr>
                        <a:t> Benefit </a:t>
                      </a:r>
                      <a:r>
                        <a:rPr lang="en-US" sz="700" b="1" i="1" u="none" strike="noStrike" dirty="0">
                          <a:solidFill>
                            <a:srgbClr val="FFFFFF"/>
                          </a:solidFill>
                          <a:effectLst/>
                          <a:latin typeface="Calibri Light" panose="020F0302020204030204" pitchFamily="34" charset="0"/>
                        </a:rPr>
                        <a:t>(to date)</a:t>
                      </a:r>
                      <a:endParaRPr lang="en-US" sz="1000" b="1" i="0" u="none" strike="noStrike" dirty="0">
                        <a:solidFill>
                          <a:srgbClr val="FFFFFF"/>
                        </a:solidFill>
                        <a:effectLst/>
                        <a:latin typeface="Calibri Light" panose="020F0302020204030204" pitchFamily="34" charset="0"/>
                      </a:endParaRPr>
                    </a:p>
                  </a:txBody>
                  <a:tcPr marL="5199" marR="5199" marT="5199" marB="0" anchor="ctr">
                    <a:lnL>
                      <a:noFill/>
                    </a:lnL>
                    <a:lnR>
                      <a:noFill/>
                    </a:lnR>
                    <a:lnT>
                      <a:noFill/>
                    </a:lnT>
                    <a:lnB>
                      <a:noFill/>
                    </a:lnB>
                    <a:solidFill>
                      <a:srgbClr val="2E739E"/>
                    </a:solidFill>
                  </a:tcPr>
                </a:tc>
                <a:tc gridSpan="2">
                  <a:txBody>
                    <a:bodyPr/>
                    <a:lstStyle/>
                    <a:p>
                      <a:pPr algn="ctr" rtl="0" fontAlgn="ctr"/>
                      <a:r>
                        <a:rPr lang="en-US" sz="1000" b="1" i="0" u="none" strike="noStrike" dirty="0">
                          <a:solidFill>
                            <a:srgbClr val="FFFFFF"/>
                          </a:solidFill>
                          <a:effectLst/>
                          <a:latin typeface="Calibri Light" panose="020F0302020204030204" pitchFamily="34" charset="0"/>
                        </a:rPr>
                        <a:t>FY2016 Total </a:t>
                      </a:r>
                      <a:r>
                        <a:rPr lang="en-US" sz="700" b="1" i="1" u="none" strike="noStrike" dirty="0">
                          <a:solidFill>
                            <a:srgbClr val="FFFFFF"/>
                          </a:solidFill>
                          <a:effectLst/>
                          <a:latin typeface="Calibri Light" panose="020F0302020204030204" pitchFamily="34" charset="0"/>
                        </a:rPr>
                        <a:t>(to date)</a:t>
                      </a:r>
                      <a:endParaRPr lang="en-US" sz="1000" b="1" i="0" u="none" strike="noStrike" dirty="0">
                        <a:solidFill>
                          <a:srgbClr val="FFFFFF"/>
                        </a:solidFill>
                        <a:effectLst/>
                        <a:latin typeface="Calibri Light" panose="020F0302020204030204" pitchFamily="34" charset="0"/>
                      </a:endParaRPr>
                    </a:p>
                  </a:txBody>
                  <a:tcPr marL="5199" marR="5199" marT="5199" marB="0" anchor="ctr">
                    <a:lnL>
                      <a:noFill/>
                    </a:lnL>
                    <a:lnR>
                      <a:noFill/>
                    </a:lnR>
                    <a:lnT>
                      <a:noFill/>
                    </a:lnT>
                    <a:lnB>
                      <a:noFill/>
                    </a:lnB>
                    <a:solidFill>
                      <a:srgbClr val="2E739E"/>
                    </a:solidFill>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rtl="0" fontAlgn="ctr"/>
                      <a:r>
                        <a:rPr lang="en-US" sz="1000" b="1" i="0" u="none" strike="noStrike" dirty="0">
                          <a:solidFill>
                            <a:srgbClr val="FFFFFF"/>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r>
              <a:tr h="96428">
                <a:tc>
                  <a:txBody>
                    <a:bodyPr/>
                    <a:lstStyle/>
                    <a:p>
                      <a:pPr algn="l"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gridSpan="2">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500" b="1" i="0" u="none" strike="noStrike" dirty="0">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5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a:solidFill>
                            <a:srgbClr val="000000"/>
                          </a:solidFill>
                          <a:effectLst/>
                          <a:latin typeface="Calibri Light" panose="020F0302020204030204" pitchFamily="34" charset="0"/>
                        </a:rPr>
                        <a:t>Heating</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40000</a:t>
                      </a:r>
                    </a:p>
                  </a:txBody>
                  <a:tcPr marL="5199" marR="5199" marT="5199" marB="0" anchor="ctr">
                    <a:lnL>
                      <a:noFill/>
                    </a:lnL>
                    <a:lnR>
                      <a:noFill/>
                    </a:lnR>
                    <a:lnT>
                      <a:noFill/>
                    </a:lnT>
                    <a:lnB>
                      <a:noFill/>
                    </a:lnB>
                  </a:tcPr>
                </a:tc>
                <a:tc>
                  <a:txBody>
                    <a:bodyPr/>
                    <a:lstStyle/>
                    <a:p>
                      <a:pPr algn="ctr" rtl="0" fontAlgn="ctr"/>
                      <a:r>
                        <a:rPr lang="en-US" sz="1000" b="1" i="0" u="none" strike="noStrike">
                          <a:solidFill>
                            <a:srgbClr val="000000"/>
                          </a:solidFill>
                          <a:effectLst/>
                          <a:latin typeface="Calibri Light" panose="020F0302020204030204" pitchFamily="34" charset="0"/>
                        </a:rPr>
                        <a:t>$350.00</a:t>
                      </a:r>
                    </a:p>
                  </a:txBody>
                  <a:tcPr marL="5199" marR="5199" marT="5199" marB="0" anchor="ctr">
                    <a:lnL>
                      <a:noFill/>
                    </a:lnL>
                    <a:lnR>
                      <a:noFill/>
                    </a:lnR>
                    <a:lnT>
                      <a:noFill/>
                    </a:lnT>
                    <a:lnB>
                      <a:noFill/>
                    </a:lnB>
                  </a:tcPr>
                </a:tc>
                <a:tc gridSpan="2">
                  <a:txBody>
                    <a:bodyPr/>
                    <a:lstStyle/>
                    <a:p>
                      <a:pPr algn="ctr" fontAlgn="ctr"/>
                      <a:r>
                        <a:rPr lang="en-US" sz="1000" b="1" i="0" u="none" strike="noStrike" dirty="0">
                          <a:solidFill>
                            <a:srgbClr val="000000"/>
                          </a:solidFill>
                          <a:effectLst/>
                          <a:latin typeface="Calibri Light" panose="020F0302020204030204" pitchFamily="34" charset="0"/>
                        </a:rPr>
                        <a:t> $                         14,000,000.00 </a:t>
                      </a: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a:solidFill>
                            <a:srgbClr val="000000"/>
                          </a:solidFill>
                          <a:effectLst/>
                          <a:latin typeface="Calibri Light" panose="020F0302020204030204" pitchFamily="34" charset="0"/>
                        </a:rPr>
                        <a:t>Winter/Year-Round Crisis</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10000</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$500.00</a:t>
                      </a:r>
                    </a:p>
                  </a:txBody>
                  <a:tcPr marL="5199" marR="5199" marT="5199" marB="0" anchor="ctr">
                    <a:lnL>
                      <a:noFill/>
                    </a:lnL>
                    <a:lnR>
                      <a:noFill/>
                    </a:lnR>
                    <a:lnT>
                      <a:noFill/>
                    </a:lnT>
                    <a:lnB>
                      <a:noFill/>
                    </a:lnB>
                  </a:tcPr>
                </a:tc>
                <a:tc gridSpan="2">
                  <a:txBody>
                    <a:bodyPr/>
                    <a:lstStyle/>
                    <a:p>
                      <a:pPr algn="ctr" fontAlgn="ctr"/>
                      <a:r>
                        <a:rPr lang="en-US" sz="1000" b="1" i="0" u="none" strike="noStrike" dirty="0">
                          <a:solidFill>
                            <a:srgbClr val="000000"/>
                          </a:solidFill>
                          <a:effectLst/>
                          <a:latin typeface="Calibri Light" panose="020F0302020204030204" pitchFamily="34" charset="0"/>
                        </a:rPr>
                        <a:t> $                           5,000,000.00 </a:t>
                      </a: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1000" b="1"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r h="166196">
                <a:tc>
                  <a:txBody>
                    <a:bodyPr/>
                    <a:lstStyle/>
                    <a:p>
                      <a:pPr algn="l" rtl="0" fontAlgn="ctr"/>
                      <a:r>
                        <a:rPr lang="en-US" sz="1000" b="1" i="0" u="none" strike="noStrike">
                          <a:solidFill>
                            <a:srgbClr val="000000"/>
                          </a:solidFill>
                          <a:effectLst/>
                          <a:latin typeface="Calibri Light" panose="020F0302020204030204" pitchFamily="34" charset="0"/>
                        </a:rPr>
                        <a:t>Other Crisis</a:t>
                      </a:r>
                    </a:p>
                  </a:txBody>
                  <a:tcPr marL="5199" marR="5199" marT="5199" marB="0" anchor="ctr">
                    <a:lnL>
                      <a:noFill/>
                    </a:lnL>
                    <a:lnR>
                      <a:noFill/>
                    </a:lnR>
                    <a:lnT>
                      <a:noFill/>
                    </a:lnT>
                    <a:lnB>
                      <a:noFill/>
                    </a:lnB>
                  </a:tcPr>
                </a:tc>
                <a:tc>
                  <a:txBody>
                    <a:bodyPr/>
                    <a:lstStyle/>
                    <a:p>
                      <a:pPr algn="ctr" fontAlgn="ctr"/>
                      <a:r>
                        <a:rPr lang="en-US" sz="1000" b="1" i="0" u="none" strike="noStrike">
                          <a:solidFill>
                            <a:srgbClr val="000000"/>
                          </a:solidFill>
                          <a:effectLst/>
                          <a:latin typeface="Calibri Light" panose="020F0302020204030204" pitchFamily="34" charset="0"/>
                        </a:rPr>
                        <a:t>2000</a:t>
                      </a:r>
                    </a:p>
                  </a:txBody>
                  <a:tcPr marL="5199" marR="5199" marT="5199" marB="0" anchor="ctr">
                    <a:lnL>
                      <a:noFill/>
                    </a:lnL>
                    <a:lnR>
                      <a:noFill/>
                    </a:lnR>
                    <a:lnT>
                      <a:noFill/>
                    </a:lnT>
                    <a:lnB>
                      <a:noFill/>
                    </a:lnB>
                  </a:tcPr>
                </a:tc>
                <a:tc>
                  <a:txBody>
                    <a:bodyPr/>
                    <a:lstStyle/>
                    <a:p>
                      <a:pPr algn="ctr" fontAlgn="ctr"/>
                      <a:r>
                        <a:rPr lang="en-US" sz="1000" b="1" i="0" u="none" strike="noStrike" dirty="0">
                          <a:solidFill>
                            <a:srgbClr val="000000"/>
                          </a:solidFill>
                          <a:effectLst/>
                          <a:latin typeface="Calibri Light" panose="020F0302020204030204" pitchFamily="34" charset="0"/>
                        </a:rPr>
                        <a:t>$400.00</a:t>
                      </a:r>
                    </a:p>
                  </a:txBody>
                  <a:tcPr marL="5199" marR="5199" marT="5199" marB="0" anchor="ctr">
                    <a:lnL>
                      <a:noFill/>
                    </a:lnL>
                    <a:lnR>
                      <a:noFill/>
                    </a:lnR>
                    <a:lnT>
                      <a:noFill/>
                    </a:lnT>
                    <a:lnB>
                      <a:noFill/>
                    </a:lnB>
                  </a:tcPr>
                </a:tc>
                <a:tc gridSpan="2">
                  <a:txBody>
                    <a:bodyPr/>
                    <a:lstStyle/>
                    <a:p>
                      <a:pPr algn="ctr" fontAlgn="ctr"/>
                      <a:r>
                        <a:rPr lang="en-US" sz="1000" b="1" i="0" u="none" strike="noStrike" dirty="0">
                          <a:solidFill>
                            <a:srgbClr val="000000"/>
                          </a:solidFill>
                          <a:effectLst/>
                          <a:latin typeface="Calibri Light" panose="020F0302020204030204" pitchFamily="34" charset="0"/>
                        </a:rPr>
                        <a:t> $                               800,000.00 </a:t>
                      </a:r>
                    </a:p>
                  </a:txBody>
                  <a:tcPr marL="5199" marR="5199" marT="5199" marB="0" anchor="ctr">
                    <a:lnL>
                      <a:noFill/>
                    </a:lnL>
                    <a:lnR>
                      <a:noFill/>
                    </a:lnR>
                    <a:lnT>
                      <a:noFill/>
                    </a:lnT>
                    <a:lnB>
                      <a:noFill/>
                    </a:lnB>
                  </a:tcPr>
                </a:tc>
                <a:tc hMerge="1">
                  <a:txBody>
                    <a:bodyPr/>
                    <a:lstStyle/>
                    <a:p>
                      <a:pPr algn="ctr" fontAlgn="ctr"/>
                      <a:endParaRPr lang="en-US" sz="1000" b="0" i="0" u="none" strike="noStrike">
                        <a:solidFill>
                          <a:srgbClr val="000000"/>
                        </a:solidFill>
                        <a:effectLst/>
                        <a:latin typeface="Calibri Light" panose="020F0302020204030204" pitchFamily="34" charset="0"/>
                      </a:endParaRPr>
                    </a:p>
                  </a:txBody>
                  <a:tcPr marL="5199" marR="5199" marT="5199"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Calibri Light" panose="020F0302020204030204" pitchFamily="34" charset="0"/>
                        </a:rPr>
                        <a:t> </a:t>
                      </a:r>
                    </a:p>
                  </a:txBody>
                  <a:tcPr marL="5199" marR="5199" marT="5199" marB="0" anchor="ctr">
                    <a:lnL>
                      <a:noFill/>
                    </a:lnL>
                    <a:lnR>
                      <a:noFill/>
                    </a:lnR>
                    <a:lnT>
                      <a:noFill/>
                    </a:lnT>
                    <a:lnB>
                      <a:noFill/>
                    </a:lnB>
                    <a:solidFill>
                      <a:srgbClr val="FFFFFF"/>
                    </a:solidFill>
                  </a:tcPr>
                </a:tc>
                <a:tc>
                  <a:txBody>
                    <a:bodyPr/>
                    <a:lstStyle/>
                    <a:p>
                      <a:pPr algn="ctr" fontAlgn="ctr"/>
                      <a:endParaRPr lang="en-US" sz="1000" b="1" i="0" u="none" strike="noStrike" dirty="0">
                        <a:solidFill>
                          <a:srgbClr val="000000"/>
                        </a:solidFill>
                        <a:effectLst/>
                        <a:latin typeface="Calibri Light" panose="020F0302020204030204" pitchFamily="34" charset="0"/>
                      </a:endParaRPr>
                    </a:p>
                  </a:txBody>
                  <a:tcPr marL="5199" marR="5199" marT="5199" marB="0" anchor="ctr">
                    <a:lnL>
                      <a:noFill/>
                    </a:lnL>
                    <a:lnR>
                      <a:noFill/>
                    </a:lnR>
                    <a:lnT>
                      <a:noFill/>
                    </a:lnT>
                    <a:lnB>
                      <a:noFill/>
                    </a:lnB>
                  </a:tcPr>
                </a:tc>
              </a:tr>
            </a:tbl>
          </a:graphicData>
        </a:graphic>
      </p:graphicFrame>
    </p:spTree>
    <p:extLst>
      <p:ext uri="{BB962C8B-B14F-4D97-AF65-F5344CB8AC3E}">
        <p14:creationId xmlns:p14="http://schemas.microsoft.com/office/powerpoint/2010/main" val="3714824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EVALUATION</a:t>
            </a:r>
            <a:endParaRPr lang="en-US" dirty="0"/>
          </a:p>
        </p:txBody>
      </p:sp>
      <p:sp>
        <p:nvSpPr>
          <p:cNvPr id="3" name="Text Placeholder 2"/>
          <p:cNvSpPr>
            <a:spLocks noGrp="1"/>
          </p:cNvSpPr>
          <p:nvPr>
            <p:ph type="body" idx="1"/>
          </p:nvPr>
        </p:nvSpPr>
        <p:spPr>
          <a:xfrm>
            <a:off x="457201" y="1938338"/>
            <a:ext cx="8229600" cy="1500187"/>
          </a:xfrm>
        </p:spPr>
        <p:txBody>
          <a:bodyPr/>
          <a:lstStyle/>
          <a:p>
            <a:r>
              <a:rPr lang="en-US" dirty="0"/>
              <a:t>Performance Management Framework Step </a:t>
            </a:r>
            <a:r>
              <a:rPr lang="en-US" dirty="0" smtClean="0"/>
              <a:t>Three:</a:t>
            </a:r>
            <a:endParaRPr lang="en-US" dirty="0"/>
          </a:p>
        </p:txBody>
      </p:sp>
      <p:sp>
        <p:nvSpPr>
          <p:cNvPr id="6"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29</a:t>
            </a:fld>
            <a:endParaRPr lang="en-US" sz="1400" dirty="0">
              <a:solidFill>
                <a:schemeClr val="bg1">
                  <a:lumMod val="50000"/>
                </a:schemeClr>
              </a:solidFill>
            </a:endParaRPr>
          </a:p>
        </p:txBody>
      </p:sp>
    </p:spTree>
    <p:extLst>
      <p:ext uri="{BB962C8B-B14F-4D97-AF65-F5344CB8AC3E}">
        <p14:creationId xmlns:p14="http://schemas.microsoft.com/office/powerpoint/2010/main" val="422480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a:lnSpc>
                <a:spcPct val="150000"/>
              </a:lnSpc>
              <a:spcBef>
                <a:spcPts val="0"/>
              </a:spcBef>
            </a:pPr>
            <a:r>
              <a:rPr lang="en-US" b="0" dirty="0" smtClean="0"/>
              <a:t>Overview of Performance Management Framework</a:t>
            </a:r>
          </a:p>
          <a:p>
            <a:pPr>
              <a:lnSpc>
                <a:spcPct val="150000"/>
              </a:lnSpc>
              <a:spcBef>
                <a:spcPts val="0"/>
              </a:spcBef>
            </a:pPr>
            <a:r>
              <a:rPr lang="en-US" b="0" dirty="0" smtClean="0"/>
              <a:t>Performance Management Step One:  Planning</a:t>
            </a:r>
          </a:p>
          <a:p>
            <a:pPr>
              <a:lnSpc>
                <a:spcPct val="150000"/>
              </a:lnSpc>
              <a:spcBef>
                <a:spcPts val="0"/>
              </a:spcBef>
            </a:pPr>
            <a:r>
              <a:rPr lang="en-US" b="0" dirty="0"/>
              <a:t>Performance Management Step </a:t>
            </a:r>
            <a:r>
              <a:rPr lang="en-US" b="0" dirty="0" smtClean="0"/>
              <a:t>Two:  Monitoring</a:t>
            </a:r>
          </a:p>
          <a:p>
            <a:pPr>
              <a:lnSpc>
                <a:spcPct val="150000"/>
              </a:lnSpc>
              <a:spcBef>
                <a:spcPts val="0"/>
              </a:spcBef>
            </a:pPr>
            <a:r>
              <a:rPr lang="en-US" b="0" dirty="0"/>
              <a:t>Performance Management Step </a:t>
            </a:r>
            <a:r>
              <a:rPr lang="en-US" b="0" dirty="0" smtClean="0"/>
              <a:t>Three:  Evaluation</a:t>
            </a:r>
            <a:endParaRPr lang="en-US" b="0" dirty="0"/>
          </a:p>
          <a:p>
            <a:pPr>
              <a:lnSpc>
                <a:spcPct val="150000"/>
              </a:lnSpc>
              <a:spcBef>
                <a:spcPts val="0"/>
              </a:spcBef>
            </a:pPr>
            <a:r>
              <a:rPr lang="en-US" b="0" dirty="0" smtClean="0"/>
              <a:t>Resources</a:t>
            </a:r>
          </a:p>
          <a:p>
            <a:pPr>
              <a:lnSpc>
                <a:spcPct val="150000"/>
              </a:lnSpc>
              <a:spcBef>
                <a:spcPts val="0"/>
              </a:spcBef>
            </a:pPr>
            <a:r>
              <a:rPr lang="en-US" b="0" dirty="0"/>
              <a:t>Questions and Answers</a:t>
            </a:r>
          </a:p>
          <a:p>
            <a:pPr marL="0" indent="0">
              <a:buNone/>
            </a:pPr>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6"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3</a:t>
            </a:fld>
            <a:endParaRPr lang="en-US" sz="1400" dirty="0">
              <a:solidFill>
                <a:schemeClr val="bg1">
                  <a:lumMod val="50000"/>
                </a:schemeClr>
              </a:solidFill>
            </a:endParaRPr>
          </a:p>
        </p:txBody>
      </p:sp>
    </p:spTree>
    <p:extLst>
      <p:ext uri="{BB962C8B-B14F-4D97-AF65-F5344CB8AC3E}">
        <p14:creationId xmlns:p14="http://schemas.microsoft.com/office/powerpoint/2010/main" val="3959857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057400"/>
            <a:ext cx="8153400" cy="4068763"/>
          </a:xfrm>
        </p:spPr>
        <p:txBody>
          <a:bodyPr>
            <a:normAutofit fontScale="92500" lnSpcReduction="10000"/>
          </a:bodyPr>
          <a:lstStyle/>
          <a:p>
            <a:r>
              <a:rPr lang="en-US" b="0" dirty="0"/>
              <a:t>LIHEAP Performance Management makes use </a:t>
            </a:r>
            <a:r>
              <a:rPr lang="en-US" b="0" dirty="0" smtClean="0"/>
              <a:t>of the </a:t>
            </a:r>
            <a:r>
              <a:rPr lang="en-US" b="0" dirty="0"/>
              <a:t>LIHEAP Logic Model </a:t>
            </a:r>
            <a:r>
              <a:rPr lang="en-US" b="0" dirty="0" smtClean="0"/>
              <a:t>to </a:t>
            </a:r>
            <a:r>
              <a:rPr lang="en-US" b="0" dirty="0"/>
              <a:t>identify what the program intended to </a:t>
            </a:r>
            <a:r>
              <a:rPr lang="en-US" b="0" dirty="0" smtClean="0"/>
              <a:t>do.</a:t>
            </a:r>
          </a:p>
          <a:p>
            <a:endParaRPr lang="en-US" b="0" dirty="0"/>
          </a:p>
          <a:p>
            <a:r>
              <a:rPr lang="en-US" b="0" dirty="0" smtClean="0"/>
              <a:t>LIHEAP </a:t>
            </a:r>
            <a:r>
              <a:rPr lang="en-US" b="0" dirty="0"/>
              <a:t>Performance Measurement Data </a:t>
            </a:r>
            <a:r>
              <a:rPr lang="en-US" b="0" dirty="0" smtClean="0"/>
              <a:t>is used to assess </a:t>
            </a:r>
            <a:r>
              <a:rPr lang="en-US" b="0" dirty="0"/>
              <a:t>how well </a:t>
            </a:r>
            <a:r>
              <a:rPr lang="en-US" b="0" dirty="0" smtClean="0"/>
              <a:t>you achieved intentions.</a:t>
            </a:r>
            <a:endParaRPr lang="en-US" b="0" dirty="0"/>
          </a:p>
          <a:p>
            <a:pPr marL="0" indent="0">
              <a:buNone/>
            </a:pPr>
            <a:endParaRPr lang="en-US" dirty="0" smtClean="0"/>
          </a:p>
          <a:p>
            <a:pPr marL="0" indent="0">
              <a:buNone/>
            </a:pPr>
            <a:r>
              <a:rPr lang="en-US" dirty="0"/>
              <a:t>How can you use your LIHEAP Logic Model to identify the questions to be addressed with your Performance Measurement data?</a:t>
            </a:r>
          </a:p>
          <a:p>
            <a:pPr marL="0" indent="0">
              <a:buNone/>
            </a:pPr>
            <a:endParaRPr lang="en-US" dirty="0" smtClean="0"/>
          </a:p>
          <a:p>
            <a:pPr marL="0" indent="0">
              <a:buNone/>
            </a:pPr>
            <a:r>
              <a:rPr lang="en-US" b="0" dirty="0"/>
              <a:t/>
            </a:r>
            <a:br>
              <a:rPr lang="en-US" b="0" dirty="0"/>
            </a:br>
            <a:endParaRPr lang="en-US" dirty="0"/>
          </a:p>
        </p:txBody>
      </p:sp>
      <p:sp>
        <p:nvSpPr>
          <p:cNvPr id="5" name="Title 4"/>
          <p:cNvSpPr>
            <a:spLocks noGrp="1"/>
          </p:cNvSpPr>
          <p:nvPr>
            <p:ph type="title"/>
          </p:nvPr>
        </p:nvSpPr>
        <p:spPr/>
        <p:txBody>
          <a:bodyPr/>
          <a:lstStyle/>
          <a:p>
            <a:r>
              <a:rPr lang="en-US" dirty="0"/>
              <a:t>LIHEAP Performance Management</a:t>
            </a:r>
          </a:p>
        </p:txBody>
      </p:sp>
      <p:sp>
        <p:nvSpPr>
          <p:cNvPr id="4" name="Slide Number Placeholder 3"/>
          <p:cNvSpPr>
            <a:spLocks noGrp="1"/>
          </p:cNvSpPr>
          <p:nvPr>
            <p:ph type="sldNum" sz="quarter" idx="4"/>
          </p:nvPr>
        </p:nvSpPr>
        <p:spPr/>
        <p:txBody>
          <a:bodyPr/>
          <a:lstStyle/>
          <a:p>
            <a:fld id="{9C1FFD28-6023-471A-9950-6D2A132ADC34}" type="slidenum">
              <a:rPr lang="en-US" sz="1400" smtClean="0">
                <a:solidFill>
                  <a:schemeClr val="bg1">
                    <a:lumMod val="50000"/>
                  </a:schemeClr>
                </a:solidFill>
              </a:rPr>
              <a:pPr/>
              <a:t>30</a:t>
            </a:fld>
            <a:endParaRPr lang="en-US" sz="1400" dirty="0">
              <a:solidFill>
                <a:schemeClr val="bg1">
                  <a:lumMod val="50000"/>
                </a:schemeClr>
              </a:solidFill>
            </a:endParaRPr>
          </a:p>
        </p:txBody>
      </p:sp>
    </p:spTree>
    <p:extLst>
      <p:ext uri="{BB962C8B-B14F-4D97-AF65-F5344CB8AC3E}">
        <p14:creationId xmlns:p14="http://schemas.microsoft.com/office/powerpoint/2010/main" val="4061022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28650" y="1676400"/>
            <a:ext cx="7891282" cy="4144963"/>
          </a:xfrm>
        </p:spPr>
        <p:txBody>
          <a:bodyPr>
            <a:normAutofit/>
          </a:bodyPr>
          <a:lstStyle/>
          <a:p>
            <a:pPr marL="342900" lvl="1" indent="-342900">
              <a:buFont typeface="Arial" panose="020B0604020202020204" pitchFamily="34" charset="0"/>
              <a:buChar char="•"/>
            </a:pPr>
            <a:r>
              <a:rPr lang="en-US" b="1" dirty="0">
                <a:solidFill>
                  <a:schemeClr val="accent2"/>
                </a:solidFill>
              </a:rPr>
              <a:t>Do not start by proposing changes to your information system. Start by mining your existing data to see what it can tell you about your program</a:t>
            </a:r>
            <a:r>
              <a:rPr lang="en-US" b="1" dirty="0" smtClean="0">
                <a:solidFill>
                  <a:schemeClr val="accent2"/>
                </a:solidFill>
              </a:rPr>
              <a:t>.</a:t>
            </a:r>
          </a:p>
          <a:p>
            <a:pPr marL="0" lvl="1" indent="0">
              <a:buNone/>
            </a:pPr>
            <a:endParaRPr lang="en-US" b="1" dirty="0">
              <a:solidFill>
                <a:schemeClr val="accent2"/>
              </a:solidFill>
            </a:endParaRPr>
          </a:p>
          <a:p>
            <a:r>
              <a:rPr lang="en-US" sz="2000" b="0" dirty="0" smtClean="0"/>
              <a:t>Consider how well the current and planned LIHEAP information </a:t>
            </a:r>
            <a:r>
              <a:rPr lang="en-US" sz="2000" b="0" dirty="0"/>
              <a:t>systems capture the performance indicators needed to support LIHEAP Program Management</a:t>
            </a:r>
            <a:r>
              <a:rPr lang="en-US" sz="2000" b="0" dirty="0" smtClean="0"/>
              <a:t>.</a:t>
            </a:r>
          </a:p>
          <a:p>
            <a:pPr marL="0" indent="0">
              <a:buNone/>
            </a:pPr>
            <a:endParaRPr lang="en-US" sz="1600" dirty="0"/>
          </a:p>
          <a:p>
            <a:pPr lvl="1" indent="-395288">
              <a:buFont typeface="Arial" panose="020B0604020202020204" pitchFamily="34" charset="0"/>
              <a:buChar char="•"/>
            </a:pPr>
            <a:r>
              <a:rPr lang="en-US" dirty="0" smtClean="0"/>
              <a:t>LIHEAP Plan</a:t>
            </a:r>
          </a:p>
          <a:p>
            <a:pPr lvl="1" indent="-395288">
              <a:buFont typeface="Arial" panose="020B0604020202020204" pitchFamily="34" charset="0"/>
              <a:buChar char="•"/>
            </a:pPr>
            <a:r>
              <a:rPr lang="en-US" dirty="0" smtClean="0"/>
              <a:t>Household Report</a:t>
            </a:r>
          </a:p>
          <a:p>
            <a:pPr lvl="1" indent="-395288">
              <a:buFont typeface="Arial" panose="020B0604020202020204" pitchFamily="34" charset="0"/>
              <a:buChar char="•"/>
            </a:pPr>
            <a:r>
              <a:rPr lang="en-US" dirty="0" smtClean="0"/>
              <a:t>Performance </a:t>
            </a:r>
            <a:r>
              <a:rPr lang="en-US" dirty="0"/>
              <a:t>Data Form Grantee </a:t>
            </a:r>
            <a:r>
              <a:rPr lang="en-US" dirty="0" smtClean="0"/>
              <a:t>Survey</a:t>
            </a:r>
          </a:p>
          <a:p>
            <a:pPr lvl="1" indent="-395288">
              <a:buFont typeface="Arial" panose="020B0604020202020204" pitchFamily="34" charset="0"/>
              <a:buChar char="•"/>
            </a:pPr>
            <a:r>
              <a:rPr lang="en-US" dirty="0" smtClean="0"/>
              <a:t>Performance </a:t>
            </a:r>
            <a:r>
              <a:rPr lang="en-US" dirty="0"/>
              <a:t>Data Form LIHEAP Performance Measures (planned</a:t>
            </a:r>
            <a:r>
              <a:rPr lang="en-US" dirty="0" smtClean="0"/>
              <a:t>)</a:t>
            </a:r>
            <a:endParaRPr lang="en-US" dirty="0"/>
          </a:p>
          <a:p>
            <a:endParaRPr lang="en-US" dirty="0"/>
          </a:p>
        </p:txBody>
      </p:sp>
      <p:sp>
        <p:nvSpPr>
          <p:cNvPr id="5" name="Title 4"/>
          <p:cNvSpPr>
            <a:spLocks noGrp="1"/>
          </p:cNvSpPr>
          <p:nvPr>
            <p:ph type="title"/>
          </p:nvPr>
        </p:nvSpPr>
        <p:spPr/>
        <p:txBody>
          <a:bodyPr/>
          <a:lstStyle/>
          <a:p>
            <a:r>
              <a:rPr lang="en-US" dirty="0"/>
              <a:t>LIHEAP Performance Measurement</a:t>
            </a:r>
          </a:p>
        </p:txBody>
      </p:sp>
      <p:sp>
        <p:nvSpPr>
          <p:cNvPr id="4" name="Slide Number Placeholder 3"/>
          <p:cNvSpPr>
            <a:spLocks noGrp="1"/>
          </p:cNvSpPr>
          <p:nvPr>
            <p:ph type="sldNum" sz="quarter" idx="4"/>
          </p:nvPr>
        </p:nvSpPr>
        <p:spPr/>
        <p:txBody>
          <a:bodyPr/>
          <a:lstStyle/>
          <a:p>
            <a:fld id="{9C1FFD28-6023-471A-9950-6D2A132ADC34}" type="slidenum">
              <a:rPr lang="en-US" sz="1400" smtClean="0">
                <a:solidFill>
                  <a:schemeClr val="bg1">
                    <a:lumMod val="50000"/>
                  </a:schemeClr>
                </a:solidFill>
              </a:rPr>
              <a:pPr/>
              <a:t>31</a:t>
            </a:fld>
            <a:endParaRPr lang="en-US" sz="1400" dirty="0">
              <a:solidFill>
                <a:schemeClr val="bg1">
                  <a:lumMod val="50000"/>
                </a:schemeClr>
              </a:solidFill>
            </a:endParaRPr>
          </a:p>
        </p:txBody>
      </p:sp>
    </p:spTree>
    <p:extLst>
      <p:ext uri="{BB962C8B-B14F-4D97-AF65-F5344CB8AC3E}">
        <p14:creationId xmlns:p14="http://schemas.microsoft.com/office/powerpoint/2010/main" val="1697859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253344"/>
            <a:ext cx="8998527" cy="990600"/>
          </a:xfrm>
        </p:spPr>
        <p:txBody>
          <a:bodyPr>
            <a:normAutofit/>
          </a:bodyPr>
          <a:lstStyle/>
          <a:p>
            <a:pPr marL="2063750" indent="-1897063">
              <a:lnSpc>
                <a:spcPct val="90000"/>
              </a:lnSpc>
            </a:pPr>
            <a:r>
              <a:rPr lang="en-US" dirty="0">
                <a:latin typeface="Calibri" pitchFamily="34" charset="0"/>
              </a:rPr>
              <a:t>Performance Management:  Evaluation</a:t>
            </a:r>
            <a:endParaRPr lang="en-US" sz="3300" b="1" dirty="0">
              <a:latin typeface="Calibri" pitchFamily="34" charset="0"/>
            </a:endParaRPr>
          </a:p>
        </p:txBody>
      </p:sp>
      <p:sp>
        <p:nvSpPr>
          <p:cNvPr id="5" name="Slide Number Placeholder 4"/>
          <p:cNvSpPr>
            <a:spLocks noGrp="1"/>
          </p:cNvSpPr>
          <p:nvPr>
            <p:ph type="sldNum" sz="quarter" idx="4294967295"/>
          </p:nvPr>
        </p:nvSpPr>
        <p:spPr>
          <a:xfrm>
            <a:off x="152400" y="6553200"/>
            <a:ext cx="533400" cy="244476"/>
          </a:xfrm>
          <a:prstGeom prst="rect">
            <a:avLst/>
          </a:prstGeom>
        </p:spPr>
        <p:txBody>
          <a:bodyPr>
            <a:normAutofit fontScale="92500" lnSpcReduction="10000"/>
          </a:bodyPr>
          <a:lstStyle/>
          <a:p>
            <a:fld id="{EFE5B013-A80A-40D2-8FAE-6E44A516CF2D}" type="slidenum">
              <a:rPr lang="en-US" smtClean="0"/>
              <a:pPr/>
              <a:t>32</a:t>
            </a:fld>
            <a:endParaRPr lang="en-US" dirty="0"/>
          </a:p>
        </p:txBody>
      </p:sp>
      <p:sp>
        <p:nvSpPr>
          <p:cNvPr id="3" name="Content Placeholder 2"/>
          <p:cNvSpPr>
            <a:spLocks noGrp="1"/>
          </p:cNvSpPr>
          <p:nvPr>
            <p:ph sz="quarter" idx="1"/>
          </p:nvPr>
        </p:nvSpPr>
        <p:spPr>
          <a:xfrm>
            <a:off x="304800" y="1676400"/>
            <a:ext cx="8458200" cy="4876800"/>
          </a:xfrm>
        </p:spPr>
        <p:txBody>
          <a:bodyPr>
            <a:normAutofit/>
          </a:bodyPr>
          <a:lstStyle/>
          <a:p>
            <a:pPr marL="0" indent="0">
              <a:lnSpc>
                <a:spcPct val="110000"/>
              </a:lnSpc>
              <a:spcBef>
                <a:spcPts val="0"/>
              </a:spcBef>
              <a:buNone/>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
        <p:nvSpPr>
          <p:cNvPr id="7" name="Rectangle 6"/>
          <p:cNvSpPr/>
          <p:nvPr/>
        </p:nvSpPr>
        <p:spPr>
          <a:xfrm>
            <a:off x="2467337" y="1956263"/>
            <a:ext cx="6283124" cy="4801314"/>
          </a:xfrm>
          <a:prstGeom prst="rect">
            <a:avLst/>
          </a:prstGeom>
        </p:spPr>
        <p:txBody>
          <a:bodyPr wrap="square">
            <a:spAutoFit/>
          </a:bodyPr>
          <a:lstStyle/>
          <a:p>
            <a:pPr marL="0" lvl="1"/>
            <a:r>
              <a:rPr lang="en-US" b="1" dirty="0" smtClean="0"/>
              <a:t>Problem or Need Statement:  </a:t>
            </a:r>
            <a:r>
              <a:rPr lang="en-US" dirty="0" smtClean="0"/>
              <a:t>Your </a:t>
            </a:r>
            <a:r>
              <a:rPr lang="en-US" dirty="0"/>
              <a:t>program was designed to address a certain problem, or set of problems faced by your </a:t>
            </a:r>
            <a:r>
              <a:rPr lang="en-US" dirty="0" smtClean="0"/>
              <a:t>clients.  To </a:t>
            </a:r>
            <a:r>
              <a:rPr lang="en-US" dirty="0"/>
              <a:t>what extent do clients served by the program exhibit the problems that the program was designed to </a:t>
            </a:r>
            <a:r>
              <a:rPr lang="en-US" dirty="0" smtClean="0"/>
              <a:t>address?  </a:t>
            </a:r>
          </a:p>
          <a:p>
            <a:pPr marL="0" lvl="1"/>
            <a:endParaRPr lang="en-US" dirty="0"/>
          </a:p>
          <a:p>
            <a:pPr marL="285750" lvl="1" indent="-285750">
              <a:buFont typeface="Arial" panose="020B0604020202020204" pitchFamily="34" charset="0"/>
              <a:buChar char="•"/>
            </a:pPr>
            <a:r>
              <a:rPr lang="en-US" b="1" dirty="0"/>
              <a:t>Current </a:t>
            </a:r>
            <a:r>
              <a:rPr lang="en-US" b="1" dirty="0" smtClean="0"/>
              <a:t>Data:  </a:t>
            </a:r>
            <a:r>
              <a:rPr lang="en-US" dirty="0" smtClean="0"/>
              <a:t>The </a:t>
            </a:r>
            <a:r>
              <a:rPr lang="en-US" dirty="0"/>
              <a:t>current LIHEAP information system </a:t>
            </a:r>
            <a:r>
              <a:rPr lang="en-US" dirty="0" smtClean="0"/>
              <a:t>includes data regarding the eligible population in each state (using both federal and state eligibility thresholds).  </a:t>
            </a:r>
          </a:p>
          <a:p>
            <a:pPr marL="285750" lvl="2" indent="-285750">
              <a:buFont typeface="Arial" panose="020B0604020202020204" pitchFamily="34" charset="0"/>
              <a:buChar char="•"/>
            </a:pPr>
            <a:endParaRPr lang="en-US" dirty="0" smtClean="0"/>
          </a:p>
          <a:p>
            <a:pPr marL="285750" lvl="2" indent="-285750">
              <a:buFont typeface="Arial" panose="020B0604020202020204" pitchFamily="34" charset="0"/>
              <a:buChar char="•"/>
            </a:pPr>
            <a:r>
              <a:rPr lang="en-US" b="1" dirty="0" smtClean="0"/>
              <a:t>Planned Data:  </a:t>
            </a:r>
            <a:r>
              <a:rPr lang="en-US" dirty="0" smtClean="0"/>
              <a:t>Upcoming data </a:t>
            </a:r>
            <a:r>
              <a:rPr lang="en-US" dirty="0"/>
              <a:t>collection </a:t>
            </a:r>
            <a:r>
              <a:rPr lang="en-US" dirty="0" smtClean="0"/>
              <a:t>will provide grantees with </a:t>
            </a:r>
            <a:r>
              <a:rPr lang="en-US" dirty="0"/>
              <a:t>information on energy burden and service status for </a:t>
            </a:r>
            <a:r>
              <a:rPr lang="en-US" dirty="0" smtClean="0"/>
              <a:t>clients, and </a:t>
            </a:r>
            <a:r>
              <a:rPr lang="en-US" dirty="0"/>
              <a:t>should enhance analysis of how well the services delivered align with client needs.</a:t>
            </a:r>
          </a:p>
          <a:p>
            <a:pPr marL="0" lvl="2"/>
            <a:endParaRPr lang="en-US" dirty="0"/>
          </a:p>
          <a:p>
            <a:endParaRPr lang="en-US" dirty="0" smtClean="0"/>
          </a:p>
          <a:p>
            <a:endParaRPr lang="en-US" dirty="0"/>
          </a:p>
          <a:p>
            <a:endParaRPr lang="en-US" dirty="0"/>
          </a:p>
        </p:txBody>
      </p:sp>
      <p:grpSp>
        <p:nvGrpSpPr>
          <p:cNvPr id="11" name="Group 10"/>
          <p:cNvGrpSpPr/>
          <p:nvPr/>
        </p:nvGrpSpPr>
        <p:grpSpPr>
          <a:xfrm>
            <a:off x="419100" y="1583360"/>
            <a:ext cx="1746504" cy="4537384"/>
            <a:chOff x="519086" y="1585637"/>
            <a:chExt cx="1746504" cy="4537384"/>
          </a:xfrm>
        </p:grpSpPr>
        <p:sp>
          <p:nvSpPr>
            <p:cNvPr id="8" name="Text Box 2"/>
            <p:cNvSpPr txBox="1">
              <a:spLocks noChangeArrowheads="1"/>
            </p:cNvSpPr>
            <p:nvPr/>
          </p:nvSpPr>
          <p:spPr bwMode="auto">
            <a:xfrm>
              <a:off x="519086" y="1585637"/>
              <a:ext cx="1746504" cy="480131"/>
            </a:xfrm>
            <a:prstGeom prst="rect">
              <a:avLst/>
            </a:prstGeom>
            <a:solidFill>
              <a:srgbClr val="2E739E"/>
            </a:solidFill>
            <a:ln w="3175">
              <a:solidFill>
                <a:srgbClr val="336699"/>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ts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Problem Statement</a:t>
              </a:r>
            </a:p>
            <a:p>
              <a:pPr marL="0" marR="0" lvl="0" indent="0" algn="l" defTabSz="914400" rtl="0" eaLnBrk="1" fontAlgn="base" latinLnBrk="0" hangingPunct="1">
                <a:lnSpc>
                  <a:spcPct val="90000"/>
                </a:lnSpc>
                <a:spcBef>
                  <a:spcPct val="0"/>
                </a:spcBef>
                <a:spcAft>
                  <a:spcPts val="0"/>
                </a:spcAft>
                <a:buClrTx/>
                <a:buSzTx/>
                <a:buFontTx/>
                <a:buNone/>
                <a:tabLst/>
              </a:pPr>
              <a:r>
                <a:rPr lang="en-US" sz="1400" b="1" dirty="0" smtClean="0">
                  <a:solidFill>
                    <a:srgbClr val="FFFFFF"/>
                  </a:solidFill>
                  <a:latin typeface="Calibri" pitchFamily="34" charset="0"/>
                  <a:cs typeface="Arial" pitchFamily="34" charset="0"/>
                </a:rPr>
                <a:t>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
            <p:cNvSpPr txBox="1">
              <a:spLocks noChangeArrowheads="1"/>
            </p:cNvSpPr>
            <p:nvPr/>
          </p:nvSpPr>
          <p:spPr bwMode="auto">
            <a:xfrm>
              <a:off x="519086" y="2065768"/>
              <a:ext cx="1746504" cy="4057253"/>
            </a:xfrm>
            <a:prstGeom prst="rect">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73038" indent="-173038">
                <a:lnSpc>
                  <a:spcPct val="80000"/>
                </a:lnSpc>
                <a:spcBef>
                  <a:spcPts val="0"/>
                </a:spcBef>
                <a:spcAft>
                  <a:spcPts val="0"/>
                </a:spcAft>
                <a:buFont typeface="Arial" panose="020B0604020202020204" pitchFamily="34" charset="0"/>
                <a:buChar char="•"/>
              </a:pPr>
              <a:r>
                <a:rPr lang="en-US" sz="1300" dirty="0">
                  <a:latin typeface="+mj-lt"/>
                </a:rPr>
                <a:t>Energy is not </a:t>
              </a:r>
              <a:r>
                <a:rPr lang="en-US" sz="1300" dirty="0" smtClean="0">
                  <a:latin typeface="+mj-lt"/>
                </a:rPr>
                <a:t>affordable</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Energy service is </a:t>
              </a:r>
              <a:r>
                <a:rPr lang="en-US" sz="1300" dirty="0" smtClean="0">
                  <a:latin typeface="+mj-lt"/>
                </a:rPr>
                <a:t>threatened</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Energy equipment not available or </a:t>
              </a:r>
              <a:r>
                <a:rPr lang="en-US" sz="1300" dirty="0" smtClean="0">
                  <a:latin typeface="+mj-lt"/>
                </a:rPr>
                <a:t>malfunctioning</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Energy inefficient </a:t>
              </a:r>
              <a:r>
                <a:rPr lang="en-US" sz="1300" dirty="0" smtClean="0">
                  <a:latin typeface="+mj-lt"/>
                </a:rPr>
                <a:t>homes</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Energy used ineffectively in </a:t>
              </a:r>
              <a:r>
                <a:rPr lang="en-US" sz="1300" dirty="0" smtClean="0">
                  <a:latin typeface="+mj-lt"/>
                </a:rPr>
                <a:t>Households</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Households lack market </a:t>
              </a:r>
              <a:r>
                <a:rPr lang="en-US" sz="1300" dirty="0" smtClean="0">
                  <a:latin typeface="+mj-lt"/>
                </a:rPr>
                <a:t>power</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rPr>
                <a:t>Shortage of or uncoordinated resources</a:t>
              </a:r>
              <a:endParaRPr lang="en-US" sz="1300" dirty="0">
                <a:latin typeface="+mj-lt"/>
                <a:ea typeface="Times New Roman" panose="02020603050405020304" pitchFamily="18" charset="0"/>
              </a:endParaRPr>
            </a:p>
          </p:txBody>
        </p:sp>
      </p:grpSp>
    </p:spTree>
    <p:extLst>
      <p:ext uri="{BB962C8B-B14F-4D97-AF65-F5344CB8AC3E}">
        <p14:creationId xmlns:p14="http://schemas.microsoft.com/office/powerpoint/2010/main" val="1190322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1774171"/>
            <a:ext cx="6096000" cy="4373563"/>
          </a:xfrm>
        </p:spPr>
        <p:txBody>
          <a:bodyPr>
            <a:normAutofit/>
          </a:bodyPr>
          <a:lstStyle/>
          <a:p>
            <a:pPr marL="0" indent="0">
              <a:buNone/>
            </a:pPr>
            <a:r>
              <a:rPr lang="en-US" sz="1800" dirty="0" smtClean="0">
                <a:solidFill>
                  <a:schemeClr val="tx1"/>
                </a:solidFill>
              </a:rPr>
              <a:t>Inputs:  </a:t>
            </a:r>
            <a:r>
              <a:rPr lang="en-US" sz="1800" b="0" dirty="0" smtClean="0">
                <a:solidFill>
                  <a:schemeClr val="tx1"/>
                </a:solidFill>
              </a:rPr>
              <a:t>You </a:t>
            </a:r>
            <a:r>
              <a:rPr lang="en-US" sz="1800" b="0" dirty="0">
                <a:solidFill>
                  <a:schemeClr val="tx1"/>
                </a:solidFill>
              </a:rPr>
              <a:t>are allocating a certain share of your funds to each type of benefit. To what extent is your allocation of funds consistent with the needs of </a:t>
            </a:r>
            <a:r>
              <a:rPr lang="en-US" sz="1800" b="0" dirty="0" smtClean="0">
                <a:solidFill>
                  <a:schemeClr val="tx1"/>
                </a:solidFill>
              </a:rPr>
              <a:t>your clients</a:t>
            </a:r>
            <a:r>
              <a:rPr lang="en-US" sz="1800" b="0" dirty="0">
                <a:solidFill>
                  <a:schemeClr val="tx1"/>
                </a:solidFill>
              </a:rPr>
              <a:t>?</a:t>
            </a:r>
          </a:p>
          <a:p>
            <a:pPr marL="342900" lvl="1" indent="-342900"/>
            <a:endParaRPr lang="en-US" sz="1800" dirty="0">
              <a:solidFill>
                <a:schemeClr val="tx1"/>
              </a:solidFill>
            </a:endParaRPr>
          </a:p>
          <a:p>
            <a:pPr marL="342900" lvl="2" indent="-342900"/>
            <a:r>
              <a:rPr lang="en-US" b="1" dirty="0" smtClean="0">
                <a:solidFill>
                  <a:schemeClr val="tx1"/>
                </a:solidFill>
              </a:rPr>
              <a:t>Current Data:  </a:t>
            </a:r>
            <a:r>
              <a:rPr lang="en-US" dirty="0" smtClean="0">
                <a:solidFill>
                  <a:schemeClr val="tx1"/>
                </a:solidFill>
              </a:rPr>
              <a:t>The </a:t>
            </a:r>
            <a:r>
              <a:rPr lang="en-US" dirty="0">
                <a:solidFill>
                  <a:schemeClr val="tx1"/>
                </a:solidFill>
              </a:rPr>
              <a:t>current LIHEAP information system captures summary level information on inputs; the Grantee Survey reports on what funds you use to deliver each type of benefit. In combination with the Household Report, it tells you how much you invest in each client</a:t>
            </a:r>
            <a:r>
              <a:rPr lang="en-US" dirty="0" smtClean="0">
                <a:solidFill>
                  <a:schemeClr val="tx1"/>
                </a:solidFill>
              </a:rPr>
              <a:t>.</a:t>
            </a:r>
          </a:p>
          <a:p>
            <a:pPr marL="342900" lvl="2" indent="-342900">
              <a:buNone/>
            </a:pPr>
            <a:endParaRPr lang="en-US" dirty="0">
              <a:solidFill>
                <a:schemeClr val="tx1"/>
              </a:solidFill>
            </a:endParaRPr>
          </a:p>
          <a:p>
            <a:r>
              <a:rPr lang="en-US" sz="1800" dirty="0">
                <a:solidFill>
                  <a:schemeClr val="tx1"/>
                </a:solidFill>
              </a:rPr>
              <a:t>Planned </a:t>
            </a:r>
            <a:r>
              <a:rPr lang="en-US" sz="1800" dirty="0" smtClean="0">
                <a:solidFill>
                  <a:schemeClr val="tx1"/>
                </a:solidFill>
              </a:rPr>
              <a:t>Data:  </a:t>
            </a:r>
            <a:r>
              <a:rPr lang="en-US" sz="1800" b="0" dirty="0" smtClean="0">
                <a:solidFill>
                  <a:schemeClr val="tx1"/>
                </a:solidFill>
              </a:rPr>
              <a:t>The </a:t>
            </a:r>
            <a:r>
              <a:rPr lang="en-US" sz="1800" b="0" dirty="0">
                <a:solidFill>
                  <a:schemeClr val="tx1"/>
                </a:solidFill>
              </a:rPr>
              <a:t>planned data collection does not focus on the program inputs because they are already effectively captured by existing reports.</a:t>
            </a:r>
          </a:p>
          <a:p>
            <a:pPr marL="0" lvl="2" indent="0">
              <a:buNone/>
            </a:pPr>
            <a:endParaRPr lang="en-US" dirty="0"/>
          </a:p>
          <a:p>
            <a:pPr marL="0" indent="0">
              <a:buNone/>
            </a:pPr>
            <a:endParaRPr lang="en-US" dirty="0"/>
          </a:p>
        </p:txBody>
      </p:sp>
      <p:sp>
        <p:nvSpPr>
          <p:cNvPr id="3" name="Title 2"/>
          <p:cNvSpPr>
            <a:spLocks noGrp="1"/>
          </p:cNvSpPr>
          <p:nvPr>
            <p:ph type="title"/>
          </p:nvPr>
        </p:nvSpPr>
        <p:spPr>
          <a:xfrm>
            <a:off x="457200" y="44721"/>
            <a:ext cx="8515350" cy="1325563"/>
          </a:xfrm>
        </p:spPr>
        <p:txBody>
          <a:bodyPr>
            <a:normAutofit/>
          </a:bodyPr>
          <a:lstStyle/>
          <a:p>
            <a:r>
              <a:rPr lang="en-US" dirty="0">
                <a:latin typeface="Calibri" pitchFamily="34" charset="0"/>
              </a:rPr>
              <a:t>Performance Management:  Evaluation</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33</a:t>
            </a:fld>
            <a:endParaRPr lang="en-US" dirty="0"/>
          </a:p>
        </p:txBody>
      </p:sp>
      <p:grpSp>
        <p:nvGrpSpPr>
          <p:cNvPr id="7" name="Group 6"/>
          <p:cNvGrpSpPr/>
          <p:nvPr/>
        </p:nvGrpSpPr>
        <p:grpSpPr>
          <a:xfrm>
            <a:off x="533400" y="1610350"/>
            <a:ext cx="1746504" cy="4537384"/>
            <a:chOff x="533400" y="1610350"/>
            <a:chExt cx="1746504" cy="4537384"/>
          </a:xfrm>
        </p:grpSpPr>
        <p:sp>
          <p:nvSpPr>
            <p:cNvPr id="11" name="Text Box 3"/>
            <p:cNvSpPr txBox="1">
              <a:spLocks noChangeArrowheads="1"/>
            </p:cNvSpPr>
            <p:nvPr/>
          </p:nvSpPr>
          <p:spPr bwMode="auto">
            <a:xfrm>
              <a:off x="533400" y="2090481"/>
              <a:ext cx="1746504" cy="4057253"/>
            </a:xfrm>
            <a:prstGeom prst="rect">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Provide direct payment </a:t>
              </a:r>
              <a:r>
                <a:rPr lang="en-US" sz="1300" dirty="0" smtClean="0">
                  <a:latin typeface="+mj-lt"/>
                  <a:ea typeface="Times New Roman" panose="02020603050405020304" pitchFamily="18" charset="0"/>
                </a:rPr>
                <a:t>assistance</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Provide timely direct payment </a:t>
              </a:r>
              <a:r>
                <a:rPr lang="en-US" sz="1300" dirty="0" smtClean="0">
                  <a:latin typeface="+mj-lt"/>
                  <a:ea typeface="Times New Roman" panose="02020603050405020304" pitchFamily="18" charset="0"/>
                </a:rPr>
                <a:t>assistance</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Install or repair </a:t>
              </a:r>
              <a:r>
                <a:rPr lang="en-US" sz="1300" dirty="0" smtClean="0">
                  <a:latin typeface="+mj-lt"/>
                  <a:ea typeface="Times New Roman" panose="02020603050405020304" pitchFamily="18" charset="0"/>
                </a:rPr>
                <a:t>equipment</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Provide </a:t>
              </a:r>
              <a:r>
                <a:rPr lang="en-US" sz="1300" dirty="0" smtClean="0">
                  <a:latin typeface="+mj-lt"/>
                  <a:ea typeface="Times New Roman" panose="02020603050405020304" pitchFamily="18" charset="0"/>
                </a:rPr>
                <a:t>weatherization</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Provide energy </a:t>
              </a:r>
              <a:r>
                <a:rPr lang="en-US" sz="1300" dirty="0" smtClean="0">
                  <a:latin typeface="+mj-lt"/>
                  <a:ea typeface="Times New Roman" panose="02020603050405020304" pitchFamily="18" charset="0"/>
                </a:rPr>
                <a:t>education</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Provide advocacy and consumer </a:t>
              </a:r>
              <a:r>
                <a:rPr lang="en-US" sz="1300" dirty="0" smtClean="0">
                  <a:latin typeface="+mj-lt"/>
                  <a:ea typeface="Times New Roman" panose="02020603050405020304" pitchFamily="18" charset="0"/>
                </a:rPr>
                <a:t>education</a:t>
              </a:r>
            </a:p>
            <a:p>
              <a:pPr marL="173038" indent="-173038">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73038" indent="-173038">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Leverage </a:t>
              </a:r>
              <a:r>
                <a:rPr lang="en-US" sz="1300" dirty="0" smtClean="0">
                  <a:latin typeface="+mj-lt"/>
                  <a:ea typeface="Times New Roman" panose="02020603050405020304" pitchFamily="18" charset="0"/>
                </a:rPr>
                <a:t>resources</a:t>
              </a:r>
              <a:endParaRPr lang="en-US" sz="1300" dirty="0">
                <a:latin typeface="+mj-lt"/>
                <a:ea typeface="Times New Roman" panose="02020603050405020304" pitchFamily="18" charset="0"/>
              </a:endParaRPr>
            </a:p>
          </p:txBody>
        </p:sp>
        <p:sp>
          <p:nvSpPr>
            <p:cNvPr id="12" name="Text Box 2"/>
            <p:cNvSpPr txBox="1">
              <a:spLocks noChangeArrowheads="1"/>
            </p:cNvSpPr>
            <p:nvPr/>
          </p:nvSpPr>
          <p:spPr bwMode="auto">
            <a:xfrm>
              <a:off x="533400" y="1610350"/>
              <a:ext cx="1746504" cy="480131"/>
            </a:xfrm>
            <a:prstGeom prst="rect">
              <a:avLst/>
            </a:prstGeom>
            <a:solidFill>
              <a:srgbClr val="2E739E"/>
            </a:solidFill>
            <a:ln w="3175">
              <a:solidFill>
                <a:srgbClr val="336699"/>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ts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Input/Strategy</a:t>
              </a:r>
            </a:p>
            <a:p>
              <a:pPr marL="0" marR="0" lvl="0" indent="0" algn="l" defTabSz="914400" rtl="0" eaLnBrk="1" fontAlgn="base" latinLnBrk="0" hangingPunct="1">
                <a:lnSpc>
                  <a:spcPct val="90000"/>
                </a:lnSpc>
                <a:spcBef>
                  <a:spcPct val="0"/>
                </a:spcBef>
                <a:spcAft>
                  <a:spcPts val="0"/>
                </a:spcAft>
                <a:buClrTx/>
                <a:buSzTx/>
                <a:buFontTx/>
                <a:buNone/>
                <a:tabLst/>
              </a:pPr>
              <a:r>
                <a:rPr lang="en-US" sz="1400" b="1" dirty="0" smtClean="0">
                  <a:solidFill>
                    <a:srgbClr val="FFFFFF"/>
                  </a:solidFill>
                  <a:latin typeface="Calibri" pitchFamily="34" charset="0"/>
                  <a:cs typeface="Arial" pitchFamily="34" charset="0"/>
                </a:rPr>
                <a:t>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61459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83339"/>
            <a:ext cx="9144000" cy="990600"/>
          </a:xfrm>
        </p:spPr>
        <p:txBody>
          <a:bodyPr>
            <a:normAutofit/>
          </a:bodyPr>
          <a:lstStyle/>
          <a:p>
            <a:pPr marL="2063750" indent="-1897063">
              <a:lnSpc>
                <a:spcPct val="90000"/>
              </a:lnSpc>
            </a:pPr>
            <a:r>
              <a:rPr lang="en-US" dirty="0">
                <a:latin typeface="Calibri" pitchFamily="34" charset="0"/>
              </a:rPr>
              <a:t>Performance Management:  Evaluation</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4294967295"/>
          </p:nvPr>
        </p:nvSpPr>
        <p:spPr>
          <a:xfrm>
            <a:off x="152400" y="6553200"/>
            <a:ext cx="533400" cy="244476"/>
          </a:xfrm>
          <a:prstGeom prst="rect">
            <a:avLst/>
          </a:prstGeom>
        </p:spPr>
        <p:txBody>
          <a:bodyPr>
            <a:normAutofit fontScale="92500" lnSpcReduction="10000"/>
          </a:bodyPr>
          <a:lstStyle/>
          <a:p>
            <a:fld id="{EFE5B013-A80A-40D2-8FAE-6E44A516CF2D}" type="slidenum">
              <a:rPr lang="en-US" smtClean="0"/>
              <a:pPr/>
              <a:t>34</a:t>
            </a:fld>
            <a:endParaRPr lang="en-US" dirty="0"/>
          </a:p>
        </p:txBody>
      </p:sp>
      <p:sp>
        <p:nvSpPr>
          <p:cNvPr id="3" name="Content Placeholder 2"/>
          <p:cNvSpPr>
            <a:spLocks noGrp="1"/>
          </p:cNvSpPr>
          <p:nvPr>
            <p:ph sz="quarter" idx="1"/>
          </p:nvPr>
        </p:nvSpPr>
        <p:spPr>
          <a:xfrm>
            <a:off x="349827" y="1676400"/>
            <a:ext cx="8458200" cy="4876800"/>
          </a:xfrm>
        </p:spPr>
        <p:txBody>
          <a:bodyPr>
            <a:normAutofit/>
          </a:bodyPr>
          <a:lstStyle/>
          <a:p>
            <a:pPr marL="346075" indent="-346075">
              <a:lnSpc>
                <a:spcPct val="110000"/>
              </a:lnSpc>
              <a:spcBef>
                <a:spcPts val="0"/>
              </a:spcBef>
              <a:buFont typeface="Wingdings" pitchFamily="2" charset="2"/>
              <a:buChar char="ü"/>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
        <p:nvSpPr>
          <p:cNvPr id="4" name="Rectangle 3"/>
          <p:cNvSpPr/>
          <p:nvPr/>
        </p:nvSpPr>
        <p:spPr>
          <a:xfrm>
            <a:off x="2667000" y="1955795"/>
            <a:ext cx="6019800" cy="3970318"/>
          </a:xfrm>
          <a:prstGeom prst="rect">
            <a:avLst/>
          </a:prstGeom>
        </p:spPr>
        <p:txBody>
          <a:bodyPr wrap="square">
            <a:spAutoFit/>
          </a:bodyPr>
          <a:lstStyle/>
          <a:p>
            <a:r>
              <a:rPr lang="en-US" b="1" dirty="0" smtClean="0"/>
              <a:t>Outputs:  </a:t>
            </a:r>
            <a:r>
              <a:rPr lang="en-US" dirty="0" smtClean="0"/>
              <a:t>How </a:t>
            </a:r>
            <a:r>
              <a:rPr lang="en-US" dirty="0"/>
              <a:t>many households are you serving with each type of benefit? How does that compare to the number of households that need services</a:t>
            </a:r>
            <a:r>
              <a:rPr lang="en-US" dirty="0" smtClean="0"/>
              <a:t>?</a:t>
            </a:r>
          </a:p>
          <a:p>
            <a:pPr lvl="1"/>
            <a:endParaRPr lang="en-US" b="1" dirty="0"/>
          </a:p>
          <a:p>
            <a:pPr marL="347663" lvl="2" indent="-347663">
              <a:buFont typeface="Arial" panose="020B0604020202020204" pitchFamily="34" charset="0"/>
              <a:buChar char="•"/>
            </a:pPr>
            <a:r>
              <a:rPr lang="en-US" b="1" dirty="0" smtClean="0"/>
              <a:t>Current Data: </a:t>
            </a:r>
            <a:r>
              <a:rPr lang="en-US" dirty="0" smtClean="0"/>
              <a:t> The </a:t>
            </a:r>
            <a:r>
              <a:rPr lang="en-US" dirty="0"/>
              <a:t>current LIHEAP information system captures summary level information on outputs; the Grantee Survey reports on the average benefit and the Household Report documents how many households you serve.</a:t>
            </a:r>
          </a:p>
          <a:p>
            <a:pPr marL="347663" lvl="2" indent="-347663">
              <a:buFont typeface="Arial" panose="020B0604020202020204" pitchFamily="34" charset="0"/>
              <a:buChar char="•"/>
            </a:pPr>
            <a:endParaRPr lang="en-US" dirty="0" smtClean="0"/>
          </a:p>
          <a:p>
            <a:pPr marL="347663" lvl="2" indent="-347663">
              <a:buFont typeface="Arial" panose="020B0604020202020204" pitchFamily="34" charset="0"/>
              <a:buChar char="•"/>
            </a:pPr>
            <a:r>
              <a:rPr lang="en-US" b="1" dirty="0" smtClean="0"/>
              <a:t>Planned Data:  </a:t>
            </a:r>
            <a:r>
              <a:rPr lang="en-US" dirty="0" smtClean="0"/>
              <a:t>The </a:t>
            </a:r>
            <a:r>
              <a:rPr lang="en-US" dirty="0"/>
              <a:t>planned data collection does not focus on outputs, since they are already effectively captured by the existing reports.</a:t>
            </a:r>
          </a:p>
          <a:p>
            <a:pPr lvl="1"/>
            <a:endParaRPr lang="en-US" b="1" dirty="0"/>
          </a:p>
        </p:txBody>
      </p:sp>
      <p:grpSp>
        <p:nvGrpSpPr>
          <p:cNvPr id="7" name="Group 6"/>
          <p:cNvGrpSpPr/>
          <p:nvPr/>
        </p:nvGrpSpPr>
        <p:grpSpPr>
          <a:xfrm>
            <a:off x="448037" y="1608944"/>
            <a:ext cx="1746504" cy="4541795"/>
            <a:chOff x="457200" y="1642672"/>
            <a:chExt cx="1746504" cy="4541795"/>
          </a:xfrm>
        </p:grpSpPr>
        <p:sp>
          <p:nvSpPr>
            <p:cNvPr id="11" name="Text Box 3"/>
            <p:cNvSpPr txBox="1">
              <a:spLocks noChangeArrowheads="1"/>
            </p:cNvSpPr>
            <p:nvPr/>
          </p:nvSpPr>
          <p:spPr bwMode="auto">
            <a:xfrm>
              <a:off x="457200" y="2127214"/>
              <a:ext cx="1746504" cy="4057253"/>
            </a:xfrm>
            <a:prstGeom prst="rect">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12713" indent="-112713">
                <a:lnSpc>
                  <a:spcPct val="80000"/>
                </a:lnSpc>
                <a:spcBef>
                  <a:spcPts val="0"/>
                </a:spcBef>
                <a:spcAft>
                  <a:spcPts val="0"/>
                </a:spcAft>
                <a:buFont typeface="Arial" panose="020B0604020202020204" pitchFamily="34" charset="0"/>
                <a:buChar char="•"/>
              </a:pPr>
              <a:r>
                <a:rPr lang="en-US" sz="1300" dirty="0">
                  <a:latin typeface="+mn-lt"/>
                  <a:ea typeface="Times New Roman" panose="02020603050405020304" pitchFamily="18" charset="0"/>
                </a:rPr>
                <a:t>Households receive energy assistance</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Households </a:t>
              </a:r>
              <a:r>
                <a:rPr lang="en-US" sz="1300" dirty="0">
                  <a:latin typeface="+mn-lt"/>
                  <a:ea typeface="Times New Roman" panose="02020603050405020304" pitchFamily="18" charset="0"/>
                </a:rPr>
                <a:t>receive crisis assistance</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Households </a:t>
              </a:r>
              <a:r>
                <a:rPr lang="en-US" sz="1300" dirty="0">
                  <a:latin typeface="+mn-lt"/>
                  <a:ea typeface="Times New Roman" panose="02020603050405020304" pitchFamily="18" charset="0"/>
                </a:rPr>
                <a:t>receive energy equipment services</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Homes </a:t>
              </a:r>
              <a:r>
                <a:rPr lang="en-US" sz="1300" dirty="0">
                  <a:latin typeface="+mn-lt"/>
                  <a:ea typeface="Times New Roman" panose="02020603050405020304" pitchFamily="18" charset="0"/>
                </a:rPr>
                <a:t>are weatherized</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Residents </a:t>
              </a:r>
              <a:r>
                <a:rPr lang="en-US" sz="1300" dirty="0">
                  <a:latin typeface="+mn-lt"/>
                  <a:ea typeface="Times New Roman" panose="02020603050405020304" pitchFamily="18" charset="0"/>
                </a:rPr>
                <a:t>receive energy education</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Households </a:t>
              </a:r>
              <a:r>
                <a:rPr lang="en-US" sz="1300" dirty="0">
                  <a:latin typeface="+mn-lt"/>
                  <a:ea typeface="Times New Roman" panose="02020603050405020304" pitchFamily="18" charset="0"/>
                </a:rPr>
                <a:t>receive advocacy</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n-lt"/>
                  <a:ea typeface="Times New Roman" panose="02020603050405020304" pitchFamily="18" charset="0"/>
                </a:rPr>
                <a:t>Households </a:t>
              </a:r>
              <a:r>
                <a:rPr lang="en-US" sz="1300" dirty="0">
                  <a:latin typeface="+mn-lt"/>
                  <a:ea typeface="Times New Roman" panose="02020603050405020304" pitchFamily="18" charset="0"/>
                </a:rPr>
                <a:t>receive additional </a:t>
              </a:r>
              <a:r>
                <a:rPr lang="en-US" sz="1300" dirty="0" smtClean="0">
                  <a:latin typeface="+mn-lt"/>
                  <a:ea typeface="Times New Roman" panose="02020603050405020304" pitchFamily="18" charset="0"/>
                </a:rPr>
                <a:t>resources</a:t>
              </a:r>
              <a:endParaRPr lang="en-US" sz="1300" dirty="0">
                <a:latin typeface="+mn-lt"/>
                <a:ea typeface="Times New Roman" panose="02020603050405020304" pitchFamily="18" charset="0"/>
              </a:endParaRPr>
            </a:p>
          </p:txBody>
        </p:sp>
        <p:sp>
          <p:nvSpPr>
            <p:cNvPr id="12" name="Text Box 2"/>
            <p:cNvSpPr txBox="1">
              <a:spLocks noChangeArrowheads="1"/>
            </p:cNvSpPr>
            <p:nvPr/>
          </p:nvSpPr>
          <p:spPr bwMode="auto">
            <a:xfrm>
              <a:off x="457200" y="1642672"/>
              <a:ext cx="1746504" cy="480131"/>
            </a:xfrm>
            <a:prstGeom prst="rect">
              <a:avLst/>
            </a:prstGeom>
            <a:solidFill>
              <a:srgbClr val="2E739E"/>
            </a:solidFill>
            <a:ln w="3175">
              <a:solidFill>
                <a:srgbClr val="336699"/>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ts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Output</a:t>
              </a:r>
            </a:p>
            <a:p>
              <a:pPr marL="0" marR="0" lvl="0" indent="0" algn="l" defTabSz="914400" rtl="0" eaLnBrk="1" fontAlgn="base" latinLnBrk="0" hangingPunct="1">
                <a:lnSpc>
                  <a:spcPct val="90000"/>
                </a:lnSpc>
                <a:spcBef>
                  <a:spcPct val="0"/>
                </a:spcBef>
                <a:spcAft>
                  <a:spcPts val="0"/>
                </a:spcAft>
                <a:buClrTx/>
                <a:buSzTx/>
                <a:buFontTx/>
                <a:buNone/>
                <a:tabLst/>
              </a:pPr>
              <a:r>
                <a:rPr lang="en-US" sz="1400" b="1" dirty="0" smtClean="0">
                  <a:solidFill>
                    <a:srgbClr val="FFFFFF"/>
                  </a:solidFill>
                  <a:latin typeface="Calibri" pitchFamily="34" charset="0"/>
                  <a:cs typeface="Arial" pitchFamily="34" charset="0"/>
                </a:rPr>
                <a:t>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184139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272541"/>
            <a:ext cx="9144000" cy="990600"/>
          </a:xfrm>
        </p:spPr>
        <p:txBody>
          <a:bodyPr>
            <a:normAutofit/>
          </a:bodyPr>
          <a:lstStyle/>
          <a:p>
            <a:pPr marL="2063750" indent="-1897063">
              <a:lnSpc>
                <a:spcPct val="90000"/>
              </a:lnSpc>
            </a:pPr>
            <a:r>
              <a:rPr lang="en-US" dirty="0">
                <a:latin typeface="Calibri" pitchFamily="34" charset="0"/>
              </a:rPr>
              <a:t>Performance Management:  Evaluation</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4294967295"/>
          </p:nvPr>
        </p:nvSpPr>
        <p:spPr>
          <a:xfrm>
            <a:off x="152400" y="6553200"/>
            <a:ext cx="533400" cy="244476"/>
          </a:xfrm>
          <a:prstGeom prst="rect">
            <a:avLst/>
          </a:prstGeom>
        </p:spPr>
        <p:txBody>
          <a:bodyPr>
            <a:normAutofit fontScale="92500" lnSpcReduction="10000"/>
          </a:bodyPr>
          <a:lstStyle/>
          <a:p>
            <a:fld id="{EFE5B013-A80A-40D2-8FAE-6E44A516CF2D}" type="slidenum">
              <a:rPr lang="en-US" smtClean="0"/>
              <a:pPr/>
              <a:t>35</a:t>
            </a:fld>
            <a:endParaRPr lang="en-US" dirty="0"/>
          </a:p>
        </p:txBody>
      </p:sp>
      <p:sp>
        <p:nvSpPr>
          <p:cNvPr id="3" name="Content Placeholder 2"/>
          <p:cNvSpPr>
            <a:spLocks noGrp="1"/>
          </p:cNvSpPr>
          <p:nvPr>
            <p:ph sz="quarter" idx="1"/>
          </p:nvPr>
        </p:nvSpPr>
        <p:spPr>
          <a:xfrm>
            <a:off x="2514600" y="1649765"/>
            <a:ext cx="6172200" cy="4876800"/>
          </a:xfrm>
        </p:spPr>
        <p:txBody>
          <a:bodyPr>
            <a:noAutofit/>
          </a:bodyPr>
          <a:lstStyle/>
          <a:p>
            <a:pPr marL="0" indent="0">
              <a:spcBef>
                <a:spcPts val="0"/>
              </a:spcBef>
              <a:buNone/>
            </a:pPr>
            <a:r>
              <a:rPr lang="en-US" sz="1600" b="1" dirty="0" smtClean="0">
                <a:solidFill>
                  <a:schemeClr val="tx1"/>
                </a:solidFill>
              </a:rPr>
              <a:t>Short-Term </a:t>
            </a:r>
            <a:r>
              <a:rPr lang="en-US" sz="1600" b="1" dirty="0">
                <a:solidFill>
                  <a:schemeClr val="tx1"/>
                </a:solidFill>
              </a:rPr>
              <a:t>Outcomes:  </a:t>
            </a:r>
            <a:r>
              <a:rPr lang="en-US" sz="1600" b="0" dirty="0">
                <a:solidFill>
                  <a:schemeClr val="tx1"/>
                </a:solidFill>
              </a:rPr>
              <a:t>What types of clients are served by the program? </a:t>
            </a:r>
            <a:r>
              <a:rPr lang="en-US" sz="1600" b="0" dirty="0" smtClean="0">
                <a:solidFill>
                  <a:schemeClr val="tx1"/>
                </a:solidFill>
              </a:rPr>
              <a:t>Is </a:t>
            </a:r>
            <a:r>
              <a:rPr lang="en-US" sz="1600" b="0" dirty="0">
                <a:solidFill>
                  <a:schemeClr val="tx1"/>
                </a:solidFill>
              </a:rPr>
              <a:t>that consistent with what types of households are targeted by the program? Is the program serving the needs of the clients? </a:t>
            </a:r>
            <a:r>
              <a:rPr lang="en-US" sz="1600" b="0" dirty="0" smtClean="0">
                <a:solidFill>
                  <a:schemeClr val="tx1"/>
                </a:solidFill>
              </a:rPr>
              <a:t>Is the program changing conditions, behaviors, attitude, or knowledge of households as you anticipated?</a:t>
            </a:r>
            <a:endParaRPr lang="en-US" sz="1600" b="0" dirty="0">
              <a:solidFill>
                <a:schemeClr val="tx1"/>
              </a:solidFill>
            </a:endParaRPr>
          </a:p>
          <a:p>
            <a:pPr>
              <a:spcBef>
                <a:spcPts val="0"/>
              </a:spcBef>
            </a:pPr>
            <a:endParaRPr lang="en-US" sz="1600" dirty="0">
              <a:solidFill>
                <a:schemeClr val="tx1"/>
              </a:solidFill>
            </a:endParaRPr>
          </a:p>
          <a:p>
            <a:pPr marL="285750" lvl="1">
              <a:spcBef>
                <a:spcPts val="0"/>
              </a:spcBef>
              <a:buFont typeface="Arial" panose="020B0604020202020204" pitchFamily="34" charset="0"/>
              <a:buChar char="•"/>
            </a:pPr>
            <a:r>
              <a:rPr lang="en-US" sz="1600" b="1" dirty="0">
                <a:solidFill>
                  <a:schemeClr val="tx1"/>
                </a:solidFill>
              </a:rPr>
              <a:t>Current </a:t>
            </a:r>
            <a:r>
              <a:rPr lang="en-US" sz="1600" b="1" dirty="0" smtClean="0">
                <a:solidFill>
                  <a:schemeClr val="tx1"/>
                </a:solidFill>
              </a:rPr>
              <a:t>Data:  </a:t>
            </a:r>
            <a:r>
              <a:rPr lang="en-US" sz="1600" dirty="0" smtClean="0">
                <a:solidFill>
                  <a:schemeClr val="tx1"/>
                </a:solidFill>
              </a:rPr>
              <a:t>The </a:t>
            </a:r>
            <a:r>
              <a:rPr lang="en-US" sz="1600" dirty="0">
                <a:solidFill>
                  <a:schemeClr val="tx1"/>
                </a:solidFill>
              </a:rPr>
              <a:t>current reporting system documents what types of households you serve. In combination with population data posted in the </a:t>
            </a:r>
            <a:r>
              <a:rPr lang="en-US" sz="1600" i="1" dirty="0">
                <a:solidFill>
                  <a:schemeClr val="tx1"/>
                </a:solidFill>
              </a:rPr>
              <a:t>Data Warehouse </a:t>
            </a:r>
            <a:r>
              <a:rPr lang="en-US" sz="1600" dirty="0">
                <a:solidFill>
                  <a:schemeClr val="tx1"/>
                </a:solidFill>
              </a:rPr>
              <a:t>by HHS, this allows you to document what share of households in need you are able to serve, and to determine whether those are consistent with your priorities.</a:t>
            </a:r>
          </a:p>
          <a:p>
            <a:pPr marL="285750" lvl="2" indent="-285750">
              <a:spcBef>
                <a:spcPts val="0"/>
              </a:spcBef>
            </a:pPr>
            <a:endParaRPr lang="en-US" sz="1600" dirty="0">
              <a:solidFill>
                <a:schemeClr val="tx1"/>
              </a:solidFill>
            </a:endParaRPr>
          </a:p>
          <a:p>
            <a:pPr marL="285750" lvl="1">
              <a:spcBef>
                <a:spcPts val="0"/>
              </a:spcBef>
              <a:buFont typeface="Arial" panose="020B0604020202020204" pitchFamily="34" charset="0"/>
              <a:buChar char="•"/>
            </a:pPr>
            <a:r>
              <a:rPr lang="en-US" sz="1600" b="1" dirty="0">
                <a:solidFill>
                  <a:schemeClr val="tx1"/>
                </a:solidFill>
              </a:rPr>
              <a:t>Planned </a:t>
            </a:r>
            <a:r>
              <a:rPr lang="en-US" sz="1600" b="1" dirty="0" smtClean="0">
                <a:solidFill>
                  <a:schemeClr val="tx1"/>
                </a:solidFill>
              </a:rPr>
              <a:t>Data:  </a:t>
            </a:r>
            <a:r>
              <a:rPr lang="en-US" sz="1600" dirty="0" smtClean="0">
                <a:solidFill>
                  <a:schemeClr val="tx1"/>
                </a:solidFill>
              </a:rPr>
              <a:t>The </a:t>
            </a:r>
            <a:r>
              <a:rPr lang="en-US" sz="1600" dirty="0">
                <a:solidFill>
                  <a:schemeClr val="tx1"/>
                </a:solidFill>
              </a:rPr>
              <a:t>planned data collection and reporting enhances the outcome data available to LIHEAP grantees. It documents the baseline energy burden, the change in energy burden from all LIHEAP cash assistance, and the extent to which LIHEAP restores energy service or prevents loss of energy service. </a:t>
            </a:r>
          </a:p>
          <a:p>
            <a:pPr lvl="1"/>
            <a:endParaRPr lang="en-US" b="1" dirty="0"/>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grpSp>
        <p:nvGrpSpPr>
          <p:cNvPr id="4" name="Group 3"/>
          <p:cNvGrpSpPr/>
          <p:nvPr/>
        </p:nvGrpSpPr>
        <p:grpSpPr>
          <a:xfrm>
            <a:off x="419100" y="1579408"/>
            <a:ext cx="1746504" cy="4537384"/>
            <a:chOff x="457200" y="1638837"/>
            <a:chExt cx="1746504" cy="4537384"/>
          </a:xfrm>
        </p:grpSpPr>
        <p:sp>
          <p:nvSpPr>
            <p:cNvPr id="8" name="Text Box 3"/>
            <p:cNvSpPr txBox="1">
              <a:spLocks noChangeArrowheads="1"/>
            </p:cNvSpPr>
            <p:nvPr/>
          </p:nvSpPr>
          <p:spPr bwMode="auto">
            <a:xfrm>
              <a:off x="457200" y="2118968"/>
              <a:ext cx="1746504" cy="4057253"/>
            </a:xfrm>
            <a:prstGeom prst="rect">
              <a:avLst/>
            </a:prstGeom>
            <a:solidFill>
              <a:srgbClr val="DDDDDD"/>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12713" indent="-112713">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Households have reduced energy </a:t>
              </a:r>
              <a:r>
                <a:rPr lang="en-US" sz="1300" dirty="0" smtClean="0">
                  <a:latin typeface="+mj-lt"/>
                  <a:ea typeface="Times New Roman" panose="02020603050405020304" pitchFamily="18" charset="0"/>
                </a:rPr>
                <a:t>burden</a:t>
              </a:r>
            </a:p>
            <a:p>
              <a:pPr marL="112713" indent="-112713">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Households have no-energy crises </a:t>
              </a:r>
              <a:r>
                <a:rPr lang="en-US" sz="1300" dirty="0" smtClean="0">
                  <a:latin typeface="+mj-lt"/>
                  <a:ea typeface="Times New Roman" panose="02020603050405020304" pitchFamily="18" charset="0"/>
                </a:rPr>
                <a:t>prevented</a:t>
              </a:r>
            </a:p>
            <a:p>
              <a:pPr marL="112713" indent="-112713">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Households have energy service </a:t>
              </a:r>
              <a:r>
                <a:rPr lang="en-US" sz="1300" dirty="0" smtClean="0">
                  <a:latin typeface="+mj-lt"/>
                  <a:ea typeface="Times New Roman" panose="02020603050405020304" pitchFamily="18" charset="0"/>
                </a:rPr>
                <a:t>restored</a:t>
              </a:r>
            </a:p>
            <a:p>
              <a:pPr marL="112713" indent="-112713">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j-lt"/>
                  <a:ea typeface="Times New Roman" panose="02020603050405020304" pitchFamily="18" charset="0"/>
                </a:rPr>
                <a:t>Homes can use less energy to reach a certain level of service</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smtClean="0">
                  <a:latin typeface="+mj-lt"/>
                  <a:ea typeface="Times New Roman" panose="02020603050405020304" pitchFamily="18" charset="0"/>
                </a:rPr>
                <a:t>Residents </a:t>
              </a:r>
              <a:r>
                <a:rPr lang="en-US" sz="1300" dirty="0" smtClean="0">
                  <a:latin typeface="+mj-lt"/>
                </a:rPr>
                <a:t>use </a:t>
              </a:r>
              <a:r>
                <a:rPr lang="en-US" sz="1300" dirty="0">
                  <a:latin typeface="+mj-lt"/>
                </a:rPr>
                <a:t>less energy during the </a:t>
              </a:r>
              <a:r>
                <a:rPr lang="en-US" sz="1300" dirty="0" smtClean="0">
                  <a:latin typeface="+mj-lt"/>
                </a:rPr>
                <a:t>year</a:t>
              </a:r>
            </a:p>
            <a:p>
              <a:pPr>
                <a:lnSpc>
                  <a:spcPct val="80000"/>
                </a:lnSpc>
                <a:spcBef>
                  <a:spcPts val="0"/>
                </a:spcBef>
                <a:spcAft>
                  <a:spcPts val="0"/>
                </a:spcAft>
              </a:pPr>
              <a:endParaRPr lang="en-US" sz="1300" dirty="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r>
                <a:rPr lang="en-US" sz="1300" dirty="0">
                  <a:latin typeface="+mj-lt"/>
                  <a:ea typeface="Times New Roman" panose="02020603050405020304" pitchFamily="18" charset="0"/>
                </a:rPr>
                <a:t>Payment program is established in </a:t>
              </a:r>
              <a:r>
                <a:rPr lang="en-US" sz="1300" dirty="0" smtClean="0">
                  <a:latin typeface="+mj-lt"/>
                  <a:ea typeface="Times New Roman" panose="02020603050405020304" pitchFamily="18" charset="0"/>
                </a:rPr>
                <a:t>Households</a:t>
              </a:r>
              <a:endParaRPr lang="en-US" sz="1300" dirty="0">
                <a:latin typeface="+mj-lt"/>
                <a:ea typeface="Times New Roman" panose="02020603050405020304" pitchFamily="18" charset="0"/>
              </a:endParaRPr>
            </a:p>
          </p:txBody>
        </p:sp>
        <p:sp>
          <p:nvSpPr>
            <p:cNvPr id="11" name="Text Box 2"/>
            <p:cNvSpPr txBox="1">
              <a:spLocks noChangeArrowheads="1"/>
            </p:cNvSpPr>
            <p:nvPr/>
          </p:nvSpPr>
          <p:spPr bwMode="auto">
            <a:xfrm>
              <a:off x="457200" y="1638837"/>
              <a:ext cx="1746504" cy="480131"/>
            </a:xfrm>
            <a:prstGeom prst="rect">
              <a:avLst/>
            </a:prstGeom>
            <a:solidFill>
              <a:srgbClr val="2E739E"/>
            </a:solidFill>
            <a:ln w="3175">
              <a:solidFill>
                <a:srgbClr val="336699"/>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ts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Short-Term Outcome</a:t>
              </a:r>
            </a:p>
            <a:p>
              <a:pPr marL="0" marR="0" lvl="0" indent="0" algn="l" defTabSz="914400" rtl="0" eaLnBrk="1" fontAlgn="base" latinLnBrk="0" hangingPunct="1">
                <a:lnSpc>
                  <a:spcPct val="90000"/>
                </a:lnSpc>
                <a:spcBef>
                  <a:spcPct val="0"/>
                </a:spcBef>
                <a:spcAft>
                  <a:spcPts val="0"/>
                </a:spcAft>
                <a:buClrTx/>
                <a:buSzTx/>
                <a:buFontTx/>
                <a:buNone/>
                <a:tabLst/>
              </a:pPr>
              <a:r>
                <a:rPr lang="en-US" sz="1400" b="1" dirty="0" smtClean="0">
                  <a:solidFill>
                    <a:srgbClr val="FFFFFF"/>
                  </a:solidFill>
                  <a:latin typeface="Calibri" pitchFamily="34" charset="0"/>
                  <a:cs typeface="Arial" pitchFamily="34" charset="0"/>
                </a:rPr>
                <a:t>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975194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4799" y="152400"/>
            <a:ext cx="8846127" cy="990600"/>
          </a:xfrm>
        </p:spPr>
        <p:txBody>
          <a:bodyPr>
            <a:normAutofit/>
          </a:bodyPr>
          <a:lstStyle/>
          <a:p>
            <a:pPr marL="2063750" indent="-1897063">
              <a:lnSpc>
                <a:spcPct val="90000"/>
              </a:lnSpc>
            </a:pPr>
            <a:r>
              <a:rPr lang="en-US" dirty="0">
                <a:latin typeface="Calibri" pitchFamily="34" charset="0"/>
              </a:rPr>
              <a:t>Performance Management:  Evaluation</a:t>
            </a:r>
            <a:endParaRPr lang="en-US" sz="3300" b="1" dirty="0">
              <a:solidFill>
                <a:schemeClr val="accent4"/>
              </a:solidFill>
              <a:latin typeface="Calibri" pitchFamily="34" charset="0"/>
            </a:endParaRPr>
          </a:p>
        </p:txBody>
      </p:sp>
      <p:sp>
        <p:nvSpPr>
          <p:cNvPr id="5" name="Slide Number Placeholder 4"/>
          <p:cNvSpPr>
            <a:spLocks noGrp="1"/>
          </p:cNvSpPr>
          <p:nvPr>
            <p:ph type="sldNum" sz="quarter" idx="4294967295"/>
          </p:nvPr>
        </p:nvSpPr>
        <p:spPr>
          <a:xfrm>
            <a:off x="152400" y="6553200"/>
            <a:ext cx="533400" cy="244476"/>
          </a:xfrm>
          <a:prstGeom prst="rect">
            <a:avLst/>
          </a:prstGeom>
        </p:spPr>
        <p:txBody>
          <a:bodyPr>
            <a:normAutofit fontScale="92500" lnSpcReduction="10000"/>
          </a:bodyPr>
          <a:lstStyle/>
          <a:p>
            <a:fld id="{EFE5B013-A80A-40D2-8FAE-6E44A516CF2D}" type="slidenum">
              <a:rPr lang="en-US" smtClean="0"/>
              <a:pPr/>
              <a:t>36</a:t>
            </a:fld>
            <a:endParaRPr lang="en-US" dirty="0"/>
          </a:p>
        </p:txBody>
      </p:sp>
      <p:sp>
        <p:nvSpPr>
          <p:cNvPr id="3" name="Content Placeholder 2"/>
          <p:cNvSpPr>
            <a:spLocks noGrp="1"/>
          </p:cNvSpPr>
          <p:nvPr>
            <p:ph sz="quarter" idx="1"/>
          </p:nvPr>
        </p:nvSpPr>
        <p:spPr>
          <a:xfrm>
            <a:off x="304800" y="1676400"/>
            <a:ext cx="8458200" cy="4876800"/>
          </a:xfrm>
        </p:spPr>
        <p:txBody>
          <a:bodyPr>
            <a:normAutofit/>
          </a:bodyPr>
          <a:lstStyle/>
          <a:p>
            <a:pPr marL="0" indent="0">
              <a:lnSpc>
                <a:spcPct val="110000"/>
              </a:lnSpc>
              <a:spcBef>
                <a:spcPts val="0"/>
              </a:spcBef>
              <a:buNone/>
            </a:pPr>
            <a:endParaRPr lang="en-US" sz="2000" b="1" dirty="0" smtClean="0">
              <a:latin typeface="Calibri" pitchFamily="34" charset="0"/>
            </a:endParaRPr>
          </a:p>
          <a:p>
            <a:pPr marL="688975" indent="-342900">
              <a:lnSpc>
                <a:spcPct val="110000"/>
              </a:lnSpc>
              <a:spcBef>
                <a:spcPts val="0"/>
              </a:spcBef>
              <a:buFont typeface="Wingdings" pitchFamily="2" charset="2"/>
              <a:buChar char="ü"/>
            </a:pPr>
            <a:endParaRPr lang="en-US" sz="2000" b="1" dirty="0">
              <a:latin typeface="Calibri" pitchFamily="34" charset="0"/>
            </a:endParaRPr>
          </a:p>
          <a:p>
            <a:pPr marL="688975" indent="-342900">
              <a:lnSpc>
                <a:spcPct val="80000"/>
              </a:lnSpc>
              <a:buFont typeface="Wingdings" pitchFamily="2" charset="2"/>
              <a:buChar char="ü"/>
            </a:pPr>
            <a:endParaRPr lang="en-US" sz="2000" b="1" dirty="0">
              <a:latin typeface="Calibri" pitchFamily="34" charset="0"/>
            </a:endParaRPr>
          </a:p>
          <a:p>
            <a:pPr marL="346075" lvl="0" indent="0">
              <a:lnSpc>
                <a:spcPct val="80000"/>
              </a:lnSpc>
              <a:buNone/>
            </a:pPr>
            <a:endParaRPr lang="en-US" sz="2000" dirty="0">
              <a:latin typeface="Calibri" pitchFamily="34" charset="0"/>
            </a:endParaRPr>
          </a:p>
          <a:p>
            <a:pPr marL="0" indent="0">
              <a:lnSpc>
                <a:spcPct val="80000"/>
              </a:lnSpc>
              <a:buNone/>
            </a:pPr>
            <a:endParaRPr lang="en-US" sz="2200" b="1" dirty="0" smtClean="0">
              <a:latin typeface="Calibri" pitchFamily="34" charset="0"/>
            </a:endParaRPr>
          </a:p>
          <a:p>
            <a:pPr marL="0" indent="0">
              <a:buNone/>
            </a:pPr>
            <a:endParaRPr lang="en-US" sz="2000" dirty="0"/>
          </a:p>
          <a:p>
            <a:pPr marL="0" indent="0">
              <a:buNone/>
            </a:pPr>
            <a:endParaRPr lang="en-US" sz="2000" dirty="0" smtClean="0"/>
          </a:p>
          <a:p>
            <a:pPr marL="0" indent="0">
              <a:buNone/>
            </a:pPr>
            <a:endParaRPr lang="en-US" sz="2000" b="1" dirty="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a:p>
            <a:pPr marL="0" indent="0">
              <a:buNone/>
            </a:pPr>
            <a:endParaRPr lang="en-US" sz="2000" b="1" dirty="0">
              <a:latin typeface="Calibri" pitchFamily="34" charset="0"/>
            </a:endParaRPr>
          </a:p>
          <a:p>
            <a:pPr marL="0" indent="0">
              <a:buNone/>
            </a:pPr>
            <a:endParaRPr lang="en-US" sz="2000" b="1" dirty="0" smtClean="0">
              <a:latin typeface="Calibri" pitchFamily="34" charset="0"/>
            </a:endParaRPr>
          </a:p>
        </p:txBody>
      </p:sp>
      <p:sp>
        <p:nvSpPr>
          <p:cNvPr id="4" name="Rectangle 3"/>
          <p:cNvSpPr/>
          <p:nvPr/>
        </p:nvSpPr>
        <p:spPr>
          <a:xfrm>
            <a:off x="2667000" y="1862941"/>
            <a:ext cx="5995686" cy="3970318"/>
          </a:xfrm>
          <a:prstGeom prst="rect">
            <a:avLst/>
          </a:prstGeom>
        </p:spPr>
        <p:txBody>
          <a:bodyPr wrap="square">
            <a:spAutoFit/>
          </a:bodyPr>
          <a:lstStyle/>
          <a:p>
            <a:r>
              <a:rPr lang="en-US" b="1" dirty="0" smtClean="0"/>
              <a:t>Program Impacts:  </a:t>
            </a:r>
            <a:r>
              <a:rPr lang="en-US" dirty="0" smtClean="0"/>
              <a:t>Is the program moving clients in the direction of energy self-sufficiency? How </a:t>
            </a:r>
            <a:r>
              <a:rPr lang="en-US" dirty="0"/>
              <a:t>could </a:t>
            </a:r>
            <a:r>
              <a:rPr lang="en-US" dirty="0" smtClean="0"/>
              <a:t>the set </a:t>
            </a:r>
            <a:r>
              <a:rPr lang="en-US" dirty="0"/>
              <a:t>of program services and benefits be modified to enhance the effectiveness of the program in achieving that goal</a:t>
            </a:r>
            <a:r>
              <a:rPr lang="en-US" dirty="0" smtClean="0"/>
              <a:t>?</a:t>
            </a:r>
          </a:p>
          <a:p>
            <a:pPr lvl="1"/>
            <a:endParaRPr lang="en-US" dirty="0"/>
          </a:p>
          <a:p>
            <a:pPr marL="288925" lvl="1" indent="-288925">
              <a:buFont typeface="Arial" panose="020B0604020202020204" pitchFamily="34" charset="0"/>
              <a:buChar char="•"/>
            </a:pPr>
            <a:r>
              <a:rPr lang="en-US" dirty="0" smtClean="0"/>
              <a:t>Measurement </a:t>
            </a:r>
            <a:r>
              <a:rPr lang="en-US" dirty="0"/>
              <a:t>of program impacts requires collecting data for a group of clients who received a service and for a similar group of clients that did not receive the service, or received a different service. </a:t>
            </a:r>
            <a:endParaRPr lang="en-US" dirty="0" smtClean="0"/>
          </a:p>
          <a:p>
            <a:pPr marL="288925" lvl="1" indent="-288925"/>
            <a:endParaRPr lang="en-US" dirty="0"/>
          </a:p>
          <a:p>
            <a:pPr marL="288925" lvl="1" indent="-288925">
              <a:buFont typeface="Arial" panose="020B0604020202020204" pitchFamily="34" charset="0"/>
              <a:buChar char="•"/>
            </a:pPr>
            <a:r>
              <a:rPr lang="en-US" dirty="0"/>
              <a:t>The current and planned reporting systems DO NOT furnish data for impact evaluation. However, both furnish a framework for collecting program impact data.</a:t>
            </a:r>
            <a:endParaRPr lang="en-US" b="1" dirty="0"/>
          </a:p>
          <a:p>
            <a:pPr lvl="1"/>
            <a:endParaRPr lang="en-US" dirty="0"/>
          </a:p>
        </p:txBody>
      </p:sp>
      <p:sp>
        <p:nvSpPr>
          <p:cNvPr id="11" name="Text Box 3"/>
          <p:cNvSpPr txBox="1">
            <a:spLocks noChangeArrowheads="1"/>
          </p:cNvSpPr>
          <p:nvPr/>
        </p:nvSpPr>
        <p:spPr bwMode="auto">
          <a:xfrm>
            <a:off x="419100" y="2063287"/>
            <a:ext cx="1746504" cy="4057253"/>
          </a:xfrm>
          <a:prstGeom prst="rect">
            <a:avLst/>
          </a:prstGeom>
          <a:solidFill>
            <a:srgbClr val="DDDDDD"/>
          </a:solidFill>
          <a:ln w="9525">
            <a:solidFill>
              <a:srgbClr val="000000"/>
            </a:solidFill>
            <a:miter lim="800000"/>
            <a:headEnd/>
            <a:tailEnd/>
          </a:ln>
        </p:spPr>
        <p:txBody>
          <a:bodyPr vert="horz" wrap="square" lIns="91440" tIns="45720" rIns="182880" bIns="4572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112713" indent="-112713">
              <a:lnSpc>
                <a:spcPct val="80000"/>
              </a:lnSpc>
              <a:spcBef>
                <a:spcPts val="0"/>
              </a:spcBef>
              <a:spcAft>
                <a:spcPts val="0"/>
              </a:spcAft>
              <a:buFont typeface="Arial" panose="020B0604020202020204" pitchFamily="34" charset="0"/>
              <a:buChar char="•"/>
            </a:pPr>
            <a:r>
              <a:rPr lang="en-US" sz="1300" dirty="0">
                <a:latin typeface="+mn-lt"/>
              </a:rPr>
              <a:t>Households </a:t>
            </a:r>
            <a:r>
              <a:rPr lang="en-US" sz="1300" dirty="0" smtClean="0">
                <a:latin typeface="+mn-lt"/>
              </a:rPr>
              <a:t>maintain </a:t>
            </a:r>
            <a:r>
              <a:rPr lang="en-US" sz="1300" b="1" dirty="0" smtClean="0">
                <a:latin typeface="+mn-lt"/>
              </a:rPr>
              <a:t>continuous</a:t>
            </a:r>
            <a:r>
              <a:rPr lang="en-US" sz="1300" dirty="0" smtClean="0">
                <a:latin typeface="+mn-lt"/>
              </a:rPr>
              <a:t> home energy service</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ndParaRPr>
          </a:p>
          <a:p>
            <a:pPr marL="112713" indent="-112713">
              <a:lnSpc>
                <a:spcPct val="80000"/>
              </a:lnSpc>
              <a:spcBef>
                <a:spcPts val="0"/>
              </a:spcBef>
              <a:spcAft>
                <a:spcPts val="0"/>
              </a:spcAft>
              <a:buFont typeface="Arial" panose="020B0604020202020204" pitchFamily="34" charset="0"/>
              <a:buChar char="•"/>
            </a:pPr>
            <a:endParaRPr lang="en-US" sz="1300" dirty="0">
              <a:latin typeface="+mn-lt"/>
            </a:endParaRPr>
          </a:p>
          <a:p>
            <a:pPr marL="112713" indent="-112713">
              <a:lnSpc>
                <a:spcPct val="80000"/>
              </a:lnSpc>
              <a:spcBef>
                <a:spcPts val="0"/>
              </a:spcBef>
              <a:spcAft>
                <a:spcPts val="0"/>
              </a:spcAft>
              <a:buFont typeface="Arial" panose="020B0604020202020204" pitchFamily="34" charset="0"/>
              <a:buChar char="•"/>
            </a:pPr>
            <a:r>
              <a:rPr lang="en-US" sz="1300" dirty="0">
                <a:latin typeface="+mn-lt"/>
              </a:rPr>
              <a:t>Households </a:t>
            </a:r>
            <a:r>
              <a:rPr lang="en-US" sz="1300" dirty="0" smtClean="0">
                <a:latin typeface="+mn-lt"/>
              </a:rPr>
              <a:t>maintain </a:t>
            </a:r>
            <a:r>
              <a:rPr lang="en-US" sz="1300" b="1" dirty="0" smtClean="0">
                <a:latin typeface="+mn-lt"/>
              </a:rPr>
              <a:t>safe</a:t>
            </a:r>
            <a:r>
              <a:rPr lang="en-US" sz="1300" dirty="0" smtClean="0">
                <a:latin typeface="+mn-lt"/>
              </a:rPr>
              <a:t> </a:t>
            </a:r>
            <a:r>
              <a:rPr lang="en-US" sz="1300" dirty="0">
                <a:latin typeface="+mn-lt"/>
              </a:rPr>
              <a:t>home energy </a:t>
            </a:r>
            <a:r>
              <a:rPr lang="en-US" sz="1300" dirty="0" smtClean="0">
                <a:latin typeface="+mn-lt"/>
              </a:rPr>
              <a:t>service</a:t>
            </a:r>
          </a:p>
          <a:p>
            <a:pPr marL="112713" indent="-112713">
              <a:lnSpc>
                <a:spcPct val="80000"/>
              </a:lnSpc>
              <a:spcBef>
                <a:spcPts val="0"/>
              </a:spcBef>
              <a:spcAft>
                <a:spcPts val="0"/>
              </a:spcAft>
              <a:buFont typeface="Arial" panose="020B0604020202020204" pitchFamily="34" charset="0"/>
              <a:buChar char="•"/>
            </a:pPr>
            <a:endParaRPr lang="en-US" sz="1300" dirty="0" smtClean="0">
              <a:latin typeface="+mn-lt"/>
            </a:endParaRPr>
          </a:p>
          <a:p>
            <a:pPr marL="112713" indent="-112713">
              <a:lnSpc>
                <a:spcPct val="80000"/>
              </a:lnSpc>
              <a:spcBef>
                <a:spcPts val="0"/>
              </a:spcBef>
              <a:spcAft>
                <a:spcPts val="0"/>
              </a:spcAft>
              <a:buFont typeface="Arial" panose="020B0604020202020204" pitchFamily="34" charset="0"/>
              <a:buChar char="•"/>
            </a:pPr>
            <a:endParaRPr lang="en-US" sz="1300" dirty="0">
              <a:latin typeface="+mn-lt"/>
            </a:endParaRPr>
          </a:p>
          <a:p>
            <a:pPr marL="112713" indent="-112713">
              <a:lnSpc>
                <a:spcPct val="80000"/>
              </a:lnSpc>
              <a:spcBef>
                <a:spcPts val="0"/>
              </a:spcBef>
              <a:spcAft>
                <a:spcPts val="0"/>
              </a:spcAft>
              <a:buFont typeface="Arial" panose="020B0604020202020204" pitchFamily="34" charset="0"/>
              <a:buChar char="•"/>
            </a:pPr>
            <a:r>
              <a:rPr lang="en-US" sz="1300" dirty="0">
                <a:latin typeface="+mn-lt"/>
              </a:rPr>
              <a:t>Households </a:t>
            </a:r>
            <a:r>
              <a:rPr lang="en-US" sz="1300" dirty="0" smtClean="0">
                <a:latin typeface="+mn-lt"/>
              </a:rPr>
              <a:t>maintain </a:t>
            </a:r>
            <a:r>
              <a:rPr lang="en-US" sz="1300" b="1" dirty="0" smtClean="0">
                <a:latin typeface="+mn-lt"/>
              </a:rPr>
              <a:t>affordable</a:t>
            </a:r>
            <a:r>
              <a:rPr lang="en-US" sz="1300" dirty="0" smtClean="0">
                <a:latin typeface="+mn-lt"/>
              </a:rPr>
              <a:t> home </a:t>
            </a:r>
            <a:r>
              <a:rPr lang="en-US" sz="1300" dirty="0">
                <a:latin typeface="+mn-lt"/>
              </a:rPr>
              <a:t>energy service</a:t>
            </a:r>
          </a:p>
          <a:p>
            <a:pPr marL="112713" indent="-112713">
              <a:lnSpc>
                <a:spcPct val="80000"/>
              </a:lnSpc>
              <a:spcBef>
                <a:spcPts val="0"/>
              </a:spcBef>
              <a:spcAft>
                <a:spcPts val="0"/>
              </a:spcAft>
              <a:buFont typeface="Arial" panose="020B0604020202020204" pitchFamily="34" charset="0"/>
              <a:buChar char="•"/>
            </a:pPr>
            <a:endParaRPr lang="en-US" sz="1300" dirty="0">
              <a:latin typeface="+mn-lt"/>
            </a:endParaRPr>
          </a:p>
          <a:p>
            <a:pPr marL="112713" indent="-112713">
              <a:lnSpc>
                <a:spcPct val="80000"/>
              </a:lnSpc>
              <a:spcBef>
                <a:spcPts val="0"/>
              </a:spcBef>
              <a:spcAft>
                <a:spcPts val="0"/>
              </a:spcAft>
              <a:buFont typeface="Arial" panose="020B0604020202020204" pitchFamily="34" charset="0"/>
              <a:buChar char="•"/>
            </a:pPr>
            <a:endParaRPr lang="en-US" sz="1400" dirty="0" smtClean="0"/>
          </a:p>
          <a:p>
            <a:pPr marL="112713" indent="-112713">
              <a:lnSpc>
                <a:spcPct val="80000"/>
              </a:lnSpc>
              <a:spcBef>
                <a:spcPts val="0"/>
              </a:spcBef>
              <a:spcAft>
                <a:spcPts val="0"/>
              </a:spcAft>
              <a:buFont typeface="Arial" panose="020B0604020202020204" pitchFamily="34" charset="0"/>
              <a:buChar char="•"/>
            </a:pPr>
            <a:endParaRPr lang="en-US" sz="1400" dirty="0">
              <a:latin typeface="+mj-lt"/>
              <a:ea typeface="Times New Roman" panose="02020603050405020304" pitchFamily="18" charset="0"/>
            </a:endParaRPr>
          </a:p>
          <a:p>
            <a:pPr marL="112713" indent="-112713">
              <a:lnSpc>
                <a:spcPct val="80000"/>
              </a:lnSpc>
              <a:spcBef>
                <a:spcPts val="0"/>
              </a:spcBef>
              <a:spcAft>
                <a:spcPts val="0"/>
              </a:spcAft>
              <a:buFont typeface="Arial" panose="020B0604020202020204" pitchFamily="34" charset="0"/>
              <a:buChar char="•"/>
            </a:pPr>
            <a:endParaRPr lang="en-US" sz="1300" dirty="0">
              <a:latin typeface="+mj-lt"/>
              <a:ea typeface="Times New Roman" panose="02020603050405020304" pitchFamily="18" charset="0"/>
            </a:endParaRPr>
          </a:p>
        </p:txBody>
      </p:sp>
      <p:sp>
        <p:nvSpPr>
          <p:cNvPr id="12" name="Text Box 2"/>
          <p:cNvSpPr txBox="1">
            <a:spLocks noChangeArrowheads="1"/>
          </p:cNvSpPr>
          <p:nvPr/>
        </p:nvSpPr>
        <p:spPr bwMode="auto">
          <a:xfrm>
            <a:off x="419100" y="1583156"/>
            <a:ext cx="1746504" cy="480131"/>
          </a:xfrm>
          <a:prstGeom prst="rect">
            <a:avLst/>
          </a:prstGeom>
          <a:solidFill>
            <a:srgbClr val="2E739E"/>
          </a:solidFill>
          <a:ln w="3175">
            <a:solidFill>
              <a:srgbClr val="336699"/>
            </a:solid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marL="0" marR="0" lvl="0" indent="0" algn="l" defTabSz="914400" rtl="0" eaLnBrk="1" fontAlgn="base" latinLnBrk="0" hangingPunct="1">
              <a:lnSpc>
                <a:spcPct val="90000"/>
              </a:lnSpc>
              <a:spcBef>
                <a:spcPct val="0"/>
              </a:spcBef>
              <a:spcAft>
                <a:spcPts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cs typeface="Arial" pitchFamily="34" charset="0"/>
              </a:rPr>
              <a:t>Long-Term Impact</a:t>
            </a:r>
          </a:p>
          <a:p>
            <a:pPr marL="0" marR="0" lvl="0" indent="0" algn="l" defTabSz="914400" rtl="0" eaLnBrk="1" fontAlgn="base" latinLnBrk="0" hangingPunct="1">
              <a:lnSpc>
                <a:spcPct val="90000"/>
              </a:lnSpc>
              <a:spcBef>
                <a:spcPct val="0"/>
              </a:spcBef>
              <a:spcAft>
                <a:spcPts val="0"/>
              </a:spcAft>
              <a:buClrTx/>
              <a:buSzTx/>
              <a:buFontTx/>
              <a:buNone/>
              <a:tabLst/>
            </a:pPr>
            <a:r>
              <a:rPr lang="en-US" sz="1400" b="1" dirty="0" smtClean="0">
                <a:solidFill>
                  <a:srgbClr val="FFFFFF"/>
                </a:solidFill>
                <a:latin typeface="Calibri" pitchFamily="34" charset="0"/>
                <a:cs typeface="Arial" pitchFamily="34" charset="0"/>
              </a:rPr>
              <a:t>EXAMPLES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0130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76400"/>
            <a:ext cx="8153400" cy="4572000"/>
          </a:xfrm>
        </p:spPr>
        <p:txBody>
          <a:bodyPr>
            <a:noAutofit/>
          </a:bodyPr>
          <a:lstStyle/>
          <a:p>
            <a:pPr marL="0" indent="0">
              <a:lnSpc>
                <a:spcPct val="90000"/>
              </a:lnSpc>
              <a:spcBef>
                <a:spcPts val="0"/>
              </a:spcBef>
              <a:buNone/>
            </a:pPr>
            <a:r>
              <a:rPr lang="en-US" sz="2000" dirty="0" smtClean="0"/>
              <a:t>Performance Management does not just happen.</a:t>
            </a:r>
          </a:p>
          <a:p>
            <a:pPr marL="0" indent="0">
              <a:lnSpc>
                <a:spcPct val="90000"/>
              </a:lnSpc>
              <a:spcBef>
                <a:spcPts val="0"/>
              </a:spcBef>
              <a:buNone/>
            </a:pPr>
            <a:endParaRPr lang="en-US" sz="1700" b="0" dirty="0"/>
          </a:p>
          <a:p>
            <a:pPr>
              <a:lnSpc>
                <a:spcPct val="90000"/>
              </a:lnSpc>
              <a:spcBef>
                <a:spcPts val="0"/>
              </a:spcBef>
            </a:pPr>
            <a:r>
              <a:rPr lang="en-US" sz="1700" dirty="0" smtClean="0">
                <a:solidFill>
                  <a:schemeClr val="accent2"/>
                </a:solidFill>
              </a:rPr>
              <a:t>Performance Management is Incremental.   </a:t>
            </a:r>
            <a:r>
              <a:rPr lang="en-US" sz="1700" b="0" dirty="0" smtClean="0">
                <a:solidFill>
                  <a:schemeClr val="tx1"/>
                </a:solidFill>
              </a:rPr>
              <a:t>By </a:t>
            </a:r>
            <a:r>
              <a:rPr lang="en-US" sz="1700" b="0" dirty="0">
                <a:solidFill>
                  <a:schemeClr val="tx1"/>
                </a:solidFill>
              </a:rPr>
              <a:t>focusing on available data, grantees can work to make incremental improvements in program performance. </a:t>
            </a:r>
            <a:r>
              <a:rPr lang="en-US" sz="1700" b="0" dirty="0" smtClean="0">
                <a:solidFill>
                  <a:schemeClr val="tx1"/>
                </a:solidFill>
              </a:rPr>
              <a:t>Experience </a:t>
            </a:r>
            <a:r>
              <a:rPr lang="en-US" sz="1700" b="0" dirty="0">
                <a:solidFill>
                  <a:schemeClr val="tx1"/>
                </a:solidFill>
              </a:rPr>
              <a:t>suggests that those who use data for Performance </a:t>
            </a:r>
            <a:r>
              <a:rPr lang="en-US" sz="1700" b="0" dirty="0" smtClean="0">
                <a:solidFill>
                  <a:schemeClr val="tx1"/>
                </a:solidFill>
              </a:rPr>
              <a:t>Management </a:t>
            </a:r>
            <a:r>
              <a:rPr lang="en-US" sz="1700" b="0" dirty="0">
                <a:solidFill>
                  <a:schemeClr val="tx1"/>
                </a:solidFill>
              </a:rPr>
              <a:t>develop the skills and resources over time to enhance their data systems and analysis skills</a:t>
            </a:r>
            <a:r>
              <a:rPr lang="en-US" sz="1700" b="0" dirty="0" smtClean="0">
                <a:solidFill>
                  <a:schemeClr val="tx1"/>
                </a:solidFill>
              </a:rPr>
              <a:t>.</a:t>
            </a:r>
          </a:p>
          <a:p>
            <a:pPr marL="0" indent="0">
              <a:lnSpc>
                <a:spcPct val="90000"/>
              </a:lnSpc>
              <a:spcBef>
                <a:spcPts val="0"/>
              </a:spcBef>
              <a:buNone/>
            </a:pPr>
            <a:endParaRPr lang="en-US" sz="1700" b="0" dirty="0" smtClean="0"/>
          </a:p>
          <a:p>
            <a:pPr>
              <a:lnSpc>
                <a:spcPct val="90000"/>
              </a:lnSpc>
              <a:spcBef>
                <a:spcPts val="0"/>
              </a:spcBef>
            </a:pPr>
            <a:r>
              <a:rPr lang="en-US" sz="1700" b="1" dirty="0" smtClean="0">
                <a:solidFill>
                  <a:schemeClr val="accent2"/>
                </a:solidFill>
              </a:rPr>
              <a:t>Performance Management is Intentional.  </a:t>
            </a:r>
            <a:r>
              <a:rPr lang="en-US" sz="1700" b="0" dirty="0" smtClean="0">
                <a:solidFill>
                  <a:schemeClr val="tx1"/>
                </a:solidFill>
              </a:rPr>
              <a:t>Many organizations set goals, make a plan, collect data, and even report or share data.  However, Performance Management does not happen until time is taken to deliberately and systematically </a:t>
            </a:r>
            <a:r>
              <a:rPr lang="en-US" sz="1700" b="0" u="sng" dirty="0" smtClean="0">
                <a:solidFill>
                  <a:schemeClr val="tx1"/>
                </a:solidFill>
              </a:rPr>
              <a:t>use</a:t>
            </a:r>
            <a:r>
              <a:rPr lang="en-US" sz="1700" b="0" dirty="0" smtClean="0">
                <a:solidFill>
                  <a:schemeClr val="tx1"/>
                </a:solidFill>
              </a:rPr>
              <a:t> the data.  This includes analyzing information from all sources to design, develop, and re-design program plans.</a:t>
            </a:r>
          </a:p>
          <a:p>
            <a:pPr marL="0" indent="0">
              <a:lnSpc>
                <a:spcPct val="90000"/>
              </a:lnSpc>
              <a:spcBef>
                <a:spcPts val="0"/>
              </a:spcBef>
              <a:buNone/>
            </a:pPr>
            <a:endParaRPr lang="en-US" sz="1700" b="0" dirty="0" smtClean="0">
              <a:solidFill>
                <a:schemeClr val="accent2"/>
              </a:solidFill>
            </a:endParaRPr>
          </a:p>
          <a:p>
            <a:pPr>
              <a:lnSpc>
                <a:spcPct val="90000"/>
              </a:lnSpc>
              <a:spcBef>
                <a:spcPts val="0"/>
              </a:spcBef>
            </a:pPr>
            <a:r>
              <a:rPr lang="en-US" sz="1700" dirty="0" smtClean="0">
                <a:solidFill>
                  <a:schemeClr val="accent2"/>
                </a:solidFill>
              </a:rPr>
              <a:t>Performance Management does not always result in change.  </a:t>
            </a:r>
            <a:r>
              <a:rPr lang="en-US" sz="1700" b="0" dirty="0" smtClean="0">
                <a:solidFill>
                  <a:schemeClr val="tx1"/>
                </a:solidFill>
              </a:rPr>
              <a:t>Many people steer away from Performance Management because they believe their programs “are already doing a good job.”  However systematically using data to evaluate your program can, in many cases, simply affirm that you are on the right track.</a:t>
            </a:r>
          </a:p>
        </p:txBody>
      </p:sp>
      <p:sp>
        <p:nvSpPr>
          <p:cNvPr id="3" name="Title 2"/>
          <p:cNvSpPr>
            <a:spLocks noGrp="1"/>
          </p:cNvSpPr>
          <p:nvPr>
            <p:ph type="title"/>
          </p:nvPr>
        </p:nvSpPr>
        <p:spPr>
          <a:xfrm>
            <a:off x="457200" y="17990"/>
            <a:ext cx="8686800" cy="1325563"/>
          </a:xfrm>
        </p:spPr>
        <p:txBody>
          <a:bodyPr/>
          <a:lstStyle/>
          <a:p>
            <a:r>
              <a:rPr lang="en-US" dirty="0">
                <a:latin typeface="Calibri" pitchFamily="34" charset="0"/>
              </a:rPr>
              <a:t>Performance Management:  Evaluation</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37</a:t>
            </a:fld>
            <a:endParaRPr lang="en-US" dirty="0"/>
          </a:p>
        </p:txBody>
      </p:sp>
    </p:spTree>
    <p:extLst>
      <p:ext uri="{BB962C8B-B14F-4D97-AF65-F5344CB8AC3E}">
        <p14:creationId xmlns:p14="http://schemas.microsoft.com/office/powerpoint/2010/main" val="216743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215" y="3048000"/>
            <a:ext cx="6589713" cy="1362075"/>
          </a:xfrm>
        </p:spPr>
        <p:txBody>
          <a:bodyPr>
            <a:noAutofit/>
          </a:bodyPr>
          <a:lstStyle/>
          <a:p>
            <a:pPr lvl="0"/>
            <a:r>
              <a:rPr lang="en-US" dirty="0" smtClean="0"/>
              <a:t>AVAILABLE RESOURCES FOR GRANTEES</a:t>
            </a:r>
            <a:endParaRPr lang="en-US" dirty="0"/>
          </a:p>
        </p:txBody>
      </p:sp>
      <p:sp>
        <p:nvSpPr>
          <p:cNvPr id="5"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38</a:t>
            </a:fld>
            <a:endParaRPr lang="en-US" sz="1400" dirty="0">
              <a:solidFill>
                <a:schemeClr val="bg1">
                  <a:lumMod val="50000"/>
                </a:schemeClr>
              </a:solidFill>
            </a:endParaRPr>
          </a:p>
        </p:txBody>
      </p:sp>
    </p:spTree>
    <p:extLst>
      <p:ext uri="{BB962C8B-B14F-4D97-AF65-F5344CB8AC3E}">
        <p14:creationId xmlns:p14="http://schemas.microsoft.com/office/powerpoint/2010/main" val="3046127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63550" lvl="1" indent="-347663">
              <a:spcBef>
                <a:spcPts val="0"/>
              </a:spcBef>
              <a:buFont typeface="Arial" panose="020B0604020202020204" pitchFamily="34" charset="0"/>
              <a:buChar char="•"/>
            </a:pPr>
            <a:r>
              <a:rPr lang="en-US" b="1" dirty="0" smtClean="0">
                <a:latin typeface="+mj-lt"/>
              </a:rPr>
              <a:t>Performance Management Website (including Data Warehouse)</a:t>
            </a:r>
          </a:p>
          <a:p>
            <a:pPr marL="463550" lvl="2" indent="-347663">
              <a:lnSpc>
                <a:spcPct val="50000"/>
              </a:lnSpc>
              <a:spcBef>
                <a:spcPts val="0"/>
              </a:spcBef>
              <a:buSzPct val="100000"/>
              <a:buNone/>
            </a:pPr>
            <a:endParaRPr lang="en-US" sz="2000" dirty="0">
              <a:latin typeface="+mj-lt"/>
            </a:endParaRPr>
          </a:p>
          <a:p>
            <a:pPr marL="463550" lvl="1" indent="-347663">
              <a:spcBef>
                <a:spcPts val="0"/>
              </a:spcBef>
              <a:buSzPct val="100000"/>
              <a:buNone/>
            </a:pPr>
            <a:r>
              <a:rPr lang="en-US" dirty="0">
                <a:latin typeface="+mj-lt"/>
              </a:rPr>
              <a:t>	</a:t>
            </a:r>
            <a:r>
              <a:rPr lang="en-US" dirty="0">
                <a:solidFill>
                  <a:srgbClr val="C00000"/>
                </a:solidFill>
                <a:latin typeface="+mj-lt"/>
                <a:hlinkClick r:id="rId2"/>
              </a:rPr>
              <a:t>https://liheappm.acf.hhs.gov</a:t>
            </a:r>
            <a:r>
              <a:rPr lang="en-US" dirty="0" smtClean="0">
                <a:solidFill>
                  <a:srgbClr val="C00000"/>
                </a:solidFill>
                <a:latin typeface="+mj-lt"/>
                <a:hlinkClick r:id="rId2"/>
              </a:rPr>
              <a:t>/</a:t>
            </a:r>
            <a:endParaRPr lang="en-US" dirty="0" smtClean="0">
              <a:solidFill>
                <a:srgbClr val="C00000"/>
              </a:solidFill>
              <a:latin typeface="+mj-lt"/>
            </a:endParaRPr>
          </a:p>
          <a:p>
            <a:pPr marL="115887" lvl="1" indent="0">
              <a:spcBef>
                <a:spcPts val="0"/>
              </a:spcBef>
              <a:buNone/>
            </a:pPr>
            <a:endParaRPr lang="en-US" b="1" dirty="0" smtClean="0">
              <a:latin typeface="+mj-lt"/>
            </a:endParaRPr>
          </a:p>
          <a:p>
            <a:pPr marL="463550" lvl="1" indent="-347663">
              <a:spcBef>
                <a:spcPts val="0"/>
              </a:spcBef>
              <a:buFont typeface="Arial" panose="020B0604020202020204" pitchFamily="34" charset="0"/>
              <a:buChar char="•"/>
            </a:pPr>
            <a:r>
              <a:rPr lang="en-US" b="1" dirty="0" smtClean="0">
                <a:latin typeface="+mj-lt"/>
              </a:rPr>
              <a:t>LIHEAP Virtual Library</a:t>
            </a:r>
          </a:p>
          <a:p>
            <a:pPr marL="115887" lvl="1" indent="0">
              <a:lnSpc>
                <a:spcPct val="50000"/>
              </a:lnSpc>
              <a:spcBef>
                <a:spcPts val="0"/>
              </a:spcBef>
              <a:buNone/>
            </a:pPr>
            <a:endParaRPr lang="en-US" b="1" dirty="0" smtClean="0">
              <a:latin typeface="+mj-lt"/>
            </a:endParaRPr>
          </a:p>
          <a:p>
            <a:pPr marL="463550" lvl="1" indent="0">
              <a:spcBef>
                <a:spcPts val="0"/>
              </a:spcBef>
              <a:buNone/>
            </a:pPr>
            <a:r>
              <a:rPr lang="en-US" dirty="0">
                <a:latin typeface="+mj-lt"/>
                <a:hlinkClick r:id="rId3"/>
              </a:rPr>
              <a:t>https://liheappm.acf.hhs.gov/assessment/#nbb</a:t>
            </a:r>
            <a:endParaRPr lang="en-US" b="1" dirty="0" smtClean="0">
              <a:latin typeface="+mj-lt"/>
            </a:endParaRPr>
          </a:p>
          <a:p>
            <a:pPr marL="115887" lvl="1" indent="0">
              <a:spcBef>
                <a:spcPts val="0"/>
              </a:spcBef>
              <a:buNone/>
            </a:pPr>
            <a:endParaRPr lang="en-US" b="1" dirty="0" smtClean="0">
              <a:latin typeface="+mj-lt"/>
            </a:endParaRPr>
          </a:p>
          <a:p>
            <a:pPr marL="463550" lvl="1" indent="-347663">
              <a:spcBef>
                <a:spcPts val="0"/>
              </a:spcBef>
              <a:buFont typeface="Arial" panose="020B0604020202020204" pitchFamily="34" charset="0"/>
              <a:buChar char="•"/>
            </a:pPr>
            <a:r>
              <a:rPr lang="en-US" b="1" dirty="0" smtClean="0">
                <a:latin typeface="+mj-lt"/>
              </a:rPr>
              <a:t>PMIWG Newsletter</a:t>
            </a:r>
            <a:r>
              <a:rPr lang="en-US" b="1" dirty="0">
                <a:latin typeface="+mj-lt"/>
              </a:rPr>
              <a:t> </a:t>
            </a:r>
            <a:r>
              <a:rPr lang="en-US" b="1" dirty="0" smtClean="0">
                <a:latin typeface="+mj-lt"/>
              </a:rPr>
              <a:t>and Quarterly Conference Calls</a:t>
            </a:r>
          </a:p>
          <a:p>
            <a:pPr marL="115887" lvl="1" indent="0">
              <a:lnSpc>
                <a:spcPct val="50000"/>
              </a:lnSpc>
              <a:spcBef>
                <a:spcPts val="0"/>
              </a:spcBef>
              <a:buNone/>
            </a:pPr>
            <a:endParaRPr lang="en-US" b="1" dirty="0" smtClean="0">
              <a:latin typeface="+mj-lt"/>
            </a:endParaRPr>
          </a:p>
          <a:p>
            <a:pPr marL="463550" lvl="1" indent="0">
              <a:spcBef>
                <a:spcPts val="0"/>
              </a:spcBef>
              <a:buNone/>
            </a:pPr>
            <a:r>
              <a:rPr lang="en-US" i="1" dirty="0" smtClean="0">
                <a:latin typeface="+mj-lt"/>
              </a:rPr>
              <a:t>If you are not already receiving the newsletter or information about conference calls, please contact Sherry Vogel at </a:t>
            </a:r>
            <a:r>
              <a:rPr lang="en-US" i="1" dirty="0" smtClean="0">
                <a:latin typeface="+mj-lt"/>
                <a:hlinkClick r:id="rId4"/>
              </a:rPr>
              <a:t>sherryv@ncat.org</a:t>
            </a:r>
            <a:r>
              <a:rPr lang="en-US" i="1" dirty="0" smtClean="0">
                <a:latin typeface="+mj-lt"/>
              </a:rPr>
              <a:t>.</a:t>
            </a:r>
          </a:p>
          <a:p>
            <a:pPr marL="115887" lvl="1" indent="0">
              <a:spcBef>
                <a:spcPts val="0"/>
              </a:spcBef>
              <a:buNone/>
            </a:pPr>
            <a:endParaRPr lang="en-US" b="1" dirty="0" smtClean="0">
              <a:latin typeface="+mj-lt"/>
            </a:endParaRPr>
          </a:p>
        </p:txBody>
      </p:sp>
      <p:sp>
        <p:nvSpPr>
          <p:cNvPr id="4" name="Title 3"/>
          <p:cNvSpPr>
            <a:spLocks noGrp="1"/>
          </p:cNvSpPr>
          <p:nvPr>
            <p:ph type="title"/>
          </p:nvPr>
        </p:nvSpPr>
        <p:spPr/>
        <p:txBody>
          <a:bodyPr>
            <a:normAutofit/>
          </a:bodyPr>
          <a:lstStyle/>
          <a:p>
            <a:r>
              <a:rPr lang="en-US" dirty="0"/>
              <a:t>Resources</a:t>
            </a:r>
          </a:p>
        </p:txBody>
      </p:sp>
      <p:sp>
        <p:nvSpPr>
          <p:cNvPr id="5"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39</a:t>
            </a:fld>
            <a:endParaRPr lang="en-US" sz="1400" dirty="0">
              <a:solidFill>
                <a:schemeClr val="bg1">
                  <a:lumMod val="50000"/>
                </a:schemeClr>
              </a:solidFill>
            </a:endParaRPr>
          </a:p>
        </p:txBody>
      </p:sp>
    </p:spTree>
    <p:extLst>
      <p:ext uri="{BB962C8B-B14F-4D97-AF65-F5344CB8AC3E}">
        <p14:creationId xmlns:p14="http://schemas.microsoft.com/office/powerpoint/2010/main" val="985515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153400" cy="4068763"/>
          </a:xfrm>
        </p:spPr>
        <p:txBody>
          <a:bodyPr/>
          <a:lstStyle/>
          <a:p>
            <a:r>
              <a:rPr lang="en-US" dirty="0" smtClean="0"/>
              <a:t>Performance measurement </a:t>
            </a:r>
            <a:r>
              <a:rPr lang="en-US" b="0" dirty="0" smtClean="0"/>
              <a:t>is the process of collecting and compiling data necessary to assess whether or not your program is doing what you intended it to do.</a:t>
            </a:r>
          </a:p>
          <a:p>
            <a:pPr marL="0" indent="0">
              <a:buNone/>
            </a:pPr>
            <a:endParaRPr lang="en-US" dirty="0" smtClean="0"/>
          </a:p>
          <a:p>
            <a:r>
              <a:rPr lang="en-US" dirty="0"/>
              <a:t>Performance management </a:t>
            </a:r>
            <a:r>
              <a:rPr lang="en-US" b="0" dirty="0"/>
              <a:t>is the process of </a:t>
            </a:r>
            <a:r>
              <a:rPr lang="en-US" b="0" dirty="0" smtClean="0"/>
              <a:t>evaluating </a:t>
            </a:r>
            <a:r>
              <a:rPr lang="en-US" b="0" dirty="0"/>
              <a:t>performance measurement data (both mandatory and voluntary), and then using this information to make informed program decisions.</a:t>
            </a:r>
          </a:p>
        </p:txBody>
      </p:sp>
      <p:sp>
        <p:nvSpPr>
          <p:cNvPr id="3" name="Title 2"/>
          <p:cNvSpPr>
            <a:spLocks noGrp="1"/>
          </p:cNvSpPr>
          <p:nvPr>
            <p:ph type="title"/>
          </p:nvPr>
        </p:nvSpPr>
        <p:spPr/>
        <p:txBody>
          <a:bodyPr>
            <a:normAutofit/>
          </a:bodyPr>
          <a:lstStyle/>
          <a:p>
            <a:r>
              <a:rPr lang="en-US" sz="2600" dirty="0" smtClean="0"/>
              <a:t>Performance Measurement v. Performance Management</a:t>
            </a:r>
            <a:endParaRPr lang="en-US" sz="2600"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4</a:t>
            </a:fld>
            <a:endParaRPr lang="en-US" dirty="0"/>
          </a:p>
        </p:txBody>
      </p:sp>
    </p:spTree>
    <p:extLst>
      <p:ext uri="{BB962C8B-B14F-4D97-AF65-F5344CB8AC3E}">
        <p14:creationId xmlns:p14="http://schemas.microsoft.com/office/powerpoint/2010/main" val="2978473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536" y="1752600"/>
            <a:ext cx="8153400" cy="4221163"/>
          </a:xfrm>
        </p:spPr>
        <p:txBody>
          <a:bodyPr>
            <a:noAutofit/>
          </a:bodyPr>
          <a:lstStyle/>
          <a:p>
            <a:r>
              <a:rPr lang="en-US" dirty="0" smtClean="0"/>
              <a:t>Access to Data Warehouse</a:t>
            </a:r>
          </a:p>
          <a:p>
            <a:pPr marL="800100" lvl="1"/>
            <a:r>
              <a:rPr lang="en-US" dirty="0" smtClean="0"/>
              <a:t>Sherry Vogel at NCAT: </a:t>
            </a:r>
            <a:r>
              <a:rPr lang="en-US" dirty="0" smtClean="0">
                <a:hlinkClick r:id="rId2"/>
              </a:rPr>
              <a:t>sherryv@ncat.org</a:t>
            </a:r>
            <a:endParaRPr lang="en-US" dirty="0" smtClean="0"/>
          </a:p>
          <a:p>
            <a:pPr marL="971550" lvl="2" indent="0">
              <a:buNone/>
            </a:pPr>
            <a:endParaRPr lang="en-US" sz="1600" dirty="0"/>
          </a:p>
          <a:p>
            <a:pPr marL="400050"/>
            <a:r>
              <a:rPr lang="en-US" dirty="0" smtClean="0"/>
              <a:t>Assistance with the Data Warehouse</a:t>
            </a:r>
          </a:p>
          <a:p>
            <a:pPr marL="800100" lvl="1"/>
            <a:r>
              <a:rPr lang="en-US" dirty="0" smtClean="0"/>
              <a:t>Kevin McGrath at APPRISE: </a:t>
            </a:r>
            <a:r>
              <a:rPr lang="en-US" dirty="0" smtClean="0">
                <a:hlinkClick r:id="rId3"/>
              </a:rPr>
              <a:t>kevin-mcgrath@appriseinc.org</a:t>
            </a:r>
            <a:endParaRPr lang="en-US" dirty="0" smtClean="0"/>
          </a:p>
          <a:p>
            <a:pPr marL="800100" lvl="1"/>
            <a:r>
              <a:rPr lang="en-US" dirty="0" smtClean="0"/>
              <a:t>Trayvon Braxton at APPRISE: </a:t>
            </a:r>
            <a:r>
              <a:rPr lang="en-US" dirty="0" smtClean="0">
                <a:hlinkClick r:id="rId4"/>
              </a:rPr>
              <a:t>Trayvon-Braxton@appriseinc.org</a:t>
            </a:r>
            <a:endParaRPr lang="en-US" dirty="0" smtClean="0"/>
          </a:p>
          <a:p>
            <a:pPr marL="514350" lvl="1" indent="0">
              <a:buNone/>
            </a:pPr>
            <a:endParaRPr lang="en-US" dirty="0"/>
          </a:p>
          <a:p>
            <a:pPr marL="400050" lvl="1" indent="-342900">
              <a:buFont typeface="Arial" panose="020B0604020202020204" pitchFamily="34" charset="0"/>
              <a:buChar char="•"/>
            </a:pPr>
            <a:r>
              <a:rPr lang="en-US" sz="2400" b="1" dirty="0"/>
              <a:t>Assistance with </a:t>
            </a:r>
            <a:r>
              <a:rPr lang="en-US" sz="2400" b="1" dirty="0" smtClean="0"/>
              <a:t>Performance Management</a:t>
            </a:r>
          </a:p>
          <a:p>
            <a:pPr marL="800100" lvl="1"/>
            <a:r>
              <a:rPr lang="en-US" dirty="0">
                <a:solidFill>
                  <a:srgbClr val="758085">
                    <a:lumMod val="75000"/>
                  </a:srgbClr>
                </a:solidFill>
              </a:rPr>
              <a:t>Trayvon Braxton at APPRISE: </a:t>
            </a:r>
            <a:r>
              <a:rPr lang="en-US" dirty="0">
                <a:solidFill>
                  <a:srgbClr val="758085">
                    <a:lumMod val="75000"/>
                  </a:srgbClr>
                </a:solidFill>
                <a:hlinkClick r:id="rId4"/>
              </a:rPr>
              <a:t>Trayvon-Braxton@appriseinc.org</a:t>
            </a:r>
            <a:endParaRPr lang="en-US" dirty="0">
              <a:solidFill>
                <a:srgbClr val="758085">
                  <a:lumMod val="75000"/>
                </a:srgbClr>
              </a:solidFill>
            </a:endParaRPr>
          </a:p>
          <a:p>
            <a:pPr marL="800100" lvl="1"/>
            <a:r>
              <a:rPr lang="en-US" dirty="0" smtClean="0">
                <a:solidFill>
                  <a:srgbClr val="758085">
                    <a:lumMod val="75000"/>
                  </a:srgbClr>
                </a:solidFill>
              </a:rPr>
              <a:t>Melissa Torgerson at VERVE:  </a:t>
            </a:r>
            <a:r>
              <a:rPr lang="en-US" dirty="0" smtClean="0">
                <a:solidFill>
                  <a:srgbClr val="758085">
                    <a:lumMod val="75000"/>
                  </a:srgbClr>
                </a:solidFill>
                <a:hlinkClick r:id="rId5"/>
              </a:rPr>
              <a:t>melissa@verveassociates.net</a:t>
            </a:r>
            <a:endParaRPr lang="en-US" dirty="0" smtClean="0">
              <a:solidFill>
                <a:srgbClr val="758085">
                  <a:lumMod val="75000"/>
                </a:srgbClr>
              </a:solidFill>
            </a:endParaRPr>
          </a:p>
          <a:p>
            <a:pPr marL="514350" lvl="1" indent="0">
              <a:buNone/>
            </a:pPr>
            <a:endParaRPr lang="en-US" dirty="0">
              <a:solidFill>
                <a:srgbClr val="758085">
                  <a:lumMod val="75000"/>
                </a:srgbClr>
              </a:solidFill>
            </a:endParaRPr>
          </a:p>
          <a:p>
            <a:pPr marL="57150" lvl="1" indent="0">
              <a:buNone/>
            </a:pPr>
            <a:endParaRPr lang="en-US" sz="2400" b="1" dirty="0" smtClean="0"/>
          </a:p>
          <a:p>
            <a:pPr marL="514350" lvl="1" indent="0">
              <a:buNone/>
            </a:pPr>
            <a:endParaRPr lang="en-US" dirty="0" smtClean="0"/>
          </a:p>
          <a:p>
            <a:pPr marL="800100" lvl="1"/>
            <a:endParaRPr lang="en-US" dirty="0"/>
          </a:p>
        </p:txBody>
      </p:sp>
      <p:sp>
        <p:nvSpPr>
          <p:cNvPr id="4" name="Title 3"/>
          <p:cNvSpPr>
            <a:spLocks noGrp="1"/>
          </p:cNvSpPr>
          <p:nvPr>
            <p:ph type="title"/>
          </p:nvPr>
        </p:nvSpPr>
        <p:spPr/>
        <p:txBody>
          <a:bodyPr>
            <a:normAutofit/>
          </a:bodyPr>
          <a:lstStyle/>
          <a:p>
            <a:r>
              <a:rPr lang="en-US" dirty="0"/>
              <a:t>Resources</a:t>
            </a:r>
          </a:p>
        </p:txBody>
      </p:sp>
      <p:sp>
        <p:nvSpPr>
          <p:cNvPr id="5"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40</a:t>
            </a:fld>
            <a:endParaRPr lang="en-US" sz="1400" dirty="0">
              <a:solidFill>
                <a:schemeClr val="bg1">
                  <a:lumMod val="50000"/>
                </a:schemeClr>
              </a:solidFill>
            </a:endParaRPr>
          </a:p>
        </p:txBody>
      </p:sp>
    </p:spTree>
    <p:extLst>
      <p:ext uri="{BB962C8B-B14F-4D97-AF65-F5344CB8AC3E}">
        <p14:creationId xmlns:p14="http://schemas.microsoft.com/office/powerpoint/2010/main" val="36451582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dirty="0" smtClean="0"/>
              <a:t>Questions and Answers</a:t>
            </a:r>
            <a:endParaRPr lang="en-US" dirty="0"/>
          </a:p>
        </p:txBody>
      </p:sp>
      <p:sp>
        <p:nvSpPr>
          <p:cNvPr id="5"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41</a:t>
            </a:fld>
            <a:endParaRPr lang="en-US" sz="1400" dirty="0">
              <a:solidFill>
                <a:schemeClr val="bg1">
                  <a:lumMod val="50000"/>
                </a:schemeClr>
              </a:solidFill>
            </a:endParaRPr>
          </a:p>
        </p:txBody>
      </p:sp>
    </p:spTree>
    <p:extLst>
      <p:ext uri="{BB962C8B-B14F-4D97-AF65-F5344CB8AC3E}">
        <p14:creationId xmlns:p14="http://schemas.microsoft.com/office/powerpoint/2010/main" val="25365845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idx="1"/>
          </p:nvPr>
        </p:nvSpPr>
        <p:spPr/>
        <p:txBody>
          <a:bodyPr/>
          <a:lstStyle/>
          <a:p>
            <a:r>
              <a:rPr lang="en-US" b="0" dirty="0" smtClean="0"/>
              <a:t>The next session is...</a:t>
            </a:r>
            <a:endParaRPr lang="en-US" b="0" dirty="0"/>
          </a:p>
        </p:txBody>
      </p:sp>
      <p:sp>
        <p:nvSpPr>
          <p:cNvPr id="2" name="Title 1"/>
          <p:cNvSpPr>
            <a:spLocks noGrp="1"/>
          </p:cNvSpPr>
          <p:nvPr>
            <p:ph type="title"/>
          </p:nvPr>
        </p:nvSpPr>
        <p:spPr/>
        <p:txBody>
          <a:bodyPr>
            <a:normAutofit/>
          </a:bodyPr>
          <a:lstStyle/>
          <a:p>
            <a:r>
              <a:rPr lang="en-US" smtClean="0">
                <a:solidFill>
                  <a:srgbClr val="595959"/>
                </a:solidFill>
                <a:cs typeface="Arial" panose="020B0604020202020204" pitchFamily="34" charset="0"/>
              </a:rPr>
              <a:t>LIHEAP Virtual Library</a:t>
            </a:r>
            <a:endParaRPr lang="en-US" dirty="0"/>
          </a:p>
        </p:txBody>
      </p:sp>
      <p:sp>
        <p:nvSpPr>
          <p:cNvPr id="5"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42</a:t>
            </a:fld>
            <a:endParaRPr lang="en-US" sz="1400" dirty="0">
              <a:solidFill>
                <a:schemeClr val="bg1">
                  <a:lumMod val="50000"/>
                </a:schemeClr>
              </a:solidFill>
            </a:endParaRPr>
          </a:p>
        </p:txBody>
      </p:sp>
    </p:spTree>
    <p:extLst>
      <p:ext uri="{BB962C8B-B14F-4D97-AF65-F5344CB8AC3E}">
        <p14:creationId xmlns:p14="http://schemas.microsoft.com/office/powerpoint/2010/main" val="308851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 Management Process</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val="578603640"/>
              </p:ext>
            </p:extLst>
          </p:nvPr>
        </p:nvGraphicFramePr>
        <p:xfrm>
          <a:off x="2819400" y="1600200"/>
          <a:ext cx="6553200" cy="444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a:xfrm>
            <a:off x="533400" y="1600200"/>
            <a:ext cx="2819400" cy="4373563"/>
          </a:xfrm>
        </p:spPr>
        <p:txBody>
          <a:bodyPr/>
          <a:lstStyle/>
          <a:p>
            <a:pPr marL="0" indent="0">
              <a:lnSpc>
                <a:spcPct val="90000"/>
              </a:lnSpc>
              <a:spcBef>
                <a:spcPts val="0"/>
              </a:spcBef>
              <a:buNone/>
            </a:pPr>
            <a:endParaRPr lang="en-US" b="0" dirty="0" smtClean="0"/>
          </a:p>
          <a:p>
            <a:pPr marL="0" indent="0">
              <a:lnSpc>
                <a:spcPct val="90000"/>
              </a:lnSpc>
              <a:spcBef>
                <a:spcPts val="0"/>
              </a:spcBef>
              <a:buNone/>
            </a:pPr>
            <a:endParaRPr lang="en-US" b="0" dirty="0"/>
          </a:p>
          <a:p>
            <a:pPr marL="0" indent="0">
              <a:lnSpc>
                <a:spcPct val="90000"/>
              </a:lnSpc>
              <a:spcBef>
                <a:spcPts val="0"/>
              </a:spcBef>
              <a:buNone/>
            </a:pPr>
            <a:r>
              <a:rPr lang="en-US" b="0" dirty="0" smtClean="0"/>
              <a:t>The Performance Management Process uses information to facilitate </a:t>
            </a:r>
            <a:r>
              <a:rPr lang="en-US" dirty="0" smtClean="0"/>
              <a:t>continuous</a:t>
            </a:r>
            <a:r>
              <a:rPr lang="en-US" b="0" dirty="0" smtClean="0"/>
              <a:t> improvement over time.</a:t>
            </a:r>
          </a:p>
        </p:txBody>
      </p:sp>
    </p:spTree>
    <p:extLst>
      <p:ext uri="{BB962C8B-B14F-4D97-AF65-F5344CB8AC3E}">
        <p14:creationId xmlns:p14="http://schemas.microsoft.com/office/powerpoint/2010/main" val="219951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Planning</a:t>
            </a:r>
            <a:endParaRPr lang="en-US" dirty="0"/>
          </a:p>
        </p:txBody>
      </p:sp>
      <p:sp>
        <p:nvSpPr>
          <p:cNvPr id="3" name="Text Placeholder 2"/>
          <p:cNvSpPr>
            <a:spLocks noGrp="1"/>
          </p:cNvSpPr>
          <p:nvPr>
            <p:ph type="body" idx="1"/>
          </p:nvPr>
        </p:nvSpPr>
        <p:spPr>
          <a:xfrm>
            <a:off x="457201" y="1938338"/>
            <a:ext cx="8229600" cy="1500187"/>
          </a:xfrm>
        </p:spPr>
        <p:txBody>
          <a:bodyPr/>
          <a:lstStyle/>
          <a:p>
            <a:r>
              <a:rPr lang="en-US" dirty="0" smtClean="0"/>
              <a:t>Performance Management Framework Step One:</a:t>
            </a:r>
            <a:endParaRPr lang="en-US" dirty="0"/>
          </a:p>
        </p:txBody>
      </p:sp>
      <p:sp>
        <p:nvSpPr>
          <p:cNvPr id="6" name="Slide Number Placeholder 4"/>
          <p:cNvSpPr txBox="1">
            <a:spLocks/>
          </p:cNvSpPr>
          <p:nvPr/>
        </p:nvSpPr>
        <p:spPr>
          <a:xfrm>
            <a:off x="2286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69D10-7EB0-41BB-A9FD-3C3BFD2F5E7A}" type="slidenum">
              <a:rPr lang="en-US" sz="1400" smtClean="0">
                <a:solidFill>
                  <a:schemeClr val="bg1">
                    <a:lumMod val="50000"/>
                  </a:schemeClr>
                </a:solidFill>
              </a:rPr>
              <a:pPr/>
              <a:t>6</a:t>
            </a:fld>
            <a:endParaRPr lang="en-US" sz="1400" dirty="0">
              <a:solidFill>
                <a:schemeClr val="bg1">
                  <a:lumMod val="50000"/>
                </a:schemeClr>
              </a:solidFill>
            </a:endParaRPr>
          </a:p>
        </p:txBody>
      </p:sp>
    </p:spTree>
    <p:extLst>
      <p:ext uri="{BB962C8B-B14F-4D97-AF65-F5344CB8AC3E}">
        <p14:creationId xmlns:p14="http://schemas.microsoft.com/office/powerpoint/2010/main" val="214356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981200"/>
            <a:ext cx="8077200" cy="4144963"/>
          </a:xfrm>
        </p:spPr>
        <p:txBody>
          <a:bodyPr/>
          <a:lstStyle/>
          <a:p>
            <a:pPr marL="0" indent="0">
              <a:buNone/>
            </a:pPr>
            <a:r>
              <a:rPr lang="en-US" dirty="0"/>
              <a:t>To effectively manage your LIHEAP program, you need to act as if it is a new program that you are trying to design, implement, and evaluate. </a:t>
            </a:r>
            <a:endParaRPr lang="en-US" dirty="0" smtClean="0"/>
          </a:p>
          <a:p>
            <a:pPr marL="0" indent="0">
              <a:buNone/>
            </a:pPr>
            <a:endParaRPr lang="en-US" b="0" dirty="0" smtClean="0"/>
          </a:p>
          <a:p>
            <a:pPr marL="690563"/>
            <a:r>
              <a:rPr lang="en-US" sz="2000" b="0" dirty="0" smtClean="0"/>
              <a:t>You </a:t>
            </a:r>
            <a:r>
              <a:rPr lang="en-US" sz="2000" b="0" dirty="0"/>
              <a:t>can start the Performance Management process by putting your program design into the Logic Model framework.  </a:t>
            </a:r>
            <a:endParaRPr lang="en-US" sz="2000" dirty="0">
              <a:latin typeface="Calibri" pitchFamily="34" charset="0"/>
            </a:endParaRPr>
          </a:p>
          <a:p>
            <a:pPr marL="0" indent="0">
              <a:buNone/>
            </a:pPr>
            <a:endParaRPr lang="en-US" dirty="0"/>
          </a:p>
          <a:p>
            <a:pPr lvl="1"/>
            <a:endParaRPr lang="en-US" b="0" dirty="0" smtClean="0"/>
          </a:p>
          <a:p>
            <a:endParaRPr lang="en-US" dirty="0"/>
          </a:p>
        </p:txBody>
      </p:sp>
      <p:sp>
        <p:nvSpPr>
          <p:cNvPr id="5" name="Title 4"/>
          <p:cNvSpPr>
            <a:spLocks noGrp="1"/>
          </p:cNvSpPr>
          <p:nvPr>
            <p:ph type="title"/>
          </p:nvPr>
        </p:nvSpPr>
        <p:spPr/>
        <p:txBody>
          <a:bodyPr/>
          <a:lstStyle/>
          <a:p>
            <a:r>
              <a:rPr lang="en-US" dirty="0"/>
              <a:t>LIHEAP Logic Model</a:t>
            </a:r>
          </a:p>
        </p:txBody>
      </p:sp>
      <p:sp>
        <p:nvSpPr>
          <p:cNvPr id="4" name="Slide Number Placeholder 3"/>
          <p:cNvSpPr>
            <a:spLocks noGrp="1"/>
          </p:cNvSpPr>
          <p:nvPr>
            <p:ph type="sldNum" sz="quarter" idx="4"/>
          </p:nvPr>
        </p:nvSpPr>
        <p:spPr/>
        <p:txBody>
          <a:bodyPr/>
          <a:lstStyle/>
          <a:p>
            <a:fld id="{9C1FFD28-6023-471A-9950-6D2A132ADC34}" type="slidenum">
              <a:rPr lang="en-US" sz="1400" smtClean="0">
                <a:solidFill>
                  <a:schemeClr val="bg1">
                    <a:lumMod val="50000"/>
                  </a:schemeClr>
                </a:solidFill>
              </a:rPr>
              <a:pPr/>
              <a:t>7</a:t>
            </a:fld>
            <a:endParaRPr lang="en-US" sz="1400" dirty="0">
              <a:solidFill>
                <a:schemeClr val="bg1">
                  <a:lumMod val="50000"/>
                </a:schemeClr>
              </a:solidFill>
            </a:endParaRPr>
          </a:p>
        </p:txBody>
      </p:sp>
    </p:spTree>
    <p:extLst>
      <p:ext uri="{BB962C8B-B14F-4D97-AF65-F5344CB8AC3E}">
        <p14:creationId xmlns:p14="http://schemas.microsoft.com/office/powerpoint/2010/main" val="712131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59858"/>
            <a:ext cx="8243103" cy="533400"/>
          </a:xfrm>
        </p:spPr>
        <p:txBody>
          <a:bodyPr>
            <a:normAutofit/>
          </a:bodyPr>
          <a:lstStyle/>
          <a:p>
            <a:pPr marL="173038" indent="0">
              <a:buNone/>
            </a:pPr>
            <a:r>
              <a:rPr lang="en-US" b="0" dirty="0" smtClean="0"/>
              <a:t>Logic Model components:</a:t>
            </a:r>
            <a:endParaRPr lang="en-US" dirty="0">
              <a:latin typeface="Calibri" pitchFamily="34" charset="0"/>
            </a:endParaRPr>
          </a:p>
          <a:p>
            <a:pPr marL="0" indent="0">
              <a:buNone/>
            </a:pPr>
            <a:endParaRPr lang="en-US" dirty="0"/>
          </a:p>
        </p:txBody>
      </p:sp>
      <p:sp>
        <p:nvSpPr>
          <p:cNvPr id="3" name="Title 2"/>
          <p:cNvSpPr>
            <a:spLocks noGrp="1"/>
          </p:cNvSpPr>
          <p:nvPr>
            <p:ph type="title"/>
          </p:nvPr>
        </p:nvSpPr>
        <p:spPr>
          <a:xfrm>
            <a:off x="304800" y="17990"/>
            <a:ext cx="8839200" cy="1325563"/>
          </a:xfrm>
        </p:spPr>
        <p:txBody>
          <a:bodyPr/>
          <a:lstStyle/>
          <a:p>
            <a:pPr marL="173038"/>
            <a:r>
              <a:rPr lang="en-US" dirty="0" smtClean="0"/>
              <a:t>Performance Management:  Planning</a:t>
            </a:r>
            <a:endParaRPr lang="en-US" dirty="0"/>
          </a:p>
        </p:txBody>
      </p:sp>
      <p:sp>
        <p:nvSpPr>
          <p:cNvPr id="4" name="Slide Number Placeholder 3"/>
          <p:cNvSpPr>
            <a:spLocks noGrp="1"/>
          </p:cNvSpPr>
          <p:nvPr>
            <p:ph type="sldNum" sz="quarter" idx="4"/>
          </p:nvPr>
        </p:nvSpPr>
        <p:spPr/>
        <p:txBody>
          <a:bodyPr/>
          <a:lstStyle/>
          <a:p>
            <a:fld id="{9C1FFD28-6023-471A-9950-6D2A132ADC34}" type="slidenum">
              <a:rPr lang="en-US" smtClean="0"/>
              <a:pPr/>
              <a:t>8</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5034664"/>
              </p:ext>
            </p:extLst>
          </p:nvPr>
        </p:nvGraphicFramePr>
        <p:xfrm>
          <a:off x="611891" y="2109560"/>
          <a:ext cx="7920218" cy="3834039"/>
        </p:xfrm>
        <a:graphic>
          <a:graphicData uri="http://schemas.openxmlformats.org/drawingml/2006/table">
            <a:tbl>
              <a:tblPr firstRow="1" firstCol="1" bandRow="1"/>
              <a:tblGrid>
                <a:gridCol w="1214618"/>
                <a:gridCol w="6705600"/>
              </a:tblGrid>
              <a:tr h="681651">
                <a:tc>
                  <a:txBody>
                    <a:bodyPr/>
                    <a:lstStyle/>
                    <a:p>
                      <a:pPr marL="0" marR="0" indent="14605" algn="l" defTabSz="914400" rtl="0" eaLnBrk="1" fontAlgn="auto" latinLnBrk="0" hangingPunct="1">
                        <a:lnSpc>
                          <a:spcPct val="80000"/>
                        </a:lnSpc>
                        <a:spcBef>
                          <a:spcPts val="0"/>
                        </a:spcBef>
                        <a:spcAft>
                          <a:spcPts val="0"/>
                        </a:spcAft>
                        <a:buClrTx/>
                        <a:buSzTx/>
                        <a:buFontTx/>
                        <a:buNone/>
                        <a:tabLst/>
                        <a:defRPr/>
                      </a:pPr>
                      <a:r>
                        <a:rPr lang="en-US" sz="1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Problem Statement</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indent="14605">
                        <a:lnSpc>
                          <a:spcPct val="8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set of problems that the program is trying to address?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106446">
                <a:tc>
                  <a:txBody>
                    <a:bodyPr/>
                    <a:lstStyle/>
                    <a:p>
                      <a:pPr marL="0" marR="0" indent="14605">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c>
                  <a:txBody>
                    <a:bodyPr/>
                    <a:lstStyle/>
                    <a:p>
                      <a:pPr marL="0" marR="0" indent="14605">
                        <a:lnSpc>
                          <a:spcPct val="80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r>
              <a:tr h="68165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Inputs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are the inputs to the program in terms of LIHEAP resources? Do leveraged funds also contribute to addressing the problem?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106446">
                <a:tc>
                  <a:txBody>
                    <a:bodyPr/>
                    <a:lstStyle/>
                    <a:p>
                      <a:pPr marL="0" marR="0">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c>
                  <a:txBody>
                    <a:bodyPr/>
                    <a:lstStyle/>
                    <a:p>
                      <a:pPr marL="0" marR="0">
                        <a:lnSpc>
                          <a:spcPct val="80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r>
              <a:tr h="68165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Outputs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is the </a:t>
                      </a:r>
                      <a:r>
                        <a:rPr lang="en-US" sz="1600" dirty="0">
                          <a:effectLst/>
                          <a:latin typeface="Calibri" panose="020F0502020204030204" pitchFamily="34" charset="0"/>
                          <a:ea typeface="Calibri" panose="020F0502020204030204" pitchFamily="34" charset="0"/>
                          <a:cs typeface="Times New Roman" panose="02020603050405020304" pitchFamily="18" charset="0"/>
                        </a:rPr>
                        <a:t>direct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output </a:t>
                      </a:r>
                      <a:r>
                        <a:rPr lang="en-US" sz="1600" dirty="0">
                          <a:effectLst/>
                          <a:latin typeface="Calibri" panose="020F0502020204030204" pitchFamily="34" charset="0"/>
                          <a:ea typeface="Calibri" panose="020F0502020204030204" pitchFamily="34" charset="0"/>
                          <a:cs typeface="Times New Roman" panose="02020603050405020304" pitchFamily="18" charset="0"/>
                        </a:rPr>
                        <a:t>from each service that is delivered?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106446">
                <a:tc>
                  <a:txBody>
                    <a:bodyPr/>
                    <a:lstStyle/>
                    <a:p>
                      <a:pPr marL="0" marR="0">
                        <a:lnSpc>
                          <a:spcPct val="2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c>
                  <a:txBody>
                    <a:bodyPr/>
                    <a:lstStyle/>
                    <a:p>
                      <a:pPr marL="0" marR="0">
                        <a:lnSpc>
                          <a:spcPct val="80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r>
              <a:tr h="68165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Short-Term Outcomes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a:lnSpc>
                          <a:spcPct val="80000"/>
                        </a:lnSpc>
                      </a:pPr>
                      <a:r>
                        <a:rPr lang="en-US" sz="1600" dirty="0" smtClean="0">
                          <a:latin typeface="Calibri" panose="020F0502020204030204" pitchFamily="34" charset="0"/>
                          <a:ea typeface="Calibri" panose="020F0502020204030204" pitchFamily="34" charset="0"/>
                          <a:cs typeface="Times New Roman" panose="02020603050405020304" pitchFamily="18" charset="0"/>
                        </a:rPr>
                        <a:t>What target populations will be reached?  What are the observable changes that you would expect to see as soon as each service is delivered?  </a:t>
                      </a:r>
                      <a:endParaRPr lang="en-US" sz="1600" dirty="0">
                        <a:latin typeface="Calibri" panose="020F0502020204030204" pitchFamily="34" charset="0"/>
                        <a:ea typeface="Calibri" panose="020F0502020204030204" pitchFamily="34" charset="0"/>
                        <a:cs typeface="Times New Roman" panose="02020603050405020304" pitchFamily="18" charset="0"/>
                      </a:endParaRPr>
                    </a:p>
                  </a:txBody>
                  <a:tcPr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r>
              <a:tr h="106446">
                <a:tc>
                  <a:txBody>
                    <a:bodyPr/>
                    <a:lstStyle/>
                    <a:p>
                      <a:pPr marL="0" marR="0">
                        <a:lnSpc>
                          <a:spcPct val="80000"/>
                        </a:lnSpc>
                        <a:spcBef>
                          <a:spcPts val="0"/>
                        </a:spcBef>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c>
                  <a:txBody>
                    <a:bodyPr/>
                    <a:lstStyle/>
                    <a:p>
                      <a:pPr marL="0" marR="0">
                        <a:lnSpc>
                          <a:spcPct val="80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p>
                  </a:txBody>
                  <a:tcPr marR="68580" marT="0" marB="0" anchor="ctr">
                    <a:lnL>
                      <a:noFill/>
                    </a:lnL>
                    <a:lnR>
                      <a:noFill/>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tcPr>
                </a:tc>
              </a:tr>
              <a:tr h="681651">
                <a:tc>
                  <a: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Long-Term Impacts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2E739E"/>
                    </a:solidFill>
                  </a:tcPr>
                </a:tc>
                <a:tc>
                  <a:txBody>
                    <a:bodyPr/>
                    <a:lstStyle/>
                    <a:p>
                      <a:pPr marL="0" marR="0">
                        <a:lnSpc>
                          <a:spcPct val="80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is the expected impact of the set of services that are delivered to clients? How will the client’s status will be changed as a result of the intervention?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68580" marT="0" marB="0" anchor="ctr">
                    <a:lnL w="12700" cap="flat" cmpd="sng" algn="ctr">
                      <a:solidFill>
                        <a:srgbClr val="2E739E"/>
                      </a:solidFill>
                      <a:prstDash val="solid"/>
                      <a:round/>
                      <a:headEnd type="none" w="med" len="med"/>
                      <a:tailEnd type="none" w="med" len="med"/>
                    </a:lnL>
                    <a:lnR w="12700" cap="flat" cmpd="sng" algn="ctr">
                      <a:solidFill>
                        <a:srgbClr val="2E739E"/>
                      </a:solidFill>
                      <a:prstDash val="solid"/>
                      <a:round/>
                      <a:headEnd type="none" w="med" len="med"/>
                      <a:tailEnd type="none" w="med" len="med"/>
                    </a:lnR>
                    <a:lnT w="12700" cap="flat" cmpd="sng" algn="ctr">
                      <a:solidFill>
                        <a:srgbClr val="2E739E"/>
                      </a:solidFill>
                      <a:prstDash val="solid"/>
                      <a:round/>
                      <a:headEnd type="none" w="med" len="med"/>
                      <a:tailEnd type="none" w="med" len="med"/>
                    </a:lnT>
                    <a:lnB w="12700" cap="flat" cmpd="sng" algn="ctr">
                      <a:solidFill>
                        <a:srgbClr val="2E739E"/>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r>
            </a:tbl>
          </a:graphicData>
        </a:graphic>
      </p:graphicFrame>
    </p:spTree>
    <p:extLst>
      <p:ext uri="{BB962C8B-B14F-4D97-AF65-F5344CB8AC3E}">
        <p14:creationId xmlns:p14="http://schemas.microsoft.com/office/powerpoint/2010/main" val="22150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do not have to start from scratch to develop your LIHEAP logic model. </a:t>
            </a:r>
            <a:endParaRPr lang="en-US" dirty="0" smtClean="0"/>
          </a:p>
          <a:p>
            <a:pPr marL="0" indent="0">
              <a:buNone/>
            </a:pPr>
            <a:endParaRPr lang="en-US" dirty="0"/>
          </a:p>
          <a:p>
            <a:pPr lvl="1"/>
            <a:r>
              <a:rPr lang="en-US" dirty="0"/>
              <a:t>The Performance Measures Implementation Work Group (PMIWG) developed a comprehensive Logic Model for ALL LIHEAP components that you can adapt as you start the Performance Management process</a:t>
            </a:r>
            <a:r>
              <a:rPr lang="en-US" dirty="0" smtClean="0"/>
              <a:t>.</a:t>
            </a:r>
          </a:p>
          <a:p>
            <a:pPr marL="457200" lvl="1" indent="0">
              <a:buNone/>
            </a:pPr>
            <a:endParaRPr lang="en-US" dirty="0"/>
          </a:p>
          <a:p>
            <a:pPr lvl="1"/>
            <a:r>
              <a:rPr lang="en-US" dirty="0">
                <a:hlinkClick r:id="rId2"/>
              </a:rPr>
              <a:t>https://</a:t>
            </a:r>
            <a:r>
              <a:rPr lang="en-US" dirty="0" smtClean="0">
                <a:hlinkClick r:id="rId2"/>
              </a:rPr>
              <a:t>liheappm.acf.hhs.gov/sites/default/files/private/training/nat_training_2015/LIHEAP_Logic_Model.pdf</a:t>
            </a: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a:t>Performance Management:  Planning</a:t>
            </a:r>
          </a:p>
        </p:txBody>
      </p:sp>
      <p:sp>
        <p:nvSpPr>
          <p:cNvPr id="4" name="Slide Number Placeholder 3"/>
          <p:cNvSpPr>
            <a:spLocks noGrp="1"/>
          </p:cNvSpPr>
          <p:nvPr>
            <p:ph type="sldNum" sz="quarter" idx="4"/>
          </p:nvPr>
        </p:nvSpPr>
        <p:spPr/>
        <p:txBody>
          <a:bodyPr/>
          <a:lstStyle/>
          <a:p>
            <a:fld id="{9C1FFD28-6023-471A-9950-6D2A132ADC34}" type="slidenum">
              <a:rPr lang="en-US" smtClean="0"/>
              <a:pPr/>
              <a:t>9</a:t>
            </a:fld>
            <a:endParaRPr lang="en-US" dirty="0"/>
          </a:p>
        </p:txBody>
      </p:sp>
    </p:spTree>
    <p:extLst>
      <p:ext uri="{BB962C8B-B14F-4D97-AF65-F5344CB8AC3E}">
        <p14:creationId xmlns:p14="http://schemas.microsoft.com/office/powerpoint/2010/main" val="1199043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4152 - LIHEAP Speaker Slide v2">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2134A4BD2C443ADAA59A637FCDD7A" ma:contentTypeVersion="5" ma:contentTypeDescription="Create a new document." ma:contentTypeScope="" ma:versionID="c4d84367d209501cf1f4706ab6b021a4">
  <xsd:schema xmlns:xsd="http://www.w3.org/2001/XMLSchema" xmlns:xs="http://www.w3.org/2001/XMLSchema" xmlns:p="http://schemas.microsoft.com/office/2006/metadata/properties" xmlns:ns2="http://schemas.microsoft.com/sharepoint/v3/fields" xmlns:ns3="7e6df3a6-516c-4be2-820c-f3fba899ddab" targetNamespace="http://schemas.microsoft.com/office/2006/metadata/properties" ma:root="true" ma:fieldsID="11cfae06777324bd02ddd9609af5d6f5" ns2:_="" ns3:_="">
    <xsd:import namespace="http://schemas.microsoft.com/sharepoint/v3/fields"/>
    <xsd:import namespace="7e6df3a6-516c-4be2-820c-f3fba899ddab"/>
    <xsd:element name="properties">
      <xsd:complexType>
        <xsd:sequence>
          <xsd:element name="documentManagement">
            <xsd:complexType>
              <xsd:all>
                <xsd:element ref="ns3:Picture_x0020_Height" minOccurs="0"/>
                <xsd:element ref="ns3:Picture_x0020_Width" minOccurs="0"/>
                <xsd:element ref="ns2:ImageCreateDate"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1"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6df3a6-516c-4be2-820c-f3fba899ddab" elementFormDefault="qualified">
    <xsd:import namespace="http://schemas.microsoft.com/office/2006/documentManagement/types"/>
    <xsd:import namespace="http://schemas.microsoft.com/office/infopath/2007/PartnerControls"/>
    <xsd:element name="Picture_x0020_Height" ma:index="9" nillable="true" ma:displayName="Picture Height" ma:decimals="0" ma:internalName="Picture_x0020_Height">
      <xsd:simpleType>
        <xsd:restriction base="dms:Number"/>
      </xsd:simpleType>
    </xsd:element>
    <xsd:element name="Picture_x0020_Width" ma:index="10" nillable="true" ma:displayName="Picture Width" ma:decimals="0" ma:internalName="Picture_x0020_Width">
      <xsd:simpleType>
        <xsd:restriction base="dms:Number"/>
      </xsd:simpleType>
    </xsd:element>
    <xsd:element name="Description0" ma:index="1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7e6df3a6-516c-4be2-820c-f3fba899ddab">Sent to CCC on May 18</Description0>
    <Picture_x0020_Width xmlns="7e6df3a6-516c-4be2-820c-f3fba899ddab" xsi:nil="true"/>
    <Picture_x0020_Height xmlns="7e6df3a6-516c-4be2-820c-f3fba899ddab" xsi:nil="true"/>
    <ImageCreateDate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6BEC56-D343-4A3D-B0E6-BD33081A0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7e6df3a6-516c-4be2-820c-f3fba899d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6BF0CC-A267-42D7-89AC-8B02172D0B63}">
  <ds:schemaRefs>
    <ds:schemaRef ds:uri="http://www.w3.org/XML/1998/namespace"/>
    <ds:schemaRef ds:uri="http://purl.org/dc/elements/1.1/"/>
    <ds:schemaRef ds:uri="http://schemas.microsoft.com/office/2006/metadata/properties"/>
    <ds:schemaRef ds:uri="7e6df3a6-516c-4be2-820c-f3fba899dda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sharepoint/v3/fields"/>
    <ds:schemaRef ds:uri="http://purl.org/dc/dcmitype/"/>
  </ds:schemaRefs>
</ds:datastoreItem>
</file>

<file path=customXml/itemProps3.xml><?xml version="1.0" encoding="utf-8"?>
<ds:datastoreItem xmlns:ds="http://schemas.openxmlformats.org/officeDocument/2006/customXml" ds:itemID="{6552D469-911F-437B-862A-21C708AB47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6038</TotalTime>
  <Words>3335</Words>
  <Application>Microsoft Office PowerPoint</Application>
  <PresentationFormat>On-screen Show (4:3)</PresentationFormat>
  <Paragraphs>601</Paragraphs>
  <Slides>42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Times New Roman</vt:lpstr>
      <vt:lpstr>Wingdings</vt:lpstr>
      <vt:lpstr>4152 - LIHEAP Speaker Slide v2</vt:lpstr>
      <vt:lpstr>State Track: Performance Management</vt:lpstr>
      <vt:lpstr>Objectives</vt:lpstr>
      <vt:lpstr>Agenda</vt:lpstr>
      <vt:lpstr>Performance Measurement v. Performance Management</vt:lpstr>
      <vt:lpstr>Performance Management Process</vt:lpstr>
      <vt:lpstr>Planning</vt:lpstr>
      <vt:lpstr>LIHEAP Logic Model</vt:lpstr>
      <vt:lpstr>Performance Management:  Planning</vt:lpstr>
      <vt:lpstr>Performance Management:  Planning</vt:lpstr>
      <vt:lpstr>Performance Management:  Planning</vt:lpstr>
      <vt:lpstr>Performance Management:  Planning</vt:lpstr>
      <vt:lpstr>Performance Management:  Planning</vt:lpstr>
      <vt:lpstr>Planning Example:  Maryland</vt:lpstr>
      <vt:lpstr>Planning Example:  Maryland</vt:lpstr>
      <vt:lpstr>Planning Example:  Maryland</vt:lpstr>
      <vt:lpstr>Planning Example:  Maryland</vt:lpstr>
      <vt:lpstr>Planning Example:  Maryland</vt:lpstr>
      <vt:lpstr>Planning Example:  Maryland</vt:lpstr>
      <vt:lpstr>Planning Example:  Maryland</vt:lpstr>
      <vt:lpstr>Planning Example:  Maryland</vt:lpstr>
      <vt:lpstr>Planning Example:  Maryland</vt:lpstr>
      <vt:lpstr>Planning Example:  Maryland</vt:lpstr>
      <vt:lpstr>Planning Example:  Maryland</vt:lpstr>
      <vt:lpstr>Performance Management:  Planning</vt:lpstr>
      <vt:lpstr>MONITORING</vt:lpstr>
      <vt:lpstr>Performance Management:  Monitoring</vt:lpstr>
      <vt:lpstr>Performance Management:  Monitoring</vt:lpstr>
      <vt:lpstr>Monitoring “Dashboard” Example</vt:lpstr>
      <vt:lpstr>EVALUATION</vt:lpstr>
      <vt:lpstr>LIHEAP Performance Management</vt:lpstr>
      <vt:lpstr>LIHEAP Performance Measurement</vt:lpstr>
      <vt:lpstr>Performance Management:  Evaluation</vt:lpstr>
      <vt:lpstr>Performance Management:  Evaluation</vt:lpstr>
      <vt:lpstr>Performance Management:  Evaluation</vt:lpstr>
      <vt:lpstr>Performance Management:  Evaluation</vt:lpstr>
      <vt:lpstr>Performance Management:  Evaluation</vt:lpstr>
      <vt:lpstr>Performance Management:  Evaluation</vt:lpstr>
      <vt:lpstr>AVAILABLE RESOURCES FOR GRANTEES</vt:lpstr>
      <vt:lpstr>Resources</vt:lpstr>
      <vt:lpstr>Resources</vt:lpstr>
      <vt:lpstr>Questions and Answers</vt:lpstr>
      <vt:lpstr>LIHEAP Virtual Library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Deliverable Fuel Vendors</dc:title>
  <dc:creator>Melissa Torgerson</dc:creator>
  <cp:lastModifiedBy> sherry vogel</cp:lastModifiedBy>
  <cp:revision>297</cp:revision>
  <cp:lastPrinted>2016-04-03T02:48:42Z</cp:lastPrinted>
  <dcterms:created xsi:type="dcterms:W3CDTF">2016-01-08T17:53:06Z</dcterms:created>
  <dcterms:modified xsi:type="dcterms:W3CDTF">2016-07-27T18:44:35Z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0x0101005472134A4BD2C443ADAA59A637FCDD7A</vt:lpwstr>
  </property>
</Properties>
</file>