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7" r:id="rId1"/>
  </p:sldMasterIdLst>
  <p:notesMasterIdLst>
    <p:notesMasterId r:id="rId75"/>
  </p:notesMasterIdLst>
  <p:handoutMasterIdLst>
    <p:handoutMasterId r:id="rId76"/>
  </p:handoutMasterIdLst>
  <p:sldIdLst>
    <p:sldId id="323" r:id="rId2"/>
    <p:sldId id="257" r:id="rId3"/>
    <p:sldId id="470" r:id="rId4"/>
    <p:sldId id="258" r:id="rId5"/>
    <p:sldId id="259" r:id="rId6"/>
    <p:sldId id="317" r:id="rId7"/>
    <p:sldId id="311" r:id="rId8"/>
    <p:sldId id="312" r:id="rId9"/>
    <p:sldId id="300" r:id="rId10"/>
    <p:sldId id="487" r:id="rId11"/>
    <p:sldId id="305" r:id="rId12"/>
    <p:sldId id="488" r:id="rId13"/>
    <p:sldId id="468" r:id="rId14"/>
    <p:sldId id="499" r:id="rId15"/>
    <p:sldId id="303" r:id="rId16"/>
    <p:sldId id="438" r:id="rId17"/>
    <p:sldId id="307" r:id="rId18"/>
    <p:sldId id="313" r:id="rId19"/>
    <p:sldId id="358" r:id="rId20"/>
    <p:sldId id="497" r:id="rId21"/>
    <p:sldId id="498" r:id="rId22"/>
    <p:sldId id="308" r:id="rId23"/>
    <p:sldId id="474" r:id="rId24"/>
    <p:sldId id="475" r:id="rId25"/>
    <p:sldId id="476" r:id="rId26"/>
    <p:sldId id="504" r:id="rId27"/>
    <p:sldId id="494" r:id="rId28"/>
    <p:sldId id="506" r:id="rId29"/>
    <p:sldId id="467" r:id="rId30"/>
    <p:sldId id="507" r:id="rId31"/>
    <p:sldId id="495" r:id="rId32"/>
    <p:sldId id="496" r:id="rId33"/>
    <p:sldId id="316" r:id="rId34"/>
    <p:sldId id="431" r:id="rId35"/>
    <p:sldId id="434" r:id="rId36"/>
    <p:sldId id="432" r:id="rId37"/>
    <p:sldId id="433" r:id="rId38"/>
    <p:sldId id="331" r:id="rId39"/>
    <p:sldId id="500" r:id="rId40"/>
    <p:sldId id="384" r:id="rId41"/>
    <p:sldId id="391" r:id="rId42"/>
    <p:sldId id="320" r:id="rId43"/>
    <p:sldId id="410" r:id="rId44"/>
    <p:sldId id="392" r:id="rId45"/>
    <p:sldId id="325" r:id="rId46"/>
    <p:sldId id="437" r:id="rId47"/>
    <p:sldId id="508" r:id="rId48"/>
    <p:sldId id="485" r:id="rId49"/>
    <p:sldId id="512" r:id="rId50"/>
    <p:sldId id="326" r:id="rId51"/>
    <p:sldId id="327" r:id="rId52"/>
    <p:sldId id="329" r:id="rId53"/>
    <p:sldId id="400" r:id="rId54"/>
    <p:sldId id="501" r:id="rId55"/>
    <p:sldId id="484" r:id="rId56"/>
    <p:sldId id="479" r:id="rId57"/>
    <p:sldId id="480" r:id="rId58"/>
    <p:sldId id="481" r:id="rId59"/>
    <p:sldId id="482" r:id="rId60"/>
    <p:sldId id="483" r:id="rId61"/>
    <p:sldId id="397" r:id="rId62"/>
    <p:sldId id="408" r:id="rId63"/>
    <p:sldId id="422" r:id="rId64"/>
    <p:sldId id="346" r:id="rId65"/>
    <p:sldId id="502" r:id="rId66"/>
    <p:sldId id="424" r:id="rId67"/>
    <p:sldId id="427" r:id="rId68"/>
    <p:sldId id="513" r:id="rId69"/>
    <p:sldId id="435" r:id="rId70"/>
    <p:sldId id="486" r:id="rId71"/>
    <p:sldId id="473" r:id="rId72"/>
    <p:sldId id="425" r:id="rId73"/>
    <p:sldId id="503" r:id="rId74"/>
  </p:sldIdLst>
  <p:sldSz cx="9144000" cy="6858000" type="screen4x3"/>
  <p:notesSz cx="7077075" cy="8520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na Talt" initials="GT" lastIdx="7" clrIdx="0">
    <p:extLst>
      <p:ext uri="{19B8F6BF-5375-455C-9EA6-DF929625EA0E}">
        <p15:presenceInfo xmlns:p15="http://schemas.microsoft.com/office/powerpoint/2012/main" userId="S-1-5-21-1482476501-343818398-839522115-2788" providerId="AD"/>
      </p:ext>
    </p:extLst>
  </p:cmAuthor>
  <p:cmAuthor id="2" name="Trayvon Braxton" initials="TB" lastIdx="8" clrIdx="1">
    <p:extLst>
      <p:ext uri="{19B8F6BF-5375-455C-9EA6-DF929625EA0E}">
        <p15:presenceInfo xmlns:p15="http://schemas.microsoft.com/office/powerpoint/2012/main" userId="S-1-5-21-1482476501-343818398-839522115-27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228"/>
    <a:srgbClr val="DDDDDD"/>
    <a:srgbClr val="38488A"/>
    <a:srgbClr val="00823B"/>
    <a:srgbClr val="0033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0839" autoAdjust="0"/>
  </p:normalViewPr>
  <p:slideViewPr>
    <p:cSldViewPr>
      <p:cViewPr varScale="1">
        <p:scale>
          <a:sx n="59" d="100"/>
          <a:sy n="59" d="100"/>
        </p:scale>
        <p:origin x="2054" y="67"/>
      </p:cViewPr>
      <p:guideLst>
        <p:guide orient="horz" pos="2160"/>
        <p:guide pos="2880"/>
      </p:guideLst>
    </p:cSldViewPr>
  </p:slideViewPr>
  <p:notesTextViewPr>
    <p:cViewPr>
      <p:scale>
        <a:sx n="1" d="1"/>
        <a:sy n="1" d="1"/>
      </p:scale>
      <p:origin x="0" y="0"/>
    </p:cViewPr>
  </p:notesTextViewPr>
  <p:sorterViewPr>
    <p:cViewPr>
      <p:scale>
        <a:sx n="66" d="100"/>
        <a:sy n="66" d="100"/>
      </p:scale>
      <p:origin x="0" y="16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26297"/>
          </a:xfrm>
          <a:prstGeom prst="rect">
            <a:avLst/>
          </a:prstGeom>
        </p:spPr>
        <p:txBody>
          <a:bodyPr vert="horz" lIns="91425" tIns="45712" rIns="91425" bIns="45712" rtlCol="0"/>
          <a:lstStyle>
            <a:lvl1pPr algn="l">
              <a:defRPr sz="1200"/>
            </a:lvl1pPr>
          </a:lstStyle>
          <a:p>
            <a:endParaRPr lang="en-US"/>
          </a:p>
        </p:txBody>
      </p:sp>
      <p:sp>
        <p:nvSpPr>
          <p:cNvPr id="3" name="Date Placeholder 2"/>
          <p:cNvSpPr>
            <a:spLocks noGrp="1"/>
          </p:cNvSpPr>
          <p:nvPr>
            <p:ph type="dt" sz="quarter" idx="1"/>
          </p:nvPr>
        </p:nvSpPr>
        <p:spPr>
          <a:xfrm>
            <a:off x="4008101" y="0"/>
            <a:ext cx="3067374" cy="426297"/>
          </a:xfrm>
          <a:prstGeom prst="rect">
            <a:avLst/>
          </a:prstGeom>
        </p:spPr>
        <p:txBody>
          <a:bodyPr vert="horz" lIns="91425" tIns="45712" rIns="91425" bIns="45712" rtlCol="0"/>
          <a:lstStyle>
            <a:lvl1pPr algn="r">
              <a:defRPr sz="1200"/>
            </a:lvl1pPr>
          </a:lstStyle>
          <a:p>
            <a:fld id="{E70E3E8C-63D3-43EB-B3B0-3CAB42173240}" type="datetimeFigureOut">
              <a:rPr lang="en-US" smtClean="0"/>
              <a:pPr/>
              <a:t>3/30/2016</a:t>
            </a:fld>
            <a:endParaRPr lang="en-US"/>
          </a:p>
        </p:txBody>
      </p:sp>
      <p:sp>
        <p:nvSpPr>
          <p:cNvPr id="4" name="Footer Placeholder 3"/>
          <p:cNvSpPr>
            <a:spLocks noGrp="1"/>
          </p:cNvSpPr>
          <p:nvPr>
            <p:ph type="ftr" sz="quarter" idx="2"/>
          </p:nvPr>
        </p:nvSpPr>
        <p:spPr>
          <a:xfrm>
            <a:off x="0" y="8092361"/>
            <a:ext cx="3067374" cy="426297"/>
          </a:xfrm>
          <a:prstGeom prst="rect">
            <a:avLst/>
          </a:prstGeom>
        </p:spPr>
        <p:txBody>
          <a:bodyPr vert="horz" lIns="91425" tIns="45712" rIns="91425" bIns="45712" rtlCol="0" anchor="b"/>
          <a:lstStyle>
            <a:lvl1pPr algn="l">
              <a:defRPr sz="1200"/>
            </a:lvl1pPr>
          </a:lstStyle>
          <a:p>
            <a:endParaRPr lang="en-US"/>
          </a:p>
        </p:txBody>
      </p:sp>
      <p:sp>
        <p:nvSpPr>
          <p:cNvPr id="5" name="Slide Number Placeholder 4"/>
          <p:cNvSpPr>
            <a:spLocks noGrp="1"/>
          </p:cNvSpPr>
          <p:nvPr>
            <p:ph type="sldNum" sz="quarter" idx="3"/>
          </p:nvPr>
        </p:nvSpPr>
        <p:spPr>
          <a:xfrm>
            <a:off x="4008101" y="8092361"/>
            <a:ext cx="3067374" cy="426297"/>
          </a:xfrm>
          <a:prstGeom prst="rect">
            <a:avLst/>
          </a:prstGeom>
        </p:spPr>
        <p:txBody>
          <a:bodyPr vert="horz" lIns="91425" tIns="45712" rIns="91425" bIns="45712" rtlCol="0" anchor="b"/>
          <a:lstStyle>
            <a:lvl1pPr algn="r">
              <a:defRPr sz="1200"/>
            </a:lvl1pPr>
          </a:lstStyle>
          <a:p>
            <a:fld id="{04D9F385-5D41-4A43-A887-FA3B915DBF75}" type="slidenum">
              <a:rPr lang="en-US" smtClean="0"/>
              <a:pPr/>
              <a:t>‹#›</a:t>
            </a:fld>
            <a:endParaRPr lang="en-US"/>
          </a:p>
        </p:txBody>
      </p:sp>
    </p:spTree>
    <p:extLst>
      <p:ext uri="{BB962C8B-B14F-4D97-AF65-F5344CB8AC3E}">
        <p14:creationId xmlns:p14="http://schemas.microsoft.com/office/powerpoint/2010/main" val="1314540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26006"/>
          </a:xfrm>
          <a:prstGeom prst="rect">
            <a:avLst/>
          </a:prstGeom>
        </p:spPr>
        <p:txBody>
          <a:bodyPr vert="horz" lIns="93162" tIns="46581" rIns="93162" bIns="46581" rtlCol="0"/>
          <a:lstStyle>
            <a:lvl1pPr algn="l">
              <a:defRPr sz="1200"/>
            </a:lvl1pPr>
          </a:lstStyle>
          <a:p>
            <a:endParaRPr lang="en-US"/>
          </a:p>
        </p:txBody>
      </p:sp>
      <p:sp>
        <p:nvSpPr>
          <p:cNvPr id="3" name="Date Placeholder 2"/>
          <p:cNvSpPr>
            <a:spLocks noGrp="1"/>
          </p:cNvSpPr>
          <p:nvPr>
            <p:ph type="dt" idx="1"/>
          </p:nvPr>
        </p:nvSpPr>
        <p:spPr>
          <a:xfrm>
            <a:off x="4008706" y="0"/>
            <a:ext cx="3066733" cy="426006"/>
          </a:xfrm>
          <a:prstGeom prst="rect">
            <a:avLst/>
          </a:prstGeom>
        </p:spPr>
        <p:txBody>
          <a:bodyPr vert="horz" lIns="93162" tIns="46581" rIns="93162" bIns="46581" rtlCol="0"/>
          <a:lstStyle>
            <a:lvl1pPr algn="r">
              <a:defRPr sz="1200"/>
            </a:lvl1pPr>
          </a:lstStyle>
          <a:p>
            <a:fld id="{52D193A2-1A0F-44B0-B828-48340440FF5C}" type="datetimeFigureOut">
              <a:rPr lang="en-US" smtClean="0"/>
              <a:pPr/>
              <a:t>3/30/2016</a:t>
            </a:fld>
            <a:endParaRPr lang="en-US"/>
          </a:p>
        </p:txBody>
      </p:sp>
      <p:sp>
        <p:nvSpPr>
          <p:cNvPr id="4" name="Slide Image Placeholder 3"/>
          <p:cNvSpPr>
            <a:spLocks noGrp="1" noRot="1" noChangeAspect="1"/>
          </p:cNvSpPr>
          <p:nvPr>
            <p:ph type="sldImg" idx="2"/>
          </p:nvPr>
        </p:nvSpPr>
        <p:spPr>
          <a:xfrm>
            <a:off x="1408113" y="638175"/>
            <a:ext cx="4260850" cy="3195638"/>
          </a:xfrm>
          <a:prstGeom prst="rect">
            <a:avLst/>
          </a:prstGeom>
          <a:noFill/>
          <a:ln w="12700">
            <a:solidFill>
              <a:prstClr val="black"/>
            </a:solidFill>
          </a:ln>
        </p:spPr>
        <p:txBody>
          <a:bodyPr vert="horz" lIns="93162" tIns="46581" rIns="93162" bIns="46581" rtlCol="0" anchor="ctr"/>
          <a:lstStyle/>
          <a:p>
            <a:endParaRPr lang="en-US"/>
          </a:p>
        </p:txBody>
      </p:sp>
      <p:sp>
        <p:nvSpPr>
          <p:cNvPr id="5" name="Notes Placeholder 4"/>
          <p:cNvSpPr>
            <a:spLocks noGrp="1"/>
          </p:cNvSpPr>
          <p:nvPr>
            <p:ph type="body" sz="quarter" idx="3"/>
          </p:nvPr>
        </p:nvSpPr>
        <p:spPr>
          <a:xfrm>
            <a:off x="707708" y="4047054"/>
            <a:ext cx="5661660" cy="3834051"/>
          </a:xfrm>
          <a:prstGeom prst="rect">
            <a:avLst/>
          </a:prstGeom>
        </p:spPr>
        <p:txBody>
          <a:bodyPr vert="horz" lIns="93162" tIns="46581" rIns="93162" bIns="465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092629"/>
            <a:ext cx="3066733" cy="426006"/>
          </a:xfrm>
          <a:prstGeom prst="rect">
            <a:avLst/>
          </a:prstGeom>
        </p:spPr>
        <p:txBody>
          <a:bodyPr vert="horz" lIns="93162" tIns="46581" rIns="93162" bIns="46581"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092629"/>
            <a:ext cx="3066733" cy="426006"/>
          </a:xfrm>
          <a:prstGeom prst="rect">
            <a:avLst/>
          </a:prstGeom>
        </p:spPr>
        <p:txBody>
          <a:bodyPr vert="horz" lIns="93162" tIns="46581" rIns="93162" bIns="46581" rtlCol="0" anchor="b"/>
          <a:lstStyle>
            <a:lvl1pPr algn="r">
              <a:defRPr sz="1200"/>
            </a:lvl1pPr>
          </a:lstStyle>
          <a:p>
            <a:fld id="{5CFB1727-FFEA-461C-A33F-881DBFF118F2}" type="slidenum">
              <a:rPr lang="en-US" smtClean="0"/>
              <a:pPr/>
              <a:t>‹#›</a:t>
            </a:fld>
            <a:endParaRPr lang="en-US"/>
          </a:p>
        </p:txBody>
      </p:sp>
    </p:spTree>
    <p:extLst>
      <p:ext uri="{BB962C8B-B14F-4D97-AF65-F5344CB8AC3E}">
        <p14:creationId xmlns:p14="http://schemas.microsoft.com/office/powerpoint/2010/main" val="177592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a:t>
            </a:fld>
            <a:endParaRPr lang="en-US"/>
          </a:p>
        </p:txBody>
      </p:sp>
    </p:spTree>
    <p:extLst>
      <p:ext uri="{BB962C8B-B14F-4D97-AF65-F5344CB8AC3E}">
        <p14:creationId xmlns:p14="http://schemas.microsoft.com/office/powerpoint/2010/main" val="21315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40</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42</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43</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55</a:t>
            </a:fld>
            <a:endParaRPr lang="en-US"/>
          </a:p>
        </p:txBody>
      </p:sp>
    </p:spTree>
    <p:extLst>
      <p:ext uri="{BB962C8B-B14F-4D97-AF65-F5344CB8AC3E}">
        <p14:creationId xmlns:p14="http://schemas.microsoft.com/office/powerpoint/2010/main" val="2310247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56</a:t>
            </a:fld>
            <a:endParaRPr lang="en-US"/>
          </a:p>
        </p:txBody>
      </p:sp>
    </p:spTree>
    <p:extLst>
      <p:ext uri="{BB962C8B-B14F-4D97-AF65-F5344CB8AC3E}">
        <p14:creationId xmlns:p14="http://schemas.microsoft.com/office/powerpoint/2010/main" val="3671184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57</a:t>
            </a:fld>
            <a:endParaRPr lang="en-US"/>
          </a:p>
        </p:txBody>
      </p:sp>
    </p:spTree>
    <p:extLst>
      <p:ext uri="{BB962C8B-B14F-4D97-AF65-F5344CB8AC3E}">
        <p14:creationId xmlns:p14="http://schemas.microsoft.com/office/powerpoint/2010/main" val="2058418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58</a:t>
            </a:fld>
            <a:endParaRPr lang="en-US"/>
          </a:p>
        </p:txBody>
      </p:sp>
    </p:spTree>
    <p:extLst>
      <p:ext uri="{BB962C8B-B14F-4D97-AF65-F5344CB8AC3E}">
        <p14:creationId xmlns:p14="http://schemas.microsoft.com/office/powerpoint/2010/main" val="37316693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59</a:t>
            </a:fld>
            <a:endParaRPr lang="en-US"/>
          </a:p>
        </p:txBody>
      </p:sp>
    </p:spTree>
    <p:extLst>
      <p:ext uri="{BB962C8B-B14F-4D97-AF65-F5344CB8AC3E}">
        <p14:creationId xmlns:p14="http://schemas.microsoft.com/office/powerpoint/2010/main" val="1611802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60</a:t>
            </a:fld>
            <a:endParaRPr lang="en-US"/>
          </a:p>
        </p:txBody>
      </p:sp>
    </p:spTree>
    <p:extLst>
      <p:ext uri="{BB962C8B-B14F-4D97-AF65-F5344CB8AC3E}">
        <p14:creationId xmlns:p14="http://schemas.microsoft.com/office/powerpoint/2010/main" val="37977657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61</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5</a:t>
            </a:fld>
            <a:endParaRPr lang="en-US"/>
          </a:p>
        </p:txBody>
      </p:sp>
    </p:spTree>
    <p:extLst>
      <p:ext uri="{BB962C8B-B14F-4D97-AF65-F5344CB8AC3E}">
        <p14:creationId xmlns:p14="http://schemas.microsoft.com/office/powerpoint/2010/main" val="42468275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62</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63</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66</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68</a:t>
            </a:fld>
            <a:endParaRPr lang="en-US"/>
          </a:p>
        </p:txBody>
      </p:sp>
    </p:spTree>
    <p:extLst>
      <p:ext uri="{BB962C8B-B14F-4D97-AF65-F5344CB8AC3E}">
        <p14:creationId xmlns:p14="http://schemas.microsoft.com/office/powerpoint/2010/main" val="32245123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69</a:t>
            </a:fld>
            <a:endParaRPr lang="en-US"/>
          </a:p>
        </p:txBody>
      </p:sp>
    </p:spTree>
    <p:extLst>
      <p:ext uri="{BB962C8B-B14F-4D97-AF65-F5344CB8AC3E}">
        <p14:creationId xmlns:p14="http://schemas.microsoft.com/office/powerpoint/2010/main" val="3728819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6</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7</a:t>
            </a:fld>
            <a:endParaRPr lang="en-US"/>
          </a:p>
        </p:txBody>
      </p:sp>
    </p:spTree>
    <p:extLst>
      <p:ext uri="{BB962C8B-B14F-4D97-AF65-F5344CB8AC3E}">
        <p14:creationId xmlns:p14="http://schemas.microsoft.com/office/powerpoint/2010/main" val="4279644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Calibri" pitchFamily="34" charset="0"/>
              </a:rPr>
              <a:t>Special Considerations: </a:t>
            </a:r>
            <a:r>
              <a:rPr lang="en-US" sz="1200" dirty="0" smtClean="0">
                <a:latin typeface="Calibri" pitchFamily="34" charset="0"/>
              </a:rPr>
              <a:t>Some states’ client applications may not have existing waiver language while other states’ applications may have waiver language, but need additional language to meet required data reporting for performance measures. Choose the approach that best suites your state’s unique situation:</a:t>
            </a:r>
          </a:p>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19</a:t>
            </a:fld>
            <a:endParaRPr lang="en-US"/>
          </a:p>
        </p:txBody>
      </p:sp>
    </p:spTree>
    <p:extLst>
      <p:ext uri="{BB962C8B-B14F-4D97-AF65-F5344CB8AC3E}">
        <p14:creationId xmlns:p14="http://schemas.microsoft.com/office/powerpoint/2010/main" val="2281266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27</a:t>
            </a:fld>
            <a:endParaRPr lang="en-US"/>
          </a:p>
        </p:txBody>
      </p:sp>
    </p:spTree>
    <p:extLst>
      <p:ext uri="{BB962C8B-B14F-4D97-AF65-F5344CB8AC3E}">
        <p14:creationId xmlns:p14="http://schemas.microsoft.com/office/powerpoint/2010/main" val="2335197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28</a:t>
            </a:fld>
            <a:endParaRPr lang="en-US"/>
          </a:p>
        </p:txBody>
      </p:sp>
    </p:spTree>
    <p:extLst>
      <p:ext uri="{BB962C8B-B14F-4D97-AF65-F5344CB8AC3E}">
        <p14:creationId xmlns:p14="http://schemas.microsoft.com/office/powerpoint/2010/main" val="2465783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31</a:t>
            </a:fld>
            <a:endParaRPr lang="en-US"/>
          </a:p>
        </p:txBody>
      </p:sp>
    </p:spTree>
    <p:extLst>
      <p:ext uri="{BB962C8B-B14F-4D97-AF65-F5344CB8AC3E}">
        <p14:creationId xmlns:p14="http://schemas.microsoft.com/office/powerpoint/2010/main" val="1908378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FB1727-FFEA-461C-A33F-881DBFF118F2}" type="slidenum">
              <a:rPr lang="en-US" smtClean="0"/>
              <a:pPr/>
              <a:t>32</a:t>
            </a:fld>
            <a:endParaRPr lang="en-US"/>
          </a:p>
        </p:txBody>
      </p:sp>
    </p:spTree>
    <p:extLst>
      <p:ext uri="{BB962C8B-B14F-4D97-AF65-F5344CB8AC3E}">
        <p14:creationId xmlns:p14="http://schemas.microsoft.com/office/powerpoint/2010/main" val="4052973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A21F263-3D89-45E3-819A-8B557F9D3D6B}" type="datetime1">
              <a:rPr lang="en-US" smtClean="0"/>
              <a:pPr/>
              <a:t>3/30/2016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FE5B013-A80A-40D2-8FAE-6E44A516CF2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7B6EDD-6C9C-4BA5-B10C-468D13BD258F}"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5B013-A80A-40D2-8FAE-6E44A516CF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3D49CF4-9A9D-4C63-BB0E-F541EA6A7A26}" type="datetime1">
              <a:rPr lang="en-US" smtClean="0"/>
              <a:pPr/>
              <a:t>3/30/2016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FE5B013-A80A-40D2-8FAE-6E44A516CF2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1FB3AF-ECDD-4881-9F64-F3D5850997B4}" type="datetime1">
              <a:rPr lang="en-US" smtClean="0"/>
              <a:pPr/>
              <a:t>3/30/2016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E5B013-A80A-40D2-8FAE-6E44A516CF2D}" type="slidenum">
              <a:rPr lang="en-US" smtClean="0"/>
              <a:pPr/>
              <a:t>‹#›</a:t>
            </a:fld>
            <a:endParaRPr lang="en-US"/>
          </a:p>
        </p:txBody>
      </p:sp>
    </p:spTree>
    <p:extLst>
      <p:ext uri="{BB962C8B-B14F-4D97-AF65-F5344CB8AC3E}">
        <p14:creationId xmlns:p14="http://schemas.microsoft.com/office/powerpoint/2010/main" val="35027027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9A20B0D-C8A7-48BC-88D0-D774B8372AE6}" type="datetime1">
              <a:rPr lang="en-US" smtClean="0"/>
              <a:pPr/>
              <a:t>3/30/2016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sz="2000">
                <a:solidFill>
                  <a:srgbClr val="FFFFFF"/>
                </a:solidFill>
                <a:latin typeface="Calibri" pitchFamily="34" charset="0"/>
              </a:defRPr>
            </a:lvl1pPr>
          </a:lstStyle>
          <a:p>
            <a:fld id="{EFE5B013-A80A-40D2-8FAE-6E44A516CF2D}"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458BFA8-150E-455E-BE50-7F4CFFF844EB}" type="datetime1">
              <a:rPr lang="en-US" smtClean="0"/>
              <a:pPr/>
              <a:t>3/30/2016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FE5B013-A80A-40D2-8FAE-6E44A516CF2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D19AF4-25F4-4110-B65A-FDEE47C177F4}" type="datetime1">
              <a:rPr lang="en-US" smtClean="0"/>
              <a:pPr/>
              <a:t>3/30/2016</a:t>
            </a:fld>
            <a:endParaRPr lang="en-US"/>
          </a:p>
        </p:txBody>
      </p:sp>
      <p:sp>
        <p:nvSpPr>
          <p:cNvPr id="10" name="Slide Number Placeholder 9"/>
          <p:cNvSpPr>
            <a:spLocks noGrp="1"/>
          </p:cNvSpPr>
          <p:nvPr>
            <p:ph type="sldNum" sz="quarter" idx="16"/>
          </p:nvPr>
        </p:nvSpPr>
        <p:spPr/>
        <p:txBody>
          <a:bodyPr rtlCol="0"/>
          <a:lstStyle/>
          <a:p>
            <a:fld id="{EFE5B013-A80A-40D2-8FAE-6E44A516CF2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F84C8B9-BCCB-420E-B88B-ADCF1422A012}" type="datetime1">
              <a:rPr lang="en-US" smtClean="0"/>
              <a:pPr/>
              <a:t>3/30/2016</a:t>
            </a:fld>
            <a:endParaRPr lang="en-US"/>
          </a:p>
        </p:txBody>
      </p:sp>
      <p:sp>
        <p:nvSpPr>
          <p:cNvPr id="12" name="Slide Number Placeholder 11"/>
          <p:cNvSpPr>
            <a:spLocks noGrp="1"/>
          </p:cNvSpPr>
          <p:nvPr>
            <p:ph type="sldNum" sz="quarter" idx="16"/>
          </p:nvPr>
        </p:nvSpPr>
        <p:spPr/>
        <p:txBody>
          <a:bodyPr rtlCol="0"/>
          <a:lstStyle/>
          <a:p>
            <a:fld id="{EFE5B013-A80A-40D2-8FAE-6E44A516CF2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48391F-8493-4F3F-B293-088F5754AF2C}" type="datetime1">
              <a:rPr lang="en-US" smtClean="0"/>
              <a:pPr/>
              <a:t>3/30/2016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FE5B013-A80A-40D2-8FAE-6E44A516CF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3CE8A-5554-49D4-9AD9-B7622FC7AF1C}" type="datetime1">
              <a:rPr lang="en-US" smtClean="0"/>
              <a:pPr/>
              <a:t>3/30/2016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FE5B013-A80A-40D2-8FAE-6E44A516CF2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08ED677-D1AE-4B37-8A4C-202BCA3A9EA7}" type="datetime1">
              <a:rPr lang="en-US" smtClean="0"/>
              <a:pPr/>
              <a:t>3/30/2016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FE5B013-A80A-40D2-8FAE-6E44A516CF2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9A7EC3D8-DC37-4CE1-80F5-1B9330360C95}" type="datetime1">
              <a:rPr lang="en-US" smtClean="0"/>
              <a:pPr/>
              <a:t>3/30/2016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FE5B013-A80A-40D2-8FAE-6E44A516CF2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31FB3AF-ECDD-4881-9F64-F3D5850997B4}" type="datetime1">
              <a:rPr lang="en-US" smtClean="0"/>
              <a:pPr/>
              <a:t>3/30/2016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2000" b="1">
                <a:solidFill>
                  <a:srgbClr val="FFFFFF"/>
                </a:solidFill>
                <a:latin typeface="Calibri" pitchFamily="34" charset="0"/>
              </a:defRPr>
            </a:lvl1pPr>
          </a:lstStyle>
          <a:p>
            <a:fld id="{EFE5B013-A80A-40D2-8FAE-6E44A516CF2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 id="2147484092" r:id="rId12"/>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liheappm.ncat.org/sites/default/files/private/training/L-I_Energy_Expenditure_Data_By_State.xlsx"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chdev.ncat.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s://www.youtube.com/watch?v=Z6gty6BSGVs" TargetMode="External"/><Relationship Id="rId7" Type="http://schemas.openxmlformats.org/officeDocument/2006/relationships/hyperlink" Target="https://liheappm.ncat.org/sites/default/files/private/training/webinars/DeliveredFuelVendorsPerformanceMeasuresData_061115.php" TargetMode="External"/><Relationship Id="rId2" Type="http://schemas.openxmlformats.org/officeDocument/2006/relationships/hyperlink" Target="https://liheappm.ncat.org/sites/default/files/private/training/webinars/OLDC_household_report_120414.pptx" TargetMode="External"/><Relationship Id="rId1" Type="http://schemas.openxmlformats.org/officeDocument/2006/relationships/slideLayout" Target="../slideLayouts/slideLayout2.xml"/><Relationship Id="rId6" Type="http://schemas.openxmlformats.org/officeDocument/2006/relationships/hyperlink" Target="https://liheappm.ncat.org/sites/default/files/private/training/Building_Vendor_Relationships_Webinar_121814.pptx" TargetMode="External"/><Relationship Id="rId5" Type="http://schemas.openxmlformats.org/officeDocument/2006/relationships/hyperlink" Target="https://www.youtube.com/watch?v=PtXQs8zewVs" TargetMode="External"/><Relationship Id="rId4" Type="http://schemas.openxmlformats.org/officeDocument/2006/relationships/hyperlink" Target="https://liheappm.ncat.org/sites/default/files/private/training/webinars/OLDC_perf_data_form_121014.pptx" TargetMode="External"/></Relationships>
</file>

<file path=ppt/slides/_rels/slide68.xml.rels><?xml version="1.0" encoding="UTF-8" standalone="yes"?>
<Relationships xmlns="http://schemas.openxmlformats.org/package/2006/relationships"><Relationship Id="rId3" Type="http://schemas.openxmlformats.org/officeDocument/2006/relationships/hyperlink" Target="http://chdev.ncat.or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www.acf.hhs.gov/sites/default/files/ocs/liheap_performance_data_form_instructions_2015.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chdev.ncat.org/docs/LIHEAP_Performance_Measurement_FAQ.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liheappm.ncat.org/"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mailto:melissa@verveassociates.net" TargetMode="External"/><Relationship Id="rId2" Type="http://schemas.openxmlformats.org/officeDocument/2006/relationships/hyperlink" Target="mailto:Trayvon-Braxton@appriseinc.org"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895600"/>
            <a:ext cx="6096000" cy="990600"/>
          </a:xfrm>
        </p:spPr>
        <p:txBody>
          <a:bodyPr>
            <a:normAutofit fontScale="90000"/>
          </a:bodyPr>
          <a:lstStyle/>
          <a:p>
            <a:pPr algn="r">
              <a:lnSpc>
                <a:spcPct val="80000"/>
              </a:lnSpc>
              <a:spcBef>
                <a:spcPts val="0"/>
              </a:spcBef>
            </a:pPr>
            <a:r>
              <a:rPr lang="en-US" sz="4000" dirty="0" smtClean="0">
                <a:solidFill>
                  <a:schemeClr val="tx1"/>
                </a:solidFill>
                <a:latin typeface="Calibri" pitchFamily="34" charset="0"/>
              </a:rPr>
              <a:t>LIHEAP Performance Measures</a:t>
            </a:r>
            <a:br>
              <a:rPr lang="en-US" sz="4000" dirty="0" smtClean="0">
                <a:solidFill>
                  <a:schemeClr val="tx1"/>
                </a:solidFill>
                <a:latin typeface="Calibri" pitchFamily="34" charset="0"/>
              </a:rPr>
            </a:br>
            <a:r>
              <a:rPr lang="en-US" sz="4000" b="1" dirty="0" smtClean="0">
                <a:solidFill>
                  <a:schemeClr val="tx1"/>
                </a:solidFill>
                <a:latin typeface="Calibri" pitchFamily="34" charset="0"/>
              </a:rPr>
              <a:t>Data Collection</a:t>
            </a:r>
            <a:endParaRPr lang="en-US" sz="4000" b="1" dirty="0">
              <a:solidFill>
                <a:schemeClr val="tx1"/>
              </a:solidFill>
              <a:latin typeface="Calibri" pitchFamily="34" charset="0"/>
            </a:endParaRPr>
          </a:p>
        </p:txBody>
      </p:sp>
      <p:sp>
        <p:nvSpPr>
          <p:cNvPr id="3" name="Subtitle 2"/>
          <p:cNvSpPr>
            <a:spLocks noGrp="1"/>
          </p:cNvSpPr>
          <p:nvPr>
            <p:ph type="subTitle" idx="4294967295"/>
          </p:nvPr>
        </p:nvSpPr>
        <p:spPr>
          <a:xfrm>
            <a:off x="3657600" y="4876800"/>
            <a:ext cx="5105400" cy="685800"/>
          </a:xfrm>
        </p:spPr>
        <p:txBody>
          <a:bodyPr>
            <a:normAutofit fontScale="62500" lnSpcReduction="20000"/>
          </a:bodyPr>
          <a:lstStyle/>
          <a:p>
            <a:pPr marL="0" indent="0" algn="r">
              <a:lnSpc>
                <a:spcPct val="120000"/>
              </a:lnSpc>
              <a:spcBef>
                <a:spcPts val="0"/>
              </a:spcBef>
              <a:buNone/>
            </a:pPr>
            <a:r>
              <a:rPr lang="en-US" b="1" dirty="0" smtClean="0">
                <a:latin typeface="Calibri" pitchFamily="34" charset="0"/>
              </a:rPr>
              <a:t>LIHEAP Grantee Webinar</a:t>
            </a:r>
          </a:p>
          <a:p>
            <a:pPr marL="0" indent="0" algn="r">
              <a:lnSpc>
                <a:spcPct val="120000"/>
              </a:lnSpc>
              <a:spcBef>
                <a:spcPts val="0"/>
              </a:spcBef>
              <a:buNone/>
            </a:pPr>
            <a:r>
              <a:rPr lang="en-US" b="1" dirty="0" smtClean="0">
                <a:latin typeface="Calibri" pitchFamily="34" charset="0"/>
              </a:rPr>
              <a:t>March 31, 2016</a:t>
            </a:r>
            <a:endParaRPr lang="en-US" b="1" dirty="0">
              <a:latin typeface="Calibri" pitchFamily="34" charset="0"/>
            </a:endParaRPr>
          </a:p>
        </p:txBody>
      </p:sp>
    </p:spTree>
    <p:extLst>
      <p:ext uri="{BB962C8B-B14F-4D97-AF65-F5344CB8AC3E}">
        <p14:creationId xmlns:p14="http://schemas.microsoft.com/office/powerpoint/2010/main" val="2232653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508"/>
            <a:ext cx="9144000" cy="990600"/>
          </a:xfrm>
        </p:spPr>
        <p:txBody>
          <a:bodyPr>
            <a:normAutofit/>
          </a:bodyPr>
          <a:lstStyle/>
          <a:p>
            <a:pPr marL="2063750" indent="-1952625">
              <a:lnSpc>
                <a:spcPct val="80000"/>
              </a:lnSpc>
              <a:tabLst>
                <a:tab pos="111125" algn="l"/>
                <a:tab pos="2063750" algn="l"/>
              </a:tabLst>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10</a:t>
            </a:fld>
            <a:endParaRPr lang="en-US"/>
          </a:p>
        </p:txBody>
      </p:sp>
      <p:sp>
        <p:nvSpPr>
          <p:cNvPr id="3" name="Content Placeholder 2"/>
          <p:cNvSpPr>
            <a:spLocks noGrp="1"/>
          </p:cNvSpPr>
          <p:nvPr>
            <p:ph sz="quarter" idx="1"/>
          </p:nvPr>
        </p:nvSpPr>
        <p:spPr>
          <a:xfrm>
            <a:off x="457200" y="1920240"/>
            <a:ext cx="8153400" cy="4937760"/>
          </a:xfrm>
        </p:spPr>
        <p:txBody>
          <a:bodyPr>
            <a:normAutofit/>
          </a:bodyPr>
          <a:lstStyle/>
          <a:p>
            <a:pPr marL="0" lvl="0" indent="0">
              <a:buSzPct val="100000"/>
              <a:buNone/>
            </a:pPr>
            <a:endParaRPr lang="en-US" sz="2100" dirty="0">
              <a:latin typeface="Calibri" pitchFamily="34" charset="0"/>
            </a:endParaRPr>
          </a:p>
          <a:p>
            <a:pPr lvl="0">
              <a:buSzPct val="100000"/>
              <a:buFont typeface="Arial" pitchFamily="34" charset="0"/>
              <a:buChar char="•"/>
            </a:pPr>
            <a:r>
              <a:rPr lang="en-US" sz="2100" b="1" dirty="0" smtClean="0">
                <a:latin typeface="Calibri" pitchFamily="34" charset="0"/>
              </a:rPr>
              <a:t>Average Annual LIHEAP Bill-Payment Assistance Benefit.  </a:t>
            </a:r>
            <a:r>
              <a:rPr lang="en-US" sz="2100" dirty="0" smtClean="0">
                <a:latin typeface="Calibri" pitchFamily="34" charset="0"/>
              </a:rPr>
              <a:t>This includes the </a:t>
            </a:r>
            <a:r>
              <a:rPr lang="en-US" sz="2100" u="sng" dirty="0" smtClean="0">
                <a:latin typeface="Calibri" pitchFamily="34" charset="0"/>
              </a:rPr>
              <a:t>total </a:t>
            </a:r>
            <a:r>
              <a:rPr lang="en-US" sz="2100" dirty="0" smtClean="0">
                <a:latin typeface="Calibri" pitchFamily="34" charset="0"/>
              </a:rPr>
              <a:t>LIHEAP bill payment assistance granted to the household during the reporting period.</a:t>
            </a:r>
          </a:p>
          <a:p>
            <a:pPr marL="0" lvl="0" indent="0">
              <a:buSzPct val="100000"/>
              <a:buNone/>
            </a:pPr>
            <a:endParaRPr lang="en-US" sz="2100" dirty="0" smtClean="0">
              <a:latin typeface="Calibri" pitchFamily="34" charset="0"/>
            </a:endParaRPr>
          </a:p>
          <a:p>
            <a:pPr lvl="1">
              <a:buClr>
                <a:schemeClr val="accent2"/>
              </a:buClr>
              <a:buSzPct val="100000"/>
              <a:buFont typeface="Wingdings" panose="05000000000000000000" pitchFamily="2" charset="2"/>
              <a:buChar char="Ø"/>
            </a:pPr>
            <a:r>
              <a:rPr lang="en-US" sz="1800" dirty="0" smtClean="0">
                <a:latin typeface="Calibri" pitchFamily="34" charset="0"/>
              </a:rPr>
              <a:t>This includes heating, cooling, and crisis assistance (cash/bill-payment only).  </a:t>
            </a:r>
          </a:p>
          <a:p>
            <a:pPr marL="365760" lvl="1" indent="0">
              <a:buClr>
                <a:schemeClr val="accent2"/>
              </a:buClr>
              <a:buSzPct val="100000"/>
              <a:buNone/>
            </a:pPr>
            <a:endParaRPr lang="en-US" sz="1800" dirty="0" smtClean="0">
              <a:latin typeface="Calibri" pitchFamily="34" charset="0"/>
            </a:endParaRPr>
          </a:p>
          <a:p>
            <a:pPr lvl="1">
              <a:buClr>
                <a:schemeClr val="accent2"/>
              </a:buClr>
              <a:buSzPct val="100000"/>
              <a:buFont typeface="Wingdings" panose="05000000000000000000" pitchFamily="2" charset="2"/>
              <a:buChar char="Ø"/>
            </a:pPr>
            <a:r>
              <a:rPr lang="en-US" sz="1800" dirty="0" smtClean="0">
                <a:latin typeface="Calibri" pitchFamily="34" charset="0"/>
              </a:rPr>
              <a:t>In some cases, the annual LIHEAP bill payment assistance benefit will include more than one type of assistance—for example regular + crisis.</a:t>
            </a:r>
            <a:endParaRPr lang="en-US" sz="1800" dirty="0">
              <a:latin typeface="Calibri" pitchFamily="34" charset="0"/>
            </a:endParaRPr>
          </a:p>
        </p:txBody>
      </p:sp>
    </p:spTree>
    <p:extLst>
      <p:ext uri="{BB962C8B-B14F-4D97-AF65-F5344CB8AC3E}">
        <p14:creationId xmlns:p14="http://schemas.microsoft.com/office/powerpoint/2010/main" val="1432727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tabLst>
                <a:tab pos="2063750" algn="l"/>
              </a:tabLst>
            </a:pPr>
            <a:r>
              <a:rPr lang="en-US" sz="3200" b="1" dirty="0">
                <a:solidFill>
                  <a:schemeClr val="tx2">
                    <a:lumMod val="75000"/>
                  </a:schemeClr>
                </a:solidFill>
                <a:latin typeface="Calibri" pitchFamily="34" charset="0"/>
              </a:rPr>
              <a:t>Section 1</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11</a:t>
            </a:fld>
            <a:endParaRPr lang="en-US"/>
          </a:p>
        </p:txBody>
      </p:sp>
      <p:sp>
        <p:nvSpPr>
          <p:cNvPr id="3" name="Content Placeholder 2"/>
          <p:cNvSpPr>
            <a:spLocks noGrp="1"/>
          </p:cNvSpPr>
          <p:nvPr>
            <p:ph sz="quarter" idx="1"/>
          </p:nvPr>
        </p:nvSpPr>
        <p:spPr>
          <a:xfrm>
            <a:off x="514350" y="1981200"/>
            <a:ext cx="8115300" cy="4572000"/>
          </a:xfrm>
        </p:spPr>
        <p:txBody>
          <a:bodyPr>
            <a:noAutofit/>
          </a:bodyPr>
          <a:lstStyle/>
          <a:p>
            <a:pPr marL="290513" lvl="0" indent="-290513">
              <a:spcBef>
                <a:spcPts val="0"/>
              </a:spcBef>
              <a:buSzPct val="85000"/>
              <a:buFont typeface="Arial" pitchFamily="34" charset="0"/>
              <a:buChar char="•"/>
            </a:pPr>
            <a:r>
              <a:rPr lang="en-US" sz="2000" b="1" dirty="0" smtClean="0">
                <a:latin typeface="Calibri" pitchFamily="34" charset="0"/>
              </a:rPr>
              <a:t>Average </a:t>
            </a:r>
            <a:r>
              <a:rPr lang="en-US" sz="2000" b="1" dirty="0">
                <a:latin typeface="Calibri" pitchFamily="34" charset="0"/>
              </a:rPr>
              <a:t>Annual </a:t>
            </a:r>
            <a:r>
              <a:rPr lang="en-US" sz="2000" b="1" dirty="0" smtClean="0">
                <a:latin typeface="Calibri" pitchFamily="34" charset="0"/>
              </a:rPr>
              <a:t>Energy Bills for Main Heating Fuel.  </a:t>
            </a:r>
            <a:r>
              <a:rPr lang="en-US" sz="2000" dirty="0" smtClean="0">
                <a:latin typeface="Calibri" pitchFamily="34" charset="0"/>
              </a:rPr>
              <a:t>Grantees will need to collect annual household energy cost data for main heating fuel. </a:t>
            </a:r>
            <a:r>
              <a:rPr lang="en-US" sz="2000" dirty="0">
                <a:latin typeface="Calibri" pitchFamily="34" charset="0"/>
              </a:rPr>
              <a:t>Grantees should collect the amount billed by </a:t>
            </a:r>
            <a:r>
              <a:rPr lang="en-US" sz="2000" dirty="0" smtClean="0">
                <a:latin typeface="Calibri" pitchFamily="34" charset="0"/>
              </a:rPr>
              <a:t>each vendor </a:t>
            </a:r>
            <a:r>
              <a:rPr lang="en-US" sz="2000" dirty="0">
                <a:latin typeface="Calibri" pitchFamily="34" charset="0"/>
              </a:rPr>
              <a:t>during the 12-month reporting period. </a:t>
            </a:r>
            <a:endParaRPr lang="en-US" sz="2000" dirty="0" smtClean="0">
              <a:latin typeface="Calibri" pitchFamily="34" charset="0"/>
            </a:endParaRPr>
          </a:p>
          <a:p>
            <a:pPr marL="0" lvl="0" indent="0">
              <a:spcBef>
                <a:spcPts val="0"/>
              </a:spcBef>
              <a:buSzPct val="85000"/>
              <a:buNone/>
            </a:pPr>
            <a:endParaRPr lang="en-US" sz="1800" dirty="0">
              <a:latin typeface="Calibri" pitchFamily="34" charset="0"/>
            </a:endParaRPr>
          </a:p>
          <a:p>
            <a:pPr lvl="1">
              <a:spcBef>
                <a:spcPts val="0"/>
              </a:spcBef>
              <a:buClr>
                <a:schemeClr val="accent2"/>
              </a:buClr>
              <a:buSzPct val="85000"/>
              <a:buFont typeface="Wingdings" panose="05000000000000000000" pitchFamily="2" charset="2"/>
              <a:buChar char="Ø"/>
            </a:pPr>
            <a:r>
              <a:rPr lang="en-US" sz="1700" dirty="0" smtClean="0">
                <a:latin typeface="Calibri" pitchFamily="34" charset="0"/>
              </a:rPr>
              <a:t>The </a:t>
            </a:r>
            <a:r>
              <a:rPr lang="en-US" sz="1700" dirty="0">
                <a:latin typeface="Calibri" pitchFamily="34" charset="0"/>
              </a:rPr>
              <a:t>reporting period does not need to match the federal fiscal </a:t>
            </a:r>
            <a:r>
              <a:rPr lang="en-US" sz="1700" dirty="0" smtClean="0">
                <a:latin typeface="Calibri" pitchFamily="34" charset="0"/>
              </a:rPr>
              <a:t>year.</a:t>
            </a:r>
          </a:p>
          <a:p>
            <a:pPr lvl="1">
              <a:spcBef>
                <a:spcPts val="0"/>
              </a:spcBef>
              <a:buClr>
                <a:schemeClr val="accent2"/>
              </a:buClr>
              <a:buSzPct val="85000"/>
              <a:buFont typeface="Wingdings" panose="05000000000000000000" pitchFamily="2" charset="2"/>
              <a:buChar char="Ø"/>
            </a:pPr>
            <a:endParaRPr lang="en-US" sz="1700" dirty="0">
              <a:latin typeface="Calibri" pitchFamily="34" charset="0"/>
            </a:endParaRPr>
          </a:p>
          <a:p>
            <a:pPr lvl="1">
              <a:spcBef>
                <a:spcPts val="0"/>
              </a:spcBef>
              <a:buClr>
                <a:schemeClr val="accent2"/>
              </a:buClr>
              <a:buSzPct val="85000"/>
              <a:buFont typeface="Wingdings" panose="05000000000000000000" pitchFamily="2" charset="2"/>
              <a:buChar char="Ø"/>
            </a:pPr>
            <a:r>
              <a:rPr lang="en-US" sz="1700" dirty="0" smtClean="0">
                <a:latin typeface="Calibri" pitchFamily="34" charset="0"/>
              </a:rPr>
              <a:t>Need to collect </a:t>
            </a:r>
            <a:r>
              <a:rPr lang="en-US" sz="1700" dirty="0" smtClean="0">
                <a:latin typeface="Calibri" pitchFamily="34" charset="0"/>
              </a:rPr>
              <a:t>12 </a:t>
            </a:r>
            <a:r>
              <a:rPr lang="en-US" sz="1700" dirty="0" smtClean="0">
                <a:latin typeface="Calibri" pitchFamily="34" charset="0"/>
              </a:rPr>
              <a:t>months of fuel data, but can collect at different times of year.</a:t>
            </a:r>
          </a:p>
          <a:p>
            <a:pPr marL="290513" lvl="0" indent="0">
              <a:spcBef>
                <a:spcPts val="0"/>
              </a:spcBef>
              <a:buNone/>
            </a:pPr>
            <a:endParaRPr lang="en-US" sz="1600" dirty="0" smtClean="0">
              <a:latin typeface="Calibri" pitchFamily="34" charset="0"/>
            </a:endParaRPr>
          </a:p>
          <a:p>
            <a:pPr marL="943928" lvl="1" indent="-333375">
              <a:spcBef>
                <a:spcPts val="0"/>
              </a:spcBef>
              <a:buFont typeface="Wingdings" pitchFamily="2" charset="2"/>
              <a:buChar char="Ø"/>
            </a:pPr>
            <a:r>
              <a:rPr lang="en-US" sz="1600" b="1" dirty="0" smtClean="0">
                <a:latin typeface="Calibri" pitchFamily="34" charset="0"/>
              </a:rPr>
              <a:t>Maine</a:t>
            </a:r>
            <a:r>
              <a:rPr lang="en-US" sz="1600" dirty="0" smtClean="0">
                <a:latin typeface="Calibri" pitchFamily="34" charset="0"/>
              </a:rPr>
              <a:t> </a:t>
            </a:r>
            <a:r>
              <a:rPr lang="en-US" sz="1600" dirty="0" smtClean="0">
                <a:latin typeface="Calibri" pitchFamily="34" charset="0"/>
              </a:rPr>
              <a:t>– Collects expenditure data from all Fuel Oil </a:t>
            </a:r>
            <a:r>
              <a:rPr lang="en-US" sz="1600" dirty="0">
                <a:latin typeface="Calibri" pitchFamily="34" charset="0"/>
              </a:rPr>
              <a:t>v</a:t>
            </a:r>
            <a:r>
              <a:rPr lang="en-US" sz="1600" dirty="0" smtClean="0">
                <a:latin typeface="Calibri" pitchFamily="34" charset="0"/>
              </a:rPr>
              <a:t>endors in the Summer</a:t>
            </a:r>
          </a:p>
          <a:p>
            <a:pPr marL="943928" lvl="1" indent="-333375">
              <a:spcBef>
                <a:spcPts val="0"/>
              </a:spcBef>
              <a:buFont typeface="Wingdings" pitchFamily="2" charset="2"/>
              <a:buChar char="Ø"/>
            </a:pPr>
            <a:r>
              <a:rPr lang="en-US" sz="1600" b="1" dirty="0" smtClean="0">
                <a:latin typeface="Calibri" pitchFamily="34" charset="0"/>
              </a:rPr>
              <a:t>Texas</a:t>
            </a:r>
            <a:r>
              <a:rPr lang="en-US" sz="1600" dirty="0" smtClean="0">
                <a:latin typeface="Calibri" pitchFamily="34" charset="0"/>
              </a:rPr>
              <a:t> </a:t>
            </a:r>
            <a:r>
              <a:rPr lang="en-US" sz="1600" dirty="0" smtClean="0">
                <a:latin typeface="Calibri" pitchFamily="34" charset="0"/>
              </a:rPr>
              <a:t>– Collects expenditure data for households at time of intake</a:t>
            </a:r>
          </a:p>
          <a:p>
            <a:pPr marL="943928" lvl="1" indent="-333375">
              <a:spcBef>
                <a:spcPts val="0"/>
              </a:spcBef>
              <a:buFont typeface="Wingdings" pitchFamily="2" charset="2"/>
              <a:buChar char="Ø"/>
            </a:pPr>
            <a:r>
              <a:rPr lang="en-US" sz="1600" b="1" dirty="0" smtClean="0">
                <a:latin typeface="Calibri" pitchFamily="34" charset="0"/>
              </a:rPr>
              <a:t>Minnesota</a:t>
            </a:r>
            <a:r>
              <a:rPr lang="en-US" sz="1600" dirty="0" smtClean="0">
                <a:latin typeface="Calibri" pitchFamily="34" charset="0"/>
              </a:rPr>
              <a:t> </a:t>
            </a:r>
            <a:r>
              <a:rPr lang="en-US" sz="1600" dirty="0" smtClean="0">
                <a:latin typeface="Calibri" pitchFamily="34" charset="0"/>
              </a:rPr>
              <a:t>– Collects expenditure data for ALL households in July</a:t>
            </a:r>
          </a:p>
          <a:p>
            <a:pPr marL="943928" lvl="1" indent="-333375">
              <a:spcBef>
                <a:spcPts val="0"/>
              </a:spcBef>
              <a:buFont typeface="Wingdings" pitchFamily="2" charset="2"/>
              <a:buChar char="Ø"/>
            </a:pPr>
            <a:r>
              <a:rPr lang="en-US" sz="1600" b="1" dirty="0" smtClean="0">
                <a:latin typeface="Calibri" pitchFamily="34" charset="0"/>
              </a:rPr>
              <a:t>Arizona </a:t>
            </a:r>
            <a:r>
              <a:rPr lang="en-US" sz="1600" dirty="0" smtClean="0">
                <a:latin typeface="Calibri" pitchFamily="34" charset="0"/>
              </a:rPr>
              <a:t>– </a:t>
            </a:r>
            <a:r>
              <a:rPr lang="en-US" sz="1600" dirty="0">
                <a:latin typeface="Calibri" pitchFamily="34" charset="0"/>
              </a:rPr>
              <a:t>Collects </a:t>
            </a:r>
            <a:r>
              <a:rPr lang="en-US" sz="1600" dirty="0" smtClean="0">
                <a:latin typeface="Calibri" pitchFamily="34" charset="0"/>
              </a:rPr>
              <a:t>expenditure </a:t>
            </a:r>
            <a:r>
              <a:rPr lang="en-US" sz="1600" dirty="0">
                <a:latin typeface="Calibri" pitchFamily="34" charset="0"/>
              </a:rPr>
              <a:t>data for ALL households in </a:t>
            </a:r>
            <a:r>
              <a:rPr lang="en-US" sz="1600" dirty="0" smtClean="0">
                <a:latin typeface="Calibri" pitchFamily="34" charset="0"/>
              </a:rPr>
              <a:t>November</a:t>
            </a:r>
          </a:p>
          <a:p>
            <a:pPr marL="290513" indent="0">
              <a:spcBef>
                <a:spcPts val="0"/>
              </a:spcBef>
              <a:buNone/>
            </a:pPr>
            <a:endParaRPr lang="en-US" sz="1800" dirty="0" smtClean="0">
              <a:latin typeface="Calibri" pitchFamily="34" charset="0"/>
            </a:endParaRPr>
          </a:p>
          <a:p>
            <a:pPr marL="290513" indent="0">
              <a:spcBef>
                <a:spcPts val="0"/>
              </a:spcBef>
              <a:buNone/>
            </a:pPr>
            <a:endParaRPr lang="en-US" sz="1800" i="1" dirty="0" smtClean="0">
              <a:latin typeface="Calibri" pitchFamily="34" charset="0"/>
            </a:endParaRPr>
          </a:p>
          <a:p>
            <a:pPr marL="290513" indent="0">
              <a:lnSpc>
                <a:spcPct val="70000"/>
              </a:lnSpc>
              <a:spcBef>
                <a:spcPts val="0"/>
              </a:spcBef>
              <a:buNone/>
            </a:pPr>
            <a:endParaRPr lang="en-US" sz="2900" dirty="0" smtClean="0">
              <a:latin typeface="Calibri" pitchFamily="34" charset="0"/>
            </a:endParaRPr>
          </a:p>
          <a:p>
            <a:pPr marL="623888" lvl="0" indent="-334963">
              <a:lnSpc>
                <a:spcPct val="110000"/>
              </a:lnSpc>
              <a:spcBef>
                <a:spcPts val="0"/>
              </a:spcBef>
              <a:buSzPct val="60000"/>
              <a:buNone/>
            </a:pPr>
            <a:endParaRPr lang="en-US" sz="2100" i="1" dirty="0">
              <a:latin typeface="Calibri" pitchFamily="34" charset="0"/>
            </a:endParaRPr>
          </a:p>
          <a:p>
            <a:pPr marL="623888" lvl="0" indent="-334963">
              <a:lnSpc>
                <a:spcPct val="110000"/>
              </a:lnSpc>
              <a:spcBef>
                <a:spcPts val="0"/>
              </a:spcBef>
              <a:buSzPct val="60000"/>
              <a:buNone/>
            </a:pPr>
            <a:endParaRPr lang="en-US" sz="2100" i="1" dirty="0" smtClean="0">
              <a:latin typeface="Calibri" pitchFamily="34" charset="0"/>
            </a:endParaRPr>
          </a:p>
          <a:p>
            <a:pPr marL="692150" lvl="0" indent="-401638">
              <a:lnSpc>
                <a:spcPct val="110000"/>
              </a:lnSpc>
              <a:spcBef>
                <a:spcPts val="0"/>
              </a:spcBef>
              <a:buSzPct val="60000"/>
              <a:buFont typeface="Wingdings" pitchFamily="2" charset="2"/>
              <a:buChar char="Ø"/>
            </a:pPr>
            <a:endParaRPr lang="en-US" sz="2900" dirty="0" smtClean="0">
              <a:latin typeface="Calibri" pitchFamily="34" charset="0"/>
            </a:endParaRPr>
          </a:p>
          <a:p>
            <a:pPr marL="0" lvl="0" indent="0">
              <a:lnSpc>
                <a:spcPct val="110000"/>
              </a:lnSpc>
              <a:spcBef>
                <a:spcPts val="0"/>
              </a:spcBef>
              <a:buNone/>
            </a:pPr>
            <a:endParaRPr lang="en-US" b="1" dirty="0" smtClean="0">
              <a:latin typeface="Calibri" pitchFamily="34" charset="0"/>
            </a:endParaRPr>
          </a:p>
          <a:p>
            <a:pPr marL="0" lvl="0" indent="0">
              <a:lnSpc>
                <a:spcPct val="110000"/>
              </a:lnSpc>
              <a:spcBef>
                <a:spcPts val="0"/>
              </a:spcBef>
              <a:buNone/>
            </a:pPr>
            <a:endParaRPr lang="en-US" sz="3100" i="1" dirty="0" smtClean="0">
              <a:latin typeface="Calibri" pitchFamily="34" charset="0"/>
            </a:endParaRPr>
          </a:p>
        </p:txBody>
      </p:sp>
    </p:spTree>
    <p:extLst>
      <p:ext uri="{BB962C8B-B14F-4D97-AF65-F5344CB8AC3E}">
        <p14:creationId xmlns:p14="http://schemas.microsoft.com/office/powerpoint/2010/main" val="2380652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tabLst>
                <a:tab pos="2063750" algn="l"/>
              </a:tabLst>
            </a:pPr>
            <a:r>
              <a:rPr lang="en-US" sz="3200" b="1" dirty="0">
                <a:solidFill>
                  <a:schemeClr val="tx2">
                    <a:lumMod val="75000"/>
                  </a:schemeClr>
                </a:solidFill>
                <a:latin typeface="Calibri" pitchFamily="34" charset="0"/>
              </a:rPr>
              <a:t>Section 1</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12</a:t>
            </a:fld>
            <a:endParaRPr lang="en-US"/>
          </a:p>
        </p:txBody>
      </p:sp>
      <p:sp>
        <p:nvSpPr>
          <p:cNvPr id="3" name="Content Placeholder 2"/>
          <p:cNvSpPr>
            <a:spLocks noGrp="1"/>
          </p:cNvSpPr>
          <p:nvPr>
            <p:ph sz="quarter" idx="1"/>
          </p:nvPr>
        </p:nvSpPr>
        <p:spPr>
          <a:xfrm>
            <a:off x="495300" y="1981200"/>
            <a:ext cx="8153400" cy="4267200"/>
          </a:xfrm>
        </p:spPr>
        <p:txBody>
          <a:bodyPr>
            <a:noAutofit/>
          </a:bodyPr>
          <a:lstStyle/>
          <a:p>
            <a:pPr marL="290513" lvl="0" indent="-290513">
              <a:spcBef>
                <a:spcPts val="0"/>
              </a:spcBef>
              <a:buSzPct val="85000"/>
              <a:buFont typeface="Arial" pitchFamily="34" charset="0"/>
              <a:buChar char="•"/>
            </a:pPr>
            <a:r>
              <a:rPr lang="en-US" sz="2200" b="1" dirty="0" smtClean="0">
                <a:latin typeface="Calibri" pitchFamily="34" charset="0"/>
              </a:rPr>
              <a:t>Average </a:t>
            </a:r>
            <a:r>
              <a:rPr lang="en-US" sz="2200" b="1" dirty="0">
                <a:latin typeface="Calibri" pitchFamily="34" charset="0"/>
              </a:rPr>
              <a:t>Annual </a:t>
            </a:r>
            <a:r>
              <a:rPr lang="en-US" sz="2200" b="1" dirty="0" smtClean="0">
                <a:latin typeface="Calibri" pitchFamily="34" charset="0"/>
              </a:rPr>
              <a:t>Electric Bill.  </a:t>
            </a:r>
            <a:r>
              <a:rPr lang="en-US" sz="2200" dirty="0" smtClean="0">
                <a:latin typeface="Calibri" pitchFamily="34" charset="0"/>
              </a:rPr>
              <a:t>Grantees will need to collect annual household energy cost data for electricity. </a:t>
            </a:r>
            <a:r>
              <a:rPr lang="en-US" sz="2200" dirty="0">
                <a:latin typeface="Calibri" pitchFamily="34" charset="0"/>
              </a:rPr>
              <a:t>Grantees should collect the amount billed by </a:t>
            </a:r>
            <a:r>
              <a:rPr lang="en-US" sz="2200" dirty="0" smtClean="0">
                <a:latin typeface="Calibri" pitchFamily="34" charset="0"/>
              </a:rPr>
              <a:t>each vendor </a:t>
            </a:r>
            <a:r>
              <a:rPr lang="en-US" sz="2200" dirty="0">
                <a:latin typeface="Calibri" pitchFamily="34" charset="0"/>
              </a:rPr>
              <a:t>during the 12-month reporting period. The reporting period does not need to match the federal fiscal year</a:t>
            </a:r>
            <a:r>
              <a:rPr lang="en-US" sz="2200" dirty="0" smtClean="0">
                <a:latin typeface="Calibri" pitchFamily="34" charset="0"/>
              </a:rPr>
              <a:t>.</a:t>
            </a:r>
          </a:p>
          <a:p>
            <a:pPr marL="290513" lvl="0" indent="-290513">
              <a:spcBef>
                <a:spcPts val="0"/>
              </a:spcBef>
              <a:buSzPct val="85000"/>
              <a:buFont typeface="Arial" pitchFamily="34" charset="0"/>
              <a:buChar char="•"/>
            </a:pPr>
            <a:endParaRPr lang="en-US" sz="2000" dirty="0">
              <a:latin typeface="Calibri" pitchFamily="34" charset="0"/>
            </a:endParaRPr>
          </a:p>
          <a:p>
            <a:pPr marL="862013" lvl="1" indent="-495300">
              <a:spcBef>
                <a:spcPts val="0"/>
              </a:spcBef>
              <a:buClr>
                <a:schemeClr val="accent2"/>
              </a:buClr>
              <a:buSzPct val="85000"/>
              <a:buFont typeface="Wingdings" panose="05000000000000000000" pitchFamily="2" charset="2"/>
              <a:buChar char="Ø"/>
            </a:pPr>
            <a:r>
              <a:rPr lang="en-US" sz="2000" i="1" dirty="0" smtClean="0">
                <a:latin typeface="Calibri" pitchFamily="34" charset="0"/>
              </a:rPr>
              <a:t>It </a:t>
            </a:r>
            <a:r>
              <a:rPr lang="en-US" sz="2000" i="1" dirty="0">
                <a:latin typeface="Calibri" pitchFamily="34" charset="0"/>
              </a:rPr>
              <a:t>is important to look at the whole home energy bill for ALL clients, including cooling bills for households that are assisted with natural gas, propane, or fuel oil heating bills AND heating bills for clients that are assisted with cooling costs</a:t>
            </a:r>
            <a:r>
              <a:rPr lang="en-US" sz="2000" i="1" dirty="0" smtClean="0">
                <a:latin typeface="Calibri" pitchFamily="34" charset="0"/>
              </a:rPr>
              <a:t>.</a:t>
            </a:r>
          </a:p>
          <a:p>
            <a:pPr marL="0" lvl="0" indent="0">
              <a:spcBef>
                <a:spcPts val="0"/>
              </a:spcBef>
              <a:buSzPct val="85000"/>
              <a:buNone/>
            </a:pPr>
            <a:endParaRPr lang="en-US" sz="2000" dirty="0" smtClean="0">
              <a:latin typeface="Calibri" pitchFamily="34" charset="0"/>
            </a:endParaRPr>
          </a:p>
          <a:p>
            <a:pPr marL="290513" indent="0">
              <a:spcBef>
                <a:spcPts val="0"/>
              </a:spcBef>
              <a:buNone/>
            </a:pPr>
            <a:endParaRPr lang="en-US" sz="1600" dirty="0">
              <a:latin typeface="Calibri" pitchFamily="34" charset="0"/>
            </a:endParaRPr>
          </a:p>
          <a:p>
            <a:pPr marL="290513" indent="0">
              <a:spcBef>
                <a:spcPts val="0"/>
              </a:spcBef>
              <a:buNone/>
            </a:pPr>
            <a:endParaRPr lang="en-US" sz="1800" dirty="0" smtClean="0">
              <a:latin typeface="Calibri" pitchFamily="34" charset="0"/>
            </a:endParaRPr>
          </a:p>
          <a:p>
            <a:pPr marL="290513" indent="0">
              <a:spcBef>
                <a:spcPts val="0"/>
              </a:spcBef>
              <a:buNone/>
            </a:pPr>
            <a:endParaRPr lang="en-US" sz="1800" i="1" dirty="0" smtClean="0">
              <a:latin typeface="Calibri" pitchFamily="34" charset="0"/>
            </a:endParaRPr>
          </a:p>
          <a:p>
            <a:pPr marL="290513" indent="0">
              <a:lnSpc>
                <a:spcPct val="70000"/>
              </a:lnSpc>
              <a:spcBef>
                <a:spcPts val="0"/>
              </a:spcBef>
              <a:buNone/>
            </a:pPr>
            <a:endParaRPr lang="en-US" sz="2900" dirty="0" smtClean="0">
              <a:latin typeface="Calibri" pitchFamily="34" charset="0"/>
            </a:endParaRPr>
          </a:p>
          <a:p>
            <a:pPr marL="623888" lvl="0" indent="-334963">
              <a:lnSpc>
                <a:spcPct val="110000"/>
              </a:lnSpc>
              <a:spcBef>
                <a:spcPts val="0"/>
              </a:spcBef>
              <a:buSzPct val="60000"/>
              <a:buNone/>
            </a:pPr>
            <a:endParaRPr lang="en-US" sz="2100" i="1" dirty="0">
              <a:latin typeface="Calibri" pitchFamily="34" charset="0"/>
            </a:endParaRPr>
          </a:p>
          <a:p>
            <a:pPr marL="623888" lvl="0" indent="-334963">
              <a:lnSpc>
                <a:spcPct val="110000"/>
              </a:lnSpc>
              <a:spcBef>
                <a:spcPts val="0"/>
              </a:spcBef>
              <a:buSzPct val="60000"/>
              <a:buNone/>
            </a:pPr>
            <a:endParaRPr lang="en-US" sz="2100" i="1" dirty="0" smtClean="0">
              <a:latin typeface="Calibri" pitchFamily="34" charset="0"/>
            </a:endParaRPr>
          </a:p>
          <a:p>
            <a:pPr marL="692150" lvl="0" indent="-401638">
              <a:lnSpc>
                <a:spcPct val="110000"/>
              </a:lnSpc>
              <a:spcBef>
                <a:spcPts val="0"/>
              </a:spcBef>
              <a:buSzPct val="60000"/>
              <a:buFont typeface="Wingdings" pitchFamily="2" charset="2"/>
              <a:buChar char="Ø"/>
            </a:pPr>
            <a:endParaRPr lang="en-US" sz="2900" dirty="0" smtClean="0">
              <a:latin typeface="Calibri" pitchFamily="34" charset="0"/>
            </a:endParaRPr>
          </a:p>
          <a:p>
            <a:pPr marL="0" lvl="0" indent="0">
              <a:lnSpc>
                <a:spcPct val="110000"/>
              </a:lnSpc>
              <a:spcBef>
                <a:spcPts val="0"/>
              </a:spcBef>
              <a:buNone/>
            </a:pPr>
            <a:endParaRPr lang="en-US" b="1" dirty="0" smtClean="0">
              <a:latin typeface="Calibri" pitchFamily="34" charset="0"/>
            </a:endParaRPr>
          </a:p>
          <a:p>
            <a:pPr marL="0" lvl="0" indent="0">
              <a:lnSpc>
                <a:spcPct val="110000"/>
              </a:lnSpc>
              <a:spcBef>
                <a:spcPts val="0"/>
              </a:spcBef>
              <a:buNone/>
            </a:pPr>
            <a:endParaRPr lang="en-US" sz="3100" i="1" dirty="0" smtClean="0">
              <a:latin typeface="Calibri" pitchFamily="34" charset="0"/>
            </a:endParaRPr>
          </a:p>
        </p:txBody>
      </p:sp>
    </p:spTree>
    <p:extLst>
      <p:ext uri="{BB962C8B-B14F-4D97-AF65-F5344CB8AC3E}">
        <p14:creationId xmlns:p14="http://schemas.microsoft.com/office/powerpoint/2010/main" val="4224600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normAutofit/>
          </a:bodyPr>
          <a:lstStyle/>
          <a:p>
            <a:pPr marL="1995488" indent="-1884363">
              <a:lnSpc>
                <a:spcPct val="80000"/>
              </a:lnSpc>
            </a:pPr>
            <a:r>
              <a:rPr lang="en-US" sz="3200" b="1" dirty="0">
                <a:solidFill>
                  <a:schemeClr val="tx2">
                    <a:lumMod val="75000"/>
                  </a:schemeClr>
                </a:solidFill>
                <a:latin typeface="Calibri" pitchFamily="34" charset="0"/>
              </a:rPr>
              <a:t>Section I:  </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What 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13</a:t>
            </a:fld>
            <a:endParaRPr lang="en-US"/>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Tree>
    <p:extLst>
      <p:ext uri="{BB962C8B-B14F-4D97-AF65-F5344CB8AC3E}">
        <p14:creationId xmlns:p14="http://schemas.microsoft.com/office/powerpoint/2010/main" val="239546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3"/>
          <p:cNvSpPr>
            <a:spLocks noGrp="1"/>
          </p:cNvSpPr>
          <p:nvPr>
            <p:ph type="sldNum" sz="quarter" idx="12"/>
          </p:nvPr>
        </p:nvSpPr>
        <p:spPr>
          <a:xfrm>
            <a:off x="0" y="1272222"/>
            <a:ext cx="533400" cy="244476"/>
          </a:xfrm>
        </p:spPr>
        <p:txBody>
          <a:bodyPr>
            <a:normAutofit fontScale="55000" lnSpcReduction="20000"/>
          </a:bodyPr>
          <a:lstStyle/>
          <a:p>
            <a:fld id="{72A6B471-BA97-42B9-B90F-0997642B5475}" type="slidenum">
              <a:rPr lang="en-US" smtClean="0"/>
              <a:t>14</a:t>
            </a:fld>
            <a:endParaRPr lang="en-US" dirty="0"/>
          </a:p>
        </p:txBody>
      </p:sp>
    </p:spTree>
    <p:extLst>
      <p:ext uri="{BB962C8B-B14F-4D97-AF65-F5344CB8AC3E}">
        <p14:creationId xmlns:p14="http://schemas.microsoft.com/office/powerpoint/2010/main" val="959159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320"/>
            <a:ext cx="9299448" cy="990600"/>
          </a:xfrm>
        </p:spPr>
        <p:txBody>
          <a:bodyPr>
            <a:normAutofit fontScale="90000"/>
          </a:bodyPr>
          <a:lstStyle/>
          <a:p>
            <a:pPr marL="2063750" indent="-1952625">
              <a:lnSpc>
                <a:spcPct val="80000"/>
              </a:lnSpc>
            </a:pPr>
            <a:r>
              <a:rPr lang="en-US" sz="3600" b="1" dirty="0">
                <a:solidFill>
                  <a:schemeClr val="tx2">
                    <a:lumMod val="75000"/>
                  </a:schemeClr>
                </a:solidFill>
                <a:latin typeface="Calibri" pitchFamily="34" charset="0"/>
              </a:rPr>
              <a:t>Section I</a:t>
            </a:r>
            <a:r>
              <a:rPr lang="en-US" sz="3600" b="1" dirty="0" smtClean="0">
                <a:solidFill>
                  <a:schemeClr val="tx2">
                    <a:lumMod val="75000"/>
                  </a:schemeClr>
                </a:solidFill>
                <a:latin typeface="Calibri" pitchFamily="34" charset="0"/>
              </a:rPr>
              <a:t>:  	Energy </a:t>
            </a:r>
            <a:r>
              <a:rPr lang="en-US" sz="3600" b="1" dirty="0">
                <a:solidFill>
                  <a:schemeClr val="tx2">
                    <a:lumMod val="75000"/>
                  </a:schemeClr>
                </a:solidFill>
                <a:latin typeface="Calibri" pitchFamily="34" charset="0"/>
              </a:rPr>
              <a:t>Burden Measure Data Collection</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Steps for Collecting the Data</a:t>
            </a:r>
            <a:endParaRPr lang="en-US" sz="3600" b="1" dirty="0">
              <a:solidFill>
                <a:srgbClr val="00B050"/>
              </a:solidFill>
            </a:endParaRPr>
          </a:p>
        </p:txBody>
      </p:sp>
      <p:sp>
        <p:nvSpPr>
          <p:cNvPr id="10" name="Slide Number Placeholder 9"/>
          <p:cNvSpPr>
            <a:spLocks noGrp="1"/>
          </p:cNvSpPr>
          <p:nvPr>
            <p:ph type="sldNum" sz="quarter" idx="12"/>
          </p:nvPr>
        </p:nvSpPr>
        <p:spPr/>
        <p:txBody>
          <a:bodyPr>
            <a:normAutofit fontScale="55000" lnSpcReduction="20000"/>
          </a:bodyPr>
          <a:lstStyle/>
          <a:p>
            <a:fld id="{EFE5B013-A80A-40D2-8FAE-6E44A516CF2D}" type="slidenum">
              <a:rPr lang="en-US" smtClean="0"/>
              <a:pPr/>
              <a:t>15</a:t>
            </a:fld>
            <a:endParaRPr lang="en-US"/>
          </a:p>
        </p:txBody>
      </p:sp>
      <p:sp>
        <p:nvSpPr>
          <p:cNvPr id="3" name="Content Placeholder 2"/>
          <p:cNvSpPr>
            <a:spLocks noGrp="1"/>
          </p:cNvSpPr>
          <p:nvPr>
            <p:ph sz="quarter" idx="1"/>
          </p:nvPr>
        </p:nvSpPr>
        <p:spPr>
          <a:xfrm>
            <a:off x="304800" y="1524000"/>
            <a:ext cx="8458200" cy="4785360"/>
          </a:xfrm>
        </p:spPr>
        <p:txBody>
          <a:bodyPr>
            <a:normAutofit/>
          </a:bodyPr>
          <a:lstStyle/>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lgn="ctr">
              <a:buNone/>
            </a:pPr>
            <a:r>
              <a:rPr lang="en-US" sz="4000" b="1" dirty="0" smtClean="0">
                <a:latin typeface="Calibri" pitchFamily="34" charset="0"/>
              </a:rPr>
              <a:t>Steps </a:t>
            </a:r>
            <a:r>
              <a:rPr lang="en-US" sz="4000" b="1" dirty="0">
                <a:latin typeface="Calibri" pitchFamily="34" charset="0"/>
              </a:rPr>
              <a:t>you need to take for collecting </a:t>
            </a:r>
            <a:r>
              <a:rPr lang="en-US" sz="4000" b="1" dirty="0" smtClean="0">
                <a:latin typeface="Calibri" pitchFamily="34" charset="0"/>
              </a:rPr>
              <a:t>Energy Burden data</a:t>
            </a:r>
            <a:r>
              <a:rPr lang="en-US" sz="4000" b="1" dirty="0">
                <a:latin typeface="Calibri" pitchFamily="34" charset="0"/>
              </a:rPr>
              <a:t>.</a:t>
            </a:r>
            <a:endParaRPr lang="en-US" sz="4000" dirty="0"/>
          </a:p>
          <a:p>
            <a:pPr marL="0" lvl="0" indent="0">
              <a:buNone/>
            </a:pPr>
            <a:endParaRPr lang="en-US" sz="2000" dirty="0">
              <a:latin typeface="Calibri" pitchFamily="34" charset="0"/>
            </a:endParaRPr>
          </a:p>
        </p:txBody>
      </p:sp>
    </p:spTree>
    <p:extLst>
      <p:ext uri="{BB962C8B-B14F-4D97-AF65-F5344CB8AC3E}">
        <p14:creationId xmlns:p14="http://schemas.microsoft.com/office/powerpoint/2010/main" val="2871065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10" y="281622"/>
            <a:ext cx="9299448"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10" name="Slide Number Placeholder 9"/>
          <p:cNvSpPr>
            <a:spLocks noGrp="1"/>
          </p:cNvSpPr>
          <p:nvPr>
            <p:ph type="sldNum" sz="quarter" idx="12"/>
          </p:nvPr>
        </p:nvSpPr>
        <p:spPr/>
        <p:txBody>
          <a:bodyPr>
            <a:normAutofit fontScale="55000" lnSpcReduction="20000"/>
          </a:bodyPr>
          <a:lstStyle/>
          <a:p>
            <a:fld id="{EFE5B013-A80A-40D2-8FAE-6E44A516CF2D}" type="slidenum">
              <a:rPr lang="en-US" smtClean="0"/>
              <a:pPr/>
              <a:t>16</a:t>
            </a:fld>
            <a:endParaRPr lang="en-US"/>
          </a:p>
        </p:txBody>
      </p:sp>
      <p:sp>
        <p:nvSpPr>
          <p:cNvPr id="3" name="Content Placeholder 2"/>
          <p:cNvSpPr>
            <a:spLocks noGrp="1"/>
          </p:cNvSpPr>
          <p:nvPr>
            <p:ph sz="quarter" idx="1"/>
          </p:nvPr>
        </p:nvSpPr>
        <p:spPr>
          <a:xfrm>
            <a:off x="279734" y="1752599"/>
            <a:ext cx="8458200" cy="4697707"/>
          </a:xfrm>
        </p:spPr>
        <p:txBody>
          <a:bodyPr>
            <a:normAutofit/>
          </a:bodyPr>
          <a:lstStyle/>
          <a:p>
            <a:pPr lvl="0">
              <a:lnSpc>
                <a:spcPct val="90000"/>
              </a:lnSpc>
              <a:spcBef>
                <a:spcPts val="0"/>
              </a:spcBef>
              <a:buSzPct val="100000"/>
              <a:buFont typeface="Wingdings" panose="05000000000000000000" pitchFamily="2" charset="2"/>
              <a:buChar char="ü"/>
            </a:pPr>
            <a:r>
              <a:rPr lang="en-US" sz="2100" b="1" dirty="0" smtClean="0">
                <a:latin typeface="Calibri" pitchFamily="34" charset="0"/>
              </a:rPr>
              <a:t>Add Main </a:t>
            </a:r>
            <a:r>
              <a:rPr lang="en-US" sz="2100" b="1" dirty="0">
                <a:latin typeface="Calibri" pitchFamily="34" charset="0"/>
              </a:rPr>
              <a:t>Heating</a:t>
            </a:r>
            <a:r>
              <a:rPr lang="en-US" sz="2100" b="1" dirty="0">
                <a:solidFill>
                  <a:srgbClr val="FF0000"/>
                </a:solidFill>
                <a:latin typeface="Calibri" pitchFamily="34" charset="0"/>
              </a:rPr>
              <a:t> </a:t>
            </a:r>
            <a:r>
              <a:rPr lang="en-US" sz="2100" b="1" dirty="0" smtClean="0">
                <a:latin typeface="Calibri" pitchFamily="34" charset="0"/>
              </a:rPr>
              <a:t>Fuel Type to the Client Application. </a:t>
            </a:r>
            <a:r>
              <a:rPr lang="en-US" sz="2100" b="1" dirty="0" smtClean="0">
                <a:solidFill>
                  <a:schemeClr val="accent1"/>
                </a:solidFill>
                <a:latin typeface="Calibri" pitchFamily="34" charset="0"/>
              </a:rPr>
              <a:t> </a:t>
            </a:r>
            <a:r>
              <a:rPr lang="en-US" sz="2100" dirty="0" smtClean="0">
                <a:latin typeface="Calibri" pitchFamily="34" charset="0"/>
              </a:rPr>
              <a:t>At minimum, this should include Natural Gas, Electricity,  Fuel Oil, Propane, and “Other</a:t>
            </a:r>
            <a:r>
              <a:rPr lang="en-US" sz="2100" dirty="0">
                <a:latin typeface="Calibri" pitchFamily="34" charset="0"/>
              </a:rPr>
              <a:t>.” </a:t>
            </a:r>
            <a:endParaRPr lang="en-US" sz="2100" dirty="0" smtClean="0">
              <a:latin typeface="Calibri" pitchFamily="34" charset="0"/>
            </a:endParaRPr>
          </a:p>
          <a:p>
            <a:pPr marL="0" lvl="0" indent="0">
              <a:lnSpc>
                <a:spcPct val="50000"/>
              </a:lnSpc>
              <a:spcBef>
                <a:spcPts val="0"/>
              </a:spcBef>
              <a:buSzPct val="100000"/>
              <a:buNone/>
            </a:pPr>
            <a:endParaRPr lang="en-US" sz="3200" dirty="0">
              <a:latin typeface="Calibri" pitchFamily="34" charset="0"/>
            </a:endParaRPr>
          </a:p>
          <a:p>
            <a:pPr lvl="1">
              <a:lnSpc>
                <a:spcPct val="90000"/>
              </a:lnSpc>
              <a:spcBef>
                <a:spcPts val="0"/>
              </a:spcBef>
              <a:buClr>
                <a:schemeClr val="accent2"/>
              </a:buClr>
              <a:buSzPct val="100000"/>
              <a:buFont typeface="Wingdings" panose="05000000000000000000" pitchFamily="2" charset="2"/>
              <a:buChar char="Ø"/>
            </a:pPr>
            <a:r>
              <a:rPr lang="en-US" sz="1800" dirty="0" smtClean="0">
                <a:latin typeface="Calibri" pitchFamily="34" charset="0"/>
              </a:rPr>
              <a:t>Clients </a:t>
            </a:r>
            <a:r>
              <a:rPr lang="en-US" sz="1800" dirty="0">
                <a:latin typeface="Calibri" pitchFamily="34" charset="0"/>
              </a:rPr>
              <a:t>who only receive a cooling assistance grant should still be asked for their main heating fuel. </a:t>
            </a:r>
          </a:p>
          <a:p>
            <a:pPr marL="365760" lvl="1" indent="0">
              <a:lnSpc>
                <a:spcPct val="90000"/>
              </a:lnSpc>
              <a:spcBef>
                <a:spcPts val="0"/>
              </a:spcBef>
              <a:buClr>
                <a:schemeClr val="accent2"/>
              </a:buClr>
              <a:buSzPct val="100000"/>
              <a:buNone/>
            </a:pPr>
            <a:endParaRPr lang="en-US" sz="1800" dirty="0" smtClean="0">
              <a:latin typeface="Calibri" pitchFamily="34" charset="0"/>
            </a:endParaRPr>
          </a:p>
          <a:p>
            <a:pPr lvl="1">
              <a:lnSpc>
                <a:spcPct val="90000"/>
              </a:lnSpc>
              <a:spcBef>
                <a:spcPts val="0"/>
              </a:spcBef>
              <a:buClr>
                <a:schemeClr val="accent2"/>
              </a:buClr>
              <a:buSzPct val="100000"/>
              <a:buFont typeface="Wingdings" panose="05000000000000000000" pitchFamily="2" charset="2"/>
              <a:buChar char="Ø"/>
            </a:pPr>
            <a:r>
              <a:rPr lang="en-US" sz="1800" dirty="0" smtClean="0">
                <a:latin typeface="Calibri" pitchFamily="34" charset="0"/>
              </a:rPr>
              <a:t>Clients </a:t>
            </a:r>
            <a:r>
              <a:rPr lang="en-US" sz="1800" dirty="0">
                <a:latin typeface="Calibri" pitchFamily="34" charset="0"/>
              </a:rPr>
              <a:t>who say that they do not heat their homes should be coded as having Electricity as their main heating fuel.  </a:t>
            </a:r>
            <a:endParaRPr lang="en-US" sz="1800" dirty="0" smtClean="0">
              <a:latin typeface="Calibri" pitchFamily="34" charset="0"/>
            </a:endParaRPr>
          </a:p>
          <a:p>
            <a:pPr marL="0" lvl="0" indent="0">
              <a:lnSpc>
                <a:spcPct val="80000"/>
              </a:lnSpc>
              <a:spcBef>
                <a:spcPts val="0"/>
              </a:spcBef>
              <a:buNone/>
            </a:pPr>
            <a:endParaRPr lang="en-US" sz="1100" b="1" dirty="0" smtClean="0">
              <a:latin typeface="Calibri" pitchFamily="34" charset="0"/>
            </a:endParaRPr>
          </a:p>
          <a:p>
            <a:pPr marL="0" lvl="0" indent="0">
              <a:lnSpc>
                <a:spcPct val="50000"/>
              </a:lnSpc>
              <a:spcBef>
                <a:spcPts val="0"/>
              </a:spcBef>
              <a:buNone/>
            </a:pPr>
            <a:endParaRPr lang="en-US" sz="1600" dirty="0" smtClean="0">
              <a:latin typeface="Calibri" pitchFamily="34" charset="0"/>
            </a:endParaRPr>
          </a:p>
          <a:p>
            <a:pPr marL="346075" lvl="0" indent="-346075">
              <a:lnSpc>
                <a:spcPct val="50000"/>
              </a:lnSpc>
              <a:spcBef>
                <a:spcPts val="0"/>
              </a:spcBef>
              <a:buNone/>
            </a:pPr>
            <a:endParaRPr lang="en-US" sz="1600" b="1" i="1" dirty="0" smtClean="0">
              <a:solidFill>
                <a:schemeClr val="accent1"/>
              </a:solidFill>
              <a:latin typeface="Calibri" pitchFamily="34" charset="0"/>
            </a:endParaRPr>
          </a:p>
          <a:p>
            <a:pPr marL="0" lvl="0" indent="0">
              <a:lnSpc>
                <a:spcPct val="50000"/>
              </a:lnSpc>
              <a:spcBef>
                <a:spcPts val="0"/>
              </a:spcBef>
              <a:buNone/>
            </a:pPr>
            <a:endParaRPr lang="en-US" sz="1600" dirty="0" smtClean="0">
              <a:latin typeface="Calibri" pitchFamily="34" charset="0"/>
            </a:endParaRPr>
          </a:p>
          <a:p>
            <a:pPr marL="0" lvl="0" indent="0">
              <a:lnSpc>
                <a:spcPct val="50000"/>
              </a:lnSpc>
              <a:spcBef>
                <a:spcPts val="0"/>
              </a:spcBef>
              <a:buNone/>
            </a:pPr>
            <a:endParaRPr lang="en-US" sz="1600" dirty="0">
              <a:latin typeface="Calibri" pitchFamily="34" charset="0"/>
            </a:endParaRPr>
          </a:p>
          <a:p>
            <a:pPr marL="0" lvl="0" indent="0">
              <a:buNone/>
            </a:pPr>
            <a:endParaRPr lang="en-US" sz="2400" dirty="0" smtClean="0">
              <a:latin typeface="Calibri" pitchFamily="34" charset="0"/>
            </a:endParaRPr>
          </a:p>
          <a:p>
            <a:pPr marL="0" lvl="0" indent="0">
              <a:lnSpc>
                <a:spcPct val="60000"/>
              </a:lnSpc>
              <a:buNone/>
            </a:pPr>
            <a:endParaRPr lang="en-US" sz="1200" dirty="0">
              <a:latin typeface="Calibri" pitchFamily="34" charset="0"/>
            </a:endParaRPr>
          </a:p>
          <a:p>
            <a:pPr marL="0" lvl="0" indent="0">
              <a:buNone/>
            </a:pPr>
            <a:endParaRPr lang="en-US" sz="2000" dirty="0">
              <a:latin typeface="Calibri" pitchFamily="34" charset="0"/>
            </a:endParaRPr>
          </a:p>
        </p:txBody>
      </p:sp>
      <p:pic>
        <p:nvPicPr>
          <p:cNvPr id="8" name="Picture 5" descr="image01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3523" y="4185509"/>
            <a:ext cx="2411596" cy="1533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3497609" y="4444498"/>
            <a:ext cx="4806696" cy="1015663"/>
          </a:xfrm>
          <a:prstGeom prst="rect">
            <a:avLst/>
          </a:prstGeom>
          <a:noFill/>
        </p:spPr>
        <p:txBody>
          <a:bodyPr wrap="square" rtlCol="0">
            <a:spAutoFit/>
          </a:bodyPr>
          <a:lstStyle/>
          <a:p>
            <a:r>
              <a:rPr lang="en-US" sz="1600" i="1" dirty="0" smtClean="0">
                <a:latin typeface="Calibri" pitchFamily="34" charset="0"/>
              </a:rPr>
              <a:t>Examples: </a:t>
            </a:r>
          </a:p>
          <a:p>
            <a:pPr>
              <a:lnSpc>
                <a:spcPct val="50000"/>
              </a:lnSpc>
            </a:pPr>
            <a:r>
              <a:rPr lang="en-US" sz="1600" dirty="0" smtClean="0">
                <a:latin typeface="Calibri" pitchFamily="34" charset="0"/>
              </a:rPr>
              <a:t> </a:t>
            </a:r>
          </a:p>
          <a:p>
            <a:r>
              <a:rPr lang="en-US" b="1" dirty="0" smtClean="0">
                <a:latin typeface="Calibri" pitchFamily="34" charset="0"/>
              </a:rPr>
              <a:t>State of Oregon Client Application  (left)</a:t>
            </a:r>
            <a:endParaRPr lang="en-US" dirty="0">
              <a:latin typeface="Calibri" pitchFamily="34" charset="0"/>
            </a:endParaRPr>
          </a:p>
          <a:p>
            <a:r>
              <a:rPr lang="en-US" b="1" dirty="0" smtClean="0">
                <a:latin typeface="Calibri" pitchFamily="34" charset="0"/>
              </a:rPr>
              <a:t>State of Missouri Client Application (below)</a:t>
            </a:r>
            <a:endParaRPr lang="en-US" b="1" dirty="0">
              <a:latin typeface="Calibri" pitchFamily="34" charset="0"/>
            </a:endParaRPr>
          </a:p>
        </p:txBody>
      </p:sp>
      <p:pic>
        <p:nvPicPr>
          <p:cNvPr id="11" name="Picture 3"/>
          <p:cNvPicPr>
            <a:picLocks noChangeAspect="1" noChangeArrowheads="1"/>
          </p:cNvPicPr>
          <p:nvPr/>
        </p:nvPicPr>
        <p:blipFill>
          <a:blip r:embed="rId3" cstate="print"/>
          <a:srcRect/>
          <a:stretch>
            <a:fillRect/>
          </a:stretch>
        </p:blipFill>
        <p:spPr bwMode="auto">
          <a:xfrm>
            <a:off x="754409" y="5867400"/>
            <a:ext cx="7950868" cy="381000"/>
          </a:xfrm>
          <a:prstGeom prst="rect">
            <a:avLst/>
          </a:prstGeom>
          <a:noFill/>
          <a:ln w="28575">
            <a:solidFill>
              <a:schemeClr val="tx1"/>
            </a:solidFill>
            <a:miter lim="800000"/>
            <a:headEnd/>
            <a:tailEnd/>
          </a:ln>
        </p:spPr>
      </p:pic>
    </p:spTree>
    <p:extLst>
      <p:ext uri="{BB962C8B-B14F-4D97-AF65-F5344CB8AC3E}">
        <p14:creationId xmlns:p14="http://schemas.microsoft.com/office/powerpoint/2010/main" val="41163502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 y="281622"/>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17</a:t>
            </a:fld>
            <a:endParaRPr lang="en-US"/>
          </a:p>
        </p:txBody>
      </p:sp>
      <p:sp>
        <p:nvSpPr>
          <p:cNvPr id="3" name="Content Placeholder 2"/>
          <p:cNvSpPr>
            <a:spLocks noGrp="1"/>
          </p:cNvSpPr>
          <p:nvPr>
            <p:ph sz="quarter" idx="1"/>
          </p:nvPr>
        </p:nvSpPr>
        <p:spPr>
          <a:xfrm>
            <a:off x="190500" y="1600200"/>
            <a:ext cx="8686800" cy="4556760"/>
          </a:xfrm>
        </p:spPr>
        <p:txBody>
          <a:bodyPr>
            <a:normAutofit/>
          </a:bodyPr>
          <a:lstStyle/>
          <a:p>
            <a:pPr marL="0" indent="0">
              <a:lnSpc>
                <a:spcPct val="50000"/>
              </a:lnSpc>
              <a:spcBef>
                <a:spcPts val="0"/>
              </a:spcBef>
              <a:buNone/>
            </a:pPr>
            <a:endParaRPr lang="en-US" sz="2400" b="1" dirty="0" smtClean="0">
              <a:solidFill>
                <a:schemeClr val="accent1"/>
              </a:solidFill>
              <a:latin typeface="Calibri" pitchFamily="34" charset="0"/>
            </a:endParaRPr>
          </a:p>
          <a:p>
            <a:pPr marL="346075" indent="-346075">
              <a:lnSpc>
                <a:spcPct val="90000"/>
              </a:lnSpc>
              <a:spcBef>
                <a:spcPts val="0"/>
              </a:spcBef>
              <a:buSzPct val="100000"/>
              <a:buFont typeface="Wingdings" pitchFamily="2" charset="2"/>
              <a:buChar char="ü"/>
            </a:pPr>
            <a:r>
              <a:rPr lang="en-US" sz="2000" b="1" dirty="0" smtClean="0">
                <a:latin typeface="Calibri" pitchFamily="34" charset="0"/>
              </a:rPr>
              <a:t>Add Vendor </a:t>
            </a:r>
            <a:r>
              <a:rPr lang="en-US" sz="2000" b="1" dirty="0">
                <a:latin typeface="Calibri" pitchFamily="34" charset="0"/>
              </a:rPr>
              <a:t>Account Numbers to Client Application for both Main </a:t>
            </a:r>
            <a:r>
              <a:rPr lang="en-US" sz="2000" b="1" dirty="0" smtClean="0">
                <a:latin typeface="Calibri" pitchFamily="34" charset="0"/>
              </a:rPr>
              <a:t>Heating Fuel and </a:t>
            </a:r>
            <a:r>
              <a:rPr lang="en-US" sz="2000" b="1" dirty="0">
                <a:latin typeface="Calibri" pitchFamily="34" charset="0"/>
              </a:rPr>
              <a:t>Electricity.</a:t>
            </a:r>
            <a:r>
              <a:rPr lang="en-US" sz="2000" i="1" dirty="0">
                <a:latin typeface="Calibri" pitchFamily="34" charset="0"/>
              </a:rPr>
              <a:t> The grantee should collect expenditure data </a:t>
            </a:r>
            <a:r>
              <a:rPr lang="en-US" sz="2000" i="1" dirty="0" smtClean="0">
                <a:latin typeface="Calibri" pitchFamily="34" charset="0"/>
              </a:rPr>
              <a:t>from</a:t>
            </a:r>
            <a:r>
              <a:rPr lang="en-US" sz="2000" i="1" dirty="0" smtClean="0">
                <a:solidFill>
                  <a:srgbClr val="FF0000"/>
                </a:solidFill>
                <a:latin typeface="Calibri" pitchFamily="34" charset="0"/>
              </a:rPr>
              <a:t> </a:t>
            </a:r>
            <a:r>
              <a:rPr lang="en-US" sz="2000" i="1" dirty="0" smtClean="0">
                <a:latin typeface="Calibri" pitchFamily="34" charset="0"/>
              </a:rPr>
              <a:t>both </a:t>
            </a:r>
            <a:r>
              <a:rPr lang="en-US" sz="2000" i="1" dirty="0">
                <a:latin typeface="Calibri" pitchFamily="34" charset="0"/>
              </a:rPr>
              <a:t>the client's main heating fuel </a:t>
            </a:r>
            <a:r>
              <a:rPr lang="en-US" sz="2000" i="1" dirty="0" smtClean="0">
                <a:latin typeface="Calibri" pitchFamily="34" charset="0"/>
              </a:rPr>
              <a:t>vendor and </a:t>
            </a:r>
            <a:r>
              <a:rPr lang="en-US" sz="2000" i="1" dirty="0">
                <a:latin typeface="Calibri" pitchFamily="34" charset="0"/>
              </a:rPr>
              <a:t>their electric </a:t>
            </a:r>
            <a:r>
              <a:rPr lang="en-US" sz="2000" i="1" dirty="0" smtClean="0">
                <a:latin typeface="Calibri" pitchFamily="34" charset="0"/>
              </a:rPr>
              <a:t>vendor, </a:t>
            </a:r>
            <a:r>
              <a:rPr lang="en-US" sz="2000" i="1" dirty="0">
                <a:latin typeface="Calibri" pitchFamily="34" charset="0"/>
              </a:rPr>
              <a:t>even if no benefit is paid on the electric account. </a:t>
            </a:r>
            <a:endParaRPr lang="en-US" sz="1050" dirty="0" smtClean="0">
              <a:latin typeface="Calibri" pitchFamily="34" charset="0"/>
            </a:endParaRPr>
          </a:p>
          <a:p>
            <a:pPr marL="0" indent="0">
              <a:lnSpc>
                <a:spcPct val="90000"/>
              </a:lnSpc>
              <a:spcBef>
                <a:spcPts val="0"/>
              </a:spcBef>
              <a:buNone/>
            </a:pPr>
            <a:endParaRPr lang="en-US" sz="1800" dirty="0">
              <a:latin typeface="Calibri" pitchFamily="34" charset="0"/>
            </a:endParaRPr>
          </a:p>
          <a:p>
            <a:pPr marL="346075" indent="-346075">
              <a:lnSpc>
                <a:spcPct val="90000"/>
              </a:lnSpc>
              <a:spcBef>
                <a:spcPts val="0"/>
              </a:spcBef>
              <a:buNone/>
            </a:pPr>
            <a:r>
              <a:rPr lang="en-US" sz="1600" b="1" dirty="0">
                <a:latin typeface="Calibri" pitchFamily="34" charset="0"/>
              </a:rPr>
              <a:t>	</a:t>
            </a:r>
            <a:r>
              <a:rPr lang="en-US" sz="1600" b="1" dirty="0" smtClean="0">
                <a:latin typeface="Calibri" pitchFamily="34" charset="0"/>
              </a:rPr>
              <a:t>      </a:t>
            </a:r>
            <a:r>
              <a:rPr lang="en-US" sz="1800" b="1" dirty="0" smtClean="0">
                <a:latin typeface="Calibri" pitchFamily="34" charset="0"/>
              </a:rPr>
              <a:t>Example:  State of Ohio</a:t>
            </a:r>
          </a:p>
          <a:p>
            <a:pPr marL="0" indent="0">
              <a:spcBef>
                <a:spcPts val="0"/>
              </a:spcBef>
              <a:buNone/>
            </a:pPr>
            <a:endParaRPr lang="en-US" sz="2800" dirty="0">
              <a:latin typeface="Calibri" pitchFamily="34" charset="0"/>
            </a:endParaRPr>
          </a:p>
          <a:p>
            <a:pPr marL="0" indent="0">
              <a:spcBef>
                <a:spcPts val="0"/>
              </a:spcBef>
              <a:buNone/>
            </a:pPr>
            <a:endParaRPr lang="en-US" sz="2400" dirty="0" smtClean="0">
              <a:latin typeface="Calibri" pitchFamily="34" charset="0"/>
            </a:endParaRPr>
          </a:p>
        </p:txBody>
      </p:sp>
      <p:pic>
        <p:nvPicPr>
          <p:cNvPr id="7170" name="Picture 6" descr="image0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3497115"/>
            <a:ext cx="7239000" cy="28987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7480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18</a:t>
            </a:fld>
            <a:endParaRPr lang="en-US"/>
          </a:p>
        </p:txBody>
      </p:sp>
      <p:sp>
        <p:nvSpPr>
          <p:cNvPr id="3" name="Content Placeholder 2"/>
          <p:cNvSpPr>
            <a:spLocks noGrp="1"/>
          </p:cNvSpPr>
          <p:nvPr>
            <p:ph sz="quarter" idx="1"/>
          </p:nvPr>
        </p:nvSpPr>
        <p:spPr>
          <a:xfrm>
            <a:off x="355231" y="1371600"/>
            <a:ext cx="8153400" cy="4944984"/>
          </a:xfrm>
        </p:spPr>
        <p:txBody>
          <a:bodyPr>
            <a:normAutofit/>
          </a:bodyPr>
          <a:lstStyle/>
          <a:p>
            <a:pPr marL="0" lvl="0" indent="0">
              <a:spcBef>
                <a:spcPts val="0"/>
              </a:spcBef>
              <a:buNone/>
            </a:pPr>
            <a:endParaRPr lang="en-US" sz="1400" b="1" dirty="0" smtClean="0">
              <a:latin typeface="Calibri" pitchFamily="34" charset="0"/>
            </a:endParaRPr>
          </a:p>
          <a:p>
            <a:pPr marL="0" lvl="0" indent="0">
              <a:spcBef>
                <a:spcPts val="0"/>
              </a:spcBef>
              <a:buNone/>
            </a:pPr>
            <a:endParaRPr lang="en-US" sz="1400" b="1" dirty="0" smtClean="0">
              <a:latin typeface="Calibri" pitchFamily="34" charset="0"/>
            </a:endParaRPr>
          </a:p>
          <a:p>
            <a:pPr marL="290513" indent="-290513">
              <a:lnSpc>
                <a:spcPct val="90000"/>
              </a:lnSpc>
              <a:spcBef>
                <a:spcPts val="0"/>
              </a:spcBef>
              <a:buSzPct val="100000"/>
              <a:buFont typeface="Wingdings" pitchFamily="2" charset="2"/>
              <a:buChar char="ü"/>
              <a:tabLst>
                <a:tab pos="290513" algn="l"/>
              </a:tabLst>
            </a:pPr>
            <a:r>
              <a:rPr lang="en-US" sz="2000" b="1" dirty="0" smtClean="0">
                <a:latin typeface="Calibri" pitchFamily="34" charset="0"/>
              </a:rPr>
              <a:t>Add Waiver </a:t>
            </a:r>
            <a:r>
              <a:rPr lang="en-US" sz="2000" b="1" dirty="0">
                <a:latin typeface="Calibri" pitchFamily="34" charset="0"/>
              </a:rPr>
              <a:t>(Release of Information) </a:t>
            </a:r>
            <a:r>
              <a:rPr lang="en-US" sz="2000" b="1" dirty="0" smtClean="0">
                <a:latin typeface="Calibri" pitchFamily="34" charset="0"/>
              </a:rPr>
              <a:t>to the </a:t>
            </a:r>
            <a:r>
              <a:rPr lang="en-US" sz="2000" b="1" dirty="0">
                <a:latin typeface="Calibri" pitchFamily="34" charset="0"/>
              </a:rPr>
              <a:t>Client Application.  </a:t>
            </a:r>
            <a:r>
              <a:rPr lang="en-US" sz="2000" dirty="0">
                <a:latin typeface="Calibri" pitchFamily="34" charset="0"/>
              </a:rPr>
              <a:t>This will assure that data exchanges can occur once vendor agreements are in place.  Due to increased privacy restrictions, it is important to involve </a:t>
            </a:r>
            <a:r>
              <a:rPr lang="en-US" sz="2000" dirty="0" smtClean="0">
                <a:latin typeface="Calibri" pitchFamily="34" charset="0"/>
              </a:rPr>
              <a:t>both vendors and attorneys </a:t>
            </a:r>
            <a:r>
              <a:rPr lang="en-US" sz="2000" dirty="0">
                <a:latin typeface="Calibri" pitchFamily="34" charset="0"/>
              </a:rPr>
              <a:t>in the development of </a:t>
            </a:r>
            <a:r>
              <a:rPr lang="en-US" sz="2000" dirty="0" smtClean="0">
                <a:latin typeface="Calibri" pitchFamily="34" charset="0"/>
              </a:rPr>
              <a:t>waiver language.</a:t>
            </a:r>
          </a:p>
          <a:p>
            <a:pPr marL="45720" marR="100330" indent="0">
              <a:lnSpc>
                <a:spcPct val="90000"/>
              </a:lnSpc>
              <a:spcBef>
                <a:spcPts val="0"/>
              </a:spcBef>
              <a:spcAft>
                <a:spcPts val="800"/>
              </a:spcAft>
              <a:buNone/>
            </a:pP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marL="282575" marR="100330" indent="0">
              <a:lnSpc>
                <a:spcPct val="90000"/>
              </a:lnSpc>
              <a:spcBef>
                <a:spcPts val="0"/>
              </a:spcBef>
              <a:spcAft>
                <a:spcPts val="800"/>
              </a:spcAft>
              <a:buNone/>
            </a:pPr>
            <a:r>
              <a:rPr lang="en-US" sz="2000" dirty="0" smtClean="0">
                <a:latin typeface="Calibri" panose="020F0502020204030204" pitchFamily="34" charset="0"/>
                <a:ea typeface="Calibri" panose="020F0502020204030204" pitchFamily="34" charset="0"/>
                <a:cs typeface="Times New Roman" panose="02020603050405020304" pitchFamily="18" charset="0"/>
              </a:rPr>
              <a:t>Considerations </a:t>
            </a:r>
            <a:r>
              <a:rPr lang="en-US" sz="2000" dirty="0">
                <a:latin typeface="Calibri" panose="020F0502020204030204" pitchFamily="34" charset="0"/>
                <a:ea typeface="Calibri" panose="020F0502020204030204" pitchFamily="34" charset="0"/>
                <a:cs typeface="Times New Roman" panose="02020603050405020304" pitchFamily="18" charset="0"/>
              </a:rPr>
              <a:t>include the following:</a:t>
            </a:r>
          </a:p>
          <a:p>
            <a:pPr marL="282575" marR="100330" indent="0">
              <a:lnSpc>
                <a:spcPct val="90000"/>
              </a:lnSpc>
              <a:spcBef>
                <a:spcPts val="0"/>
              </a:spcBef>
              <a:spcAft>
                <a:spcPts val="800"/>
              </a:spcAft>
              <a:buNone/>
            </a:pPr>
            <a:r>
              <a:rPr lang="en-US" sz="800" dirty="0">
                <a:latin typeface="Calibri" panose="020F0502020204030204" pitchFamily="34"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576263" marR="102870" lvl="0" indent="-293688">
              <a:lnSpc>
                <a:spcPct val="90000"/>
              </a:lnSpc>
              <a:spcBef>
                <a:spcPts val="0"/>
              </a:spcBef>
              <a:spcAft>
                <a:spcPts val="800"/>
              </a:spcAft>
              <a:buSzPts val="800"/>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Waivers should allow for </a:t>
            </a:r>
            <a:r>
              <a:rPr lang="en-US" sz="1800" b="1" dirty="0">
                <a:latin typeface="Calibri" panose="020F0502020204030204" pitchFamily="34" charset="0"/>
                <a:ea typeface="Calibri" panose="020F0502020204030204" pitchFamily="34" charset="0"/>
                <a:cs typeface="Times New Roman" panose="02020603050405020304" pitchFamily="18" charset="0"/>
              </a:rPr>
              <a:t>release of both main fuel AND electricity data.</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576263" marR="102870" lvl="0" indent="-293688">
              <a:lnSpc>
                <a:spcPct val="90000"/>
              </a:lnSpc>
              <a:spcBef>
                <a:spcPts val="0"/>
              </a:spcBef>
              <a:spcAft>
                <a:spcPts val="800"/>
              </a:spcAft>
              <a:buSzPts val="800"/>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Waiver language should allow grantees to </a:t>
            </a:r>
            <a:r>
              <a:rPr lang="en-US" sz="1800" b="1" dirty="0">
                <a:latin typeface="Calibri" panose="020F0502020204030204" pitchFamily="34" charset="0"/>
                <a:ea typeface="Calibri" panose="020F0502020204030204" pitchFamily="34" charset="0"/>
                <a:cs typeface="Times New Roman" panose="02020603050405020304" pitchFamily="18" charset="0"/>
              </a:rPr>
              <a:t>report the data to others.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576263" marR="100330" lvl="0" indent="-293688">
              <a:lnSpc>
                <a:spcPct val="90000"/>
              </a:lnSpc>
              <a:spcBef>
                <a:spcPts val="0"/>
              </a:spcBef>
              <a:spcAft>
                <a:spcPts val="800"/>
              </a:spcAft>
              <a:buSzPts val="800"/>
              <a:buFont typeface="Wingdings" panose="05000000000000000000" pitchFamily="2" charset="2"/>
              <a:buChar char="Ø"/>
            </a:pPr>
            <a:r>
              <a:rPr lang="en-US" sz="1800" dirty="0">
                <a:latin typeface="Calibri" panose="020F0502020204030204" pitchFamily="34" charset="0"/>
                <a:ea typeface="Calibri" panose="020F0502020204030204" pitchFamily="34" charset="0"/>
                <a:cs typeface="Times New Roman" panose="02020603050405020304" pitchFamily="18" charset="0"/>
              </a:rPr>
              <a:t>Waiver language should </a:t>
            </a:r>
            <a:r>
              <a:rPr lang="en-US" sz="1800" b="1" dirty="0">
                <a:latin typeface="Calibri" panose="020F0502020204030204" pitchFamily="34" charset="0"/>
                <a:ea typeface="Calibri" panose="020F0502020204030204" pitchFamily="34" charset="0"/>
                <a:cs typeface="Times New Roman" panose="02020603050405020304" pitchFamily="18" charset="0"/>
              </a:rPr>
              <a:t>protect the vendor from disclosure liability.</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408305" marR="100330" indent="0">
              <a:spcBef>
                <a:spcPts val="0"/>
              </a:spcBef>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282575" indent="0">
              <a:spcBef>
                <a:spcPts val="0"/>
              </a:spcBef>
              <a:buNone/>
            </a:pPr>
            <a:r>
              <a:rPr lang="en-US" sz="2000" i="1" dirty="0">
                <a:latin typeface="Calibri" panose="020F0502020204030204" pitchFamily="34" charset="0"/>
                <a:ea typeface="Calibri" panose="020F0502020204030204" pitchFamily="34" charset="0"/>
                <a:cs typeface="Times New Roman" panose="02020603050405020304" pitchFamily="18" charset="0"/>
              </a:rPr>
              <a:t>The following </a:t>
            </a:r>
            <a:r>
              <a:rPr lang="en-US" sz="2000" i="1" dirty="0" smtClean="0">
                <a:latin typeface="Calibri" panose="020F0502020204030204" pitchFamily="34" charset="0"/>
                <a:ea typeface="Calibri" panose="020F0502020204030204" pitchFamily="34" charset="0"/>
                <a:cs typeface="Times New Roman" panose="02020603050405020304" pitchFamily="18" charset="0"/>
              </a:rPr>
              <a:t>examples can be found in the "LIHEAP </a:t>
            </a:r>
            <a:r>
              <a:rPr lang="en-US" sz="2000" i="1" dirty="0">
                <a:latin typeface="Calibri" panose="020F0502020204030204" pitchFamily="34" charset="0"/>
                <a:ea typeface="Calibri" panose="020F0502020204030204" pitchFamily="34" charset="0"/>
                <a:cs typeface="Times New Roman" panose="02020603050405020304" pitchFamily="18" charset="0"/>
              </a:rPr>
              <a:t>Performance Measures Data Collection Guide - Client Waiver Supplement."</a:t>
            </a:r>
            <a:endParaRPr lang="en-US" sz="2000" dirty="0" smtClean="0">
              <a:latin typeface="Calibri" pitchFamily="34" charset="0"/>
            </a:endParaRPr>
          </a:p>
          <a:p>
            <a:pPr marL="0" indent="0">
              <a:lnSpc>
                <a:spcPct val="90000"/>
              </a:lnSpc>
              <a:spcBef>
                <a:spcPts val="0"/>
              </a:spcBef>
              <a:buSzPct val="100000"/>
              <a:buNone/>
              <a:tabLst>
                <a:tab pos="290513" algn="l"/>
              </a:tabLst>
            </a:pPr>
            <a:endParaRPr lang="en-US" sz="2000" b="1" dirty="0">
              <a:solidFill>
                <a:schemeClr val="bg1"/>
              </a:solidFill>
              <a:latin typeface="Calibri" pitchFamily="34" charset="0"/>
            </a:endParaRPr>
          </a:p>
          <a:p>
            <a:pPr marL="0" indent="0">
              <a:lnSpc>
                <a:spcPct val="90000"/>
              </a:lnSpc>
              <a:spcBef>
                <a:spcPts val="0"/>
              </a:spcBef>
              <a:buSzPct val="100000"/>
              <a:buNone/>
              <a:tabLst>
                <a:tab pos="290513" algn="l"/>
              </a:tabLst>
            </a:pPr>
            <a:endParaRPr lang="en-US" sz="2000" b="1" dirty="0" smtClean="0">
              <a:solidFill>
                <a:schemeClr val="bg1"/>
              </a:solidFill>
              <a:latin typeface="Calibri" pitchFamily="34" charset="0"/>
            </a:endParaRPr>
          </a:p>
          <a:p>
            <a:pPr marL="0" indent="0">
              <a:lnSpc>
                <a:spcPct val="90000"/>
              </a:lnSpc>
              <a:spcBef>
                <a:spcPts val="0"/>
              </a:spcBef>
              <a:buSzPct val="100000"/>
              <a:buNone/>
              <a:tabLst>
                <a:tab pos="290513" algn="l"/>
              </a:tabLst>
            </a:pPr>
            <a:endParaRPr lang="en-US" sz="1400" b="1" dirty="0" smtClean="0">
              <a:solidFill>
                <a:schemeClr val="bg1"/>
              </a:solidFill>
              <a:latin typeface="Calibri" pitchFamily="34" charset="0"/>
            </a:endParaRPr>
          </a:p>
          <a:p>
            <a:pPr marL="0" lvl="0" indent="0">
              <a:buNone/>
            </a:pPr>
            <a:endParaRPr lang="en-US" sz="2400" dirty="0" smtClean="0">
              <a:latin typeface="Calibri" pitchFamily="34" charset="0"/>
            </a:endParaRPr>
          </a:p>
        </p:txBody>
      </p:sp>
    </p:spTree>
    <p:extLst>
      <p:ext uri="{BB962C8B-B14F-4D97-AF65-F5344CB8AC3E}">
        <p14:creationId xmlns:p14="http://schemas.microsoft.com/office/powerpoint/2010/main" val="37135443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pPr>
            <a:r>
              <a:rPr lang="en-US" sz="3200" b="1" dirty="0" smtClean="0">
                <a:solidFill>
                  <a:schemeClr val="tx2">
                    <a:lumMod val="75000"/>
                  </a:schemeClr>
                </a:solidFill>
                <a:latin typeface="Calibri" pitchFamily="34" charset="0"/>
              </a:rPr>
              <a:t>Section </a:t>
            </a:r>
            <a:r>
              <a:rPr lang="en-US" sz="3200" b="1" dirty="0">
                <a:solidFill>
                  <a:schemeClr val="tx2">
                    <a:lumMod val="75000"/>
                  </a:schemeClr>
                </a:solidFill>
                <a:latin typeface="Calibri" pitchFamily="34" charset="0"/>
              </a:rPr>
              <a:t>I</a:t>
            </a:r>
            <a:r>
              <a:rPr lang="en-US" sz="3200" b="1" dirty="0" smtClean="0">
                <a:solidFill>
                  <a:schemeClr val="tx2">
                    <a:lumMod val="75000"/>
                  </a:schemeClr>
                </a:solidFill>
                <a:latin typeface="Calibri" pitchFamily="34" charset="0"/>
              </a:rPr>
              <a:t>:  	Energy Burden 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19</a:t>
            </a:fld>
            <a:endParaRPr lang="en-US"/>
          </a:p>
        </p:txBody>
      </p:sp>
      <p:sp>
        <p:nvSpPr>
          <p:cNvPr id="6" name="Content Placeholder 2"/>
          <p:cNvSpPr>
            <a:spLocks noGrp="1"/>
          </p:cNvSpPr>
          <p:nvPr>
            <p:ph sz="quarter" idx="1"/>
          </p:nvPr>
        </p:nvSpPr>
        <p:spPr>
          <a:xfrm>
            <a:off x="381000" y="1676400"/>
            <a:ext cx="8153400" cy="4953000"/>
          </a:xfrm>
        </p:spPr>
        <p:txBody>
          <a:bodyPr>
            <a:normAutofit/>
          </a:bodyPr>
          <a:lstStyle/>
          <a:p>
            <a:pPr>
              <a:spcBef>
                <a:spcPts val="0"/>
              </a:spcBef>
              <a:buClrTx/>
              <a:buSzTx/>
              <a:buFont typeface="Wingdings" panose="05000000000000000000" pitchFamily="2" charset="2"/>
              <a:buChar char="ü"/>
            </a:pPr>
            <a:endParaRPr lang="en-US" sz="1600" b="1" dirty="0">
              <a:solidFill>
                <a:prstClr val="black"/>
              </a:solidFill>
              <a:latin typeface="Calibri" pitchFamily="34" charset="0"/>
            </a:endParaRPr>
          </a:p>
          <a:p>
            <a:pPr marL="0" lvl="0" indent="0">
              <a:spcBef>
                <a:spcPts val="0"/>
              </a:spcBef>
              <a:buClrTx/>
              <a:buSzTx/>
              <a:buNone/>
            </a:pPr>
            <a:r>
              <a:rPr lang="en-US" sz="2000" b="1" u="sng" dirty="0">
                <a:latin typeface="Calibri" panose="020F0502020204030204" pitchFamily="34" charset="0"/>
              </a:rPr>
              <a:t>Example #1</a:t>
            </a:r>
            <a:r>
              <a:rPr lang="en-US" sz="2000" b="1" dirty="0">
                <a:latin typeface="Calibri" pitchFamily="34" charset="0"/>
              </a:rPr>
              <a:t>:  </a:t>
            </a:r>
            <a:r>
              <a:rPr lang="en-US" sz="2000" b="1" dirty="0">
                <a:latin typeface="Calibri" pitchFamily="34" charset="0"/>
              </a:rPr>
              <a:t>W</a:t>
            </a:r>
            <a:r>
              <a:rPr lang="en-US" sz="2000" b="1" dirty="0" smtClean="0">
                <a:latin typeface="Calibri" pitchFamily="34" charset="0"/>
              </a:rPr>
              <a:t>aiver </a:t>
            </a:r>
            <a:r>
              <a:rPr lang="en-US" sz="2000" b="1" dirty="0">
                <a:latin typeface="Calibri" pitchFamily="34" charset="0"/>
              </a:rPr>
              <a:t>language that was added to a client application that did NOT have previous language.</a:t>
            </a:r>
          </a:p>
          <a:p>
            <a:pPr marL="0" lvl="0" indent="0">
              <a:spcBef>
                <a:spcPts val="0"/>
              </a:spcBef>
              <a:buClrTx/>
              <a:buSzTx/>
              <a:buNone/>
            </a:pPr>
            <a:endParaRPr lang="en-US" sz="1600" b="1" dirty="0"/>
          </a:p>
          <a:p>
            <a:pPr marL="0" lvl="0" indent="0">
              <a:spcBef>
                <a:spcPts val="0"/>
              </a:spcBef>
              <a:buClrTx/>
              <a:buSzTx/>
              <a:buNone/>
            </a:pPr>
            <a:r>
              <a:rPr lang="en-US" sz="2000" b="1" dirty="0">
                <a:solidFill>
                  <a:prstClr val="black"/>
                </a:solidFill>
                <a:latin typeface="Calibri" pitchFamily="34" charset="0"/>
              </a:rPr>
              <a:t>Alabama</a:t>
            </a:r>
          </a:p>
          <a:p>
            <a:pPr marL="0" lvl="0" indent="0">
              <a:spcBef>
                <a:spcPts val="0"/>
              </a:spcBef>
              <a:buClrTx/>
              <a:buSzTx/>
              <a:buNone/>
            </a:pPr>
            <a:endParaRPr lang="en-US" sz="1200" b="1" dirty="0">
              <a:solidFill>
                <a:prstClr val="black"/>
              </a:solidFill>
              <a:latin typeface="Calibri" pitchFamily="34" charset="0"/>
            </a:endParaRPr>
          </a:p>
          <a:p>
            <a:pPr marL="0" lvl="0" indent="0">
              <a:spcBef>
                <a:spcPts val="0"/>
              </a:spcBef>
              <a:buClrTx/>
              <a:buSzTx/>
              <a:buNone/>
            </a:pPr>
            <a:r>
              <a:rPr lang="en-US" sz="1800" i="1" dirty="0">
                <a:latin typeface="Bookman Old Style" panose="02050604050505020204" pitchFamily="18" charset="0"/>
              </a:rPr>
              <a:t>“I authorize my utility provider and/or my fuel supplier to disclose my customer data (including, but not limited to, energy cost, consumption and billing data) to the Alabama Department of Economic and Community Affairs for the purposes of verification, analysis and reporting.”</a:t>
            </a:r>
          </a:p>
          <a:p>
            <a:pPr marL="0" lvl="0" indent="0">
              <a:spcBef>
                <a:spcPts val="0"/>
              </a:spcBef>
              <a:buClrTx/>
              <a:buSzTx/>
              <a:buNone/>
            </a:pPr>
            <a:endParaRPr lang="en-US" sz="1800" i="1" dirty="0">
              <a:solidFill>
                <a:prstClr val="black"/>
              </a:solidFill>
              <a:latin typeface="Bookman Old Style" pitchFamily="18" charset="0"/>
            </a:endParaRPr>
          </a:p>
          <a:p>
            <a:pPr marL="0" lvl="0" indent="0">
              <a:spcBef>
                <a:spcPts val="0"/>
              </a:spcBef>
              <a:buClrTx/>
              <a:buSzTx/>
              <a:buNone/>
            </a:pPr>
            <a:r>
              <a:rPr lang="en-US" sz="1800" i="1" dirty="0">
                <a:latin typeface="Bookman Old Style" panose="02050604050505020204" pitchFamily="18" charset="0"/>
              </a:rPr>
              <a:t>“I agree to hold harmless and/or release such companies from and against any claims, losses, demands, damages or liability of any kind caused by or allegedly caused by such disclosure.”</a:t>
            </a:r>
            <a:endParaRPr lang="en-US" sz="1800" i="1" dirty="0">
              <a:solidFill>
                <a:prstClr val="black"/>
              </a:solidFill>
              <a:latin typeface="Bookman Old Style" pitchFamily="18" charset="0"/>
            </a:endParaRPr>
          </a:p>
          <a:p>
            <a:pPr marL="0" lvl="0" indent="0">
              <a:spcBef>
                <a:spcPts val="0"/>
              </a:spcBef>
              <a:buClrTx/>
              <a:buSzTx/>
              <a:buNone/>
            </a:pPr>
            <a:endParaRPr lang="en-US" sz="1800" i="1" dirty="0">
              <a:solidFill>
                <a:prstClr val="black"/>
              </a:solidFill>
              <a:latin typeface="Bookman Old Style" pitchFamily="18" charset="0"/>
            </a:endParaRPr>
          </a:p>
          <a:p>
            <a:pPr marL="0" lvl="0" indent="0">
              <a:spcBef>
                <a:spcPts val="0"/>
              </a:spcBef>
              <a:buClrTx/>
              <a:buSzTx/>
              <a:buNone/>
            </a:pPr>
            <a:endParaRPr lang="en-US" sz="1400" i="1" dirty="0">
              <a:solidFill>
                <a:prstClr val="black"/>
              </a:solidFill>
              <a:latin typeface="Bookman Old Style" pitchFamily="18" charset="0"/>
            </a:endParaRPr>
          </a:p>
        </p:txBody>
      </p:sp>
    </p:spTree>
    <p:extLst>
      <p:ext uri="{BB962C8B-B14F-4D97-AF65-F5344CB8AC3E}">
        <p14:creationId xmlns:p14="http://schemas.microsoft.com/office/powerpoint/2010/main" val="3713544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Webinar Speakers</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a:t>
            </a:fld>
            <a:endParaRPr lang="en-US" dirty="0"/>
          </a:p>
        </p:txBody>
      </p:sp>
      <p:sp>
        <p:nvSpPr>
          <p:cNvPr id="3" name="Content Placeholder 2"/>
          <p:cNvSpPr>
            <a:spLocks noGrp="1"/>
          </p:cNvSpPr>
          <p:nvPr>
            <p:ph sz="quarter" idx="1"/>
          </p:nvPr>
        </p:nvSpPr>
        <p:spPr>
          <a:xfrm>
            <a:off x="381000" y="1828800"/>
            <a:ext cx="8229600" cy="4404360"/>
          </a:xfrm>
        </p:spPr>
        <p:txBody>
          <a:bodyPr>
            <a:normAutofit/>
          </a:bodyPr>
          <a:lstStyle/>
          <a:p>
            <a:pPr marL="319088" indent="-319088">
              <a:lnSpc>
                <a:spcPct val="90000"/>
              </a:lnSpc>
              <a:spcBef>
                <a:spcPts val="0"/>
              </a:spcBef>
              <a:buFont typeface="Arial" panose="020B0604020202020204" pitchFamily="34" charset="0"/>
              <a:buChar char="•"/>
            </a:pPr>
            <a:endParaRPr lang="en-US" sz="3200" b="1" dirty="0" smtClean="0">
              <a:latin typeface="Calibri" pitchFamily="34" charset="0"/>
            </a:endParaRPr>
          </a:p>
          <a:p>
            <a:pPr marL="319088" indent="-319088">
              <a:lnSpc>
                <a:spcPct val="90000"/>
              </a:lnSpc>
              <a:spcBef>
                <a:spcPts val="0"/>
              </a:spcBef>
              <a:buFont typeface="Arial" panose="020B0604020202020204" pitchFamily="34" charset="0"/>
              <a:buChar char="•"/>
            </a:pPr>
            <a:r>
              <a:rPr lang="en-US" sz="3200" b="1" dirty="0" smtClean="0">
                <a:latin typeface="Calibri" pitchFamily="34" charset="0"/>
              </a:rPr>
              <a:t>Melissa Torgerson</a:t>
            </a:r>
          </a:p>
          <a:p>
            <a:pPr marL="319088" indent="-319088">
              <a:lnSpc>
                <a:spcPct val="90000"/>
              </a:lnSpc>
              <a:spcBef>
                <a:spcPts val="0"/>
              </a:spcBef>
              <a:buNone/>
            </a:pPr>
            <a:r>
              <a:rPr lang="en-US" sz="3200" i="1" dirty="0" smtClean="0">
                <a:latin typeface="Calibri" pitchFamily="34" charset="0"/>
              </a:rPr>
              <a:t>	Verve Associates</a:t>
            </a:r>
          </a:p>
          <a:p>
            <a:pPr marL="319088" indent="-319088">
              <a:lnSpc>
                <a:spcPct val="90000"/>
              </a:lnSpc>
              <a:spcBef>
                <a:spcPts val="0"/>
              </a:spcBef>
              <a:buNone/>
            </a:pPr>
            <a:endParaRPr lang="en-US" sz="3200" b="1" dirty="0">
              <a:latin typeface="Calibri" pitchFamily="34" charset="0"/>
            </a:endParaRPr>
          </a:p>
          <a:p>
            <a:pPr marL="319088" indent="-319088">
              <a:lnSpc>
                <a:spcPct val="90000"/>
              </a:lnSpc>
              <a:spcBef>
                <a:spcPts val="0"/>
              </a:spcBef>
              <a:buFont typeface="Arial" panose="020B0604020202020204" pitchFamily="34" charset="0"/>
              <a:buChar char="•"/>
            </a:pPr>
            <a:r>
              <a:rPr lang="en-US" sz="3200" b="1" dirty="0" smtClean="0">
                <a:latin typeface="Calibri" pitchFamily="34" charset="0"/>
              </a:rPr>
              <a:t>Trayvon Braxton</a:t>
            </a:r>
          </a:p>
          <a:p>
            <a:pPr marL="319088" indent="-319088">
              <a:lnSpc>
                <a:spcPct val="90000"/>
              </a:lnSpc>
              <a:spcBef>
                <a:spcPts val="0"/>
              </a:spcBef>
              <a:buNone/>
            </a:pPr>
            <a:r>
              <a:rPr lang="en-US" sz="3200" dirty="0" smtClean="0">
                <a:latin typeface="Calibri" pitchFamily="34" charset="0"/>
              </a:rPr>
              <a:t>	</a:t>
            </a:r>
            <a:r>
              <a:rPr lang="en-US" sz="3200" i="1" dirty="0" smtClean="0">
                <a:latin typeface="Calibri" pitchFamily="34" charset="0"/>
              </a:rPr>
              <a:t>APPRISE</a:t>
            </a:r>
            <a:endParaRPr lang="en-US" sz="2600" i="1" dirty="0">
              <a:latin typeface="Calibri" pitchFamily="34" charset="0"/>
            </a:endParaRPr>
          </a:p>
        </p:txBody>
      </p:sp>
    </p:spTree>
    <p:extLst>
      <p:ext uri="{BB962C8B-B14F-4D97-AF65-F5344CB8AC3E}">
        <p14:creationId xmlns:p14="http://schemas.microsoft.com/office/powerpoint/2010/main" val="1485414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pPr>
            <a:r>
              <a:rPr lang="en-US" sz="3200" b="1" dirty="0" smtClean="0">
                <a:solidFill>
                  <a:schemeClr val="tx2">
                    <a:lumMod val="75000"/>
                  </a:schemeClr>
                </a:solidFill>
                <a:latin typeface="Calibri" pitchFamily="34" charset="0"/>
              </a:rPr>
              <a:t>Section </a:t>
            </a:r>
            <a:r>
              <a:rPr lang="en-US" sz="3200" b="1" dirty="0">
                <a:solidFill>
                  <a:schemeClr val="tx2">
                    <a:lumMod val="75000"/>
                  </a:schemeClr>
                </a:solidFill>
                <a:latin typeface="Calibri" pitchFamily="34" charset="0"/>
              </a:rPr>
              <a:t>I</a:t>
            </a:r>
            <a:r>
              <a:rPr lang="en-US" sz="3200" b="1" dirty="0" smtClean="0">
                <a:solidFill>
                  <a:schemeClr val="tx2">
                    <a:lumMod val="75000"/>
                  </a:schemeClr>
                </a:solidFill>
                <a:latin typeface="Calibri" pitchFamily="34" charset="0"/>
              </a:rPr>
              <a:t>:  	Energy Burden 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20</a:t>
            </a:fld>
            <a:endParaRPr lang="en-US"/>
          </a:p>
        </p:txBody>
      </p:sp>
      <p:sp>
        <p:nvSpPr>
          <p:cNvPr id="3" name="Content Placeholder 2"/>
          <p:cNvSpPr>
            <a:spLocks noGrp="1"/>
          </p:cNvSpPr>
          <p:nvPr>
            <p:ph sz="quarter" idx="1"/>
          </p:nvPr>
        </p:nvSpPr>
        <p:spPr>
          <a:xfrm>
            <a:off x="533400" y="1676400"/>
            <a:ext cx="8153400" cy="5021184"/>
          </a:xfrm>
        </p:spPr>
        <p:txBody>
          <a:bodyPr>
            <a:normAutofit fontScale="70000" lnSpcReduction="20000"/>
          </a:bodyPr>
          <a:lstStyle/>
          <a:p>
            <a:pPr marL="0" lvl="0" indent="0">
              <a:spcBef>
                <a:spcPts val="0"/>
              </a:spcBef>
              <a:buClrTx/>
              <a:buSzTx/>
              <a:buNone/>
            </a:pPr>
            <a:r>
              <a:rPr lang="en-US" b="1" u="sng" dirty="0" smtClean="0">
                <a:latin typeface="Calibri" panose="020F0502020204030204" pitchFamily="34" charset="0"/>
              </a:rPr>
              <a:t>Example </a:t>
            </a:r>
            <a:r>
              <a:rPr lang="en-US" b="1" u="sng" dirty="0">
                <a:latin typeface="Calibri" pitchFamily="34" charset="0"/>
              </a:rPr>
              <a:t>#2</a:t>
            </a:r>
            <a:r>
              <a:rPr lang="en-US" b="1" dirty="0">
                <a:latin typeface="Calibri" pitchFamily="34" charset="0"/>
              </a:rPr>
              <a:t>:  Supplemental waiver language that was added to a client application that already had most of the necessary language for data collection</a:t>
            </a:r>
            <a:r>
              <a:rPr lang="en-US" b="1" dirty="0" smtClean="0">
                <a:latin typeface="Calibri" panose="020F0502020204030204" pitchFamily="34" charset="0"/>
              </a:rPr>
              <a:t>.</a:t>
            </a:r>
          </a:p>
          <a:p>
            <a:pPr marL="0" lvl="0" indent="0">
              <a:spcBef>
                <a:spcPts val="0"/>
              </a:spcBef>
              <a:buClrTx/>
              <a:buSzTx/>
              <a:buNone/>
            </a:pPr>
            <a:endParaRPr lang="en-US" sz="2000" b="1" dirty="0" smtClean="0">
              <a:solidFill>
                <a:srgbClr val="C00000"/>
              </a:solidFill>
              <a:latin typeface="Calibri" panose="020F0502020204030204" pitchFamily="34" charset="0"/>
            </a:endParaRPr>
          </a:p>
          <a:p>
            <a:pPr marL="0" lvl="0" indent="0">
              <a:spcBef>
                <a:spcPts val="0"/>
              </a:spcBef>
              <a:buClrTx/>
              <a:buSzTx/>
              <a:buNone/>
            </a:pPr>
            <a:endParaRPr lang="en-US" sz="1400" b="1" dirty="0" smtClean="0">
              <a:solidFill>
                <a:prstClr val="black"/>
              </a:solidFill>
              <a:latin typeface="Calibri" pitchFamily="34" charset="0"/>
            </a:endParaRPr>
          </a:p>
          <a:p>
            <a:pPr marL="0" lvl="0" indent="0">
              <a:spcBef>
                <a:spcPts val="0"/>
              </a:spcBef>
              <a:buClrTx/>
              <a:buSzTx/>
              <a:buNone/>
            </a:pPr>
            <a:r>
              <a:rPr lang="en-US" sz="2600" b="1" dirty="0" smtClean="0">
                <a:solidFill>
                  <a:prstClr val="black"/>
                </a:solidFill>
                <a:latin typeface="Calibri" pitchFamily="34" charset="0"/>
              </a:rPr>
              <a:t>New Mexico</a:t>
            </a:r>
          </a:p>
          <a:p>
            <a:pPr marL="0" lvl="0" indent="0">
              <a:spcBef>
                <a:spcPts val="0"/>
              </a:spcBef>
              <a:buClrTx/>
              <a:buSzTx/>
              <a:buNone/>
            </a:pPr>
            <a:endParaRPr lang="en-US" sz="1400" b="1" i="1" dirty="0">
              <a:solidFill>
                <a:prstClr val="black"/>
              </a:solidFill>
              <a:latin typeface="Calibri" pitchFamily="34" charset="0"/>
            </a:endParaRPr>
          </a:p>
          <a:p>
            <a:pPr marL="0" lvl="0" indent="0">
              <a:spcBef>
                <a:spcPts val="0"/>
              </a:spcBef>
              <a:buClrTx/>
              <a:buSzTx/>
              <a:buNone/>
            </a:pPr>
            <a:r>
              <a:rPr lang="en-US" sz="2300" i="1" dirty="0" smtClean="0">
                <a:latin typeface="Bookman Old Style" panose="02050604050505020204" pitchFamily="18" charset="0"/>
              </a:rPr>
              <a:t>“</a:t>
            </a:r>
            <a:r>
              <a:rPr lang="en-US" sz="2100" i="1" dirty="0" smtClean="0">
                <a:latin typeface="Bookman Old Style" panose="02050604050505020204" pitchFamily="18" charset="0"/>
              </a:rPr>
              <a:t>I </a:t>
            </a:r>
            <a:r>
              <a:rPr lang="en-US" sz="2100" i="1" dirty="0">
                <a:latin typeface="Bookman Old Style" panose="02050604050505020204" pitchFamily="18" charset="0"/>
              </a:rPr>
              <a:t>understand that by providing the account numbers for my household energy supplier(s) I am authorizing the energy provider(s) to provide details about the account and energy use to HSD for the purposes of eligibility and determination of this and future applications, benefit determination, and program evaluation and </a:t>
            </a:r>
            <a:r>
              <a:rPr lang="en-US" sz="2100" i="1" dirty="0" smtClean="0">
                <a:latin typeface="Bookman Old Style" panose="02050604050505020204" pitchFamily="18" charset="0"/>
              </a:rPr>
              <a:t>analysis.”</a:t>
            </a:r>
            <a:endParaRPr lang="en-US" sz="2100" dirty="0">
              <a:latin typeface="Bookman Old Style" panose="02050604050505020204" pitchFamily="18" charset="0"/>
            </a:endParaRPr>
          </a:p>
          <a:p>
            <a:pPr marL="0" lvl="0" indent="0">
              <a:spcBef>
                <a:spcPts val="0"/>
              </a:spcBef>
              <a:buClrTx/>
              <a:buSzTx/>
              <a:buNone/>
            </a:pPr>
            <a:endParaRPr lang="en-US" sz="2100" i="1" dirty="0">
              <a:latin typeface="Bookman Old Style" panose="02050604050505020204" pitchFamily="18" charset="0"/>
            </a:endParaRPr>
          </a:p>
          <a:p>
            <a:pPr marL="0" lvl="0" indent="0">
              <a:spcBef>
                <a:spcPts val="0"/>
              </a:spcBef>
              <a:buClrTx/>
              <a:buSzTx/>
              <a:buNone/>
            </a:pPr>
            <a:r>
              <a:rPr lang="en-US" sz="2100" i="1" dirty="0" smtClean="0">
                <a:latin typeface="Bookman Old Style" panose="02050604050505020204" pitchFamily="18" charset="0"/>
              </a:rPr>
              <a:t>“I </a:t>
            </a:r>
            <a:r>
              <a:rPr lang="en-US" sz="2100" i="1" dirty="0">
                <a:latin typeface="Bookman Old Style" panose="02050604050505020204" pitchFamily="18" charset="0"/>
              </a:rPr>
              <a:t>understand that by providing application information I am authorizing HSD and its authorized agents to </a:t>
            </a:r>
            <a:r>
              <a:rPr lang="en-US" sz="2100" i="1" dirty="0">
                <a:solidFill>
                  <a:srgbClr val="C00000"/>
                </a:solidFill>
                <a:latin typeface="Bookman Old Style" panose="02050604050505020204" pitchFamily="18" charset="0"/>
              </a:rPr>
              <a:t>share and </a:t>
            </a:r>
            <a:r>
              <a:rPr lang="en-US" sz="2100" i="1" dirty="0">
                <a:latin typeface="Bookman Old Style" panose="02050604050505020204" pitchFamily="18" charset="0"/>
              </a:rPr>
              <a:t>report the data provided</a:t>
            </a:r>
            <a:r>
              <a:rPr lang="en-US" sz="2100" dirty="0">
                <a:latin typeface="Bookman Old Style" panose="02050604050505020204" pitchFamily="18" charset="0"/>
              </a:rPr>
              <a:t> </a:t>
            </a:r>
            <a:r>
              <a:rPr lang="en-US" sz="2100" i="1" dirty="0">
                <a:latin typeface="Bookman Old Style" panose="02050604050505020204" pitchFamily="18" charset="0"/>
              </a:rPr>
              <a:t>against federal, state, county, energy provider, employer and landlord databases or </a:t>
            </a:r>
            <a:r>
              <a:rPr lang="en-US" sz="2100" i="1" dirty="0" smtClean="0">
                <a:latin typeface="Bookman Old Style" panose="02050604050505020204" pitchFamily="18" charset="0"/>
              </a:rPr>
              <a:t>records.”</a:t>
            </a:r>
            <a:endParaRPr lang="en-US" sz="2100" dirty="0">
              <a:latin typeface="Bookman Old Style" panose="02050604050505020204" pitchFamily="18" charset="0"/>
            </a:endParaRPr>
          </a:p>
          <a:p>
            <a:pPr marL="0" lvl="0" indent="0">
              <a:spcBef>
                <a:spcPts val="0"/>
              </a:spcBef>
              <a:buClrTx/>
              <a:buSzTx/>
              <a:buNone/>
            </a:pPr>
            <a:endParaRPr lang="en-US" sz="2100" i="1" dirty="0">
              <a:latin typeface="Bookman Old Style" panose="02050604050505020204" pitchFamily="18" charset="0"/>
            </a:endParaRPr>
          </a:p>
          <a:p>
            <a:pPr marL="0" lvl="0" indent="0">
              <a:spcBef>
                <a:spcPts val="0"/>
              </a:spcBef>
              <a:buClrTx/>
              <a:buSzTx/>
              <a:buNone/>
            </a:pPr>
            <a:r>
              <a:rPr lang="en-US" sz="2100" i="1" dirty="0" smtClean="0">
                <a:latin typeface="Bookman Old Style" panose="02050604050505020204" pitchFamily="18" charset="0"/>
              </a:rPr>
              <a:t>“I </a:t>
            </a:r>
            <a:r>
              <a:rPr lang="en-US" sz="2100" i="1" dirty="0">
                <a:latin typeface="Bookman Old Style" panose="02050604050505020204" pitchFamily="18" charset="0"/>
              </a:rPr>
              <a:t>understand the information collected on this form may be disclosed to energy programs operating under HSD. HSD may </a:t>
            </a:r>
            <a:r>
              <a:rPr lang="en-US" sz="2100" i="1" dirty="0">
                <a:solidFill>
                  <a:srgbClr val="C00000"/>
                </a:solidFill>
                <a:latin typeface="Bookman Old Style" panose="02050604050505020204" pitchFamily="18" charset="0"/>
              </a:rPr>
              <a:t>share and </a:t>
            </a:r>
            <a:r>
              <a:rPr lang="en-US" sz="2100" i="1" dirty="0">
                <a:latin typeface="Bookman Old Style" panose="02050604050505020204" pitchFamily="18" charset="0"/>
              </a:rPr>
              <a:t>use information for purposes of referral, research, evaluation and </a:t>
            </a:r>
            <a:r>
              <a:rPr lang="en-US" sz="2100" i="1" dirty="0" smtClean="0">
                <a:latin typeface="Bookman Old Style" panose="02050604050505020204" pitchFamily="18" charset="0"/>
              </a:rPr>
              <a:t>analysis.”</a:t>
            </a:r>
            <a:endParaRPr lang="en-US" sz="2100" dirty="0">
              <a:latin typeface="Bookman Old Style" panose="02050604050505020204" pitchFamily="18" charset="0"/>
            </a:endParaRPr>
          </a:p>
          <a:p>
            <a:pPr marL="0" lvl="0" indent="0">
              <a:spcBef>
                <a:spcPts val="0"/>
              </a:spcBef>
              <a:buClrTx/>
              <a:buSzTx/>
              <a:buNone/>
            </a:pPr>
            <a:endParaRPr lang="en-US" sz="2100" i="1" dirty="0">
              <a:latin typeface="Bookman Old Style" panose="02050604050505020204" pitchFamily="18" charset="0"/>
            </a:endParaRPr>
          </a:p>
          <a:p>
            <a:pPr marL="0" lvl="0" indent="0">
              <a:spcBef>
                <a:spcPts val="0"/>
              </a:spcBef>
              <a:buClrTx/>
              <a:buSzTx/>
              <a:buNone/>
            </a:pPr>
            <a:r>
              <a:rPr lang="en-US" sz="2100" i="1" dirty="0" smtClean="0">
                <a:solidFill>
                  <a:srgbClr val="C00000"/>
                </a:solidFill>
                <a:latin typeface="Bookman Old Style" panose="02050604050505020204" pitchFamily="18" charset="0"/>
              </a:rPr>
              <a:t>“I </a:t>
            </a:r>
            <a:r>
              <a:rPr lang="en-US" sz="2100" i="1" dirty="0">
                <a:solidFill>
                  <a:srgbClr val="C00000"/>
                </a:solidFill>
                <a:latin typeface="Bookman Old Style" panose="02050604050505020204" pitchFamily="18" charset="0"/>
              </a:rPr>
              <a:t>understand that my utility companies will not have control over the data disclosed pursuant to this consent, and will not be responsible for monitoring or taking steps to ensure that HSD maintains the confidentiality of the data or uses the data as authorized</a:t>
            </a:r>
            <a:r>
              <a:rPr lang="en-US" sz="2100" i="1" dirty="0" smtClean="0">
                <a:solidFill>
                  <a:srgbClr val="C00000"/>
                </a:solidFill>
                <a:latin typeface="Bookman Old Style" panose="02050604050505020204" pitchFamily="18" charset="0"/>
              </a:rPr>
              <a:t>.”</a:t>
            </a:r>
            <a:endParaRPr lang="en-US" sz="2100" dirty="0">
              <a:solidFill>
                <a:srgbClr val="C00000"/>
              </a:solidFill>
              <a:latin typeface="Bookman Old Style" panose="02050604050505020204" pitchFamily="18" charset="0"/>
            </a:endParaRPr>
          </a:p>
        </p:txBody>
      </p:sp>
    </p:spTree>
    <p:extLst>
      <p:ext uri="{BB962C8B-B14F-4D97-AF65-F5344CB8AC3E}">
        <p14:creationId xmlns:p14="http://schemas.microsoft.com/office/powerpoint/2010/main" val="4292025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pPr>
            <a:r>
              <a:rPr lang="en-US" sz="3200" b="1" dirty="0" smtClean="0">
                <a:solidFill>
                  <a:schemeClr val="tx2">
                    <a:lumMod val="75000"/>
                  </a:schemeClr>
                </a:solidFill>
                <a:latin typeface="Calibri" pitchFamily="34" charset="0"/>
              </a:rPr>
              <a:t>Section </a:t>
            </a:r>
            <a:r>
              <a:rPr lang="en-US" sz="3200" b="1" dirty="0">
                <a:solidFill>
                  <a:schemeClr val="tx2">
                    <a:lumMod val="75000"/>
                  </a:schemeClr>
                </a:solidFill>
                <a:latin typeface="Calibri" pitchFamily="34" charset="0"/>
              </a:rPr>
              <a:t>I</a:t>
            </a:r>
            <a:r>
              <a:rPr lang="en-US" sz="3200" b="1" dirty="0" smtClean="0">
                <a:solidFill>
                  <a:schemeClr val="tx2">
                    <a:lumMod val="75000"/>
                  </a:schemeClr>
                </a:solidFill>
                <a:latin typeface="Calibri" pitchFamily="34" charset="0"/>
              </a:rPr>
              <a:t>:  	Energy Burden 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21</a:t>
            </a:fld>
            <a:endParaRPr lang="en-US"/>
          </a:p>
        </p:txBody>
      </p:sp>
      <p:sp>
        <p:nvSpPr>
          <p:cNvPr id="3" name="Content Placeholder 2"/>
          <p:cNvSpPr>
            <a:spLocks noGrp="1"/>
          </p:cNvSpPr>
          <p:nvPr>
            <p:ph sz="quarter" idx="1"/>
          </p:nvPr>
        </p:nvSpPr>
        <p:spPr>
          <a:xfrm>
            <a:off x="520337" y="1676400"/>
            <a:ext cx="8077200" cy="4724400"/>
          </a:xfrm>
        </p:spPr>
        <p:txBody>
          <a:bodyPr>
            <a:normAutofit/>
          </a:bodyPr>
          <a:lstStyle/>
          <a:p>
            <a:pPr marL="0" lvl="0" indent="0">
              <a:lnSpc>
                <a:spcPct val="90000"/>
              </a:lnSpc>
              <a:spcBef>
                <a:spcPts val="0"/>
              </a:spcBef>
              <a:buClrTx/>
              <a:buSzTx/>
              <a:buNone/>
            </a:pPr>
            <a:r>
              <a:rPr lang="en-US" sz="1900" b="1" u="sng" dirty="0" smtClean="0">
                <a:latin typeface="Calibri" panose="020F0502020204030204" pitchFamily="34" charset="0"/>
              </a:rPr>
              <a:t>Example </a:t>
            </a:r>
            <a:r>
              <a:rPr lang="en-US" sz="1900" b="1" u="sng" dirty="0">
                <a:latin typeface="Calibri" pitchFamily="34" charset="0"/>
              </a:rPr>
              <a:t>#3</a:t>
            </a:r>
            <a:r>
              <a:rPr lang="en-US" sz="1900" b="1" dirty="0">
                <a:latin typeface="Calibri" pitchFamily="34" charset="0"/>
              </a:rPr>
              <a:t>:  Applications </a:t>
            </a:r>
            <a:r>
              <a:rPr lang="en-US" sz="1900" b="1" dirty="0" smtClean="0">
                <a:latin typeface="Calibri" pitchFamily="34" charset="0"/>
              </a:rPr>
              <a:t>with waiver language that goes </a:t>
            </a:r>
            <a:r>
              <a:rPr lang="en-US" sz="1900" b="1" dirty="0">
                <a:latin typeface="Calibri" pitchFamily="34" charset="0"/>
              </a:rPr>
              <a:t>beyond data sharing for </a:t>
            </a:r>
            <a:r>
              <a:rPr lang="en-US" sz="1900" b="1" dirty="0" smtClean="0">
                <a:latin typeface="Calibri" pitchFamily="34" charset="0"/>
              </a:rPr>
              <a:t>heating </a:t>
            </a:r>
            <a:r>
              <a:rPr lang="en-US" sz="1900" b="1" dirty="0">
                <a:latin typeface="Calibri" pitchFamily="34" charset="0"/>
              </a:rPr>
              <a:t>fuel and </a:t>
            </a:r>
            <a:r>
              <a:rPr lang="en-US" sz="1900" b="1" dirty="0" smtClean="0">
                <a:latin typeface="Calibri" pitchFamily="34" charset="0"/>
              </a:rPr>
              <a:t>electricity, and also includes disclosure liability language.</a:t>
            </a:r>
            <a:endParaRPr lang="en-US" sz="1900" dirty="0" smtClean="0">
              <a:latin typeface="Calibri" panose="020F0502020204030204" pitchFamily="34" charset="0"/>
            </a:endParaRPr>
          </a:p>
          <a:p>
            <a:pPr marL="0" lvl="0" indent="0">
              <a:lnSpc>
                <a:spcPct val="90000"/>
              </a:lnSpc>
              <a:spcBef>
                <a:spcPts val="0"/>
              </a:spcBef>
              <a:buClrTx/>
              <a:buSzTx/>
              <a:buNone/>
            </a:pPr>
            <a:endParaRPr lang="en-US" sz="1400" b="1" dirty="0" smtClean="0">
              <a:solidFill>
                <a:prstClr val="black"/>
              </a:solidFill>
              <a:latin typeface="Calibri" pitchFamily="34" charset="0"/>
            </a:endParaRPr>
          </a:p>
          <a:p>
            <a:pPr marL="0" lvl="0" indent="0">
              <a:spcBef>
                <a:spcPts val="0"/>
              </a:spcBef>
              <a:buClrTx/>
              <a:buSzTx/>
              <a:buNone/>
            </a:pPr>
            <a:r>
              <a:rPr lang="en-US" sz="1800" b="1" dirty="0" smtClean="0">
                <a:solidFill>
                  <a:prstClr val="black"/>
                </a:solidFill>
                <a:latin typeface="Calibri" pitchFamily="34" charset="0"/>
              </a:rPr>
              <a:t>Wisconsin</a:t>
            </a:r>
          </a:p>
          <a:p>
            <a:pPr marL="0" lvl="0" indent="0">
              <a:spcBef>
                <a:spcPts val="0"/>
              </a:spcBef>
              <a:buClrTx/>
              <a:buSzTx/>
              <a:buNone/>
            </a:pPr>
            <a:endParaRPr lang="en-US" sz="1400" b="1" dirty="0">
              <a:solidFill>
                <a:prstClr val="black"/>
              </a:solidFill>
              <a:latin typeface="Calibri" pitchFamily="34" charset="0"/>
            </a:endParaRPr>
          </a:p>
          <a:p>
            <a:pPr marL="0" indent="0">
              <a:spcBef>
                <a:spcPts val="0"/>
              </a:spcBef>
              <a:buClrTx/>
              <a:buSzTx/>
              <a:buNone/>
            </a:pPr>
            <a:r>
              <a:rPr lang="en-US" sz="1500" i="1" dirty="0" smtClean="0">
                <a:latin typeface="Bookman Old Style" panose="02050604050505020204" pitchFamily="18" charset="0"/>
              </a:rPr>
              <a:t>“I </a:t>
            </a:r>
            <a:r>
              <a:rPr lang="en-US" sz="1500" i="1" dirty="0">
                <a:latin typeface="Bookman Old Style" panose="02050604050505020204" pitchFamily="18" charset="0"/>
              </a:rPr>
              <a:t>understand that by providing the account numbers for my household energy suppliers(s) I am authorizing the energy provider(s) to provide details about the account and energy use to the Wisconsin Department of Administration for the purposes of eligibility determination of this and future applications, benefit determination, and program evaluation and analysis including before and after receiving any weatherization services</a:t>
            </a:r>
            <a:r>
              <a:rPr lang="en-US" sz="1500" i="1" dirty="0" smtClean="0">
                <a:latin typeface="Bookman Old Style" panose="02050604050505020204" pitchFamily="18" charset="0"/>
              </a:rPr>
              <a:t>.”</a:t>
            </a:r>
            <a:endParaRPr lang="en-US" sz="1500" dirty="0">
              <a:latin typeface="Bookman Old Style" panose="02050604050505020204" pitchFamily="18" charset="0"/>
            </a:endParaRPr>
          </a:p>
          <a:p>
            <a:pPr marL="0" lvl="0" indent="0">
              <a:spcBef>
                <a:spcPts val="0"/>
              </a:spcBef>
              <a:buClrTx/>
              <a:buSzTx/>
              <a:buNone/>
            </a:pPr>
            <a:endParaRPr lang="en-US" sz="1550" i="1" dirty="0">
              <a:solidFill>
                <a:prstClr val="black"/>
              </a:solidFill>
              <a:latin typeface="Bookman Old Style" pitchFamily="18" charset="0"/>
            </a:endParaRPr>
          </a:p>
          <a:p>
            <a:pPr marL="0" lvl="0" indent="0">
              <a:spcBef>
                <a:spcPts val="0"/>
              </a:spcBef>
              <a:buClrTx/>
              <a:buSzTx/>
              <a:buNone/>
            </a:pPr>
            <a:r>
              <a:rPr lang="en-US" sz="1800" b="1" dirty="0" smtClean="0">
                <a:latin typeface="Calibri" panose="020F0502020204030204" pitchFamily="34" charset="0"/>
              </a:rPr>
              <a:t>Massachusetts</a:t>
            </a:r>
          </a:p>
          <a:p>
            <a:pPr marL="0" indent="0">
              <a:buNone/>
            </a:pPr>
            <a:r>
              <a:rPr lang="en-US" sz="1500" i="1" dirty="0" smtClean="0">
                <a:latin typeface="Bookman Old Style" panose="02050604050505020204" pitchFamily="18" charset="0"/>
              </a:rPr>
              <a:t>“I </a:t>
            </a:r>
            <a:r>
              <a:rPr lang="en-US" sz="1500" i="1" dirty="0">
                <a:latin typeface="Bookman Old Style" panose="02050604050505020204" pitchFamily="18" charset="0"/>
              </a:rPr>
              <a:t>give the AGENCY and/or DHCD permission to obtain and share any data about my annual energy consumption, cost, usage data, utility charges, payment history and other account information from my primary and/or secondary heating and energy company(</a:t>
            </a:r>
            <a:r>
              <a:rPr lang="en-US" sz="1500" i="1" dirty="0" err="1">
                <a:latin typeface="Bookman Old Style" panose="02050604050505020204" pitchFamily="18" charset="0"/>
              </a:rPr>
              <a:t>ies</a:t>
            </a:r>
            <a:r>
              <a:rPr lang="en-US" sz="1500" i="1" dirty="0">
                <a:latin typeface="Bookman Old Style" panose="02050604050505020204" pitchFamily="18" charset="0"/>
              </a:rPr>
              <a:t>). I authorize the company(</a:t>
            </a:r>
            <a:r>
              <a:rPr lang="en-US" sz="1500" i="1" dirty="0" err="1">
                <a:latin typeface="Bookman Old Style" panose="02050604050505020204" pitchFamily="18" charset="0"/>
              </a:rPr>
              <a:t>ies</a:t>
            </a:r>
            <a:r>
              <a:rPr lang="en-US" sz="1500" i="1" dirty="0">
                <a:latin typeface="Bookman Old Style" panose="02050604050505020204" pitchFamily="18" charset="0"/>
              </a:rPr>
              <a:t>) to provide this information to the AGENCY and/or DHCD. I agree to hold the company(</a:t>
            </a:r>
            <a:r>
              <a:rPr lang="en-US" sz="1500" i="1" dirty="0" err="1">
                <a:latin typeface="Bookman Old Style" panose="02050604050505020204" pitchFamily="18" charset="0"/>
              </a:rPr>
              <a:t>ies</a:t>
            </a:r>
            <a:r>
              <a:rPr lang="en-US" sz="1500" i="1" dirty="0">
                <a:latin typeface="Bookman Old Style" panose="02050604050505020204" pitchFamily="18" charset="0"/>
              </a:rPr>
              <a:t>) harmless and release them from and against loss, demands, damages, or liability caused by such disclosure</a:t>
            </a:r>
            <a:r>
              <a:rPr lang="en-US" sz="1500" i="1" dirty="0" smtClean="0">
                <a:latin typeface="Bookman Old Style" panose="02050604050505020204" pitchFamily="18" charset="0"/>
              </a:rPr>
              <a:t>.”</a:t>
            </a:r>
            <a:endParaRPr lang="en-US" sz="1500" dirty="0">
              <a:latin typeface="Bookman Old Style" panose="02050604050505020204" pitchFamily="18" charset="0"/>
            </a:endParaRPr>
          </a:p>
          <a:p>
            <a:pPr marL="0" lvl="0" indent="0">
              <a:spcBef>
                <a:spcPts val="0"/>
              </a:spcBef>
              <a:buNone/>
            </a:pPr>
            <a:endParaRPr lang="en-US" sz="1400" b="1" dirty="0" smtClean="0">
              <a:latin typeface="Calibri" pitchFamily="34" charset="0"/>
            </a:endParaRPr>
          </a:p>
        </p:txBody>
      </p:sp>
    </p:spTree>
    <p:extLst>
      <p:ext uri="{BB962C8B-B14F-4D97-AF65-F5344CB8AC3E}">
        <p14:creationId xmlns:p14="http://schemas.microsoft.com/office/powerpoint/2010/main" val="37330649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274320"/>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22</a:t>
            </a:fld>
            <a:endParaRPr lang="en-US"/>
          </a:p>
        </p:txBody>
      </p:sp>
      <p:sp>
        <p:nvSpPr>
          <p:cNvPr id="3" name="Content Placeholder 2"/>
          <p:cNvSpPr>
            <a:spLocks noGrp="1"/>
          </p:cNvSpPr>
          <p:nvPr>
            <p:ph sz="quarter" idx="1"/>
          </p:nvPr>
        </p:nvSpPr>
        <p:spPr>
          <a:xfrm>
            <a:off x="381000" y="1920240"/>
            <a:ext cx="8382000" cy="4937760"/>
          </a:xfrm>
        </p:spPr>
        <p:txBody>
          <a:bodyPr>
            <a:normAutofit/>
          </a:bodyPr>
          <a:lstStyle/>
          <a:p>
            <a:pPr marL="346075" indent="-346075">
              <a:spcBef>
                <a:spcPts val="0"/>
              </a:spcBef>
              <a:buSzPct val="100000"/>
              <a:buFont typeface="Wingdings" pitchFamily="2" charset="2"/>
              <a:buChar char="ü"/>
            </a:pPr>
            <a:r>
              <a:rPr lang="en-US" sz="2000" b="1" dirty="0" smtClean="0">
                <a:latin typeface="Calibri" pitchFamily="34" charset="0"/>
              </a:rPr>
              <a:t>Identification </a:t>
            </a:r>
            <a:r>
              <a:rPr lang="en-US" sz="2000" b="1" dirty="0">
                <a:latin typeface="Calibri" pitchFamily="34" charset="0"/>
              </a:rPr>
              <a:t>of Top Five/Top Ten Vendors. </a:t>
            </a:r>
            <a:r>
              <a:rPr lang="en-US" sz="2000" dirty="0">
                <a:latin typeface="Calibri" pitchFamily="34" charset="0"/>
              </a:rPr>
              <a:t>To reduce the burden associated with vendor data collection, grantees are only required to collect data from the largest vendors in their state. </a:t>
            </a:r>
            <a:r>
              <a:rPr lang="en-US" sz="2000" dirty="0" smtClean="0">
                <a:latin typeface="Calibri" pitchFamily="34" charset="0"/>
              </a:rPr>
              <a:t>This includes the top </a:t>
            </a:r>
            <a:r>
              <a:rPr lang="en-US" sz="2000" dirty="0">
                <a:latin typeface="Calibri" pitchFamily="34" charset="0"/>
              </a:rPr>
              <a:t>five natural gas vendors, top five electric vendors, top ten fuel oil vendors (if applicable), top ten propane vendors, and top ten other fuel vendors (if applicable). </a:t>
            </a:r>
            <a:endParaRPr lang="en-US" sz="2000" dirty="0" smtClean="0">
              <a:latin typeface="Calibri" pitchFamily="34" charset="0"/>
            </a:endParaRPr>
          </a:p>
          <a:p>
            <a:pPr marL="0" indent="0">
              <a:spcBef>
                <a:spcPts val="0"/>
              </a:spcBef>
              <a:buSzPct val="100000"/>
              <a:buNone/>
            </a:pPr>
            <a:endParaRPr lang="en-US" sz="1800" dirty="0" smtClean="0">
              <a:latin typeface="Calibri" pitchFamily="34" charset="0"/>
            </a:endParaRPr>
          </a:p>
          <a:p>
            <a:pPr marL="0" indent="0">
              <a:spcBef>
                <a:spcPts val="0"/>
              </a:spcBef>
              <a:buSzPct val="100000"/>
              <a:buNone/>
            </a:pPr>
            <a:endParaRPr lang="en-US" sz="1100" dirty="0" smtClean="0">
              <a:latin typeface="Calibri" pitchFamily="34" charset="0"/>
            </a:endParaRPr>
          </a:p>
          <a:p>
            <a:pPr marL="690563" lvl="1" indent="-342900">
              <a:spcBef>
                <a:spcPts val="0"/>
              </a:spcBef>
              <a:buClr>
                <a:schemeClr val="accent2"/>
              </a:buClr>
              <a:buSzPct val="100000"/>
              <a:buFont typeface="Wingdings" panose="05000000000000000000" pitchFamily="2" charset="2"/>
              <a:buChar char="Ø"/>
            </a:pPr>
            <a:r>
              <a:rPr lang="en-US" sz="1800" b="1" dirty="0" smtClean="0">
                <a:latin typeface="Calibri" panose="020F0502020204030204" pitchFamily="34" charset="0"/>
              </a:rPr>
              <a:t>How </a:t>
            </a:r>
            <a:r>
              <a:rPr lang="en-US" sz="1800" b="1" dirty="0">
                <a:latin typeface="Calibri" panose="020F0502020204030204" pitchFamily="34" charset="0"/>
              </a:rPr>
              <a:t>to identify the </a:t>
            </a:r>
            <a:r>
              <a:rPr lang="en-US" sz="1800" b="1" dirty="0" smtClean="0">
                <a:latin typeface="Calibri" panose="020F0502020204030204" pitchFamily="34" charset="0"/>
              </a:rPr>
              <a:t>largest fuel </a:t>
            </a:r>
            <a:r>
              <a:rPr lang="en-US" sz="1800" b="1" dirty="0">
                <a:latin typeface="Calibri" panose="020F0502020204030204" pitchFamily="34" charset="0"/>
              </a:rPr>
              <a:t>vendors</a:t>
            </a:r>
            <a:r>
              <a:rPr lang="en-US" sz="1800" b="1" dirty="0" smtClean="0">
                <a:latin typeface="Calibri" panose="020F0502020204030204" pitchFamily="34" charset="0"/>
              </a:rPr>
              <a:t>?</a:t>
            </a:r>
          </a:p>
          <a:p>
            <a:pPr marL="347663" lvl="1" indent="0">
              <a:spcBef>
                <a:spcPts val="0"/>
              </a:spcBef>
              <a:buClr>
                <a:schemeClr val="accent2"/>
              </a:buClr>
              <a:buSzPct val="100000"/>
              <a:buNone/>
            </a:pPr>
            <a:endParaRPr lang="en-US" sz="1800" dirty="0">
              <a:latin typeface="Calibri" panose="020F0502020204030204" pitchFamily="34" charset="0"/>
            </a:endParaRPr>
          </a:p>
          <a:p>
            <a:pPr marL="1005840" lvl="1">
              <a:spcBef>
                <a:spcPts val="0"/>
              </a:spcBef>
              <a:buFont typeface="Wingdings" panose="05000000000000000000" pitchFamily="2" charset="2"/>
              <a:buChar char="Ø"/>
            </a:pPr>
            <a:r>
              <a:rPr lang="en-US" sz="1800" dirty="0">
                <a:latin typeface="Calibri" panose="020F0502020204030204" pitchFamily="34" charset="0"/>
              </a:rPr>
              <a:t>Count the number of clients who heat/cool with that </a:t>
            </a:r>
            <a:r>
              <a:rPr lang="en-US" sz="1800" dirty="0" smtClean="0">
                <a:latin typeface="Calibri" panose="020F0502020204030204" pitchFamily="34" charset="0"/>
              </a:rPr>
              <a:t>fuel.</a:t>
            </a:r>
          </a:p>
          <a:p>
            <a:pPr marL="731520" lvl="1" indent="0">
              <a:spcBef>
                <a:spcPts val="0"/>
              </a:spcBef>
              <a:buNone/>
            </a:pPr>
            <a:endParaRPr lang="en-US" sz="1800" dirty="0">
              <a:latin typeface="Calibri" panose="020F0502020204030204" pitchFamily="34" charset="0"/>
            </a:endParaRPr>
          </a:p>
          <a:p>
            <a:pPr marL="1005840" lvl="1">
              <a:spcBef>
                <a:spcPts val="0"/>
              </a:spcBef>
              <a:buFont typeface="Wingdings" panose="05000000000000000000" pitchFamily="2" charset="2"/>
              <a:buChar char="Ø"/>
            </a:pPr>
            <a:r>
              <a:rPr lang="en-US" sz="1800" dirty="0">
                <a:latin typeface="Calibri" panose="020F0502020204030204" pitchFamily="34" charset="0"/>
              </a:rPr>
              <a:t>Among those clients, identify the five/ten fuel vendors that have the most </a:t>
            </a:r>
            <a:r>
              <a:rPr lang="en-US" sz="1800" dirty="0" smtClean="0">
                <a:latin typeface="Calibri" panose="020F0502020204030204" pitchFamily="34" charset="0"/>
              </a:rPr>
              <a:t>clients.</a:t>
            </a:r>
            <a:endParaRPr lang="en-US" sz="1800" dirty="0">
              <a:latin typeface="Calibri" panose="020F0502020204030204" pitchFamily="34" charset="0"/>
            </a:endParaRPr>
          </a:p>
          <a:p>
            <a:pPr marL="1051560" lvl="3" indent="0">
              <a:lnSpc>
                <a:spcPct val="80000"/>
              </a:lnSpc>
              <a:spcBef>
                <a:spcPts val="0"/>
              </a:spcBef>
              <a:buSzPct val="100000"/>
              <a:buNone/>
            </a:pPr>
            <a:endParaRPr lang="en-US" sz="1800" i="1" dirty="0" smtClean="0">
              <a:latin typeface="Calibri" panose="020F0502020204030204" pitchFamily="34" charset="0"/>
              <a:ea typeface="Calibri" panose="020F0502020204030204" pitchFamily="34" charset="0"/>
              <a:cs typeface="Times New Roman" panose="02020603050405020304" pitchFamily="18" charset="0"/>
            </a:endParaRPr>
          </a:p>
          <a:p>
            <a:pPr marL="1051560" lvl="3" indent="0">
              <a:lnSpc>
                <a:spcPct val="80000"/>
              </a:lnSpc>
              <a:spcBef>
                <a:spcPts val="0"/>
              </a:spcBef>
              <a:buSzPct val="100000"/>
              <a:buNone/>
            </a:pPr>
            <a:endParaRPr lang="en-US" sz="1800" i="1" dirty="0" smtClean="0">
              <a:latin typeface="Calibri" panose="020F0502020204030204" pitchFamily="34" charset="0"/>
              <a:ea typeface="Calibri" panose="020F0502020204030204" pitchFamily="34" charset="0"/>
              <a:cs typeface="Times New Roman" panose="02020603050405020304" pitchFamily="18" charset="0"/>
            </a:endParaRPr>
          </a:p>
          <a:p>
            <a:pPr marL="1051560" lvl="3" indent="0">
              <a:lnSpc>
                <a:spcPct val="80000"/>
              </a:lnSpc>
              <a:spcBef>
                <a:spcPts val="0"/>
              </a:spcBef>
              <a:buSzPct val="100000"/>
              <a:buNone/>
            </a:pPr>
            <a:endParaRPr lang="en-US" sz="1700" dirty="0" smtClean="0">
              <a:latin typeface="Calibri" pitchFamily="34" charset="0"/>
            </a:endParaRPr>
          </a:p>
          <a:p>
            <a:pPr marL="1051560" lvl="3" indent="0">
              <a:lnSpc>
                <a:spcPct val="80000"/>
              </a:lnSpc>
              <a:spcBef>
                <a:spcPts val="0"/>
              </a:spcBef>
              <a:buSzPct val="100000"/>
              <a:buNone/>
            </a:pPr>
            <a:endParaRPr lang="en-US" sz="1700" dirty="0" smtClean="0">
              <a:latin typeface="Calibri" pitchFamily="34" charset="0"/>
            </a:endParaRPr>
          </a:p>
          <a:p>
            <a:pPr marL="0" lvl="0" indent="0">
              <a:lnSpc>
                <a:spcPct val="80000"/>
              </a:lnSpc>
              <a:spcBef>
                <a:spcPts val="0"/>
              </a:spcBef>
              <a:buSzPct val="100000"/>
              <a:buNone/>
            </a:pPr>
            <a:endParaRPr lang="en-US" sz="2400" dirty="0" smtClean="0">
              <a:latin typeface="Calibri" pitchFamily="34" charset="0"/>
            </a:endParaRPr>
          </a:p>
          <a:p>
            <a:pPr marL="0" lvl="0" indent="0">
              <a:lnSpc>
                <a:spcPct val="80000"/>
              </a:lnSpc>
              <a:spcBef>
                <a:spcPts val="0"/>
              </a:spcBef>
              <a:buSzPct val="100000"/>
              <a:buNone/>
            </a:pPr>
            <a:endParaRPr lang="en-US" sz="2400" dirty="0">
              <a:latin typeface="Calibri" pitchFamily="34" charset="0"/>
            </a:endParaRPr>
          </a:p>
          <a:p>
            <a:pPr marL="347663" indent="0">
              <a:lnSpc>
                <a:spcPct val="80000"/>
              </a:lnSpc>
              <a:spcBef>
                <a:spcPts val="0"/>
              </a:spcBef>
              <a:buSzPct val="100000"/>
              <a:buNone/>
            </a:pPr>
            <a:endParaRPr lang="en-US" sz="2000" b="1" dirty="0">
              <a:latin typeface="Calibri" pitchFamily="34" charset="0"/>
            </a:endParaRPr>
          </a:p>
          <a:p>
            <a:pPr marL="347663" indent="0">
              <a:lnSpc>
                <a:spcPct val="80000"/>
              </a:lnSpc>
              <a:spcBef>
                <a:spcPts val="0"/>
              </a:spcBef>
              <a:buSzPct val="100000"/>
              <a:buNone/>
            </a:pPr>
            <a:endParaRPr lang="en-US" sz="3000" b="1" dirty="0" smtClean="0">
              <a:latin typeface="Calibri" pitchFamily="34" charset="0"/>
            </a:endParaRPr>
          </a:p>
        </p:txBody>
      </p:sp>
    </p:spTree>
    <p:extLst>
      <p:ext uri="{BB962C8B-B14F-4D97-AF65-F5344CB8AC3E}">
        <p14:creationId xmlns:p14="http://schemas.microsoft.com/office/powerpoint/2010/main" val="3262858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2648" y="1752600"/>
            <a:ext cx="7921752" cy="4343400"/>
          </a:xfrm>
        </p:spPr>
        <p:txBody>
          <a:bodyPr>
            <a:normAutofit fontScale="77500" lnSpcReduction="20000"/>
          </a:bodyPr>
          <a:lstStyle/>
          <a:p>
            <a:pPr marL="0" indent="0">
              <a:lnSpc>
                <a:spcPct val="120000"/>
              </a:lnSpc>
              <a:spcBef>
                <a:spcPts val="0"/>
              </a:spcBef>
              <a:buNone/>
            </a:pPr>
            <a:r>
              <a:rPr lang="en-US" sz="2300" dirty="0">
                <a:latin typeface="Calibri" panose="020F0502020204030204" pitchFamily="34" charset="0"/>
              </a:rPr>
              <a:t>OCS is expecting all states to collect data for all fuels used by LIHEAP clients. However, some states are facing challenges in working with vendors to establish agreements and information exchanges that may make it difficult for them to collect data for all fuels for FY 2016. </a:t>
            </a:r>
            <a:endParaRPr lang="en-US" sz="2300" dirty="0" smtClean="0">
              <a:latin typeface="Calibri" panose="020F0502020204030204" pitchFamily="34" charset="0"/>
            </a:endParaRPr>
          </a:p>
          <a:p>
            <a:pPr marL="0" indent="0">
              <a:lnSpc>
                <a:spcPct val="120000"/>
              </a:lnSpc>
              <a:spcBef>
                <a:spcPts val="0"/>
              </a:spcBef>
              <a:buNone/>
            </a:pPr>
            <a:endParaRPr lang="en-US" sz="2300" dirty="0">
              <a:latin typeface="Calibri" panose="020F0502020204030204" pitchFamily="34" charset="0"/>
            </a:endParaRPr>
          </a:p>
          <a:p>
            <a:pPr marL="0" indent="0">
              <a:lnSpc>
                <a:spcPct val="120000"/>
              </a:lnSpc>
              <a:spcBef>
                <a:spcPts val="0"/>
              </a:spcBef>
              <a:buNone/>
            </a:pPr>
            <a:r>
              <a:rPr lang="en-US" sz="2300" dirty="0">
                <a:latin typeface="Calibri" panose="020F0502020204030204" pitchFamily="34" charset="0"/>
              </a:rPr>
              <a:t>For any state facing those difficulties, APPRISE makes the following recommendations with respect to prioritization of fuels:</a:t>
            </a:r>
          </a:p>
          <a:p>
            <a:pPr marL="0" indent="0">
              <a:lnSpc>
                <a:spcPct val="120000"/>
              </a:lnSpc>
              <a:spcBef>
                <a:spcPts val="0"/>
              </a:spcBef>
              <a:buNone/>
            </a:pPr>
            <a:endParaRPr lang="en-US" sz="1500" dirty="0" smtClean="0">
              <a:latin typeface="Calibri" panose="020F0502020204030204" pitchFamily="34" charset="0"/>
            </a:endParaRPr>
          </a:p>
          <a:p>
            <a:pPr marL="0" indent="0">
              <a:lnSpc>
                <a:spcPct val="120000"/>
              </a:lnSpc>
              <a:spcBef>
                <a:spcPts val="0"/>
              </a:spcBef>
              <a:buNone/>
            </a:pPr>
            <a:endParaRPr lang="en-US" sz="1500" dirty="0" smtClean="0">
              <a:latin typeface="Calibri" panose="020F0502020204030204" pitchFamily="34" charset="0"/>
            </a:endParaRPr>
          </a:p>
          <a:p>
            <a:pPr marL="403225" lvl="1" indent="-403225">
              <a:lnSpc>
                <a:spcPct val="120000"/>
              </a:lnSpc>
              <a:spcBef>
                <a:spcPts val="0"/>
              </a:spcBef>
              <a:buClr>
                <a:schemeClr val="accent2"/>
              </a:buClr>
              <a:buFont typeface="Wingdings" panose="05000000000000000000" pitchFamily="2" charset="2"/>
              <a:buChar char="Ø"/>
            </a:pPr>
            <a:r>
              <a:rPr lang="en-US" sz="2200" b="1" dirty="0" smtClean="0">
                <a:latin typeface="Calibri" panose="020F0502020204030204" pitchFamily="34" charset="0"/>
              </a:rPr>
              <a:t>Priority #1: </a:t>
            </a:r>
            <a:r>
              <a:rPr lang="en-US" sz="2200" dirty="0" smtClean="0">
                <a:latin typeface="Calibri" panose="020F0502020204030204" pitchFamily="34" charset="0"/>
              </a:rPr>
              <a:t>Collect expenditure data for the fuel that represents the greatest share of home energy expenditures for low-income households.</a:t>
            </a:r>
            <a:br>
              <a:rPr lang="en-US" sz="2200" dirty="0" smtClean="0">
                <a:latin typeface="Calibri" panose="020F0502020204030204" pitchFamily="34" charset="0"/>
              </a:rPr>
            </a:br>
            <a:endParaRPr lang="en-US" sz="2200" dirty="0" smtClean="0">
              <a:latin typeface="Calibri" panose="020F0502020204030204" pitchFamily="34" charset="0"/>
            </a:endParaRPr>
          </a:p>
          <a:p>
            <a:pPr marL="403225" lvl="1" indent="-403225">
              <a:lnSpc>
                <a:spcPct val="120000"/>
              </a:lnSpc>
              <a:spcBef>
                <a:spcPts val="0"/>
              </a:spcBef>
              <a:buClr>
                <a:schemeClr val="accent2"/>
              </a:buClr>
              <a:buFont typeface="Wingdings" panose="05000000000000000000" pitchFamily="2" charset="2"/>
              <a:buChar char="Ø"/>
            </a:pPr>
            <a:r>
              <a:rPr lang="en-US" sz="2200" b="1" dirty="0" smtClean="0">
                <a:latin typeface="Calibri" panose="020F0502020204030204" pitchFamily="34" charset="0"/>
              </a:rPr>
              <a:t>Priority #2: </a:t>
            </a:r>
            <a:r>
              <a:rPr lang="en-US" sz="2200" dirty="0" smtClean="0">
                <a:latin typeface="Calibri" panose="020F0502020204030204" pitchFamily="34" charset="0"/>
              </a:rPr>
              <a:t>If electricity is not Priority #1, then collect electricity data as Priority #2.</a:t>
            </a:r>
            <a:br>
              <a:rPr lang="en-US" sz="2200" dirty="0" smtClean="0">
                <a:latin typeface="Calibri" panose="020F0502020204030204" pitchFamily="34" charset="0"/>
              </a:rPr>
            </a:br>
            <a:endParaRPr lang="en-US" sz="2200" dirty="0" smtClean="0">
              <a:latin typeface="Calibri" panose="020F0502020204030204" pitchFamily="34" charset="0"/>
            </a:endParaRPr>
          </a:p>
          <a:p>
            <a:pPr marL="403225" lvl="1" indent="-403225">
              <a:lnSpc>
                <a:spcPct val="120000"/>
              </a:lnSpc>
              <a:spcBef>
                <a:spcPts val="0"/>
              </a:spcBef>
              <a:buClr>
                <a:schemeClr val="accent2"/>
              </a:buClr>
              <a:buFont typeface="Wingdings" panose="05000000000000000000" pitchFamily="2" charset="2"/>
              <a:buChar char="Ø"/>
            </a:pPr>
            <a:r>
              <a:rPr lang="en-US" sz="2200" b="1" dirty="0" smtClean="0">
                <a:latin typeface="Calibri" panose="020F0502020204030204" pitchFamily="34" charset="0"/>
              </a:rPr>
              <a:t>Priority #3: </a:t>
            </a:r>
            <a:r>
              <a:rPr lang="en-US" sz="2200" dirty="0" smtClean="0">
                <a:latin typeface="Calibri" panose="020F0502020204030204" pitchFamily="34" charset="0"/>
              </a:rPr>
              <a:t>Attempt to cover at least 90 percent of clients by adding a third fuel. </a:t>
            </a:r>
            <a:endParaRPr lang="en-US" sz="2200" b="1" dirty="0" smtClean="0">
              <a:latin typeface="Calibri" panose="020F0502020204030204" pitchFamily="34" charset="0"/>
            </a:endParaRPr>
          </a:p>
          <a:p>
            <a:pPr lvl="1">
              <a:lnSpc>
                <a:spcPct val="120000"/>
              </a:lnSpc>
              <a:spcBef>
                <a:spcPts val="0"/>
              </a:spcBef>
            </a:pPr>
            <a:endParaRPr lang="en-US" b="1" i="1" dirty="0"/>
          </a:p>
          <a:p>
            <a:pPr lvl="1">
              <a:lnSpc>
                <a:spcPct val="120000"/>
              </a:lnSpc>
              <a:spcBef>
                <a:spcPts val="0"/>
              </a:spcBef>
            </a:pPr>
            <a:endParaRPr lang="en-US" dirty="0" smtClean="0"/>
          </a:p>
          <a:p>
            <a:pPr marL="457200" lvl="1" indent="0">
              <a:lnSpc>
                <a:spcPct val="120000"/>
              </a:lnSpc>
              <a:spcBef>
                <a:spcPts val="0"/>
              </a:spcBef>
              <a:buNone/>
            </a:pPr>
            <a:endParaRPr lang="en-US" dirty="0"/>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23</a:t>
            </a:fld>
            <a:endParaRPr lang="en-US" dirty="0"/>
          </a:p>
        </p:txBody>
      </p:sp>
      <p:sp>
        <p:nvSpPr>
          <p:cNvPr id="4" name="Title 3"/>
          <p:cNvSpPr>
            <a:spLocks noGrp="1"/>
          </p:cNvSpPr>
          <p:nvPr>
            <p:ph type="title"/>
          </p:nvPr>
        </p:nvSpPr>
        <p:spPr>
          <a:xfrm>
            <a:off x="304800" y="228600"/>
            <a:ext cx="8461248" cy="990600"/>
          </a:xfrm>
        </p:spPr>
        <p:txBody>
          <a:bodyPr>
            <a:normAutofit/>
          </a:bodyPr>
          <a:lstStyle/>
          <a:p>
            <a:pPr marL="1828800" indent="-1828800">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dirty="0"/>
          </a:p>
        </p:txBody>
      </p:sp>
    </p:spTree>
    <p:extLst>
      <p:ext uri="{BB962C8B-B14F-4D97-AF65-F5344CB8AC3E}">
        <p14:creationId xmlns:p14="http://schemas.microsoft.com/office/powerpoint/2010/main" val="4281767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8724" y="1828800"/>
            <a:ext cx="8075676" cy="4495800"/>
          </a:xfrm>
        </p:spPr>
        <p:txBody>
          <a:bodyPr>
            <a:normAutofit/>
          </a:bodyPr>
          <a:lstStyle/>
          <a:p>
            <a:pPr marL="0" indent="0">
              <a:spcBef>
                <a:spcPts val="0"/>
              </a:spcBef>
              <a:buNone/>
            </a:pPr>
            <a:r>
              <a:rPr lang="en-US" sz="2400" b="1" dirty="0" smtClean="0">
                <a:latin typeface="Calibri" panose="020F0502020204030204" pitchFamily="34" charset="0"/>
              </a:rPr>
              <a:t>Where do I get low-income home energy expenditure statistics for my state?</a:t>
            </a:r>
          </a:p>
          <a:p>
            <a:pPr marL="0" indent="0">
              <a:spcBef>
                <a:spcPts val="0"/>
              </a:spcBef>
              <a:buNone/>
            </a:pPr>
            <a:endParaRPr lang="en-US" sz="2400" b="1" dirty="0" smtClean="0">
              <a:latin typeface="Calibri" panose="020F0502020204030204" pitchFamily="34" charset="0"/>
            </a:endParaRPr>
          </a:p>
          <a:p>
            <a:pPr marL="739775" lvl="1" indent="-373063">
              <a:spcBef>
                <a:spcPts val="0"/>
              </a:spcBef>
              <a:buClr>
                <a:schemeClr val="accent2"/>
              </a:buClr>
              <a:buFont typeface="Wingdings" panose="05000000000000000000" pitchFamily="2" charset="2"/>
              <a:buChar char="Ø"/>
            </a:pPr>
            <a:r>
              <a:rPr lang="en-US" sz="2000" dirty="0" smtClean="0">
                <a:latin typeface="Calibri" panose="020F0502020204030204" pitchFamily="34" charset="0"/>
              </a:rPr>
              <a:t>APPRISE has developed an interactive Excel spreadsheet that gives you the needed information. </a:t>
            </a:r>
            <a:br>
              <a:rPr lang="en-US" sz="2000" dirty="0" smtClean="0">
                <a:latin typeface="Calibri" panose="020F0502020204030204" pitchFamily="34" charset="0"/>
              </a:rPr>
            </a:br>
            <a:endParaRPr lang="en-US" sz="2000" dirty="0" smtClean="0">
              <a:latin typeface="Calibri" panose="020F0502020204030204" pitchFamily="34" charset="0"/>
            </a:endParaRPr>
          </a:p>
          <a:p>
            <a:pPr marL="739775" lvl="1" indent="0">
              <a:spcBef>
                <a:spcPts val="0"/>
              </a:spcBef>
              <a:buNone/>
            </a:pPr>
            <a:r>
              <a:rPr lang="en-US" sz="2000" i="1" dirty="0" smtClean="0">
                <a:latin typeface="Calibri" panose="020F0502020204030204" pitchFamily="34" charset="0"/>
                <a:hlinkClick r:id="rId2"/>
              </a:rPr>
              <a:t>https</a:t>
            </a:r>
            <a:r>
              <a:rPr lang="en-US" sz="2000" i="1" dirty="0">
                <a:latin typeface="Calibri" panose="020F0502020204030204" pitchFamily="34" charset="0"/>
                <a:hlinkClick r:id="rId2"/>
              </a:rPr>
              <a:t>://</a:t>
            </a:r>
            <a:r>
              <a:rPr lang="en-US" sz="2000" i="1" dirty="0" smtClean="0">
                <a:latin typeface="Calibri" panose="020F0502020204030204" pitchFamily="34" charset="0"/>
                <a:hlinkClick r:id="rId2"/>
              </a:rPr>
              <a:t>liheappm.ncat.org/sites/default/files/private/training/L-I_Energy_Expenditure_Data_By_State.xlsx</a:t>
            </a:r>
            <a:r>
              <a:rPr lang="en-US" sz="2000" i="1" dirty="0" smtClean="0">
                <a:latin typeface="Calibri" panose="020F0502020204030204" pitchFamily="34" charset="0"/>
              </a:rPr>
              <a:t>  </a:t>
            </a:r>
            <a:r>
              <a:rPr lang="en-US" sz="2400" i="1" dirty="0" smtClean="0">
                <a:latin typeface="Calibri" panose="020F0502020204030204" pitchFamily="34" charset="0"/>
              </a:rPr>
              <a:t/>
            </a:r>
            <a:br>
              <a:rPr lang="en-US" sz="2400" i="1" dirty="0" smtClean="0">
                <a:latin typeface="Calibri" panose="020F0502020204030204" pitchFamily="34" charset="0"/>
              </a:rPr>
            </a:br>
            <a:endParaRPr lang="en-US" sz="2400" i="1" dirty="0" smtClean="0">
              <a:latin typeface="Calibri" panose="020F0502020204030204" pitchFamily="34" charset="0"/>
            </a:endParaRPr>
          </a:p>
          <a:p>
            <a:pPr marL="365760" lvl="1" indent="0">
              <a:spcBef>
                <a:spcPts val="0"/>
              </a:spcBef>
              <a:buNone/>
            </a:pPr>
            <a:endParaRPr lang="en-US" b="1" i="1" dirty="0">
              <a:latin typeface="Calibri" panose="020F0502020204030204" pitchFamily="34" charset="0"/>
            </a:endParaRPr>
          </a:p>
          <a:p>
            <a:pPr lvl="1">
              <a:spcBef>
                <a:spcPts val="0"/>
              </a:spcBef>
            </a:pPr>
            <a:endParaRPr lang="en-US" i="1" dirty="0" smtClean="0">
              <a:latin typeface="Calibri" panose="020F0502020204030204" pitchFamily="34" charset="0"/>
            </a:endParaRPr>
          </a:p>
          <a:p>
            <a:pPr marL="457200" lvl="1" indent="0">
              <a:spcBef>
                <a:spcPts val="0"/>
              </a:spcBef>
              <a:buNone/>
            </a:pPr>
            <a:endParaRPr lang="en-US" i="1" dirty="0">
              <a:latin typeface="Calibri" panose="020F0502020204030204" pitchFamily="34" charset="0"/>
            </a:endParaRPr>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24</a:t>
            </a:fld>
            <a:endParaRPr lang="en-US" dirty="0"/>
          </a:p>
        </p:txBody>
      </p:sp>
      <p:sp>
        <p:nvSpPr>
          <p:cNvPr id="4" name="Title 3"/>
          <p:cNvSpPr>
            <a:spLocks noGrp="1"/>
          </p:cNvSpPr>
          <p:nvPr>
            <p:ph type="title"/>
          </p:nvPr>
        </p:nvSpPr>
        <p:spPr>
          <a:xfrm>
            <a:off x="304800" y="228600"/>
            <a:ext cx="8461248" cy="990600"/>
          </a:xfrm>
        </p:spPr>
        <p:txBody>
          <a:bodyPr>
            <a:noAutofit/>
          </a:bodyPr>
          <a:lstStyle/>
          <a:p>
            <a:pPr marL="1828800" indent="-1828800">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sz="3200" dirty="0"/>
          </a:p>
        </p:txBody>
      </p:sp>
    </p:spTree>
    <p:extLst>
      <p:ext uri="{BB962C8B-B14F-4D97-AF65-F5344CB8AC3E}">
        <p14:creationId xmlns:p14="http://schemas.microsoft.com/office/powerpoint/2010/main" val="18682036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3231" y="1828800"/>
            <a:ext cx="4724400" cy="4603750"/>
          </a:xfrm>
        </p:spPr>
        <p:txBody>
          <a:bodyPr>
            <a:normAutofit/>
          </a:bodyPr>
          <a:lstStyle/>
          <a:p>
            <a:pPr marL="0" indent="0">
              <a:buNone/>
            </a:pPr>
            <a:r>
              <a:rPr lang="en-US" sz="2000" b="1" dirty="0" smtClean="0">
                <a:latin typeface="Calibri" panose="020F0502020204030204" pitchFamily="34" charset="0"/>
              </a:rPr>
              <a:t>Prioritization of Fuels Example:  Iowa</a:t>
            </a:r>
          </a:p>
          <a:p>
            <a:pPr marL="282575" indent="-282575">
              <a:buFont typeface="+mj-lt"/>
              <a:buAutoNum type="arabicParenR"/>
            </a:pPr>
            <a:endParaRPr lang="en-US" sz="1200" dirty="0" smtClean="0">
              <a:latin typeface="Calibri" panose="020F0502020204030204" pitchFamily="34" charset="0"/>
            </a:endParaRPr>
          </a:p>
          <a:p>
            <a:pPr marL="342900" indent="-342900">
              <a:spcBef>
                <a:spcPts val="0"/>
              </a:spcBef>
              <a:spcAft>
                <a:spcPts val="1800"/>
              </a:spcAft>
              <a:buSzPct val="100000"/>
              <a:buFont typeface="+mj-lt"/>
              <a:buAutoNum type="arabicPeriod"/>
            </a:pPr>
            <a:r>
              <a:rPr lang="en-US" sz="1800" b="0" dirty="0">
                <a:latin typeface="Calibri" panose="020F0502020204030204" pitchFamily="34" charset="0"/>
              </a:rPr>
              <a:t>We recommend that Iowa prioritize data collection from the state’s gas vendors, the fuel that represents the greatest share of home energy expenditures for low-income households in the state</a:t>
            </a:r>
          </a:p>
          <a:p>
            <a:pPr marL="342900" indent="-342900">
              <a:spcBef>
                <a:spcPts val="0"/>
              </a:spcBef>
              <a:spcAft>
                <a:spcPts val="1800"/>
              </a:spcAft>
              <a:buSzPct val="100000"/>
              <a:buFont typeface="+mj-lt"/>
              <a:buAutoNum type="arabicPeriod"/>
            </a:pPr>
            <a:r>
              <a:rPr lang="en-US" sz="1800" b="0" dirty="0">
                <a:latin typeface="Calibri" panose="020F0502020204030204" pitchFamily="34" charset="0"/>
              </a:rPr>
              <a:t>We recommend that Iowa then work to collect electricity data for all clients</a:t>
            </a:r>
          </a:p>
          <a:p>
            <a:pPr marL="342900" indent="-342900">
              <a:spcBef>
                <a:spcPts val="0"/>
              </a:spcBef>
              <a:spcAft>
                <a:spcPts val="1800"/>
              </a:spcAft>
              <a:buSzPct val="100000"/>
              <a:buFont typeface="+mj-lt"/>
              <a:buAutoNum type="arabicPeriod"/>
            </a:pPr>
            <a:r>
              <a:rPr lang="en-US" sz="1800" b="0" dirty="0">
                <a:latin typeface="Calibri" panose="020F0502020204030204" pitchFamily="34" charset="0"/>
              </a:rPr>
              <a:t>Finally, we recommend that Iowa attempt to collect data from the state’s LPG vendors since they also represent a large share of LIHEAP clients</a:t>
            </a:r>
            <a:r>
              <a:rPr lang="en-US" sz="1800" b="0" dirty="0" smtClean="0">
                <a:latin typeface="Calibri" panose="020F0502020204030204" pitchFamily="34" charset="0"/>
              </a:rPr>
              <a:t>.</a:t>
            </a:r>
            <a:endParaRPr lang="en-US" sz="1800" dirty="0" smtClean="0">
              <a:latin typeface="Calibri" panose="020F0502020204030204" pitchFamily="34" charset="0"/>
            </a:endParaRPr>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25</a:t>
            </a:fld>
            <a:endParaRPr lang="en-US" dirty="0"/>
          </a:p>
        </p:txBody>
      </p:sp>
      <p:sp>
        <p:nvSpPr>
          <p:cNvPr id="4" name="Title 3"/>
          <p:cNvSpPr>
            <a:spLocks noGrp="1"/>
          </p:cNvSpPr>
          <p:nvPr>
            <p:ph type="title"/>
          </p:nvPr>
        </p:nvSpPr>
        <p:spPr>
          <a:xfrm>
            <a:off x="533400" y="228600"/>
            <a:ext cx="8232648" cy="990600"/>
          </a:xfrm>
        </p:spPr>
        <p:txBody>
          <a:bodyPr>
            <a:noAutofit/>
          </a:bodyPr>
          <a:lstStyle/>
          <a:p>
            <a:pPr marL="1882775" indent="-1882775">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583159004"/>
              </p:ext>
            </p:extLst>
          </p:nvPr>
        </p:nvGraphicFramePr>
        <p:xfrm>
          <a:off x="5257800" y="2209800"/>
          <a:ext cx="3355848" cy="3429002"/>
        </p:xfrm>
        <a:graphic>
          <a:graphicData uri="http://schemas.openxmlformats.org/drawingml/2006/table">
            <a:tbl>
              <a:tblPr firstRow="1" firstCol="1" bandRow="1">
                <a:tableStyleId>{5C22544A-7EE6-4342-B048-85BDC9FD1C3A}</a:tableStyleId>
              </a:tblPr>
              <a:tblGrid>
                <a:gridCol w="1004169"/>
                <a:gridCol w="2351679"/>
              </a:tblGrid>
              <a:tr h="796904">
                <a:tc>
                  <a:txBody>
                    <a:bodyPr/>
                    <a:lstStyle/>
                    <a:p>
                      <a:pPr marL="0" marR="0" algn="ctr">
                        <a:spcBef>
                          <a:spcPts val="600"/>
                        </a:spcBef>
                        <a:spcAft>
                          <a:spcPts val="600"/>
                        </a:spcAft>
                      </a:pPr>
                      <a:r>
                        <a:rPr lang="en-US" sz="1400" dirty="0">
                          <a:effectLst/>
                        </a:rPr>
                        <a:t>Fuel Type</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600"/>
                        </a:spcBef>
                        <a:spcAft>
                          <a:spcPts val="600"/>
                        </a:spcAft>
                      </a:pPr>
                      <a:r>
                        <a:rPr lang="en-US" sz="1400" dirty="0">
                          <a:effectLst/>
                        </a:rPr>
                        <a:t>Percent of Total Low-Income Household Expenditures for Heating/Cooling</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tc>
              </a:tr>
              <a:tr h="317439">
                <a:tc>
                  <a:txBody>
                    <a:bodyPr/>
                    <a:lstStyle/>
                    <a:p>
                      <a:pPr marL="0" marR="0" algn="ctr">
                        <a:spcBef>
                          <a:spcPts val="100"/>
                        </a:spcBef>
                        <a:spcAft>
                          <a:spcPts val="100"/>
                        </a:spcAft>
                      </a:pPr>
                      <a:r>
                        <a:rPr lang="en-US" sz="1400" dirty="0">
                          <a:effectLst/>
                        </a:rPr>
                        <a:t>Electric</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860425" marR="685800" indent="-120650" algn="ctr" defTabSz="742950">
                        <a:spcBef>
                          <a:spcPts val="100"/>
                        </a:spcBef>
                        <a:spcAft>
                          <a:spcPts val="100"/>
                        </a:spcAft>
                        <a:tabLst>
                          <a:tab pos="625475" algn="l"/>
                          <a:tab pos="681038" algn="l"/>
                        </a:tabLst>
                      </a:pPr>
                      <a:r>
                        <a:rPr lang="en-US" sz="1400" dirty="0" smtClean="0">
                          <a:effectLst/>
                          <a:latin typeface="+mn-lt"/>
                          <a:ea typeface="Times New Roman" panose="02020603050405020304" pitchFamily="18" charset="0"/>
                        </a:rPr>
                        <a:t>26.1%</a:t>
                      </a:r>
                      <a:endParaRPr lang="en-US" sz="1400" dirty="0">
                        <a:effectLst/>
                        <a:latin typeface="+mn-lt"/>
                        <a:ea typeface="Times New Roman" panose="02020603050405020304" pitchFamily="18" charset="0"/>
                      </a:endParaRPr>
                    </a:p>
                  </a:txBody>
                  <a:tcPr marL="68580" marR="68580" marT="0" marB="0" anchor="ctr"/>
                </a:tc>
              </a:tr>
              <a:tr h="317439">
                <a:tc>
                  <a:txBody>
                    <a:bodyPr/>
                    <a:lstStyle/>
                    <a:p>
                      <a:pPr marL="0" marR="0" algn="ctr">
                        <a:spcBef>
                          <a:spcPts val="100"/>
                        </a:spcBef>
                        <a:spcAft>
                          <a:spcPts val="100"/>
                        </a:spcAft>
                      </a:pPr>
                      <a:r>
                        <a:rPr lang="en-US" sz="1400" dirty="0">
                          <a:effectLst/>
                        </a:rPr>
                        <a:t>Gas</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739775" algn="ctr">
                        <a:spcBef>
                          <a:spcPts val="100"/>
                        </a:spcBef>
                        <a:spcAft>
                          <a:spcPts val="100"/>
                        </a:spcAft>
                        <a:tabLst>
                          <a:tab pos="681355" algn="l"/>
                        </a:tabLst>
                      </a:pPr>
                      <a:r>
                        <a:rPr lang="en-US" sz="1400" dirty="0" smtClean="0">
                          <a:effectLst/>
                          <a:latin typeface="+mn-lt"/>
                          <a:ea typeface="Times New Roman" panose="02020603050405020304" pitchFamily="18" charset="0"/>
                        </a:rPr>
                        <a:t>43.5%</a:t>
                      </a:r>
                      <a:endParaRPr lang="en-US" sz="1400" dirty="0">
                        <a:effectLst/>
                        <a:latin typeface="+mn-lt"/>
                        <a:ea typeface="Times New Roman" panose="02020603050405020304" pitchFamily="18" charset="0"/>
                      </a:endParaRPr>
                    </a:p>
                  </a:txBody>
                  <a:tcPr marL="68580" marR="68580" marT="0" marB="0" anchor="ctr"/>
                </a:tc>
              </a:tr>
              <a:tr h="317439">
                <a:tc>
                  <a:txBody>
                    <a:bodyPr/>
                    <a:lstStyle/>
                    <a:p>
                      <a:pPr marL="0" marR="0" algn="ctr">
                        <a:spcBef>
                          <a:spcPts val="100"/>
                        </a:spcBef>
                        <a:spcAft>
                          <a:spcPts val="100"/>
                        </a:spcAft>
                      </a:pPr>
                      <a:r>
                        <a:rPr lang="en-US" sz="1400" dirty="0">
                          <a:effectLst/>
                        </a:rPr>
                        <a:t>Fuel Oil</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801688" algn="ctr">
                        <a:spcBef>
                          <a:spcPts val="100"/>
                        </a:spcBef>
                        <a:spcAft>
                          <a:spcPts val="100"/>
                        </a:spcAft>
                        <a:tabLst>
                          <a:tab pos="681038" algn="l"/>
                        </a:tabLst>
                      </a:pPr>
                      <a:r>
                        <a:rPr lang="en-US" sz="1400" dirty="0" smtClean="0">
                          <a:effectLst/>
                          <a:latin typeface="+mn-lt"/>
                          <a:ea typeface="Times New Roman" panose="02020603050405020304" pitchFamily="18" charset="0"/>
                        </a:rPr>
                        <a:t>3.0%</a:t>
                      </a:r>
                      <a:endParaRPr lang="en-US" sz="1400" dirty="0">
                        <a:effectLst/>
                        <a:latin typeface="+mn-lt"/>
                        <a:ea typeface="Times New Roman" panose="02020603050405020304" pitchFamily="18" charset="0"/>
                      </a:endParaRPr>
                    </a:p>
                  </a:txBody>
                  <a:tcPr marL="68580" marR="68580" marT="0" marB="0" anchor="ctr"/>
                </a:tc>
              </a:tr>
              <a:tr h="317439">
                <a:tc>
                  <a:txBody>
                    <a:bodyPr/>
                    <a:lstStyle/>
                    <a:p>
                      <a:pPr marL="0" marR="0" algn="ctr">
                        <a:spcBef>
                          <a:spcPts val="300"/>
                        </a:spcBef>
                        <a:spcAft>
                          <a:spcPts val="300"/>
                        </a:spcAft>
                      </a:pPr>
                      <a:r>
                        <a:rPr lang="en-US" sz="1400" dirty="0">
                          <a:effectLst/>
                        </a:rPr>
                        <a:t>LPG</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742950" algn="ctr">
                        <a:spcBef>
                          <a:spcPts val="100"/>
                        </a:spcBef>
                        <a:spcAft>
                          <a:spcPts val="100"/>
                        </a:spcAft>
                        <a:tabLst>
                          <a:tab pos="681355" algn="l"/>
                        </a:tabLst>
                      </a:pPr>
                      <a:r>
                        <a:rPr lang="en-US" sz="1400" dirty="0" smtClean="0">
                          <a:effectLst/>
                          <a:latin typeface="+mn-lt"/>
                          <a:ea typeface="Times New Roman" panose="02020603050405020304" pitchFamily="18" charset="0"/>
                        </a:rPr>
                        <a:t>25.8%</a:t>
                      </a:r>
                      <a:endParaRPr lang="en-US" sz="1400" dirty="0">
                        <a:effectLst/>
                        <a:latin typeface="+mn-lt"/>
                        <a:ea typeface="Times New Roman" panose="02020603050405020304" pitchFamily="18" charset="0"/>
                      </a:endParaRPr>
                    </a:p>
                  </a:txBody>
                  <a:tcPr marL="68580" marR="68580" marT="0" marB="0" anchor="ctr"/>
                </a:tc>
              </a:tr>
              <a:tr h="317439">
                <a:tc>
                  <a:txBody>
                    <a:bodyPr/>
                    <a:lstStyle/>
                    <a:p>
                      <a:pPr marL="0" marR="0" algn="ctr">
                        <a:spcBef>
                          <a:spcPts val="300"/>
                        </a:spcBef>
                        <a:spcAft>
                          <a:spcPts val="300"/>
                        </a:spcAft>
                      </a:pPr>
                      <a:r>
                        <a:rPr lang="en-US" sz="1400" dirty="0">
                          <a:effectLst/>
                        </a:rPr>
                        <a:t>Wood</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801688" algn="ctr">
                        <a:spcBef>
                          <a:spcPts val="100"/>
                        </a:spcBef>
                        <a:spcAft>
                          <a:spcPts val="100"/>
                        </a:spcAft>
                        <a:tabLst>
                          <a:tab pos="681355" algn="l"/>
                        </a:tabLst>
                      </a:pPr>
                      <a:r>
                        <a:rPr lang="en-US" sz="1400" dirty="0" smtClean="0">
                          <a:effectLst/>
                          <a:latin typeface="+mn-lt"/>
                          <a:ea typeface="Times New Roman" panose="02020603050405020304" pitchFamily="18" charset="0"/>
                        </a:rPr>
                        <a:t>0.8%</a:t>
                      </a:r>
                      <a:endParaRPr lang="en-US" sz="1400" dirty="0">
                        <a:effectLst/>
                        <a:latin typeface="+mn-lt"/>
                        <a:ea typeface="Times New Roman" panose="02020603050405020304" pitchFamily="18" charset="0"/>
                      </a:endParaRPr>
                    </a:p>
                  </a:txBody>
                  <a:tcPr marL="68580" marR="68580" marT="0" marB="0" anchor="ctr"/>
                </a:tc>
              </a:tr>
              <a:tr h="317439">
                <a:tc>
                  <a:txBody>
                    <a:bodyPr/>
                    <a:lstStyle/>
                    <a:p>
                      <a:pPr marL="0" marR="0" algn="ctr">
                        <a:spcBef>
                          <a:spcPts val="300"/>
                        </a:spcBef>
                        <a:spcAft>
                          <a:spcPts val="300"/>
                        </a:spcAft>
                      </a:pPr>
                      <a:r>
                        <a:rPr lang="en-US" sz="1400" dirty="0">
                          <a:effectLst/>
                        </a:rPr>
                        <a:t>Coal</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801688" algn="ctr">
                        <a:spcBef>
                          <a:spcPts val="100"/>
                        </a:spcBef>
                        <a:spcAft>
                          <a:spcPts val="100"/>
                        </a:spcAft>
                        <a:tabLst>
                          <a:tab pos="681355" algn="l"/>
                        </a:tabLst>
                      </a:pPr>
                      <a:r>
                        <a:rPr lang="en-US" sz="1400" dirty="0" smtClean="0">
                          <a:effectLst/>
                          <a:latin typeface="+mn-lt"/>
                          <a:ea typeface="Times New Roman" panose="02020603050405020304" pitchFamily="18" charset="0"/>
                        </a:rPr>
                        <a:t>0.9%</a:t>
                      </a:r>
                      <a:endParaRPr lang="en-US" sz="1400" dirty="0">
                        <a:effectLst/>
                        <a:latin typeface="+mn-lt"/>
                        <a:ea typeface="Times New Roman" panose="02020603050405020304" pitchFamily="18" charset="0"/>
                      </a:endParaRPr>
                    </a:p>
                  </a:txBody>
                  <a:tcPr marL="68580" marR="68580" marT="0" marB="0" anchor="ctr"/>
                </a:tc>
              </a:tr>
              <a:tr h="363732">
                <a:tc>
                  <a:txBody>
                    <a:bodyPr/>
                    <a:lstStyle/>
                    <a:p>
                      <a:pPr marL="0" marR="0" algn="ctr">
                        <a:spcBef>
                          <a:spcPts val="600"/>
                        </a:spcBef>
                        <a:spcAft>
                          <a:spcPts val="600"/>
                        </a:spcAft>
                      </a:pPr>
                      <a:r>
                        <a:rPr lang="en-US" sz="1400" dirty="0">
                          <a:effectLst/>
                        </a:rPr>
                        <a:t>TOTAL</a:t>
                      </a:r>
                      <a:endParaRPr lang="en-US" sz="14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685800" indent="742950" algn="ctr">
                        <a:spcBef>
                          <a:spcPts val="600"/>
                        </a:spcBef>
                        <a:spcAft>
                          <a:spcPts val="600"/>
                        </a:spcAft>
                        <a:tabLst>
                          <a:tab pos="742950" algn="l"/>
                        </a:tabLst>
                      </a:pPr>
                      <a:r>
                        <a:rPr lang="en-US" sz="1400" dirty="0">
                          <a:effectLst/>
                          <a:latin typeface="+mn-lt"/>
                        </a:rPr>
                        <a:t>100%</a:t>
                      </a:r>
                      <a:endParaRPr lang="en-US" sz="1400" dirty="0">
                        <a:effectLst/>
                        <a:latin typeface="+mn-lt"/>
                        <a:ea typeface="Times New Roman" panose="02020603050405020304" pitchFamily="18" charset="0"/>
                      </a:endParaRPr>
                    </a:p>
                  </a:txBody>
                  <a:tcPr marL="68580" marR="68580" marT="0" marB="0" anchor="ctr"/>
                </a:tc>
              </a:tr>
              <a:tr h="363732">
                <a:tc gridSpan="2">
                  <a:txBody>
                    <a:bodyPr/>
                    <a:lstStyle/>
                    <a:p>
                      <a:pPr marL="0" marR="0" algn="ctr">
                        <a:spcBef>
                          <a:spcPts val="600"/>
                        </a:spcBef>
                        <a:spcAft>
                          <a:spcPts val="600"/>
                        </a:spcAft>
                      </a:pPr>
                      <a:r>
                        <a:rPr lang="en-US" sz="1200" i="1" dirty="0" smtClean="0">
                          <a:effectLst/>
                          <a:latin typeface="Times New Roman" panose="02020603050405020304" pitchFamily="18" charset="0"/>
                          <a:ea typeface="Times New Roman" panose="02020603050405020304" pitchFamily="18" charset="0"/>
                        </a:rPr>
                        <a:t>Source:</a:t>
                      </a:r>
                      <a:r>
                        <a:rPr lang="en-US" sz="1200" i="1" baseline="0" dirty="0" smtClean="0">
                          <a:effectLst/>
                          <a:latin typeface="Times New Roman" panose="02020603050405020304" pitchFamily="18" charset="0"/>
                          <a:ea typeface="Times New Roman" panose="02020603050405020304" pitchFamily="18" charset="0"/>
                        </a:rPr>
                        <a:t> LIHEAP Allocation Formula</a:t>
                      </a:r>
                      <a:endParaRPr lang="en-US" sz="1200" i="1"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pPr marL="0" marR="685800" indent="742950" algn="ctr">
                        <a:spcBef>
                          <a:spcPts val="600"/>
                        </a:spcBef>
                        <a:spcAft>
                          <a:spcPts val="600"/>
                        </a:spcAft>
                        <a:tabLst>
                          <a:tab pos="742950" algn="l"/>
                        </a:tabLst>
                      </a:pPr>
                      <a:endParaRPr lang="en-US" sz="1400" dirty="0">
                        <a:effectLst/>
                        <a:latin typeface="+mn-lt"/>
                        <a:ea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8292146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2648" y="1752600"/>
            <a:ext cx="8153400" cy="4343400"/>
          </a:xfrm>
        </p:spPr>
        <p:txBody>
          <a:bodyPr>
            <a:normAutofit fontScale="92500" lnSpcReduction="10000"/>
          </a:bodyPr>
          <a:lstStyle/>
          <a:p>
            <a:pPr marL="0" indent="0">
              <a:lnSpc>
                <a:spcPct val="120000"/>
              </a:lnSpc>
              <a:spcBef>
                <a:spcPts val="0"/>
              </a:spcBef>
              <a:buNone/>
            </a:pPr>
            <a:r>
              <a:rPr lang="en-US" sz="2600" b="1" dirty="0">
                <a:latin typeface="Calibri" panose="020F0502020204030204" pitchFamily="34" charset="0"/>
              </a:rPr>
              <a:t>Prioritization of Vendors</a:t>
            </a:r>
          </a:p>
          <a:p>
            <a:pPr marL="0" indent="0">
              <a:lnSpc>
                <a:spcPct val="120000"/>
              </a:lnSpc>
              <a:spcBef>
                <a:spcPts val="0"/>
              </a:spcBef>
              <a:buNone/>
            </a:pPr>
            <a:endParaRPr lang="en-US" sz="1300" dirty="0" smtClean="0">
              <a:latin typeface="Calibri" panose="020F0502020204030204" pitchFamily="34" charset="0"/>
            </a:endParaRPr>
          </a:p>
          <a:p>
            <a:pPr marL="0" indent="0">
              <a:lnSpc>
                <a:spcPct val="120000"/>
              </a:lnSpc>
              <a:spcBef>
                <a:spcPts val="0"/>
              </a:spcBef>
              <a:buNone/>
            </a:pPr>
            <a:r>
              <a:rPr lang="en-US" sz="2300" dirty="0" smtClean="0">
                <a:latin typeface="Calibri" panose="020F0502020204030204" pitchFamily="34" charset="0"/>
              </a:rPr>
              <a:t>OCS </a:t>
            </a:r>
            <a:r>
              <a:rPr lang="en-US" sz="2300" dirty="0">
                <a:latin typeface="Calibri" panose="020F0502020204030204" pitchFamily="34" charset="0"/>
              </a:rPr>
              <a:t>is expecting all states to collect data for the target number of vendors for each </a:t>
            </a:r>
            <a:r>
              <a:rPr lang="en-US" sz="2300" dirty="0" smtClean="0">
                <a:latin typeface="Calibri" panose="020F0502020204030204" pitchFamily="34" charset="0"/>
              </a:rPr>
              <a:t>fuel. However</a:t>
            </a:r>
            <a:r>
              <a:rPr lang="en-US" sz="2300" dirty="0">
                <a:latin typeface="Calibri" panose="020F0502020204030204" pitchFamily="34" charset="0"/>
              </a:rPr>
              <a:t>, in some states, while the grantee is able to collect data for most of their clients from one or two vendors, they may face challenges with their smaller </a:t>
            </a:r>
            <a:r>
              <a:rPr lang="en-US" sz="2300" dirty="0" smtClean="0">
                <a:latin typeface="Calibri" panose="020F0502020204030204" pitchFamily="34" charset="0"/>
              </a:rPr>
              <a:t>vendors.</a:t>
            </a:r>
          </a:p>
          <a:p>
            <a:pPr marL="0" indent="0">
              <a:lnSpc>
                <a:spcPct val="120000"/>
              </a:lnSpc>
              <a:spcBef>
                <a:spcPts val="0"/>
              </a:spcBef>
              <a:buNone/>
            </a:pPr>
            <a:endParaRPr lang="en-US" sz="2300" dirty="0">
              <a:latin typeface="Calibri" panose="020F0502020204030204" pitchFamily="34" charset="0"/>
            </a:endParaRPr>
          </a:p>
          <a:p>
            <a:pPr marL="662940" lvl="1" indent="-342900">
              <a:lnSpc>
                <a:spcPct val="120000"/>
              </a:lnSpc>
              <a:spcBef>
                <a:spcPts val="0"/>
              </a:spcBef>
              <a:buFont typeface="Wingdings" panose="05000000000000000000" pitchFamily="2" charset="2"/>
              <a:buChar char="Ø"/>
            </a:pPr>
            <a:r>
              <a:rPr lang="en-US" sz="2000" b="1" dirty="0">
                <a:latin typeface="Calibri" panose="020F0502020204030204" pitchFamily="34" charset="0"/>
              </a:rPr>
              <a:t>Example:</a:t>
            </a:r>
            <a:r>
              <a:rPr lang="en-US" sz="2000" dirty="0">
                <a:latin typeface="Calibri" panose="020F0502020204030204" pitchFamily="34" charset="0"/>
              </a:rPr>
              <a:t> One state has an electric company that serves 92 percent of all clients. The next four largest electric companies each serve about 1 percent of clients. While it was relatively easy for the state to get a vendor agreement and set up data exchange procedures for the largest company, the state had more challenges with the smaller electric vendors. </a:t>
            </a:r>
          </a:p>
          <a:p>
            <a:pPr marL="0" indent="0">
              <a:lnSpc>
                <a:spcPct val="120000"/>
              </a:lnSpc>
              <a:spcBef>
                <a:spcPts val="0"/>
              </a:spcBef>
              <a:buNone/>
            </a:pPr>
            <a:endParaRPr lang="en-US" sz="2300" dirty="0">
              <a:latin typeface="Calibri" panose="020F0502020204030204" pitchFamily="34" charset="0"/>
            </a:endParaRPr>
          </a:p>
          <a:p>
            <a:pPr lvl="1">
              <a:lnSpc>
                <a:spcPct val="120000"/>
              </a:lnSpc>
              <a:spcBef>
                <a:spcPts val="0"/>
              </a:spcBef>
            </a:pPr>
            <a:endParaRPr lang="en-US" b="1" i="1" dirty="0" smtClean="0"/>
          </a:p>
          <a:p>
            <a:pPr lvl="1">
              <a:lnSpc>
                <a:spcPct val="120000"/>
              </a:lnSpc>
              <a:spcBef>
                <a:spcPts val="0"/>
              </a:spcBef>
            </a:pPr>
            <a:endParaRPr lang="en-US" dirty="0" smtClean="0"/>
          </a:p>
          <a:p>
            <a:pPr marL="457200" lvl="1" indent="0">
              <a:lnSpc>
                <a:spcPct val="120000"/>
              </a:lnSpc>
              <a:spcBef>
                <a:spcPts val="0"/>
              </a:spcBef>
              <a:buNone/>
            </a:pPr>
            <a:endParaRPr lang="en-US" dirty="0"/>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26</a:t>
            </a:fld>
            <a:endParaRPr lang="en-US" dirty="0"/>
          </a:p>
        </p:txBody>
      </p:sp>
      <p:sp>
        <p:nvSpPr>
          <p:cNvPr id="4" name="Title 3"/>
          <p:cNvSpPr>
            <a:spLocks noGrp="1"/>
          </p:cNvSpPr>
          <p:nvPr>
            <p:ph type="title"/>
          </p:nvPr>
        </p:nvSpPr>
        <p:spPr>
          <a:xfrm>
            <a:off x="304800" y="228600"/>
            <a:ext cx="8461248" cy="990600"/>
          </a:xfrm>
        </p:spPr>
        <p:txBody>
          <a:bodyPr>
            <a:normAutofit/>
          </a:bodyPr>
          <a:lstStyle/>
          <a:p>
            <a:pPr marL="1828800" indent="-1828800">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dirty="0"/>
          </a:p>
        </p:txBody>
      </p:sp>
    </p:spTree>
    <p:extLst>
      <p:ext uri="{BB962C8B-B14F-4D97-AF65-F5344CB8AC3E}">
        <p14:creationId xmlns:p14="http://schemas.microsoft.com/office/powerpoint/2010/main" val="2854946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2648" y="1752600"/>
            <a:ext cx="8153400" cy="4876800"/>
          </a:xfrm>
        </p:spPr>
        <p:txBody>
          <a:bodyPr>
            <a:noAutofit/>
          </a:bodyPr>
          <a:lstStyle/>
          <a:p>
            <a:pPr marL="0" indent="0">
              <a:buNone/>
            </a:pPr>
            <a:r>
              <a:rPr lang="en-US" sz="2400" dirty="0" smtClean="0">
                <a:latin typeface="Calibri" panose="020F0502020204030204" pitchFamily="34" charset="0"/>
              </a:rPr>
              <a:t>For </a:t>
            </a:r>
            <a:r>
              <a:rPr lang="en-US" sz="2400" dirty="0">
                <a:latin typeface="Calibri" panose="020F0502020204030204" pitchFamily="34" charset="0"/>
              </a:rPr>
              <a:t>any state facing this difficulty, APPRISE makes the following recommendations with respect to prioritization of vendors:</a:t>
            </a:r>
          </a:p>
          <a:p>
            <a:pPr marL="0" indent="0">
              <a:buNone/>
            </a:pPr>
            <a:endParaRPr lang="en-US" sz="1200" dirty="0" smtClean="0">
              <a:latin typeface="Calibri" panose="020F0502020204030204" pitchFamily="34" charset="0"/>
            </a:endParaRPr>
          </a:p>
          <a:p>
            <a:pPr lvl="0">
              <a:spcBef>
                <a:spcPts val="0"/>
              </a:spcBef>
              <a:buFont typeface="Wingdings" panose="05000000000000000000" pitchFamily="2" charset="2"/>
              <a:buChar char="Ø"/>
            </a:pPr>
            <a:r>
              <a:rPr lang="en-US" sz="2000" b="1" u="sng" dirty="0">
                <a:latin typeface="Calibri" panose="020F0502020204030204" pitchFamily="34" charset="0"/>
              </a:rPr>
              <a:t>Electric Vendors</a:t>
            </a:r>
            <a:r>
              <a:rPr lang="en-US" sz="2000" dirty="0">
                <a:latin typeface="Calibri" panose="020F0502020204030204" pitchFamily="34" charset="0"/>
              </a:rPr>
              <a:t> - Attempt to collect data from five vendors or for the vendors that serve 90 percent of clients, </a:t>
            </a:r>
            <a:r>
              <a:rPr lang="en-US" sz="2000" i="1" dirty="0">
                <a:latin typeface="Calibri" panose="020F0502020204030204" pitchFamily="34" charset="0"/>
              </a:rPr>
              <a:t>whichever is less. </a:t>
            </a:r>
          </a:p>
          <a:p>
            <a:pPr>
              <a:spcBef>
                <a:spcPts val="0"/>
              </a:spcBef>
              <a:buFont typeface="Wingdings" panose="05000000000000000000" pitchFamily="2" charset="2"/>
              <a:buChar char="Ø"/>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b="1" u="sng" dirty="0">
                <a:latin typeface="Calibri" panose="020F0502020204030204" pitchFamily="34" charset="0"/>
              </a:rPr>
              <a:t>Natural Gas Vendors</a:t>
            </a:r>
            <a:r>
              <a:rPr lang="en-US" sz="2000" dirty="0">
                <a:latin typeface="Calibri" panose="020F0502020204030204" pitchFamily="34" charset="0"/>
              </a:rPr>
              <a:t> - Attempt to collect data from five vendors or for the vendors that serve 90 percent of the clients that use natural gas, </a:t>
            </a:r>
            <a:r>
              <a:rPr lang="en-US" sz="2000" i="1" dirty="0">
                <a:latin typeface="Calibri" panose="020F0502020204030204" pitchFamily="34" charset="0"/>
              </a:rPr>
              <a:t>whichever is less. </a:t>
            </a:r>
          </a:p>
          <a:p>
            <a:pPr>
              <a:spcBef>
                <a:spcPts val="0"/>
              </a:spcBef>
              <a:buFont typeface="Wingdings" panose="05000000000000000000" pitchFamily="2" charset="2"/>
              <a:buChar char="Ø"/>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b="1" u="sng" dirty="0">
                <a:latin typeface="Calibri" panose="020F0502020204030204" pitchFamily="34" charset="0"/>
              </a:rPr>
              <a:t>Delivered Fuel Vendors</a:t>
            </a:r>
            <a:r>
              <a:rPr lang="en-US" sz="2000" dirty="0">
                <a:latin typeface="Calibri" panose="020F0502020204030204" pitchFamily="34" charset="0"/>
              </a:rPr>
              <a:t> - For each delivered fuel, attempt to collect data from ten vendors or for the vendors that serve 50 percent of the clients that use that delivered fuel, </a:t>
            </a:r>
            <a:r>
              <a:rPr lang="en-US" sz="2000" i="1" dirty="0">
                <a:latin typeface="Calibri" panose="020F0502020204030204" pitchFamily="34" charset="0"/>
              </a:rPr>
              <a:t>whichever is less. </a:t>
            </a:r>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27</a:t>
            </a:fld>
            <a:endParaRPr lang="en-US" dirty="0"/>
          </a:p>
        </p:txBody>
      </p:sp>
      <p:sp>
        <p:nvSpPr>
          <p:cNvPr id="4" name="Title 3"/>
          <p:cNvSpPr>
            <a:spLocks noGrp="1"/>
          </p:cNvSpPr>
          <p:nvPr>
            <p:ph type="title"/>
          </p:nvPr>
        </p:nvSpPr>
        <p:spPr>
          <a:xfrm>
            <a:off x="304800" y="228600"/>
            <a:ext cx="8461248" cy="990600"/>
          </a:xfrm>
        </p:spPr>
        <p:txBody>
          <a:bodyPr>
            <a:normAutofit/>
          </a:bodyPr>
          <a:lstStyle/>
          <a:p>
            <a:pPr marL="1828800" indent="-1828800">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dirty="0"/>
          </a:p>
        </p:txBody>
      </p:sp>
    </p:spTree>
    <p:extLst>
      <p:ext uri="{BB962C8B-B14F-4D97-AF65-F5344CB8AC3E}">
        <p14:creationId xmlns:p14="http://schemas.microsoft.com/office/powerpoint/2010/main" val="35098660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8234" y="1676400"/>
            <a:ext cx="8153400" cy="4876800"/>
          </a:xfrm>
        </p:spPr>
        <p:txBody>
          <a:bodyPr>
            <a:noAutofit/>
          </a:bodyPr>
          <a:lstStyle/>
          <a:p>
            <a:pPr marL="0" indent="0">
              <a:lnSpc>
                <a:spcPct val="80000"/>
              </a:lnSpc>
              <a:spcBef>
                <a:spcPts val="0"/>
              </a:spcBef>
              <a:buNone/>
            </a:pPr>
            <a:endParaRPr lang="en-US" sz="1800" b="1" dirty="0" smtClean="0">
              <a:latin typeface="Calibri" panose="020F0502020204030204" pitchFamily="34" charset="0"/>
            </a:endParaRPr>
          </a:p>
          <a:p>
            <a:pPr marL="0" indent="0">
              <a:lnSpc>
                <a:spcPct val="80000"/>
              </a:lnSpc>
              <a:spcBef>
                <a:spcPts val="0"/>
              </a:spcBef>
              <a:buNone/>
            </a:pPr>
            <a:r>
              <a:rPr lang="en-US" sz="2000" b="1" dirty="0" smtClean="0">
                <a:latin typeface="Calibri" panose="020F0502020204030204" pitchFamily="34" charset="0"/>
              </a:rPr>
              <a:t>Special Exception 1: </a:t>
            </a:r>
            <a:r>
              <a:rPr lang="en-US" sz="2000" b="1" dirty="0">
                <a:latin typeface="Calibri" panose="020F0502020204030204" pitchFamily="34" charset="0"/>
              </a:rPr>
              <a:t>Fewer </a:t>
            </a:r>
            <a:r>
              <a:rPr lang="en-US" sz="2000" b="1" dirty="0" smtClean="0">
                <a:latin typeface="Calibri" panose="020F0502020204030204" pitchFamily="34" charset="0"/>
              </a:rPr>
              <a:t>Vendors.  </a:t>
            </a:r>
          </a:p>
          <a:p>
            <a:pPr marL="0" indent="0">
              <a:lnSpc>
                <a:spcPct val="80000"/>
              </a:lnSpc>
              <a:spcBef>
                <a:spcPts val="0"/>
              </a:spcBef>
              <a:buNone/>
            </a:pPr>
            <a:endParaRPr lang="en-US" sz="2000" b="1" dirty="0">
              <a:latin typeface="Calibri" panose="020F0502020204030204" pitchFamily="34" charset="0"/>
            </a:endParaRPr>
          </a:p>
          <a:p>
            <a:pPr marL="0" indent="0">
              <a:lnSpc>
                <a:spcPct val="80000"/>
              </a:lnSpc>
              <a:spcBef>
                <a:spcPts val="0"/>
              </a:spcBef>
              <a:buNone/>
            </a:pPr>
            <a:r>
              <a:rPr lang="en-US" sz="2000" dirty="0" smtClean="0">
                <a:latin typeface="Calibri" panose="020F0502020204030204" pitchFamily="34" charset="0"/>
              </a:rPr>
              <a:t>In </a:t>
            </a:r>
            <a:r>
              <a:rPr lang="en-US" sz="2000" dirty="0">
                <a:latin typeface="Calibri" panose="020F0502020204030204" pitchFamily="34" charset="0"/>
              </a:rPr>
              <a:t>some states, fewer than five companies serve LIHEAP clients. For example, in the District of Columbia, there is only one electric company and one natural gas company. In these cases, states do not need to meet the minimum requirements. </a:t>
            </a:r>
          </a:p>
          <a:p>
            <a:pPr>
              <a:lnSpc>
                <a:spcPct val="80000"/>
              </a:lnSpc>
              <a:spcBef>
                <a:spcPts val="0"/>
              </a:spcBef>
              <a:buFont typeface="Wingdings" panose="05000000000000000000" pitchFamily="2" charset="2"/>
              <a:buChar char="Ø"/>
            </a:pPr>
            <a:endParaRPr lang="en-US" sz="1800" dirty="0">
              <a:latin typeface="Calibri" panose="020F0502020204030204" pitchFamily="34" charset="0"/>
            </a:endParaRPr>
          </a:p>
          <a:p>
            <a:pPr marL="0" indent="0">
              <a:lnSpc>
                <a:spcPct val="80000"/>
              </a:lnSpc>
              <a:spcBef>
                <a:spcPts val="0"/>
              </a:spcBef>
              <a:buNone/>
            </a:pPr>
            <a:endParaRPr lang="en-US" sz="1800" dirty="0">
              <a:latin typeface="Calibri" panose="020F0502020204030204" pitchFamily="34" charset="0"/>
            </a:endParaRPr>
          </a:p>
          <a:p>
            <a:pPr marL="0" indent="0">
              <a:lnSpc>
                <a:spcPct val="80000"/>
              </a:lnSpc>
              <a:spcBef>
                <a:spcPts val="0"/>
              </a:spcBef>
              <a:buNone/>
            </a:pPr>
            <a:r>
              <a:rPr lang="en-US" sz="2000" b="1" dirty="0" smtClean="0">
                <a:latin typeface="Calibri" panose="020F0502020204030204" pitchFamily="34" charset="0"/>
              </a:rPr>
              <a:t>Special Exception 2</a:t>
            </a:r>
            <a:r>
              <a:rPr lang="en-US" sz="2000" b="1" dirty="0">
                <a:latin typeface="Calibri" panose="020F0502020204030204" pitchFamily="34" charset="0"/>
              </a:rPr>
              <a:t>: Fuels Not Used</a:t>
            </a:r>
          </a:p>
          <a:p>
            <a:pPr marL="0" indent="0">
              <a:lnSpc>
                <a:spcPct val="80000"/>
              </a:lnSpc>
              <a:spcBef>
                <a:spcPts val="0"/>
              </a:spcBef>
              <a:buNone/>
            </a:pPr>
            <a:endParaRPr lang="en-US" sz="1800" dirty="0">
              <a:latin typeface="Calibri" panose="020F0502020204030204" pitchFamily="34" charset="0"/>
            </a:endParaRPr>
          </a:p>
          <a:p>
            <a:pPr marL="0" indent="0">
              <a:lnSpc>
                <a:spcPct val="80000"/>
              </a:lnSpc>
              <a:spcBef>
                <a:spcPts val="0"/>
              </a:spcBef>
              <a:buNone/>
            </a:pPr>
            <a:r>
              <a:rPr lang="en-US" sz="2000" dirty="0">
                <a:latin typeface="Calibri" panose="020F0502020204030204" pitchFamily="34" charset="0"/>
              </a:rPr>
              <a:t>In some states, certain listed fuels are not used. For example, in the District of Columbia, no clients use propane, while in Texas, no clients use fuel oil. In these cases, states do not need to meet the minimum requirements. </a:t>
            </a:r>
          </a:p>
          <a:p>
            <a:pPr marL="274320" lvl="2" indent="0">
              <a:lnSpc>
                <a:spcPct val="80000"/>
              </a:lnSpc>
              <a:spcBef>
                <a:spcPts val="0"/>
              </a:spcBef>
              <a:buNone/>
            </a:pPr>
            <a:endParaRPr lang="en-US" sz="1200" dirty="0">
              <a:latin typeface="Calibri" panose="020F0502020204030204" pitchFamily="34" charset="0"/>
            </a:endParaRPr>
          </a:p>
          <a:p>
            <a:pPr marL="274320" lvl="2" indent="0">
              <a:lnSpc>
                <a:spcPct val="80000"/>
              </a:lnSpc>
              <a:spcBef>
                <a:spcPts val="0"/>
              </a:spcBef>
              <a:buNone/>
            </a:pPr>
            <a:endParaRPr lang="en-US" sz="1600" i="1" dirty="0" smtClean="0">
              <a:latin typeface="Calibri" panose="020F0502020204030204" pitchFamily="34" charset="0"/>
              <a:ea typeface="Calibri" panose="020F0502020204030204" pitchFamily="34" charset="0"/>
              <a:cs typeface="Times New Roman" panose="02020603050405020304" pitchFamily="18" charset="0"/>
            </a:endParaRPr>
          </a:p>
          <a:p>
            <a:pPr marL="274320" lvl="2" indent="0">
              <a:lnSpc>
                <a:spcPct val="80000"/>
              </a:lnSpc>
              <a:spcBef>
                <a:spcPts val="0"/>
              </a:spcBef>
              <a:buNone/>
            </a:pPr>
            <a:endParaRPr lang="en-US" sz="1600" i="1" dirty="0">
              <a:latin typeface="Calibri" panose="020F0502020204030204" pitchFamily="34" charset="0"/>
              <a:ea typeface="Calibri" panose="020F0502020204030204" pitchFamily="34" charset="0"/>
              <a:cs typeface="Times New Roman" panose="02020603050405020304" pitchFamily="18" charset="0"/>
            </a:endParaRPr>
          </a:p>
          <a:p>
            <a:pPr marL="0" lvl="2" indent="0">
              <a:lnSpc>
                <a:spcPct val="80000"/>
              </a:lnSpc>
              <a:spcBef>
                <a:spcPts val="0"/>
              </a:spcBef>
              <a:buNone/>
            </a:pPr>
            <a:r>
              <a:rPr lang="en-US" sz="1800" b="1" i="1" dirty="0" smtClean="0">
                <a:latin typeface="Calibri" panose="020F0502020204030204" pitchFamily="34" charset="0"/>
                <a:ea typeface="Calibri" panose="020F0502020204030204" pitchFamily="34" charset="0"/>
                <a:cs typeface="Times New Roman" panose="02020603050405020304" pitchFamily="18" charset="0"/>
              </a:rPr>
              <a:t>More </a:t>
            </a:r>
            <a:r>
              <a:rPr lang="en-US" sz="1800" b="1" i="1" dirty="0">
                <a:latin typeface="Calibri" panose="020F0502020204030204" pitchFamily="34" charset="0"/>
                <a:ea typeface="Calibri" panose="020F0502020204030204" pitchFamily="34" charset="0"/>
                <a:cs typeface="Times New Roman" panose="02020603050405020304" pitchFamily="18" charset="0"/>
              </a:rPr>
              <a:t>information can be found in the "LIHEAP Performance Measures Data Collection Guide – Vendor Selection Supplement</a:t>
            </a:r>
            <a:r>
              <a:rPr lang="en-US" sz="1800" b="1" i="1" dirty="0" smtClean="0">
                <a:latin typeface="Calibri" panose="020F0502020204030204" pitchFamily="34" charset="0"/>
                <a:ea typeface="Calibri" panose="020F0502020204030204" pitchFamily="34" charset="0"/>
                <a:cs typeface="Times New Roman" panose="02020603050405020304" pitchFamily="18" charset="0"/>
              </a:rPr>
              <a:t>."</a:t>
            </a:r>
            <a:endParaRPr lang="en-US" sz="1800" b="1" dirty="0">
              <a:latin typeface="Calibri" pitchFamily="34" charset="0"/>
            </a:endParaRPr>
          </a:p>
        </p:txBody>
      </p:sp>
      <p:sp>
        <p:nvSpPr>
          <p:cNvPr id="3" name="Slide Number Placeholder 2"/>
          <p:cNvSpPr>
            <a:spLocks noGrp="1"/>
          </p:cNvSpPr>
          <p:nvPr>
            <p:ph type="sldNum" sz="quarter" idx="12"/>
          </p:nvPr>
        </p:nvSpPr>
        <p:spPr/>
        <p:txBody>
          <a:bodyPr>
            <a:normAutofit fontScale="55000" lnSpcReduction="20000"/>
          </a:bodyPr>
          <a:lstStyle/>
          <a:p>
            <a:fld id="{B9369D10-7EB0-41BB-A9FD-3C3BFD2F5E7A}" type="slidenum">
              <a:rPr lang="en-US" smtClean="0"/>
              <a:t>28</a:t>
            </a:fld>
            <a:endParaRPr lang="en-US" dirty="0"/>
          </a:p>
        </p:txBody>
      </p:sp>
      <p:sp>
        <p:nvSpPr>
          <p:cNvPr id="4" name="Title 3"/>
          <p:cNvSpPr>
            <a:spLocks noGrp="1"/>
          </p:cNvSpPr>
          <p:nvPr>
            <p:ph type="title"/>
          </p:nvPr>
        </p:nvSpPr>
        <p:spPr>
          <a:xfrm>
            <a:off x="304800" y="228600"/>
            <a:ext cx="8461248" cy="990600"/>
          </a:xfrm>
        </p:spPr>
        <p:txBody>
          <a:bodyPr>
            <a:normAutofit/>
          </a:bodyPr>
          <a:lstStyle/>
          <a:p>
            <a:pPr marL="1828800" indent="-1828800">
              <a:lnSpc>
                <a:spcPct val="80000"/>
              </a:lnSpc>
            </a:pPr>
            <a:r>
              <a:rPr lang="en-US" sz="3200" b="1" dirty="0">
                <a:solidFill>
                  <a:srgbClr val="775F55">
                    <a:lumMod val="75000"/>
                  </a:srgbClr>
                </a:solidFill>
                <a:latin typeface="Calibri" pitchFamily="34" charset="0"/>
              </a:rPr>
              <a:t>Section I:  	Energy Burden Measures</a:t>
            </a:r>
            <a:br>
              <a:rPr lang="en-US" sz="3200" b="1" dirty="0">
                <a:solidFill>
                  <a:srgbClr val="775F55">
                    <a:lumMod val="75000"/>
                  </a:srgbClr>
                </a:solidFill>
                <a:latin typeface="Calibri" pitchFamily="34" charset="0"/>
              </a:rPr>
            </a:br>
            <a:r>
              <a:rPr lang="en-US" sz="3200" b="1" i="1" dirty="0">
                <a:solidFill>
                  <a:srgbClr val="775F55">
                    <a:lumMod val="75000"/>
                  </a:srgbClr>
                </a:solidFill>
                <a:latin typeface="Calibri" pitchFamily="34" charset="0"/>
              </a:rPr>
              <a:t>Steps for Collecting the Data</a:t>
            </a:r>
            <a:endParaRPr lang="en-US" dirty="0"/>
          </a:p>
        </p:txBody>
      </p:sp>
    </p:spTree>
    <p:extLst>
      <p:ext uri="{BB962C8B-B14F-4D97-AF65-F5344CB8AC3E}">
        <p14:creationId xmlns:p14="http://schemas.microsoft.com/office/powerpoint/2010/main" val="1668067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2508"/>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29</a:t>
            </a:fld>
            <a:endParaRPr lang="en-US"/>
          </a:p>
        </p:txBody>
      </p:sp>
      <p:sp>
        <p:nvSpPr>
          <p:cNvPr id="3" name="Content Placeholder 2"/>
          <p:cNvSpPr>
            <a:spLocks noGrp="1"/>
          </p:cNvSpPr>
          <p:nvPr>
            <p:ph sz="quarter" idx="1"/>
          </p:nvPr>
        </p:nvSpPr>
        <p:spPr>
          <a:xfrm>
            <a:off x="495300" y="1828800"/>
            <a:ext cx="8153400" cy="4937760"/>
          </a:xfrm>
        </p:spPr>
        <p:txBody>
          <a:bodyPr>
            <a:normAutofit/>
          </a:bodyPr>
          <a:lstStyle/>
          <a:p>
            <a:pPr>
              <a:spcBef>
                <a:spcPts val="0"/>
              </a:spcBef>
              <a:buSzPct val="100000"/>
              <a:buFont typeface="Wingdings" panose="05000000000000000000" pitchFamily="2" charset="2"/>
              <a:buChar char="ü"/>
            </a:pPr>
            <a:r>
              <a:rPr lang="en-US" sz="2200" b="1" dirty="0" smtClean="0">
                <a:latin typeface="Calibri" pitchFamily="34" charset="0"/>
              </a:rPr>
              <a:t>Vendor Agreements. </a:t>
            </a:r>
            <a:r>
              <a:rPr lang="en-US" sz="2200" dirty="0">
                <a:latin typeface="Calibri" pitchFamily="34" charset="0"/>
              </a:rPr>
              <a:t>Work with targeted vendors to develop language that requires them to provide annual expenditures for LIHEAP recipients. The agreement should </a:t>
            </a:r>
            <a:r>
              <a:rPr lang="en-US" sz="2200" dirty="0" smtClean="0">
                <a:latin typeface="Calibri" pitchFamily="34" charset="0"/>
              </a:rPr>
              <a:t>also include:</a:t>
            </a:r>
          </a:p>
          <a:p>
            <a:pPr marL="0" indent="0">
              <a:spcBef>
                <a:spcPts val="0"/>
              </a:spcBef>
              <a:buSzPct val="100000"/>
              <a:buNone/>
            </a:pPr>
            <a:endParaRPr lang="en-US" sz="2200" dirty="0">
              <a:latin typeface="Calibri" pitchFamily="34" charset="0"/>
            </a:endParaRPr>
          </a:p>
          <a:p>
            <a:pPr lvl="1">
              <a:lnSpc>
                <a:spcPct val="150000"/>
              </a:lnSpc>
              <a:spcBef>
                <a:spcPts val="0"/>
              </a:spcBef>
              <a:buSzPct val="100000"/>
              <a:buFont typeface="Arial" panose="020B0604020202020204" pitchFamily="34" charset="0"/>
              <a:buChar char="•"/>
            </a:pPr>
            <a:r>
              <a:rPr lang="en-US" sz="2000" dirty="0">
                <a:latin typeface="Calibri" pitchFamily="34" charset="0"/>
              </a:rPr>
              <a:t>Timeline for data collection</a:t>
            </a:r>
          </a:p>
          <a:p>
            <a:pPr lvl="1">
              <a:lnSpc>
                <a:spcPct val="150000"/>
              </a:lnSpc>
              <a:spcBef>
                <a:spcPts val="0"/>
              </a:spcBef>
              <a:buSzPct val="100000"/>
              <a:buFont typeface="Arial" panose="020B0604020202020204" pitchFamily="34" charset="0"/>
              <a:buChar char="•"/>
            </a:pPr>
            <a:r>
              <a:rPr lang="en-US" sz="2000" dirty="0" smtClean="0">
                <a:latin typeface="Calibri" pitchFamily="34" charset="0"/>
              </a:rPr>
              <a:t>Method </a:t>
            </a:r>
            <a:r>
              <a:rPr lang="en-US" sz="2000" dirty="0">
                <a:latin typeface="Calibri" pitchFamily="34" charset="0"/>
              </a:rPr>
              <a:t>of data exchange</a:t>
            </a:r>
          </a:p>
          <a:p>
            <a:pPr lvl="1">
              <a:lnSpc>
                <a:spcPct val="150000"/>
              </a:lnSpc>
              <a:spcBef>
                <a:spcPts val="0"/>
              </a:spcBef>
              <a:buSzPct val="100000"/>
              <a:buFont typeface="Arial" panose="020B0604020202020204" pitchFamily="34" charset="0"/>
              <a:buChar char="•"/>
            </a:pPr>
            <a:r>
              <a:rPr lang="en-US" sz="2000" dirty="0" smtClean="0">
                <a:latin typeface="Calibri" pitchFamily="34" charset="0"/>
              </a:rPr>
              <a:t>How </a:t>
            </a:r>
            <a:r>
              <a:rPr lang="en-US" sz="2000" dirty="0">
                <a:latin typeface="Calibri" pitchFamily="34" charset="0"/>
              </a:rPr>
              <a:t>the agency uses the data</a:t>
            </a:r>
          </a:p>
          <a:p>
            <a:pPr lvl="1">
              <a:lnSpc>
                <a:spcPct val="150000"/>
              </a:lnSpc>
              <a:spcBef>
                <a:spcPts val="0"/>
              </a:spcBef>
              <a:buSzPct val="100000"/>
              <a:buFont typeface="Arial" panose="020B0604020202020204" pitchFamily="34" charset="0"/>
              <a:buChar char="•"/>
            </a:pPr>
            <a:r>
              <a:rPr lang="en-US" sz="2000" dirty="0" smtClean="0">
                <a:latin typeface="Calibri" pitchFamily="34" charset="0"/>
              </a:rPr>
              <a:t>Client </a:t>
            </a:r>
            <a:r>
              <a:rPr lang="en-US" sz="2000" dirty="0">
                <a:latin typeface="Calibri" pitchFamily="34" charset="0"/>
              </a:rPr>
              <a:t>confidentiality </a:t>
            </a:r>
          </a:p>
          <a:p>
            <a:pPr lvl="1">
              <a:lnSpc>
                <a:spcPct val="150000"/>
              </a:lnSpc>
              <a:spcBef>
                <a:spcPts val="0"/>
              </a:spcBef>
              <a:buSzPct val="100000"/>
              <a:buFont typeface="Arial" panose="020B0604020202020204" pitchFamily="34" charset="0"/>
              <a:buChar char="•"/>
            </a:pPr>
            <a:r>
              <a:rPr lang="en-US" sz="2000" dirty="0" smtClean="0">
                <a:latin typeface="Calibri" pitchFamily="34" charset="0"/>
              </a:rPr>
              <a:t>Utility </a:t>
            </a:r>
            <a:r>
              <a:rPr lang="en-US" sz="2000" dirty="0">
                <a:latin typeface="Calibri" pitchFamily="34" charset="0"/>
              </a:rPr>
              <a:t>disclosure liability waiver</a:t>
            </a:r>
            <a:endParaRPr lang="en-US" sz="2000" dirty="0" smtClean="0">
              <a:latin typeface="Calibri" pitchFamily="34" charset="0"/>
            </a:endParaRPr>
          </a:p>
          <a:p>
            <a:pPr marL="0" indent="0">
              <a:spcBef>
                <a:spcPts val="0"/>
              </a:spcBef>
              <a:buSzPct val="100000"/>
              <a:buNone/>
            </a:pPr>
            <a:endParaRPr lang="en-US" sz="2200" dirty="0" smtClean="0">
              <a:latin typeface="Calibri" pitchFamily="34" charset="0"/>
            </a:endParaRPr>
          </a:p>
        </p:txBody>
      </p:sp>
    </p:spTree>
    <p:extLst>
      <p:ext uri="{BB962C8B-B14F-4D97-AF65-F5344CB8AC3E}">
        <p14:creationId xmlns:p14="http://schemas.microsoft.com/office/powerpoint/2010/main" val="1067083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Webinar Objectives</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a:t>
            </a:fld>
            <a:endParaRPr lang="en-US" dirty="0"/>
          </a:p>
        </p:txBody>
      </p:sp>
      <p:sp>
        <p:nvSpPr>
          <p:cNvPr id="3" name="Content Placeholder 2"/>
          <p:cNvSpPr>
            <a:spLocks noGrp="1"/>
          </p:cNvSpPr>
          <p:nvPr>
            <p:ph sz="quarter" idx="1"/>
          </p:nvPr>
        </p:nvSpPr>
        <p:spPr>
          <a:xfrm>
            <a:off x="381000" y="1828800"/>
            <a:ext cx="8229600" cy="4404360"/>
          </a:xfrm>
        </p:spPr>
        <p:txBody>
          <a:bodyPr>
            <a:noAutofit/>
          </a:bodyPr>
          <a:lstStyle/>
          <a:p>
            <a:pPr marL="0" indent="0">
              <a:lnSpc>
                <a:spcPct val="90000"/>
              </a:lnSpc>
              <a:spcBef>
                <a:spcPts val="0"/>
              </a:spcBef>
              <a:buNone/>
            </a:pPr>
            <a:r>
              <a:rPr lang="en-US" sz="3200" b="1" dirty="0" smtClean="0">
                <a:latin typeface="Calibri" pitchFamily="34" charset="0"/>
              </a:rPr>
              <a:t>After this webinar, attendees will:</a:t>
            </a:r>
          </a:p>
          <a:p>
            <a:pPr marL="0" indent="0">
              <a:lnSpc>
                <a:spcPct val="90000"/>
              </a:lnSpc>
              <a:spcBef>
                <a:spcPts val="0"/>
              </a:spcBef>
              <a:buNone/>
            </a:pPr>
            <a:endParaRPr lang="en-US" sz="2000" b="1" dirty="0" smtClean="0">
              <a:latin typeface="Calibri" pitchFamily="34" charset="0"/>
            </a:endParaRPr>
          </a:p>
          <a:p>
            <a:pPr lvl="0">
              <a:lnSpc>
                <a:spcPct val="120000"/>
              </a:lnSpc>
              <a:spcBef>
                <a:spcPts val="0"/>
              </a:spcBef>
              <a:buSzPct val="85000"/>
              <a:buFont typeface="Arial" pitchFamily="34" charset="0"/>
              <a:buChar char="•"/>
            </a:pPr>
            <a:r>
              <a:rPr lang="en-US" sz="1800" dirty="0" smtClean="0">
                <a:latin typeface="Calibri" pitchFamily="34" charset="0"/>
              </a:rPr>
              <a:t>Know what data are required </a:t>
            </a:r>
            <a:r>
              <a:rPr lang="en-US" sz="1800" dirty="0">
                <a:latin typeface="Calibri" pitchFamily="34" charset="0"/>
              </a:rPr>
              <a:t>for </a:t>
            </a:r>
            <a:r>
              <a:rPr lang="en-US" sz="1800" dirty="0" smtClean="0">
                <a:latin typeface="Calibri" pitchFamily="34" charset="0"/>
              </a:rPr>
              <a:t>each measure</a:t>
            </a:r>
          </a:p>
          <a:p>
            <a:pPr marL="0" lvl="0" indent="0">
              <a:lnSpc>
                <a:spcPct val="120000"/>
              </a:lnSpc>
              <a:spcBef>
                <a:spcPts val="0"/>
              </a:spcBef>
              <a:buSzPct val="85000"/>
              <a:buNone/>
            </a:pPr>
            <a:endParaRPr lang="en-US" sz="1800" dirty="0" smtClean="0">
              <a:latin typeface="Calibri" pitchFamily="34" charset="0"/>
            </a:endParaRPr>
          </a:p>
          <a:p>
            <a:pPr>
              <a:lnSpc>
                <a:spcPct val="120000"/>
              </a:lnSpc>
              <a:spcBef>
                <a:spcPts val="0"/>
              </a:spcBef>
              <a:buSzPct val="85000"/>
              <a:buFont typeface="Arial" pitchFamily="34" charset="0"/>
              <a:buChar char="•"/>
            </a:pPr>
            <a:r>
              <a:rPr lang="en-US" sz="1800" dirty="0" smtClean="0">
                <a:latin typeface="Calibri" pitchFamily="34" charset="0"/>
              </a:rPr>
              <a:t>Understand the procedures that must be implemented to collect required data</a:t>
            </a:r>
          </a:p>
          <a:p>
            <a:pPr marL="0" indent="0">
              <a:lnSpc>
                <a:spcPct val="120000"/>
              </a:lnSpc>
              <a:spcBef>
                <a:spcPts val="0"/>
              </a:spcBef>
              <a:buSzPct val="85000"/>
              <a:buNone/>
            </a:pPr>
            <a:endParaRPr lang="en-US" sz="1800" dirty="0">
              <a:latin typeface="Calibri" pitchFamily="34" charset="0"/>
            </a:endParaRPr>
          </a:p>
          <a:p>
            <a:pPr lvl="0">
              <a:lnSpc>
                <a:spcPct val="120000"/>
              </a:lnSpc>
              <a:spcBef>
                <a:spcPts val="0"/>
              </a:spcBef>
              <a:buSzPct val="85000"/>
              <a:buFont typeface="Arial" pitchFamily="34" charset="0"/>
              <a:buChar char="•"/>
            </a:pPr>
            <a:r>
              <a:rPr lang="en-US" sz="1800" dirty="0">
                <a:latin typeface="Calibri" pitchFamily="34" charset="0"/>
              </a:rPr>
              <a:t>Know the </a:t>
            </a:r>
            <a:r>
              <a:rPr lang="en-US" sz="1800" dirty="0" smtClean="0">
                <a:latin typeface="Calibri" pitchFamily="34" charset="0"/>
              </a:rPr>
              <a:t>timeline </a:t>
            </a:r>
            <a:r>
              <a:rPr lang="en-US" sz="1800" dirty="0">
                <a:latin typeface="Calibri" pitchFamily="34" charset="0"/>
              </a:rPr>
              <a:t>for Performance Measures data collection and </a:t>
            </a:r>
            <a:r>
              <a:rPr lang="en-US" sz="1800" dirty="0" smtClean="0">
                <a:latin typeface="Calibri" pitchFamily="34" charset="0"/>
              </a:rPr>
              <a:t>reporting</a:t>
            </a:r>
          </a:p>
          <a:p>
            <a:pPr marL="0" lvl="0" indent="0">
              <a:lnSpc>
                <a:spcPct val="120000"/>
              </a:lnSpc>
              <a:spcBef>
                <a:spcPts val="0"/>
              </a:spcBef>
              <a:buSzPct val="85000"/>
              <a:buNone/>
            </a:pPr>
            <a:endParaRPr lang="en-US" sz="1800" dirty="0">
              <a:latin typeface="Calibri" pitchFamily="34" charset="0"/>
            </a:endParaRPr>
          </a:p>
          <a:p>
            <a:pPr>
              <a:lnSpc>
                <a:spcPct val="120000"/>
              </a:lnSpc>
              <a:spcBef>
                <a:spcPts val="0"/>
              </a:spcBef>
              <a:buSzPct val="85000"/>
              <a:buFont typeface="Arial" pitchFamily="34" charset="0"/>
              <a:buChar char="•"/>
            </a:pPr>
            <a:r>
              <a:rPr lang="en-US" sz="1800" dirty="0">
                <a:latin typeface="Calibri" pitchFamily="34" charset="0"/>
              </a:rPr>
              <a:t>Understand </a:t>
            </a:r>
            <a:r>
              <a:rPr lang="en-US" sz="1800" dirty="0" smtClean="0">
                <a:latin typeface="Calibri" pitchFamily="34" charset="0"/>
              </a:rPr>
              <a:t>what LIHEAP Performance Measures resources are available</a:t>
            </a:r>
            <a:endParaRPr lang="en-US" sz="1800" dirty="0">
              <a:latin typeface="Calibri" pitchFamily="34" charset="0"/>
            </a:endParaRPr>
          </a:p>
        </p:txBody>
      </p:sp>
    </p:spTree>
    <p:extLst>
      <p:ext uri="{BB962C8B-B14F-4D97-AF65-F5344CB8AC3E}">
        <p14:creationId xmlns:p14="http://schemas.microsoft.com/office/powerpoint/2010/main" val="13577048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92508"/>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30</a:t>
            </a:fld>
            <a:endParaRPr lang="en-US"/>
          </a:p>
        </p:txBody>
      </p:sp>
      <p:sp>
        <p:nvSpPr>
          <p:cNvPr id="3" name="Content Placeholder 2"/>
          <p:cNvSpPr>
            <a:spLocks noGrp="1"/>
          </p:cNvSpPr>
          <p:nvPr>
            <p:ph sz="quarter" idx="1"/>
          </p:nvPr>
        </p:nvSpPr>
        <p:spPr>
          <a:xfrm>
            <a:off x="304800" y="1828800"/>
            <a:ext cx="8343900" cy="4937760"/>
          </a:xfrm>
        </p:spPr>
        <p:txBody>
          <a:bodyPr>
            <a:normAutofit/>
          </a:bodyPr>
          <a:lstStyle/>
          <a:p>
            <a:pPr marL="0" indent="0">
              <a:spcBef>
                <a:spcPts val="0"/>
              </a:spcBef>
              <a:buSzPct val="100000"/>
              <a:buNone/>
            </a:pPr>
            <a:endParaRPr lang="en-US" sz="2200" dirty="0" smtClean="0">
              <a:latin typeface="Calibri" pitchFamily="34" charset="0"/>
            </a:endParaRPr>
          </a:p>
          <a:p>
            <a:pPr marL="688975" lvl="1" indent="-342900">
              <a:spcBef>
                <a:spcPts val="0"/>
              </a:spcBef>
              <a:buClr>
                <a:schemeClr val="accent2"/>
              </a:buClr>
              <a:buSzPct val="85000"/>
              <a:buFont typeface="Wingdings" panose="05000000000000000000" pitchFamily="2" charset="2"/>
              <a:buChar char="Ø"/>
            </a:pPr>
            <a:r>
              <a:rPr lang="en-US" sz="2200" dirty="0" smtClean="0">
                <a:latin typeface="Calibri" pitchFamily="34" charset="0"/>
              </a:rPr>
              <a:t>In states where subgrantees are responsible for vendor agreements, one best practice is to create a “minimum standard” template in collaboration with major vendors at the state level that all subgrantees can adopt.</a:t>
            </a:r>
          </a:p>
          <a:p>
            <a:pPr marL="346075" lvl="1" indent="0">
              <a:spcBef>
                <a:spcPts val="0"/>
              </a:spcBef>
              <a:buClr>
                <a:schemeClr val="accent2"/>
              </a:buClr>
              <a:buSzPct val="85000"/>
              <a:buNone/>
            </a:pPr>
            <a:endParaRPr lang="en-US" sz="2200" i="1" dirty="0" smtClean="0">
              <a:latin typeface="Calibri" pitchFamily="34" charset="0"/>
            </a:endParaRPr>
          </a:p>
          <a:p>
            <a:pPr marL="346075" lvl="1" indent="0">
              <a:spcBef>
                <a:spcPts val="0"/>
              </a:spcBef>
              <a:buClr>
                <a:schemeClr val="accent2"/>
              </a:buClr>
              <a:buSzPct val="85000"/>
              <a:buNone/>
            </a:pPr>
            <a:endParaRPr lang="en-US" sz="2200" i="1" dirty="0" smtClean="0">
              <a:latin typeface="Calibri" pitchFamily="34" charset="0"/>
            </a:endParaRPr>
          </a:p>
          <a:p>
            <a:pPr marL="688975" lvl="1" indent="-342900">
              <a:spcBef>
                <a:spcPts val="0"/>
              </a:spcBef>
              <a:buClr>
                <a:schemeClr val="accent2"/>
              </a:buClr>
              <a:buSzPct val="85000"/>
              <a:buFont typeface="Wingdings" panose="05000000000000000000" pitchFamily="2" charset="2"/>
              <a:buChar char="Ø"/>
            </a:pPr>
            <a:r>
              <a:rPr lang="en-US" sz="2200" dirty="0" smtClean="0">
                <a:latin typeface="Calibri" pitchFamily="34" charset="0"/>
              </a:rPr>
              <a:t>Example Vendor Agreement language </a:t>
            </a:r>
            <a:r>
              <a:rPr lang="en-US" sz="2200" dirty="0">
                <a:latin typeface="Calibri" pitchFamily="34" charset="0"/>
              </a:rPr>
              <a:t>and more information</a:t>
            </a:r>
            <a:r>
              <a:rPr lang="en-US" sz="2200" dirty="0" smtClean="0">
                <a:latin typeface="Calibri" pitchFamily="34" charset="0"/>
              </a:rPr>
              <a:t> is available in the </a:t>
            </a:r>
            <a:r>
              <a:rPr lang="en-US" sz="2200" i="1" dirty="0">
                <a:latin typeface="Calibri" pitchFamily="34" charset="0"/>
              </a:rPr>
              <a:t>"LIHEAP Performance Measures Data Collection Guide - Vendor Agreement Supplement.“</a:t>
            </a:r>
          </a:p>
        </p:txBody>
      </p:sp>
    </p:spTree>
    <p:extLst>
      <p:ext uri="{BB962C8B-B14F-4D97-AF65-F5344CB8AC3E}">
        <p14:creationId xmlns:p14="http://schemas.microsoft.com/office/powerpoint/2010/main" val="1122752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39" y="268443"/>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8" name="Slide Number Placeholder 7"/>
          <p:cNvSpPr>
            <a:spLocks noGrp="1"/>
          </p:cNvSpPr>
          <p:nvPr>
            <p:ph type="sldNum" sz="quarter" idx="12"/>
          </p:nvPr>
        </p:nvSpPr>
        <p:spPr/>
        <p:txBody>
          <a:bodyPr>
            <a:normAutofit fontScale="55000" lnSpcReduction="20000"/>
          </a:bodyPr>
          <a:lstStyle/>
          <a:p>
            <a:fld id="{EFE5B013-A80A-40D2-8FAE-6E44A516CF2D}" type="slidenum">
              <a:rPr lang="en-US" smtClean="0"/>
              <a:pPr/>
              <a:t>31</a:t>
            </a:fld>
            <a:endParaRPr lang="en-US"/>
          </a:p>
        </p:txBody>
      </p:sp>
      <p:sp>
        <p:nvSpPr>
          <p:cNvPr id="4" name="Rectangle 3"/>
          <p:cNvSpPr/>
          <p:nvPr/>
        </p:nvSpPr>
        <p:spPr>
          <a:xfrm>
            <a:off x="529046" y="1828800"/>
            <a:ext cx="7993868" cy="4348883"/>
          </a:xfrm>
          <a:prstGeom prst="rect">
            <a:avLst/>
          </a:prstGeom>
          <a:noFill/>
        </p:spPr>
        <p:txBody>
          <a:bodyPr wrap="square">
            <a:spAutoFit/>
          </a:bodyPr>
          <a:lstStyle/>
          <a:p>
            <a:pPr marL="290513" marR="0" lvl="1" indent="-290513">
              <a:lnSpc>
                <a:spcPct val="90000"/>
              </a:lnSpc>
              <a:spcBef>
                <a:spcPts val="0"/>
              </a:spcBef>
              <a:spcAft>
                <a:spcPts val="1800"/>
              </a:spcAft>
            </a:pPr>
            <a:r>
              <a:rPr lang="en-US" sz="2400" b="1" dirty="0" smtClean="0">
                <a:solidFill>
                  <a:srgbClr val="003366"/>
                </a:solidFill>
                <a:latin typeface="Calibri" pitchFamily="34" charset="0"/>
                <a:ea typeface="Times New Roman"/>
                <a:cs typeface="Arial"/>
              </a:rPr>
              <a:t>Example #1:  </a:t>
            </a:r>
            <a:r>
              <a:rPr lang="en-US" sz="2400" b="1" dirty="0" smtClean="0">
                <a:latin typeface="Calibri" pitchFamily="34" charset="0"/>
                <a:ea typeface="Times New Roman"/>
                <a:cs typeface="Arial"/>
              </a:rPr>
              <a:t>Alaska</a:t>
            </a:r>
            <a:endParaRPr lang="en-US" sz="2400" b="1" dirty="0" smtClean="0">
              <a:solidFill>
                <a:srgbClr val="FF0000"/>
              </a:solidFill>
              <a:latin typeface="Calibri" pitchFamily="34" charset="0"/>
              <a:ea typeface="Times New Roman"/>
              <a:cs typeface="Arial"/>
            </a:endParaRPr>
          </a:p>
          <a:p>
            <a:r>
              <a:rPr lang="en-US" sz="1600" i="1" dirty="0" smtClean="0">
                <a:latin typeface="Bookman Old Style" panose="02050604050505020204" pitchFamily="18" charset="0"/>
              </a:rPr>
              <a:t>As </a:t>
            </a:r>
            <a:r>
              <a:rPr lang="en-US" sz="1600" i="1" dirty="0">
                <a:latin typeface="Bookman Old Style" panose="02050604050505020204" pitchFamily="18" charset="0"/>
              </a:rPr>
              <a:t>authorized by the client’s Heating Assistance Application for benefits, the Vendor shall provide, at no cost to HAP or the client, and within a timeframe specified by the Alaska HAP, a record of annual energy consumption in dollars and units of fuel/product, payment frequency, disconnection information, and arrearage amounts for the 12 month period of July to June.  If the client has been a customer for less than 12 months, the Vendor will provide HAP with the requested data and notify HAP about the number of months that the data supports.  </a:t>
            </a:r>
            <a:br>
              <a:rPr lang="en-US" sz="1600" i="1" dirty="0">
                <a:latin typeface="Bookman Old Style" panose="02050604050505020204" pitchFamily="18" charset="0"/>
              </a:rPr>
            </a:br>
            <a:endParaRPr lang="en-US" sz="1600" dirty="0">
              <a:latin typeface="Bookman Old Style" panose="02050604050505020204" pitchFamily="18" charset="0"/>
            </a:endParaRPr>
          </a:p>
          <a:p>
            <a:r>
              <a:rPr lang="en-US" sz="1600" i="1" dirty="0">
                <a:latin typeface="Bookman Old Style" panose="02050604050505020204" pitchFamily="18" charset="0"/>
              </a:rPr>
              <a:t>Vendor agrees not to disconnect service for at least 30 days after receiving any payment or verification of payment from the State of Alaska Heating Assistance Program</a:t>
            </a:r>
            <a:r>
              <a:rPr lang="en-US" sz="1600" i="1" dirty="0" smtClean="0">
                <a:latin typeface="Bookman Old Style" panose="02050604050505020204" pitchFamily="18" charset="0"/>
              </a:rPr>
              <a:t>.</a:t>
            </a:r>
          </a:p>
          <a:p>
            <a:endParaRPr lang="en-US" sz="1600" dirty="0">
              <a:latin typeface="Bookman Old Style" panose="02050604050505020204" pitchFamily="18" charset="0"/>
            </a:endParaRPr>
          </a:p>
          <a:p>
            <a:r>
              <a:rPr lang="en-US" sz="1600" i="1" dirty="0">
                <a:latin typeface="Bookman Old Style" panose="02050604050505020204" pitchFamily="18" charset="0"/>
              </a:rPr>
              <a:t>The vendor agrees that all employees that have access to client information are required to sign a confidentiality statement. </a:t>
            </a:r>
            <a:endParaRPr lang="en-US" sz="1600" b="1" dirty="0" smtClean="0">
              <a:solidFill>
                <a:schemeClr val="accent1"/>
              </a:solidFill>
              <a:latin typeface="Bookman Old Style" panose="02050604050505020204" pitchFamily="18" charset="0"/>
              <a:ea typeface="Times New Roman"/>
              <a:cs typeface="Arial"/>
            </a:endParaRPr>
          </a:p>
        </p:txBody>
      </p:sp>
    </p:spTree>
    <p:extLst>
      <p:ext uri="{BB962C8B-B14F-4D97-AF65-F5344CB8AC3E}">
        <p14:creationId xmlns:p14="http://schemas.microsoft.com/office/powerpoint/2010/main" val="28573779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39" y="268443"/>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8" name="Slide Number Placeholder 7"/>
          <p:cNvSpPr>
            <a:spLocks noGrp="1"/>
          </p:cNvSpPr>
          <p:nvPr>
            <p:ph type="sldNum" sz="quarter" idx="12"/>
          </p:nvPr>
        </p:nvSpPr>
        <p:spPr/>
        <p:txBody>
          <a:bodyPr>
            <a:normAutofit fontScale="55000" lnSpcReduction="20000"/>
          </a:bodyPr>
          <a:lstStyle/>
          <a:p>
            <a:fld id="{EFE5B013-A80A-40D2-8FAE-6E44A516CF2D}" type="slidenum">
              <a:rPr lang="en-US" smtClean="0"/>
              <a:pPr/>
              <a:t>32</a:t>
            </a:fld>
            <a:endParaRPr lang="en-US"/>
          </a:p>
        </p:txBody>
      </p:sp>
      <p:sp>
        <p:nvSpPr>
          <p:cNvPr id="9" name="TextBox 8"/>
          <p:cNvSpPr txBox="1"/>
          <p:nvPr/>
        </p:nvSpPr>
        <p:spPr>
          <a:xfrm>
            <a:off x="241803" y="1857180"/>
            <a:ext cx="8229600" cy="4233467"/>
          </a:xfrm>
          <a:prstGeom prst="rect">
            <a:avLst/>
          </a:prstGeom>
          <a:noFill/>
        </p:spPr>
        <p:txBody>
          <a:bodyPr wrap="square" rtlCol="0">
            <a:spAutoFit/>
          </a:bodyPr>
          <a:lstStyle/>
          <a:p>
            <a:pPr marL="287338">
              <a:lnSpc>
                <a:spcPct val="90000"/>
              </a:lnSpc>
            </a:pPr>
            <a:r>
              <a:rPr lang="en-US" sz="2400" b="1" dirty="0" smtClean="0">
                <a:solidFill>
                  <a:srgbClr val="003366"/>
                </a:solidFill>
                <a:latin typeface="Calibri" panose="020F0502020204030204" pitchFamily="34" charset="0"/>
                <a:ea typeface="Times New Roman"/>
                <a:cs typeface="Arial"/>
              </a:rPr>
              <a:t>Example </a:t>
            </a:r>
            <a:r>
              <a:rPr lang="en-US" sz="2400" b="1" dirty="0">
                <a:solidFill>
                  <a:srgbClr val="003366"/>
                </a:solidFill>
                <a:latin typeface="Calibri" pitchFamily="34" charset="0"/>
                <a:ea typeface="Times New Roman"/>
                <a:cs typeface="Arial"/>
              </a:rPr>
              <a:t>#2:  </a:t>
            </a:r>
            <a:r>
              <a:rPr lang="en-US" sz="2400" b="1" dirty="0" smtClean="0">
                <a:latin typeface="Calibri" pitchFamily="34" charset="0"/>
                <a:ea typeface="Times New Roman"/>
                <a:cs typeface="Arial"/>
              </a:rPr>
              <a:t>Massachusetts</a:t>
            </a:r>
          </a:p>
          <a:p>
            <a:pPr marL="287338">
              <a:lnSpc>
                <a:spcPct val="90000"/>
              </a:lnSpc>
            </a:pPr>
            <a:endParaRPr lang="en-US" sz="1400" dirty="0" smtClean="0">
              <a:latin typeface="Calibri" panose="020F0502020204030204" pitchFamily="34" charset="0"/>
              <a:cs typeface="Times New Roman" pitchFamily="18" charset="0"/>
            </a:endParaRPr>
          </a:p>
          <a:p>
            <a:pPr marL="290513">
              <a:lnSpc>
                <a:spcPct val="90000"/>
              </a:lnSpc>
            </a:pPr>
            <a:endParaRPr lang="en-US" sz="500" dirty="0" smtClean="0">
              <a:latin typeface="Bookman Old Style" pitchFamily="18" charset="0"/>
              <a:cs typeface="Times New Roman" pitchFamily="18" charset="0"/>
            </a:endParaRPr>
          </a:p>
          <a:p>
            <a:pPr marL="290513">
              <a:lnSpc>
                <a:spcPct val="90000"/>
              </a:lnSpc>
            </a:pPr>
            <a:r>
              <a:rPr lang="en-US" sz="1400" i="1" dirty="0">
                <a:latin typeface="Bookman Old Style" panose="02050604050505020204" pitchFamily="18" charset="0"/>
              </a:rPr>
              <a:t>Provide, at no cost to the Certified Customers, the Agency, DHCD, or their designees, the primary and secondary fuel and electricity data for Certified Customers, including the customer specific general energy usage data for the past 12 months collected by the Vendor. This may also include confidential information, pre- and post-weatherization services, if the Certified Customer had an arrearage and the amount, if the Certified Customer was enrolled in and/or successfully completed an arrearage forgiveness program, if the Certified Customer received at least one shut off notice or had their service shut off.  The Vendor shall provide this data to the Agency and/or DHCD in a secured and timely manner, pursuant to the guidance issued by DHCD. This data may be used for a variety of program purposes including: Program planning, program capacity building, assessing the impact of LIHEAP and other home energy related benefits on low-income households and households with high energy burdens, and supporting funding decisions</a:t>
            </a:r>
            <a:r>
              <a:rPr lang="en-US" sz="1400" i="1" dirty="0" smtClean="0">
                <a:latin typeface="Bookman Old Style" panose="02050604050505020204" pitchFamily="18" charset="0"/>
              </a:rPr>
              <a:t>.</a:t>
            </a:r>
          </a:p>
          <a:p>
            <a:pPr marL="290513">
              <a:lnSpc>
                <a:spcPct val="90000"/>
              </a:lnSpc>
            </a:pPr>
            <a:endParaRPr lang="en-US" sz="1400" b="1" i="1" dirty="0">
              <a:latin typeface="Bookman Old Style" pitchFamily="18" charset="0"/>
              <a:ea typeface="Times New Roman"/>
              <a:cs typeface="Times New Roman" pitchFamily="18" charset="0"/>
            </a:endParaRPr>
          </a:p>
          <a:p>
            <a:pPr marL="290513">
              <a:lnSpc>
                <a:spcPct val="90000"/>
              </a:lnSpc>
            </a:pPr>
            <a:r>
              <a:rPr lang="en-US" sz="1400" i="1" dirty="0">
                <a:latin typeface="Bookman Old Style" panose="02050604050505020204" pitchFamily="18" charset="0"/>
              </a:rPr>
              <a:t>As authorized by the Certified Customer in his/her application for LIHEAP benefits, if requested by the Agency, the Vendor, at no cost to the Agency, shall provide, within a time frame specified by the Agency, a record of annual energy consumption, energy cost, payment frequency, disconnection information, and arrearage amounts for Certified Customers. </a:t>
            </a:r>
            <a:endParaRPr lang="en-US" sz="1400" b="1" dirty="0">
              <a:latin typeface="Bookman Old Style" pitchFamily="18" charset="0"/>
              <a:ea typeface="Times New Roman"/>
              <a:cs typeface="Times New Roman" pitchFamily="18" charset="0"/>
            </a:endParaRPr>
          </a:p>
        </p:txBody>
      </p:sp>
    </p:spTree>
    <p:extLst>
      <p:ext uri="{BB962C8B-B14F-4D97-AF65-F5344CB8AC3E}">
        <p14:creationId xmlns:p14="http://schemas.microsoft.com/office/powerpoint/2010/main" val="41357837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1622"/>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33</a:t>
            </a:fld>
            <a:endParaRPr lang="en-US"/>
          </a:p>
        </p:txBody>
      </p:sp>
      <p:sp>
        <p:nvSpPr>
          <p:cNvPr id="3" name="Content Placeholder 2"/>
          <p:cNvSpPr>
            <a:spLocks noGrp="1"/>
          </p:cNvSpPr>
          <p:nvPr>
            <p:ph sz="quarter" idx="1"/>
          </p:nvPr>
        </p:nvSpPr>
        <p:spPr>
          <a:xfrm>
            <a:off x="304800" y="1676400"/>
            <a:ext cx="8305800" cy="4937760"/>
          </a:xfrm>
        </p:spPr>
        <p:txBody>
          <a:bodyPr>
            <a:normAutofit fontScale="85000" lnSpcReduction="20000"/>
          </a:bodyPr>
          <a:lstStyle/>
          <a:p>
            <a:pPr>
              <a:spcBef>
                <a:spcPts val="0"/>
              </a:spcBef>
              <a:buSzPct val="100000"/>
              <a:buFont typeface="Wingdings" pitchFamily="2" charset="2"/>
              <a:buChar char="ü"/>
            </a:pPr>
            <a:r>
              <a:rPr lang="en-US" sz="2800" b="1" dirty="0" smtClean="0">
                <a:latin typeface="Calibri" pitchFamily="34" charset="0"/>
              </a:rPr>
              <a:t>Developing Data Exchange Systems.</a:t>
            </a:r>
          </a:p>
          <a:p>
            <a:pPr marL="0" indent="0">
              <a:spcBef>
                <a:spcPts val="0"/>
              </a:spcBef>
              <a:buNone/>
            </a:pPr>
            <a:endParaRPr lang="en-US" sz="1600" b="1" dirty="0" smtClean="0">
              <a:latin typeface="Calibri" pitchFamily="34" charset="0"/>
            </a:endParaRPr>
          </a:p>
          <a:p>
            <a:pPr marL="341313" lvl="1" indent="0">
              <a:spcBef>
                <a:spcPts val="0"/>
              </a:spcBef>
              <a:buClr>
                <a:schemeClr val="accent2"/>
              </a:buClr>
              <a:buSzPct val="90000"/>
              <a:buNone/>
            </a:pPr>
            <a:r>
              <a:rPr lang="en-US" sz="2200" b="1" dirty="0" smtClean="0">
                <a:solidFill>
                  <a:schemeClr val="accent2">
                    <a:lumMod val="75000"/>
                  </a:schemeClr>
                </a:solidFill>
                <a:latin typeface="Calibri" pitchFamily="34" charset="0"/>
              </a:rPr>
              <a:t>Intake-Based Systems. </a:t>
            </a:r>
            <a:r>
              <a:rPr lang="en-US" sz="2200" dirty="0" smtClean="0">
                <a:latin typeface="Calibri" pitchFamily="34" charset="0"/>
              </a:rPr>
              <a:t>Some grantees use energy bills as part of the benefit determination process. Some systems include:</a:t>
            </a:r>
          </a:p>
          <a:p>
            <a:pPr marL="568325" lvl="1" indent="-222250">
              <a:spcBef>
                <a:spcPts val="0"/>
              </a:spcBef>
              <a:buFont typeface="Arial" pitchFamily="34" charset="0"/>
              <a:buChar char="•"/>
            </a:pPr>
            <a:endParaRPr lang="en-US" sz="1600" dirty="0" smtClean="0">
              <a:latin typeface="Calibri" pitchFamily="34" charset="0"/>
            </a:endParaRPr>
          </a:p>
          <a:p>
            <a:pPr marL="568325" lvl="2" indent="-222250">
              <a:spcBef>
                <a:spcPts val="0"/>
              </a:spcBef>
              <a:buSzPct val="85000"/>
              <a:buFont typeface="Arial" pitchFamily="34" charset="0"/>
              <a:buChar char="•"/>
            </a:pPr>
            <a:r>
              <a:rPr lang="en-US" sz="1900" b="1" dirty="0" smtClean="0">
                <a:latin typeface="Calibri" pitchFamily="34" charset="0"/>
              </a:rPr>
              <a:t>Automated Data Exchange: </a:t>
            </a:r>
            <a:r>
              <a:rPr lang="en-US" sz="1900" dirty="0" smtClean="0">
                <a:latin typeface="Calibri" pitchFamily="34" charset="0"/>
              </a:rPr>
              <a:t>Automated information system; program database sends information to the vendor and the vendor’s information system sends information back to the program.</a:t>
            </a:r>
          </a:p>
          <a:p>
            <a:pPr marL="568325" lvl="2" indent="-222250">
              <a:lnSpc>
                <a:spcPct val="70000"/>
              </a:lnSpc>
              <a:spcBef>
                <a:spcPts val="0"/>
              </a:spcBef>
              <a:buSzPct val="85000"/>
              <a:buFont typeface="Arial" pitchFamily="34" charset="0"/>
              <a:buChar char="•"/>
            </a:pPr>
            <a:endParaRPr lang="en-US" sz="2100" dirty="0" smtClean="0">
              <a:latin typeface="Calibri" pitchFamily="34" charset="0"/>
            </a:endParaRPr>
          </a:p>
          <a:p>
            <a:pPr marL="568325" lvl="2" indent="-222250">
              <a:spcBef>
                <a:spcPts val="0"/>
              </a:spcBef>
              <a:buSzPct val="85000"/>
              <a:buFont typeface="Arial" pitchFamily="34" charset="0"/>
              <a:buChar char="•"/>
            </a:pPr>
            <a:r>
              <a:rPr lang="en-US" sz="1900" b="1" dirty="0" smtClean="0">
                <a:latin typeface="Calibri" pitchFamily="34" charset="0"/>
              </a:rPr>
              <a:t>On-Line Data Entry:</a:t>
            </a:r>
            <a:r>
              <a:rPr lang="en-US" sz="1900" dirty="0" smtClean="0">
                <a:latin typeface="Calibri" pitchFamily="34" charset="0"/>
              </a:rPr>
              <a:t> Data request sent to vendor on a daily basis. Vendor enters client information on-line within a target time period.</a:t>
            </a:r>
          </a:p>
          <a:p>
            <a:pPr marL="568325" lvl="2" indent="-222250">
              <a:lnSpc>
                <a:spcPct val="60000"/>
              </a:lnSpc>
              <a:spcBef>
                <a:spcPts val="0"/>
              </a:spcBef>
              <a:buSzPct val="85000"/>
              <a:buFont typeface="Arial" pitchFamily="34" charset="0"/>
              <a:buChar char="•"/>
            </a:pPr>
            <a:endParaRPr lang="en-US" sz="2100" dirty="0" smtClean="0">
              <a:latin typeface="Calibri" pitchFamily="34" charset="0"/>
            </a:endParaRPr>
          </a:p>
          <a:p>
            <a:pPr marL="568325" lvl="2" indent="-222250">
              <a:spcBef>
                <a:spcPts val="0"/>
              </a:spcBef>
              <a:buSzPct val="85000"/>
              <a:buFont typeface="Arial" pitchFamily="34" charset="0"/>
              <a:buChar char="•"/>
            </a:pPr>
            <a:r>
              <a:rPr lang="en-US" sz="1900" b="1" dirty="0" smtClean="0">
                <a:latin typeface="Calibri" pitchFamily="34" charset="0"/>
              </a:rPr>
              <a:t>Subgrantee Access: </a:t>
            </a:r>
            <a:r>
              <a:rPr lang="en-US" sz="1900" dirty="0" smtClean="0">
                <a:latin typeface="Calibri" pitchFamily="34" charset="0"/>
              </a:rPr>
              <a:t>Vendor gives subgrantee access to summary information about customers.</a:t>
            </a:r>
          </a:p>
          <a:p>
            <a:pPr marL="568325" lvl="2" indent="-222250">
              <a:lnSpc>
                <a:spcPct val="60000"/>
              </a:lnSpc>
              <a:spcBef>
                <a:spcPts val="0"/>
              </a:spcBef>
              <a:buSzPct val="85000"/>
              <a:buFont typeface="Arial" pitchFamily="34" charset="0"/>
              <a:buChar char="•"/>
            </a:pPr>
            <a:endParaRPr lang="en-US" sz="2100" dirty="0" smtClean="0">
              <a:latin typeface="Calibri" pitchFamily="34" charset="0"/>
            </a:endParaRPr>
          </a:p>
          <a:p>
            <a:pPr marL="568325" lvl="2" indent="-222250">
              <a:spcBef>
                <a:spcPts val="0"/>
              </a:spcBef>
              <a:buSzPct val="85000"/>
              <a:buFont typeface="Arial" pitchFamily="34" charset="0"/>
              <a:buChar char="•"/>
            </a:pPr>
            <a:r>
              <a:rPr lang="en-US" sz="1900" b="1" dirty="0" smtClean="0">
                <a:latin typeface="Calibri" pitchFamily="34" charset="0"/>
              </a:rPr>
              <a:t>Telephone Contact: </a:t>
            </a:r>
            <a:r>
              <a:rPr lang="en-US" sz="1900" dirty="0" smtClean="0">
                <a:latin typeface="Calibri" pitchFamily="34" charset="0"/>
              </a:rPr>
              <a:t>Subgrantee calls vendor to obtain information.</a:t>
            </a:r>
            <a:endParaRPr lang="en-US" sz="1900" b="1" dirty="0" smtClean="0">
              <a:latin typeface="Calibri" pitchFamily="34" charset="0"/>
            </a:endParaRPr>
          </a:p>
          <a:p>
            <a:pPr marL="346075" indent="-346075">
              <a:lnSpc>
                <a:spcPct val="110000"/>
              </a:lnSpc>
              <a:spcBef>
                <a:spcPts val="0"/>
              </a:spcBef>
              <a:buFont typeface="Wingdings" pitchFamily="2" charset="2"/>
              <a:buChar char="ü"/>
            </a:pPr>
            <a:endParaRPr lang="en-US" sz="2000" dirty="0" smtClean="0">
              <a:latin typeface="Calibri" pitchFamily="34" charset="0"/>
            </a:endParaRPr>
          </a:p>
          <a:p>
            <a:pPr marL="344488" lvl="1" indent="0">
              <a:spcBef>
                <a:spcPts val="0"/>
              </a:spcBef>
              <a:buClr>
                <a:schemeClr val="accent2"/>
              </a:buClr>
              <a:buSzPct val="100000"/>
              <a:buNone/>
            </a:pPr>
            <a:r>
              <a:rPr lang="en-US" sz="2200" b="1" dirty="0" smtClean="0">
                <a:solidFill>
                  <a:schemeClr val="accent2">
                    <a:lumMod val="75000"/>
                  </a:schemeClr>
                </a:solidFill>
                <a:latin typeface="Calibri" pitchFamily="34" charset="0"/>
              </a:rPr>
              <a:t>Year End Systems (Least-Burden).  </a:t>
            </a:r>
            <a:r>
              <a:rPr lang="en-US" sz="2200" dirty="0" smtClean="0">
                <a:latin typeface="Calibri" pitchFamily="34" charset="0"/>
              </a:rPr>
              <a:t>Some grantees collect information from vendors at the end of the program year. </a:t>
            </a:r>
          </a:p>
          <a:p>
            <a:pPr marL="274320" lvl="1" indent="0">
              <a:lnSpc>
                <a:spcPct val="110000"/>
              </a:lnSpc>
              <a:spcBef>
                <a:spcPts val="0"/>
              </a:spcBef>
              <a:buClr>
                <a:schemeClr val="accent2"/>
              </a:buClr>
              <a:buSzPct val="100000"/>
              <a:buNone/>
            </a:pPr>
            <a:endParaRPr lang="en-US" sz="1600" dirty="0" smtClean="0">
              <a:latin typeface="Calibri" pitchFamily="34" charset="0"/>
            </a:endParaRPr>
          </a:p>
          <a:p>
            <a:pPr marL="568325" lvl="2" indent="-222250">
              <a:lnSpc>
                <a:spcPct val="110000"/>
              </a:lnSpc>
              <a:spcBef>
                <a:spcPts val="0"/>
              </a:spcBef>
              <a:buSzPct val="85000"/>
              <a:buFont typeface="Arial" pitchFamily="34" charset="0"/>
              <a:buChar char="•"/>
            </a:pPr>
            <a:r>
              <a:rPr lang="en-US" sz="1900" b="1" dirty="0" smtClean="0">
                <a:latin typeface="Calibri" pitchFamily="34" charset="0"/>
              </a:rPr>
              <a:t>Excel File:</a:t>
            </a:r>
            <a:r>
              <a:rPr lang="en-US" sz="1900" dirty="0" smtClean="0">
                <a:latin typeface="Calibri" pitchFamily="34" charset="0"/>
              </a:rPr>
              <a:t> Most vendors accepted an excel file with the required client information.</a:t>
            </a:r>
          </a:p>
          <a:p>
            <a:pPr marL="568325" lvl="2" indent="-222250">
              <a:lnSpc>
                <a:spcPct val="60000"/>
              </a:lnSpc>
              <a:spcBef>
                <a:spcPts val="0"/>
              </a:spcBef>
              <a:buSzPct val="85000"/>
              <a:buFont typeface="Arial" pitchFamily="34" charset="0"/>
              <a:buChar char="•"/>
            </a:pPr>
            <a:endParaRPr lang="en-US" sz="2100" dirty="0" smtClean="0">
              <a:latin typeface="Calibri" pitchFamily="34" charset="0"/>
            </a:endParaRPr>
          </a:p>
          <a:p>
            <a:pPr marL="568325" lvl="2" indent="-222250">
              <a:lnSpc>
                <a:spcPct val="110000"/>
              </a:lnSpc>
              <a:spcBef>
                <a:spcPts val="0"/>
              </a:spcBef>
              <a:buSzPct val="85000"/>
              <a:buFont typeface="Arial" pitchFamily="34" charset="0"/>
              <a:buChar char="•"/>
            </a:pPr>
            <a:r>
              <a:rPr lang="en-US" sz="1900" b="1" dirty="0" smtClean="0">
                <a:latin typeface="Calibri" pitchFamily="34" charset="0"/>
              </a:rPr>
              <a:t>Secure Transfer:</a:t>
            </a:r>
            <a:r>
              <a:rPr lang="en-US" sz="1900" dirty="0" smtClean="0">
                <a:latin typeface="Calibri" pitchFamily="34" charset="0"/>
              </a:rPr>
              <a:t> Most vendors required a secure transfer protocol; FTP site or password protected or encrypted data.</a:t>
            </a:r>
            <a:endParaRPr lang="en-US" sz="1900" b="1" dirty="0" smtClean="0">
              <a:latin typeface="Calibri" pitchFamily="34" charset="0"/>
            </a:endParaRPr>
          </a:p>
        </p:txBody>
      </p:sp>
    </p:spTree>
    <p:extLst>
      <p:ext uri="{BB962C8B-B14F-4D97-AF65-F5344CB8AC3E}">
        <p14:creationId xmlns:p14="http://schemas.microsoft.com/office/powerpoint/2010/main" val="32957638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29" y="231360"/>
            <a:ext cx="9144000" cy="990600"/>
          </a:xfrm>
        </p:spPr>
        <p:txBody>
          <a:bodyPr>
            <a:norm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a:t>
            </a:r>
            <a:r>
              <a:rPr lang="en-US" sz="3200" b="1" i="1" dirty="0">
                <a:solidFill>
                  <a:schemeClr val="tx2">
                    <a:lumMod val="75000"/>
                  </a:schemeClr>
                </a:solidFill>
                <a:latin typeface="Calibri" pitchFamily="34" charset="0"/>
              </a:rPr>
              <a:t>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34</a:t>
            </a:fld>
            <a:endParaRPr lang="en-US"/>
          </a:p>
        </p:txBody>
      </p:sp>
      <p:sp>
        <p:nvSpPr>
          <p:cNvPr id="3" name="Content Placeholder 2"/>
          <p:cNvSpPr>
            <a:spLocks noGrp="1"/>
          </p:cNvSpPr>
          <p:nvPr>
            <p:ph sz="quarter" idx="1"/>
          </p:nvPr>
        </p:nvSpPr>
        <p:spPr>
          <a:xfrm>
            <a:off x="304800" y="1676400"/>
            <a:ext cx="8305800" cy="4937760"/>
          </a:xfrm>
        </p:spPr>
        <p:txBody>
          <a:bodyPr>
            <a:normAutofit/>
          </a:bodyPr>
          <a:lstStyle/>
          <a:p>
            <a:pPr marL="0" indent="0">
              <a:spcBef>
                <a:spcPts val="0"/>
              </a:spcBef>
              <a:buSzPct val="100000"/>
              <a:buNone/>
            </a:pPr>
            <a:r>
              <a:rPr lang="en-US" sz="2400" b="1" dirty="0" smtClean="0">
                <a:latin typeface="Calibri" pitchFamily="34" charset="0"/>
              </a:rPr>
              <a:t>How can grantees request data?  </a:t>
            </a:r>
          </a:p>
          <a:p>
            <a:pPr marL="0" indent="0">
              <a:spcBef>
                <a:spcPts val="0"/>
              </a:spcBef>
              <a:buSzPct val="100000"/>
              <a:buNone/>
            </a:pPr>
            <a:endParaRPr lang="en-US" sz="1900" b="1" dirty="0">
              <a:latin typeface="Calibri" pitchFamily="34" charset="0"/>
            </a:endParaRPr>
          </a:p>
          <a:p>
            <a:pPr>
              <a:spcBef>
                <a:spcPts val="0"/>
              </a:spcBef>
              <a:buSzPct val="100000"/>
              <a:buFont typeface="Wingdings" panose="05000000000000000000" pitchFamily="2" charset="2"/>
              <a:buChar char="Ø"/>
            </a:pPr>
            <a:r>
              <a:rPr lang="en-US" sz="1900" dirty="0" smtClean="0">
                <a:latin typeface="Calibri" pitchFamily="34" charset="0"/>
              </a:rPr>
              <a:t>Grantees may find it helpful to refer to the</a:t>
            </a:r>
            <a:r>
              <a:rPr lang="en-US" sz="1900" i="1" dirty="0" smtClean="0">
                <a:latin typeface="Calibri" pitchFamily="34" charset="0"/>
              </a:rPr>
              <a:t> “LIHEAP Performance Measures Data Collection Guide—Vendor Data Exchange Templates”</a:t>
            </a:r>
            <a:r>
              <a:rPr lang="en-US" sz="1900" dirty="0" smtClean="0">
                <a:latin typeface="Calibri" pitchFamily="34" charset="0"/>
              </a:rPr>
              <a:t> as they work with vendors to develop data exchange processes.</a:t>
            </a:r>
          </a:p>
          <a:p>
            <a:pPr marL="0" indent="0">
              <a:spcBef>
                <a:spcPts val="0"/>
              </a:spcBef>
              <a:buSzPct val="100000"/>
              <a:buNone/>
            </a:pPr>
            <a:endParaRPr lang="en-US" sz="1900" b="1" dirty="0">
              <a:latin typeface="Calibri" pitchFamily="34" charset="0"/>
            </a:endParaRPr>
          </a:p>
          <a:p>
            <a:pPr marL="0" indent="0">
              <a:spcBef>
                <a:spcPts val="0"/>
              </a:spcBef>
              <a:buSzPct val="100000"/>
              <a:buNone/>
            </a:pPr>
            <a:endParaRPr lang="en-US" sz="1900" b="1" dirty="0" smtClean="0">
              <a:latin typeface="Calibri" pitchFamily="34" charset="0"/>
            </a:endParaRPr>
          </a:p>
        </p:txBody>
      </p:sp>
      <p:pic>
        <p:nvPicPr>
          <p:cNvPr id="5" name="Picture 4"/>
          <p:cNvPicPr>
            <a:picLocks noChangeAspect="1"/>
          </p:cNvPicPr>
          <p:nvPr/>
        </p:nvPicPr>
        <p:blipFill>
          <a:blip r:embed="rId2" cstate="print"/>
          <a:stretch>
            <a:fillRect/>
          </a:stretch>
        </p:blipFill>
        <p:spPr>
          <a:xfrm>
            <a:off x="457200" y="3657600"/>
            <a:ext cx="8229600" cy="2555436"/>
          </a:xfrm>
          <a:prstGeom prst="rect">
            <a:avLst/>
          </a:prstGeom>
          <a:ln w="28575">
            <a:solidFill>
              <a:srgbClr val="4F6228"/>
            </a:solidFill>
          </a:ln>
        </p:spPr>
      </p:pic>
    </p:spTree>
    <p:extLst>
      <p:ext uri="{BB962C8B-B14F-4D97-AF65-F5344CB8AC3E}">
        <p14:creationId xmlns:p14="http://schemas.microsoft.com/office/powerpoint/2010/main" val="18041236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rmAutofit fontScale="90000"/>
          </a:bodyPr>
          <a:lstStyle/>
          <a:p>
            <a:pPr marL="2063750" indent="-1952625">
              <a:lnSpc>
                <a:spcPct val="90000"/>
              </a:lnSpc>
            </a:pPr>
            <a:r>
              <a:rPr lang="en-US" sz="3600" b="1" dirty="0">
                <a:solidFill>
                  <a:schemeClr val="tx2">
                    <a:lumMod val="75000"/>
                  </a:schemeClr>
                </a:solidFill>
                <a:latin typeface="Calibri" pitchFamily="34" charset="0"/>
              </a:rPr>
              <a:t>Section I</a:t>
            </a:r>
            <a:r>
              <a:rPr lang="en-US" sz="3600" b="1" dirty="0" smtClean="0">
                <a:solidFill>
                  <a:schemeClr val="tx2">
                    <a:lumMod val="75000"/>
                  </a:schemeClr>
                </a:solidFill>
                <a:latin typeface="Calibri" pitchFamily="34" charset="0"/>
              </a:rPr>
              <a:t>:  	Energy </a:t>
            </a:r>
            <a:r>
              <a:rPr lang="en-US" sz="3600" b="1" dirty="0">
                <a:solidFill>
                  <a:schemeClr val="tx2">
                    <a:lumMod val="75000"/>
                  </a:schemeClr>
                </a:solidFill>
                <a:latin typeface="Calibri" pitchFamily="34" charset="0"/>
              </a:rPr>
              <a:t>Burden </a:t>
            </a:r>
            <a:r>
              <a:rPr lang="en-US" sz="3600" b="1" dirty="0" smtClean="0">
                <a:solidFill>
                  <a:schemeClr val="tx2">
                    <a:lumMod val="75000"/>
                  </a:schemeClr>
                </a:solidFill>
                <a:latin typeface="Calibri" pitchFamily="34" charset="0"/>
              </a:rPr>
              <a:t>Measures</a:t>
            </a:r>
            <a:r>
              <a:rPr lang="en-US" sz="3600" b="1" dirty="0">
                <a:solidFill>
                  <a:schemeClr val="tx2">
                    <a:lumMod val="75000"/>
                  </a:schemeClr>
                </a:solidFill>
                <a:latin typeface="Calibri" pitchFamily="34" charset="0"/>
              </a:rPr>
              <a:t/>
            </a:r>
            <a:br>
              <a:rPr lang="en-US" sz="3600" b="1" dirty="0">
                <a:solidFill>
                  <a:schemeClr val="tx2">
                    <a:lumMod val="75000"/>
                  </a:schemeClr>
                </a:solidFill>
                <a:latin typeface="Calibri" pitchFamily="34" charset="0"/>
              </a:rPr>
            </a:br>
            <a:r>
              <a:rPr lang="en-US" sz="3600" b="1" i="1" dirty="0" smtClean="0">
                <a:solidFill>
                  <a:schemeClr val="tx2">
                    <a:lumMod val="75000"/>
                  </a:schemeClr>
                </a:solidFill>
                <a:latin typeface="Calibri" pitchFamily="34" charset="0"/>
              </a:rPr>
              <a:t>Steps </a:t>
            </a:r>
            <a:r>
              <a:rPr lang="en-US" sz="3600" b="1" i="1" dirty="0">
                <a:solidFill>
                  <a:schemeClr val="tx2">
                    <a:lumMod val="75000"/>
                  </a:schemeClr>
                </a:solidFill>
                <a:latin typeface="Calibri" pitchFamily="34" charset="0"/>
              </a:rPr>
              <a:t>for Collecting the Data</a:t>
            </a:r>
            <a:endParaRPr lang="en-US" sz="36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35</a:t>
            </a:fld>
            <a:endParaRPr lang="en-US"/>
          </a:p>
        </p:txBody>
      </p:sp>
      <p:sp>
        <p:nvSpPr>
          <p:cNvPr id="3" name="Content Placeholder 2"/>
          <p:cNvSpPr>
            <a:spLocks noGrp="1"/>
          </p:cNvSpPr>
          <p:nvPr>
            <p:ph sz="quarter" idx="1"/>
          </p:nvPr>
        </p:nvSpPr>
        <p:spPr>
          <a:xfrm>
            <a:off x="228600" y="1752600"/>
            <a:ext cx="8305800" cy="4937760"/>
          </a:xfrm>
        </p:spPr>
        <p:txBody>
          <a:bodyPr>
            <a:normAutofit/>
          </a:bodyPr>
          <a:lstStyle/>
          <a:p>
            <a:pPr marL="0" indent="0">
              <a:spcBef>
                <a:spcPts val="0"/>
              </a:spcBef>
              <a:buSzPct val="100000"/>
              <a:buNone/>
            </a:pPr>
            <a:r>
              <a:rPr lang="en-US" sz="2400" b="1" dirty="0">
                <a:latin typeface="Calibri" pitchFamily="34" charset="0"/>
              </a:rPr>
              <a:t>How </a:t>
            </a:r>
            <a:r>
              <a:rPr lang="en-US" sz="2400" b="1" dirty="0" smtClean="0">
                <a:latin typeface="Calibri" pitchFamily="34" charset="0"/>
              </a:rPr>
              <a:t>can data </a:t>
            </a:r>
            <a:r>
              <a:rPr lang="en-US" sz="2400" b="1" dirty="0">
                <a:latin typeface="Calibri" pitchFamily="34" charset="0"/>
              </a:rPr>
              <a:t>be sent back to the grantee?</a:t>
            </a:r>
          </a:p>
          <a:p>
            <a:pPr marL="0" indent="0">
              <a:spcBef>
                <a:spcPts val="0"/>
              </a:spcBef>
              <a:buSzPct val="100000"/>
              <a:buNone/>
            </a:pPr>
            <a:endParaRPr lang="en-US" sz="1200" b="1" dirty="0" smtClean="0">
              <a:latin typeface="Calibri" pitchFamily="34" charset="0"/>
            </a:endParaRPr>
          </a:p>
          <a:p>
            <a:pPr marL="0" indent="0" algn="ctr">
              <a:spcBef>
                <a:spcPts val="0"/>
              </a:spcBef>
              <a:buSzPct val="100000"/>
              <a:buNone/>
            </a:pPr>
            <a:r>
              <a:rPr lang="en-US" sz="2000" b="1" dirty="0" smtClean="0"/>
              <a:t>Natural Gas</a:t>
            </a:r>
          </a:p>
          <a:p>
            <a:pPr marL="0" indent="0" algn="ctr">
              <a:spcBef>
                <a:spcPts val="0"/>
              </a:spcBef>
              <a:buSzPct val="100000"/>
              <a:buNone/>
            </a:pPr>
            <a:endParaRPr lang="en-US" sz="2000" b="1" dirty="0">
              <a:latin typeface="Calibri" pitchFamily="34" charset="0"/>
            </a:endParaRPr>
          </a:p>
          <a:p>
            <a:pPr marL="0" indent="0" algn="ctr">
              <a:spcBef>
                <a:spcPts val="0"/>
              </a:spcBef>
              <a:buSzPct val="100000"/>
              <a:buNone/>
            </a:pPr>
            <a:endParaRPr lang="en-US" sz="2000" b="1" dirty="0" smtClean="0">
              <a:latin typeface="Calibri" pitchFamily="34" charset="0"/>
            </a:endParaRPr>
          </a:p>
          <a:p>
            <a:pPr marL="0" indent="0" algn="ctr">
              <a:spcBef>
                <a:spcPts val="0"/>
              </a:spcBef>
              <a:buSzPct val="100000"/>
              <a:buNone/>
            </a:pPr>
            <a:endParaRPr lang="en-US" sz="2000" b="1" dirty="0">
              <a:latin typeface="Calibri" pitchFamily="34" charset="0"/>
            </a:endParaRPr>
          </a:p>
          <a:p>
            <a:pPr marL="0" indent="0" algn="ctr">
              <a:spcBef>
                <a:spcPts val="0"/>
              </a:spcBef>
              <a:buSzPct val="100000"/>
              <a:buNone/>
            </a:pPr>
            <a:endParaRPr lang="en-US" sz="2000" b="1" dirty="0" smtClean="0">
              <a:latin typeface="Calibri" pitchFamily="34" charset="0"/>
            </a:endParaRPr>
          </a:p>
          <a:p>
            <a:pPr marL="0" indent="0" algn="ctr">
              <a:spcBef>
                <a:spcPts val="0"/>
              </a:spcBef>
              <a:buSzPct val="100000"/>
              <a:buNone/>
            </a:pPr>
            <a:endParaRPr lang="en-US" sz="2000" b="1" dirty="0" smtClean="0">
              <a:latin typeface="Calibri" pitchFamily="34" charset="0"/>
            </a:endParaRPr>
          </a:p>
          <a:p>
            <a:pPr marL="0" indent="0" algn="ctr">
              <a:spcBef>
                <a:spcPts val="0"/>
              </a:spcBef>
              <a:buSzPct val="100000"/>
              <a:buNone/>
            </a:pPr>
            <a:endParaRPr lang="en-US" sz="2000" b="1" dirty="0">
              <a:latin typeface="Calibri" pitchFamily="34" charset="0"/>
            </a:endParaRPr>
          </a:p>
          <a:p>
            <a:pPr marL="0" indent="0" algn="ctr">
              <a:spcBef>
                <a:spcPts val="0"/>
              </a:spcBef>
              <a:buSzPct val="100000"/>
              <a:buNone/>
            </a:pPr>
            <a:r>
              <a:rPr lang="en-US" sz="2000" b="1" dirty="0" smtClean="0"/>
              <a:t>Electric</a:t>
            </a:r>
            <a:endParaRPr lang="en-US" sz="2000" b="1" dirty="0">
              <a:latin typeface="Calibri" pitchFamily="34" charset="0"/>
            </a:endParaRPr>
          </a:p>
          <a:p>
            <a:pPr marL="0" indent="0" algn="ctr">
              <a:spcBef>
                <a:spcPts val="0"/>
              </a:spcBef>
              <a:buSzPct val="100000"/>
              <a:buNone/>
            </a:pPr>
            <a:endParaRPr lang="en-US" sz="1900" b="1" dirty="0" smtClean="0">
              <a:latin typeface="Calibri" pitchFamily="34" charset="0"/>
            </a:endParaRPr>
          </a:p>
        </p:txBody>
      </p:sp>
      <p:pic>
        <p:nvPicPr>
          <p:cNvPr id="5" name="Picture 4"/>
          <p:cNvPicPr>
            <a:picLocks noChangeAspect="1"/>
          </p:cNvPicPr>
          <p:nvPr/>
        </p:nvPicPr>
        <p:blipFill>
          <a:blip r:embed="rId2"/>
          <a:stretch>
            <a:fillRect/>
          </a:stretch>
        </p:blipFill>
        <p:spPr>
          <a:xfrm>
            <a:off x="542925" y="4905505"/>
            <a:ext cx="8124825" cy="1676400"/>
          </a:xfrm>
          <a:prstGeom prst="rect">
            <a:avLst/>
          </a:prstGeom>
          <a:ln w="28575">
            <a:solidFill>
              <a:srgbClr val="4F6228"/>
            </a:solidFill>
          </a:ln>
        </p:spPr>
      </p:pic>
      <p:pic>
        <p:nvPicPr>
          <p:cNvPr id="7" name="Picture 6"/>
          <p:cNvPicPr>
            <a:picLocks noChangeAspect="1"/>
          </p:cNvPicPr>
          <p:nvPr/>
        </p:nvPicPr>
        <p:blipFill>
          <a:blip r:embed="rId3"/>
          <a:stretch>
            <a:fillRect/>
          </a:stretch>
        </p:blipFill>
        <p:spPr>
          <a:xfrm>
            <a:off x="542925" y="2743340"/>
            <a:ext cx="8129016" cy="1596108"/>
          </a:xfrm>
          <a:prstGeom prst="rect">
            <a:avLst/>
          </a:prstGeom>
          <a:ln w="28575">
            <a:solidFill>
              <a:srgbClr val="4F6228"/>
            </a:solidFill>
          </a:ln>
        </p:spPr>
      </p:pic>
    </p:spTree>
    <p:extLst>
      <p:ext uri="{BB962C8B-B14F-4D97-AF65-F5344CB8AC3E}">
        <p14:creationId xmlns:p14="http://schemas.microsoft.com/office/powerpoint/2010/main" val="19573515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rmAutofit fontScale="90000"/>
          </a:bodyPr>
          <a:lstStyle/>
          <a:p>
            <a:pPr marL="2063750" indent="-1952625">
              <a:lnSpc>
                <a:spcPct val="90000"/>
              </a:lnSpc>
            </a:pPr>
            <a:r>
              <a:rPr lang="en-US" sz="3600" b="1" dirty="0">
                <a:solidFill>
                  <a:schemeClr val="tx2">
                    <a:lumMod val="75000"/>
                  </a:schemeClr>
                </a:solidFill>
                <a:latin typeface="Calibri" pitchFamily="34" charset="0"/>
              </a:rPr>
              <a:t>Section I</a:t>
            </a:r>
            <a:r>
              <a:rPr lang="en-US" sz="3600" b="1" dirty="0" smtClean="0">
                <a:solidFill>
                  <a:schemeClr val="tx2">
                    <a:lumMod val="75000"/>
                  </a:schemeClr>
                </a:solidFill>
                <a:latin typeface="Calibri" pitchFamily="34" charset="0"/>
              </a:rPr>
              <a:t>:  	Energy </a:t>
            </a:r>
            <a:r>
              <a:rPr lang="en-US" sz="3600" b="1" dirty="0">
                <a:solidFill>
                  <a:schemeClr val="tx2">
                    <a:lumMod val="75000"/>
                  </a:schemeClr>
                </a:solidFill>
                <a:latin typeface="Calibri" pitchFamily="34" charset="0"/>
              </a:rPr>
              <a:t>Burden </a:t>
            </a:r>
            <a:r>
              <a:rPr lang="en-US" sz="3600" b="1" dirty="0" smtClean="0">
                <a:solidFill>
                  <a:schemeClr val="tx2">
                    <a:lumMod val="75000"/>
                  </a:schemeClr>
                </a:solidFill>
                <a:latin typeface="Calibri" pitchFamily="34" charset="0"/>
              </a:rPr>
              <a:t>Measures</a:t>
            </a:r>
            <a:r>
              <a:rPr lang="en-US" sz="3600" b="1" dirty="0">
                <a:solidFill>
                  <a:schemeClr val="tx2">
                    <a:lumMod val="75000"/>
                  </a:schemeClr>
                </a:solidFill>
                <a:latin typeface="Calibri" pitchFamily="34" charset="0"/>
              </a:rPr>
              <a:t/>
            </a:r>
            <a:br>
              <a:rPr lang="en-US" sz="3600" b="1" dirty="0">
                <a:solidFill>
                  <a:schemeClr val="tx2">
                    <a:lumMod val="75000"/>
                  </a:schemeClr>
                </a:solidFill>
                <a:latin typeface="Calibri" pitchFamily="34" charset="0"/>
              </a:rPr>
            </a:br>
            <a:r>
              <a:rPr lang="en-US" sz="3600" b="1" i="1" dirty="0" smtClean="0">
                <a:solidFill>
                  <a:schemeClr val="tx2">
                    <a:lumMod val="75000"/>
                  </a:schemeClr>
                </a:solidFill>
                <a:latin typeface="Calibri" pitchFamily="34" charset="0"/>
              </a:rPr>
              <a:t>Steps </a:t>
            </a:r>
            <a:r>
              <a:rPr lang="en-US" sz="3600" b="1" i="1" dirty="0">
                <a:solidFill>
                  <a:schemeClr val="tx2">
                    <a:lumMod val="75000"/>
                  </a:schemeClr>
                </a:solidFill>
                <a:latin typeface="Calibri" pitchFamily="34" charset="0"/>
              </a:rPr>
              <a:t>for Collecting the Data</a:t>
            </a:r>
            <a:endParaRPr lang="en-US" sz="36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36</a:t>
            </a:fld>
            <a:endParaRPr lang="en-US"/>
          </a:p>
        </p:txBody>
      </p:sp>
      <p:sp>
        <p:nvSpPr>
          <p:cNvPr id="3" name="Content Placeholder 2"/>
          <p:cNvSpPr>
            <a:spLocks noGrp="1"/>
          </p:cNvSpPr>
          <p:nvPr>
            <p:ph sz="quarter" idx="1"/>
          </p:nvPr>
        </p:nvSpPr>
        <p:spPr>
          <a:xfrm>
            <a:off x="304800" y="1676400"/>
            <a:ext cx="8305800" cy="4937760"/>
          </a:xfrm>
        </p:spPr>
        <p:txBody>
          <a:bodyPr>
            <a:normAutofit/>
          </a:bodyPr>
          <a:lstStyle/>
          <a:p>
            <a:pPr marL="0" indent="0">
              <a:spcBef>
                <a:spcPts val="0"/>
              </a:spcBef>
              <a:buSzPct val="100000"/>
              <a:buNone/>
            </a:pPr>
            <a:r>
              <a:rPr lang="en-US" sz="2400" b="1" dirty="0" smtClean="0">
                <a:latin typeface="Calibri" pitchFamily="34" charset="0"/>
              </a:rPr>
              <a:t>How can data be sent back to the grantee?</a:t>
            </a:r>
          </a:p>
          <a:p>
            <a:pPr marL="0" indent="0">
              <a:spcBef>
                <a:spcPts val="0"/>
              </a:spcBef>
              <a:buSzPct val="100000"/>
              <a:buNone/>
            </a:pPr>
            <a:endParaRPr lang="en-US" sz="1900" b="1" dirty="0" smtClean="0">
              <a:latin typeface="Calibri" pitchFamily="34" charset="0"/>
            </a:endParaRPr>
          </a:p>
          <a:p>
            <a:pPr marL="0" indent="0" algn="ctr">
              <a:spcBef>
                <a:spcPts val="0"/>
              </a:spcBef>
              <a:buSzPct val="100000"/>
              <a:buNone/>
            </a:pPr>
            <a:endParaRPr lang="en-US" sz="2000" b="1" dirty="0" smtClean="0"/>
          </a:p>
          <a:p>
            <a:pPr marL="0" indent="0" algn="ctr">
              <a:spcBef>
                <a:spcPts val="0"/>
              </a:spcBef>
              <a:buSzPct val="100000"/>
              <a:buNone/>
            </a:pPr>
            <a:r>
              <a:rPr lang="en-US" sz="2000" b="1" dirty="0" smtClean="0"/>
              <a:t>LPG/Propane</a:t>
            </a:r>
          </a:p>
          <a:p>
            <a:pPr marL="0" indent="0" algn="ctr">
              <a:spcBef>
                <a:spcPts val="0"/>
              </a:spcBef>
              <a:buSzPct val="100000"/>
              <a:buNone/>
            </a:pPr>
            <a:endParaRPr lang="en-US" sz="1900" b="1" dirty="0" smtClean="0">
              <a:latin typeface="Calibri" pitchFamily="34" charset="0"/>
            </a:endParaRPr>
          </a:p>
        </p:txBody>
      </p:sp>
      <p:pic>
        <p:nvPicPr>
          <p:cNvPr id="6" name="Picture 5"/>
          <p:cNvPicPr>
            <a:picLocks noChangeAspect="1"/>
          </p:cNvPicPr>
          <p:nvPr/>
        </p:nvPicPr>
        <p:blipFill>
          <a:blip r:embed="rId2" cstate="print"/>
          <a:stretch>
            <a:fillRect/>
          </a:stretch>
        </p:blipFill>
        <p:spPr>
          <a:xfrm>
            <a:off x="507492" y="3082363"/>
            <a:ext cx="8129016" cy="2125833"/>
          </a:xfrm>
          <a:prstGeom prst="rect">
            <a:avLst/>
          </a:prstGeom>
          <a:ln w="28575">
            <a:solidFill>
              <a:srgbClr val="4F6228"/>
            </a:solidFill>
          </a:ln>
        </p:spPr>
      </p:pic>
    </p:spTree>
    <p:extLst>
      <p:ext uri="{BB962C8B-B14F-4D97-AF65-F5344CB8AC3E}">
        <p14:creationId xmlns:p14="http://schemas.microsoft.com/office/powerpoint/2010/main" val="7447110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rmAutofit fontScale="90000"/>
          </a:bodyPr>
          <a:lstStyle/>
          <a:p>
            <a:pPr marL="2063750" indent="-1952625">
              <a:lnSpc>
                <a:spcPct val="90000"/>
              </a:lnSpc>
            </a:pPr>
            <a:r>
              <a:rPr lang="en-US" sz="3600" b="1" dirty="0">
                <a:solidFill>
                  <a:schemeClr val="tx2">
                    <a:lumMod val="75000"/>
                  </a:schemeClr>
                </a:solidFill>
                <a:latin typeface="Calibri" pitchFamily="34" charset="0"/>
              </a:rPr>
              <a:t>Section I</a:t>
            </a:r>
            <a:r>
              <a:rPr lang="en-US" sz="3600" b="1" dirty="0" smtClean="0">
                <a:solidFill>
                  <a:schemeClr val="tx2">
                    <a:lumMod val="75000"/>
                  </a:schemeClr>
                </a:solidFill>
                <a:latin typeface="Calibri" pitchFamily="34" charset="0"/>
              </a:rPr>
              <a:t>:  	Energy </a:t>
            </a:r>
            <a:r>
              <a:rPr lang="en-US" sz="3600" b="1" dirty="0">
                <a:solidFill>
                  <a:schemeClr val="tx2">
                    <a:lumMod val="75000"/>
                  </a:schemeClr>
                </a:solidFill>
                <a:latin typeface="Calibri" pitchFamily="34" charset="0"/>
              </a:rPr>
              <a:t>Burden </a:t>
            </a:r>
            <a:r>
              <a:rPr lang="en-US" sz="3600" b="1" dirty="0" smtClean="0">
                <a:solidFill>
                  <a:schemeClr val="tx2">
                    <a:lumMod val="75000"/>
                  </a:schemeClr>
                </a:solidFill>
                <a:latin typeface="Calibri" pitchFamily="34" charset="0"/>
              </a:rPr>
              <a:t>Measures</a:t>
            </a:r>
            <a:br>
              <a:rPr lang="en-US" sz="3600" b="1" dirty="0" smtClean="0">
                <a:solidFill>
                  <a:schemeClr val="tx2">
                    <a:lumMod val="75000"/>
                  </a:schemeClr>
                </a:solidFill>
                <a:latin typeface="Calibri" pitchFamily="34" charset="0"/>
              </a:rPr>
            </a:br>
            <a:r>
              <a:rPr lang="en-US" sz="3600" b="1" i="1" dirty="0" smtClean="0">
                <a:solidFill>
                  <a:schemeClr val="tx2">
                    <a:lumMod val="75000"/>
                  </a:schemeClr>
                </a:solidFill>
                <a:latin typeface="Calibri" pitchFamily="34" charset="0"/>
              </a:rPr>
              <a:t>Steps </a:t>
            </a:r>
            <a:r>
              <a:rPr lang="en-US" sz="3600" b="1" i="1" dirty="0">
                <a:solidFill>
                  <a:schemeClr val="tx2">
                    <a:lumMod val="75000"/>
                  </a:schemeClr>
                </a:solidFill>
                <a:latin typeface="Calibri" pitchFamily="34" charset="0"/>
              </a:rPr>
              <a:t>for Collecting the Data</a:t>
            </a:r>
            <a:endParaRPr lang="en-US" sz="36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37</a:t>
            </a:fld>
            <a:endParaRPr lang="en-US"/>
          </a:p>
        </p:txBody>
      </p:sp>
      <p:sp>
        <p:nvSpPr>
          <p:cNvPr id="3" name="Content Placeholder 2"/>
          <p:cNvSpPr>
            <a:spLocks noGrp="1"/>
          </p:cNvSpPr>
          <p:nvPr>
            <p:ph sz="quarter" idx="1"/>
          </p:nvPr>
        </p:nvSpPr>
        <p:spPr>
          <a:xfrm>
            <a:off x="304800" y="1676400"/>
            <a:ext cx="8305800" cy="4937760"/>
          </a:xfrm>
        </p:spPr>
        <p:txBody>
          <a:bodyPr>
            <a:normAutofit/>
          </a:bodyPr>
          <a:lstStyle/>
          <a:p>
            <a:pPr marL="0" indent="0">
              <a:spcBef>
                <a:spcPts val="0"/>
              </a:spcBef>
              <a:buSzPct val="100000"/>
              <a:buNone/>
            </a:pPr>
            <a:r>
              <a:rPr lang="en-US" sz="2400" b="1" dirty="0">
                <a:latin typeface="Calibri" pitchFamily="34" charset="0"/>
              </a:rPr>
              <a:t>How </a:t>
            </a:r>
            <a:r>
              <a:rPr lang="en-US" sz="2400" b="1" dirty="0" smtClean="0">
                <a:latin typeface="Calibri" pitchFamily="34" charset="0"/>
              </a:rPr>
              <a:t>can data </a:t>
            </a:r>
            <a:r>
              <a:rPr lang="en-US" sz="2400" b="1" dirty="0">
                <a:latin typeface="Calibri" pitchFamily="34" charset="0"/>
              </a:rPr>
              <a:t>be sent back to the grantee?</a:t>
            </a:r>
          </a:p>
          <a:p>
            <a:pPr marL="0" indent="0">
              <a:spcBef>
                <a:spcPts val="0"/>
              </a:spcBef>
              <a:buSzPct val="100000"/>
              <a:buNone/>
            </a:pPr>
            <a:endParaRPr lang="en-US" sz="1900" b="1" dirty="0" smtClean="0">
              <a:latin typeface="Calibri" pitchFamily="34" charset="0"/>
            </a:endParaRPr>
          </a:p>
          <a:p>
            <a:pPr marL="0" indent="0" algn="ctr">
              <a:spcBef>
                <a:spcPts val="0"/>
              </a:spcBef>
              <a:buSzPct val="100000"/>
              <a:buNone/>
            </a:pPr>
            <a:endParaRPr lang="en-US" sz="2000" b="1" dirty="0" smtClean="0"/>
          </a:p>
          <a:p>
            <a:pPr marL="0" indent="0" algn="ctr">
              <a:spcBef>
                <a:spcPts val="0"/>
              </a:spcBef>
              <a:buSzPct val="100000"/>
              <a:buNone/>
            </a:pPr>
            <a:r>
              <a:rPr lang="en-US" sz="2000" b="1" dirty="0" smtClean="0"/>
              <a:t>Fuel </a:t>
            </a:r>
            <a:r>
              <a:rPr lang="en-US" sz="2000" b="1" dirty="0"/>
              <a:t>Oil/Kerosene </a:t>
            </a:r>
            <a:endParaRPr lang="en-US" sz="2000" b="1" i="1" dirty="0"/>
          </a:p>
          <a:p>
            <a:pPr marL="0" indent="0">
              <a:spcBef>
                <a:spcPts val="0"/>
              </a:spcBef>
              <a:buSzPct val="100000"/>
              <a:buNone/>
            </a:pPr>
            <a:endParaRPr lang="en-US" sz="1900" b="1" dirty="0">
              <a:latin typeface="Calibri" pitchFamily="34" charset="0"/>
            </a:endParaRPr>
          </a:p>
          <a:p>
            <a:pPr marL="0" indent="0">
              <a:spcBef>
                <a:spcPts val="0"/>
              </a:spcBef>
              <a:buSzPct val="100000"/>
              <a:buNone/>
            </a:pPr>
            <a:endParaRPr lang="en-US" sz="1900" b="1" dirty="0" smtClean="0">
              <a:latin typeface="Calibri" pitchFamily="34" charset="0"/>
            </a:endParaRPr>
          </a:p>
        </p:txBody>
      </p:sp>
      <p:pic>
        <p:nvPicPr>
          <p:cNvPr id="7" name="Picture 6"/>
          <p:cNvPicPr>
            <a:picLocks noChangeAspect="1"/>
          </p:cNvPicPr>
          <p:nvPr/>
        </p:nvPicPr>
        <p:blipFill>
          <a:blip r:embed="rId2" cstate="print"/>
          <a:stretch>
            <a:fillRect/>
          </a:stretch>
        </p:blipFill>
        <p:spPr>
          <a:xfrm>
            <a:off x="507492" y="3115053"/>
            <a:ext cx="8129016" cy="2060453"/>
          </a:xfrm>
          <a:prstGeom prst="rect">
            <a:avLst/>
          </a:prstGeom>
          <a:ln w="28575">
            <a:solidFill>
              <a:srgbClr val="4F6228"/>
            </a:solidFill>
          </a:ln>
        </p:spPr>
      </p:pic>
    </p:spTree>
    <p:extLst>
      <p:ext uri="{BB962C8B-B14F-4D97-AF65-F5344CB8AC3E}">
        <p14:creationId xmlns:p14="http://schemas.microsoft.com/office/powerpoint/2010/main" val="42839515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normAutofit/>
          </a:bodyPr>
          <a:lstStyle/>
          <a:p>
            <a:pPr marL="1995488" indent="-1884363">
              <a:lnSpc>
                <a:spcPct val="80000"/>
              </a:lnSpc>
            </a:pPr>
            <a:r>
              <a:rPr lang="en-US" sz="3200" b="1" dirty="0">
                <a:solidFill>
                  <a:schemeClr val="tx2">
                    <a:lumMod val="75000"/>
                  </a:schemeClr>
                </a:solidFill>
                <a:latin typeface="Calibri" pitchFamily="34" charset="0"/>
              </a:rPr>
              <a:t>Section I:  	Energy Burden Measures</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Steps for Collecting the Data</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38</a:t>
            </a:fld>
            <a:endParaRPr lang="en-US" dirty="0"/>
          </a:p>
        </p:txBody>
      </p:sp>
      <p:sp>
        <p:nvSpPr>
          <p:cNvPr id="3" name="Content Placeholder 2"/>
          <p:cNvSpPr>
            <a:spLocks noGrp="1"/>
          </p:cNvSpPr>
          <p:nvPr>
            <p:ph sz="quarter" idx="1"/>
          </p:nvPr>
        </p:nvSpPr>
        <p:spPr>
          <a:xfrm>
            <a:off x="457200" y="1371600"/>
            <a:ext cx="8153400" cy="4937760"/>
          </a:xfrm>
        </p:spPr>
        <p:txBody>
          <a:bodyPr>
            <a:normAutofit/>
          </a:bodyPr>
          <a:lstStyle/>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smtClean="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nSpc>
                <a:spcPct val="110000"/>
              </a:lnSpc>
              <a:spcBef>
                <a:spcPts val="0"/>
              </a:spcBef>
              <a:buNone/>
            </a:pPr>
            <a:endParaRPr lang="en-US" sz="1600" b="1" dirty="0">
              <a:solidFill>
                <a:srgbClr val="C00000"/>
              </a:solidFill>
              <a:latin typeface="Calibri" pitchFamily="34" charset="0"/>
            </a:endParaRPr>
          </a:p>
          <a:p>
            <a:pPr marL="346075" indent="-346075" algn="ctr">
              <a:lnSpc>
                <a:spcPct val="110000"/>
              </a:lnSpc>
              <a:spcBef>
                <a:spcPts val="0"/>
              </a:spcBef>
              <a:buNone/>
            </a:pPr>
            <a:r>
              <a:rPr lang="en-US" sz="4000" b="1" dirty="0" smtClean="0">
                <a:latin typeface="Calibri" pitchFamily="34" charset="0"/>
              </a:rPr>
              <a:t>Questions</a:t>
            </a:r>
            <a:endParaRPr lang="en-US" sz="4000" b="1" dirty="0">
              <a:latin typeface="Calibri" pitchFamily="34" charset="0"/>
            </a:endParaRPr>
          </a:p>
        </p:txBody>
      </p:sp>
    </p:spTree>
    <p:extLst>
      <p:ext uri="{BB962C8B-B14F-4D97-AF65-F5344CB8AC3E}">
        <p14:creationId xmlns:p14="http://schemas.microsoft.com/office/powerpoint/2010/main" val="36451436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3"/>
          <p:cNvSpPr>
            <a:spLocks noGrp="1"/>
          </p:cNvSpPr>
          <p:nvPr>
            <p:ph type="sldNum" sz="quarter" idx="12"/>
          </p:nvPr>
        </p:nvSpPr>
        <p:spPr>
          <a:xfrm>
            <a:off x="0" y="1272222"/>
            <a:ext cx="533400" cy="244476"/>
          </a:xfrm>
        </p:spPr>
        <p:txBody>
          <a:bodyPr>
            <a:normAutofit fontScale="55000" lnSpcReduction="20000"/>
          </a:bodyPr>
          <a:lstStyle/>
          <a:p>
            <a:fld id="{8B8E2CD0-928A-46BC-99C1-FD8DCB4C1C5B}" type="slidenum">
              <a:rPr lang="en-US" smtClean="0"/>
              <a:t>39</a:t>
            </a:fld>
            <a:endParaRPr lang="en-US" dirty="0"/>
          </a:p>
        </p:txBody>
      </p:sp>
    </p:spTree>
    <p:extLst>
      <p:ext uri="{BB962C8B-B14F-4D97-AF65-F5344CB8AC3E}">
        <p14:creationId xmlns:p14="http://schemas.microsoft.com/office/powerpoint/2010/main" val="2576672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886" y="409035"/>
            <a:ext cx="9144000" cy="758952"/>
          </a:xfrm>
        </p:spPr>
        <p:txBody>
          <a:bodyPr>
            <a:normAutofit/>
          </a:bodyPr>
          <a:lstStyle/>
          <a:p>
            <a:pPr marL="234950"/>
            <a:r>
              <a:rPr lang="en-US" sz="3600" b="1" dirty="0">
                <a:latin typeface="Calibri" pitchFamily="34" charset="0"/>
              </a:rPr>
              <a:t>Introduction:  </a:t>
            </a:r>
            <a:r>
              <a:rPr lang="en-US" sz="3600" b="1" dirty="0" smtClean="0">
                <a:latin typeface="Calibri" pitchFamily="34" charset="0"/>
              </a:rPr>
              <a:t>Webinar Overview</a:t>
            </a:r>
            <a:endParaRPr lang="en-US" sz="3600" dirty="0"/>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a:t>
            </a:fld>
            <a:endParaRPr lang="en-US"/>
          </a:p>
        </p:txBody>
      </p:sp>
      <p:sp>
        <p:nvSpPr>
          <p:cNvPr id="3" name="Content Placeholder 2"/>
          <p:cNvSpPr>
            <a:spLocks noGrp="1"/>
          </p:cNvSpPr>
          <p:nvPr>
            <p:ph sz="quarter" idx="1"/>
          </p:nvPr>
        </p:nvSpPr>
        <p:spPr>
          <a:xfrm>
            <a:off x="152400" y="1725168"/>
            <a:ext cx="8686800" cy="5318760"/>
          </a:xfrm>
        </p:spPr>
        <p:txBody>
          <a:bodyPr>
            <a:normAutofit/>
          </a:bodyPr>
          <a:lstStyle/>
          <a:p>
            <a:pPr marL="319088" lvl="1" indent="0">
              <a:lnSpc>
                <a:spcPct val="110000"/>
              </a:lnSpc>
              <a:spcBef>
                <a:spcPts val="0"/>
              </a:spcBef>
              <a:buSzPct val="85000"/>
              <a:buNone/>
              <a:tabLst>
                <a:tab pos="1490663" algn="l"/>
              </a:tabLst>
            </a:pPr>
            <a:r>
              <a:rPr lang="en-US" sz="2000" b="1" dirty="0" smtClean="0">
                <a:latin typeface="Calibri" pitchFamily="34" charset="0"/>
              </a:rPr>
              <a:t>Section I:  Energy </a:t>
            </a:r>
            <a:r>
              <a:rPr lang="en-US" sz="2000" b="1" dirty="0">
                <a:latin typeface="Calibri" pitchFamily="34" charset="0"/>
              </a:rPr>
              <a:t>Burden Measure Data Collection and </a:t>
            </a:r>
            <a:r>
              <a:rPr lang="en-US" sz="2000" b="1" dirty="0" smtClean="0">
                <a:latin typeface="Calibri" pitchFamily="34" charset="0"/>
              </a:rPr>
              <a:t>Reporting</a:t>
            </a:r>
          </a:p>
          <a:p>
            <a:pPr marL="319088" lvl="1" indent="0">
              <a:lnSpc>
                <a:spcPct val="60000"/>
              </a:lnSpc>
              <a:spcBef>
                <a:spcPts val="0"/>
              </a:spcBef>
              <a:buSzPct val="85000"/>
              <a:buNone/>
              <a:tabLst>
                <a:tab pos="1490663" algn="l"/>
              </a:tabLst>
            </a:pPr>
            <a:endParaRPr lang="en-US" sz="1900" b="1" dirty="0" smtClean="0">
              <a:latin typeface="Calibri" pitchFamily="34" charset="0"/>
            </a:endParaRP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What Data Do You </a:t>
            </a:r>
            <a:r>
              <a:rPr lang="en-US" sz="1700" dirty="0" smtClean="0">
                <a:latin typeface="Calibri" pitchFamily="34" charset="0"/>
              </a:rPr>
              <a:t>Need?  What </a:t>
            </a:r>
            <a:r>
              <a:rPr lang="en-US" sz="1700" dirty="0" smtClean="0">
                <a:latin typeface="Calibri" pitchFamily="34" charset="0"/>
              </a:rPr>
              <a:t>are Some Issues related to this Data?</a:t>
            </a: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smtClean="0">
                <a:latin typeface="Calibri" pitchFamily="34" charset="0"/>
              </a:rPr>
              <a:t>Steps for Collecting the Data</a:t>
            </a:r>
          </a:p>
          <a:p>
            <a:pPr marL="319088" lvl="1" indent="0">
              <a:lnSpc>
                <a:spcPct val="110000"/>
              </a:lnSpc>
              <a:spcBef>
                <a:spcPts val="0"/>
              </a:spcBef>
              <a:buSzPct val="85000"/>
              <a:buNone/>
              <a:tabLst>
                <a:tab pos="1490663" algn="l"/>
              </a:tabLst>
            </a:pPr>
            <a:endParaRPr lang="en-US" sz="1900" dirty="0" smtClean="0">
              <a:latin typeface="Calibri" pitchFamily="34" charset="0"/>
            </a:endParaRPr>
          </a:p>
          <a:p>
            <a:pPr marL="319088" lvl="1" indent="0">
              <a:lnSpc>
                <a:spcPct val="110000"/>
              </a:lnSpc>
              <a:spcBef>
                <a:spcPts val="0"/>
              </a:spcBef>
              <a:buSzPct val="85000"/>
              <a:buNone/>
              <a:tabLst>
                <a:tab pos="1490663" algn="l"/>
              </a:tabLst>
            </a:pPr>
            <a:r>
              <a:rPr lang="en-US" sz="2000" b="1" dirty="0" smtClean="0">
                <a:latin typeface="Calibri" pitchFamily="34" charset="0"/>
              </a:rPr>
              <a:t>Section II: Restoration and Prevention Data Collection and Reporting</a:t>
            </a:r>
          </a:p>
          <a:p>
            <a:pPr marL="319088" lvl="1" indent="0">
              <a:lnSpc>
                <a:spcPct val="60000"/>
              </a:lnSpc>
              <a:spcBef>
                <a:spcPts val="0"/>
              </a:spcBef>
              <a:buSzPct val="85000"/>
              <a:buNone/>
              <a:tabLst>
                <a:tab pos="1490663" algn="l"/>
              </a:tabLst>
            </a:pPr>
            <a:endParaRPr lang="en-US" sz="1900" dirty="0" smtClean="0">
              <a:latin typeface="Calibri" pitchFamily="34" charset="0"/>
            </a:endParaRP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a:latin typeface="Calibri" pitchFamily="34" charset="0"/>
              </a:rPr>
              <a:t>What Data Do You </a:t>
            </a:r>
            <a:r>
              <a:rPr lang="en-US" sz="1700" dirty="0" smtClean="0">
                <a:latin typeface="Calibri" pitchFamily="34" charset="0"/>
              </a:rPr>
              <a:t>Need?  What </a:t>
            </a:r>
            <a:r>
              <a:rPr lang="en-US" sz="1700" dirty="0" smtClean="0">
                <a:latin typeface="Calibri" pitchFamily="34" charset="0"/>
              </a:rPr>
              <a:t>are Some Issues Related to this Data?</a:t>
            </a:r>
            <a:endParaRPr lang="en-US" sz="1700" dirty="0">
              <a:latin typeface="Calibri" pitchFamily="34" charset="0"/>
            </a:endParaRPr>
          </a:p>
          <a:p>
            <a:pPr marL="661988" lvl="1" indent="-342900">
              <a:lnSpc>
                <a:spcPct val="110000"/>
              </a:lnSpc>
              <a:spcBef>
                <a:spcPts val="0"/>
              </a:spcBef>
              <a:buSzPct val="85000"/>
              <a:buFont typeface="Arial" panose="020B0604020202020204" pitchFamily="34" charset="0"/>
              <a:buChar char="•"/>
              <a:tabLst>
                <a:tab pos="1490663" algn="l"/>
              </a:tabLst>
            </a:pPr>
            <a:r>
              <a:rPr lang="en-US" sz="1700" dirty="0">
                <a:latin typeface="Calibri" pitchFamily="34" charset="0"/>
              </a:rPr>
              <a:t>Steps for Collecting the Data</a:t>
            </a:r>
          </a:p>
          <a:p>
            <a:pPr marL="319088" lvl="1" indent="0">
              <a:lnSpc>
                <a:spcPct val="110000"/>
              </a:lnSpc>
              <a:spcBef>
                <a:spcPts val="0"/>
              </a:spcBef>
              <a:buSzPct val="85000"/>
              <a:buNone/>
              <a:tabLst>
                <a:tab pos="1490663" algn="l"/>
              </a:tabLst>
            </a:pPr>
            <a:endParaRPr lang="en-US" sz="1900" dirty="0" smtClean="0">
              <a:latin typeface="Calibri" pitchFamily="34" charset="0"/>
            </a:endParaRPr>
          </a:p>
          <a:p>
            <a:pPr marL="319088" lvl="1" indent="0">
              <a:lnSpc>
                <a:spcPct val="110000"/>
              </a:lnSpc>
              <a:spcBef>
                <a:spcPts val="0"/>
              </a:spcBef>
              <a:buSzPct val="85000"/>
              <a:buNone/>
              <a:tabLst>
                <a:tab pos="1490663" algn="l"/>
              </a:tabLst>
            </a:pPr>
            <a:r>
              <a:rPr lang="en-US" sz="2000" b="1" dirty="0" smtClean="0">
                <a:latin typeface="Calibri" pitchFamily="34" charset="0"/>
              </a:rPr>
              <a:t>Section III:  Summary of Implementation Steps by Program Area</a:t>
            </a:r>
          </a:p>
          <a:p>
            <a:pPr marL="319088" lvl="1" indent="0">
              <a:lnSpc>
                <a:spcPct val="110000"/>
              </a:lnSpc>
              <a:spcBef>
                <a:spcPts val="0"/>
              </a:spcBef>
              <a:buSzPct val="85000"/>
              <a:buNone/>
              <a:tabLst>
                <a:tab pos="1490663" algn="l"/>
              </a:tabLst>
            </a:pPr>
            <a:endParaRPr lang="en-US" sz="2000" b="1" dirty="0" smtClean="0">
              <a:latin typeface="Calibri" pitchFamily="34" charset="0"/>
            </a:endParaRPr>
          </a:p>
          <a:p>
            <a:pPr marL="319088" lvl="1" indent="0">
              <a:lnSpc>
                <a:spcPct val="110000"/>
              </a:lnSpc>
              <a:spcBef>
                <a:spcPts val="0"/>
              </a:spcBef>
              <a:buSzPct val="85000"/>
              <a:buNone/>
              <a:tabLst>
                <a:tab pos="1490663" algn="l"/>
              </a:tabLst>
            </a:pPr>
            <a:r>
              <a:rPr lang="en-US" sz="2000" b="1" dirty="0">
                <a:latin typeface="Calibri" pitchFamily="34" charset="0"/>
              </a:rPr>
              <a:t>Section </a:t>
            </a:r>
            <a:r>
              <a:rPr lang="en-US" sz="2000" b="1" dirty="0" smtClean="0">
                <a:latin typeface="Calibri" pitchFamily="34" charset="0"/>
              </a:rPr>
              <a:t>IV</a:t>
            </a:r>
            <a:r>
              <a:rPr lang="en-US" sz="2000" b="1" dirty="0" smtClean="0">
                <a:solidFill>
                  <a:srgbClr val="FF0000"/>
                </a:solidFill>
                <a:latin typeface="Calibri" pitchFamily="34" charset="0"/>
              </a:rPr>
              <a:t> </a:t>
            </a:r>
            <a:r>
              <a:rPr lang="en-US" sz="2000" b="1" dirty="0" smtClean="0">
                <a:latin typeface="Calibri" pitchFamily="34" charset="0"/>
              </a:rPr>
              <a:t>:  Timeline for Collecting and Reporting Performance Measures</a:t>
            </a:r>
          </a:p>
          <a:p>
            <a:pPr marL="319088" lvl="1" indent="0">
              <a:lnSpc>
                <a:spcPct val="110000"/>
              </a:lnSpc>
              <a:spcBef>
                <a:spcPts val="0"/>
              </a:spcBef>
              <a:buSzPct val="85000"/>
              <a:buNone/>
              <a:tabLst>
                <a:tab pos="1490663" algn="l"/>
              </a:tabLst>
            </a:pPr>
            <a:endParaRPr lang="en-US" sz="1900" b="1" dirty="0" smtClean="0">
              <a:latin typeface="Calibri" pitchFamily="34" charset="0"/>
            </a:endParaRPr>
          </a:p>
          <a:p>
            <a:pPr marL="319088" lvl="1" indent="0">
              <a:lnSpc>
                <a:spcPct val="110000"/>
              </a:lnSpc>
              <a:spcBef>
                <a:spcPts val="0"/>
              </a:spcBef>
              <a:buSzPct val="85000"/>
              <a:buNone/>
              <a:tabLst>
                <a:tab pos="1546225" algn="l"/>
              </a:tabLst>
            </a:pPr>
            <a:r>
              <a:rPr lang="en-US" sz="2000" b="1" dirty="0">
                <a:latin typeface="Calibri" pitchFamily="34" charset="0"/>
              </a:rPr>
              <a:t>Section </a:t>
            </a:r>
            <a:r>
              <a:rPr lang="en-US" sz="2000" b="1" dirty="0" smtClean="0">
                <a:latin typeface="Calibri" pitchFamily="34" charset="0"/>
              </a:rPr>
              <a:t>V </a:t>
            </a:r>
            <a:r>
              <a:rPr lang="en-US" sz="2000" b="1" dirty="0">
                <a:latin typeface="Calibri" pitchFamily="34" charset="0"/>
              </a:rPr>
              <a:t>:  </a:t>
            </a:r>
            <a:r>
              <a:rPr lang="en-US" sz="2000" b="1" dirty="0" smtClean="0">
                <a:latin typeface="Calibri" pitchFamily="34" charset="0"/>
              </a:rPr>
              <a:t>Performance Measures Resources</a:t>
            </a:r>
          </a:p>
          <a:p>
            <a:pPr marL="320040" lvl="1" indent="0">
              <a:lnSpc>
                <a:spcPct val="110000"/>
              </a:lnSpc>
              <a:spcBef>
                <a:spcPts val="0"/>
              </a:spcBef>
              <a:buSzPct val="85000"/>
              <a:buNone/>
            </a:pPr>
            <a:endParaRPr lang="en-US" sz="1900" dirty="0" smtClean="0">
              <a:latin typeface="Calibri" pitchFamily="34" charset="0"/>
            </a:endParaRPr>
          </a:p>
          <a:p>
            <a:pPr marL="666115" lvl="1" indent="-346075">
              <a:lnSpc>
                <a:spcPct val="110000"/>
              </a:lnSpc>
              <a:spcBef>
                <a:spcPts val="0"/>
              </a:spcBef>
              <a:buSzPct val="85000"/>
              <a:buNone/>
            </a:pPr>
            <a:r>
              <a:rPr lang="en-US" sz="1900" dirty="0" smtClean="0">
                <a:latin typeface="Calibri" pitchFamily="34" charset="0"/>
              </a:rPr>
              <a:t>	</a:t>
            </a:r>
            <a:endParaRPr lang="en-US" sz="1900" dirty="0">
              <a:latin typeface="Calibri" pitchFamily="34" charset="0"/>
            </a:endParaRPr>
          </a:p>
        </p:txBody>
      </p:sp>
    </p:spTree>
    <p:extLst>
      <p:ext uri="{BB962C8B-B14F-4D97-AF65-F5344CB8AC3E}">
        <p14:creationId xmlns:p14="http://schemas.microsoft.com/office/powerpoint/2010/main" val="7421895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28600"/>
            <a:ext cx="9144000" cy="990600"/>
          </a:xfrm>
        </p:spPr>
        <p:txBody>
          <a:bodyPr>
            <a:noAutofit/>
          </a:bodyPr>
          <a:lstStyle/>
          <a:p>
            <a:pPr marL="234950"/>
            <a:r>
              <a:rPr lang="en-US" sz="3200" b="1" dirty="0" smtClean="0">
                <a:solidFill>
                  <a:schemeClr val="tx2">
                    <a:lumMod val="75000"/>
                  </a:schemeClr>
                </a:solidFill>
                <a:latin typeface="Calibri" pitchFamily="34" charset="0"/>
              </a:rPr>
              <a:t>Section II:  Restoration and Prevention Measures</a:t>
            </a:r>
            <a:endParaRPr lang="en-US" sz="32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40</a:t>
            </a:fld>
            <a:endParaRPr lang="en-US"/>
          </a:p>
        </p:txBody>
      </p:sp>
      <p:sp>
        <p:nvSpPr>
          <p:cNvPr id="10" name="Content Placeholder 2"/>
          <p:cNvSpPr>
            <a:spLocks noGrp="1"/>
          </p:cNvSpPr>
          <p:nvPr>
            <p:ph sz="quarter" idx="1"/>
          </p:nvPr>
        </p:nvSpPr>
        <p:spPr>
          <a:xfrm>
            <a:off x="533400" y="1828800"/>
            <a:ext cx="7924800" cy="4800600"/>
          </a:xfrm>
        </p:spPr>
        <p:txBody>
          <a:bodyPr>
            <a:normAutofit/>
          </a:bodyPr>
          <a:lstStyle/>
          <a:p>
            <a:pPr marL="0" indent="0">
              <a:spcBef>
                <a:spcPts val="0"/>
              </a:spcBef>
              <a:buNone/>
            </a:pPr>
            <a:r>
              <a:rPr lang="en-US" sz="2400" dirty="0" smtClean="0">
                <a:latin typeface="Calibri" pitchFamily="34" charset="0"/>
              </a:rPr>
              <a:t>Section II of this webinar focuses on Performance Measures related to </a:t>
            </a:r>
            <a:r>
              <a:rPr lang="en-US" sz="2400" b="1" dirty="0" smtClean="0">
                <a:latin typeface="Calibri" pitchFamily="34" charset="0"/>
              </a:rPr>
              <a:t>Restoration of Home Energy Service </a:t>
            </a:r>
            <a:r>
              <a:rPr lang="en-US" sz="2400" dirty="0" smtClean="0">
                <a:latin typeface="Calibri" pitchFamily="34" charset="0"/>
              </a:rPr>
              <a:t>and </a:t>
            </a:r>
            <a:r>
              <a:rPr lang="en-US" sz="2400" b="1" dirty="0" smtClean="0">
                <a:latin typeface="Calibri" pitchFamily="34" charset="0"/>
              </a:rPr>
              <a:t>Prevention of Loss of Home Energy.  </a:t>
            </a:r>
            <a:r>
              <a:rPr lang="en-US" sz="2400" dirty="0" smtClean="0">
                <a:latin typeface="Calibri" pitchFamily="34" charset="0"/>
              </a:rPr>
              <a:t>More specifically, this section hones in on the following questions:</a:t>
            </a:r>
          </a:p>
          <a:p>
            <a:pPr marL="0" indent="0">
              <a:lnSpc>
                <a:spcPct val="50000"/>
              </a:lnSpc>
              <a:spcBef>
                <a:spcPts val="0"/>
              </a:spcBef>
              <a:buNone/>
            </a:pPr>
            <a:endParaRPr lang="en-US" sz="2000" dirty="0" smtClean="0">
              <a:latin typeface="Calibri" pitchFamily="34" charset="0"/>
            </a:endParaRPr>
          </a:p>
          <a:p>
            <a:pPr marL="0" indent="0">
              <a:lnSpc>
                <a:spcPct val="50000"/>
              </a:lnSpc>
              <a:spcBef>
                <a:spcPts val="0"/>
              </a:spcBef>
              <a:buNone/>
            </a:pPr>
            <a:endParaRPr lang="en-US" sz="1100" dirty="0" smtClean="0">
              <a:latin typeface="Calibri" pitchFamily="34" charset="0"/>
            </a:endParaRPr>
          </a:p>
          <a:p>
            <a:pPr>
              <a:lnSpc>
                <a:spcPct val="170000"/>
              </a:lnSpc>
              <a:spcBef>
                <a:spcPts val="0"/>
              </a:spcBef>
              <a:buSzPct val="85000"/>
              <a:buFont typeface="Arial" pitchFamily="34" charset="0"/>
              <a:buChar char="•"/>
            </a:pPr>
            <a:r>
              <a:rPr lang="en-US" sz="2400" dirty="0" smtClean="0">
                <a:latin typeface="Calibri" pitchFamily="34" charset="0"/>
              </a:rPr>
              <a:t>What data do you need?</a:t>
            </a:r>
          </a:p>
          <a:p>
            <a:pPr>
              <a:lnSpc>
                <a:spcPct val="170000"/>
              </a:lnSpc>
              <a:spcBef>
                <a:spcPts val="0"/>
              </a:spcBef>
              <a:buSzPct val="75000"/>
              <a:buFont typeface="Arial" pitchFamily="34" charset="0"/>
              <a:buChar char="•"/>
            </a:pPr>
            <a:r>
              <a:rPr lang="en-US" sz="2400" dirty="0">
                <a:latin typeface="Calibri" pitchFamily="34" charset="0"/>
              </a:rPr>
              <a:t>What are some of the issues related to this data?</a:t>
            </a:r>
          </a:p>
          <a:p>
            <a:pPr>
              <a:lnSpc>
                <a:spcPct val="170000"/>
              </a:lnSpc>
              <a:spcBef>
                <a:spcPts val="0"/>
              </a:spcBef>
              <a:buSzPct val="85000"/>
              <a:buFont typeface="Arial" pitchFamily="34" charset="0"/>
              <a:buChar char="•"/>
            </a:pPr>
            <a:r>
              <a:rPr lang="en-US" sz="2400" dirty="0" smtClean="0">
                <a:latin typeface="Calibri" pitchFamily="34" charset="0"/>
              </a:rPr>
              <a:t>What </a:t>
            </a:r>
            <a:r>
              <a:rPr lang="en-US" sz="2400" dirty="0" smtClean="0">
                <a:latin typeface="Calibri" pitchFamily="34" charset="0"/>
              </a:rPr>
              <a:t>are the steps for reporting these data?</a:t>
            </a:r>
          </a:p>
        </p:txBody>
      </p:sp>
    </p:spTree>
    <p:extLst>
      <p:ext uri="{BB962C8B-B14F-4D97-AF65-F5344CB8AC3E}">
        <p14:creationId xmlns:p14="http://schemas.microsoft.com/office/powerpoint/2010/main" val="15949972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dirty="0"/>
          </a:p>
        </p:txBody>
      </p:sp>
      <p:sp>
        <p:nvSpPr>
          <p:cNvPr id="3" name="Slide Number Placeholder 2"/>
          <p:cNvSpPr>
            <a:spLocks noGrp="1"/>
          </p:cNvSpPr>
          <p:nvPr>
            <p:ph type="sldNum" sz="quarter" idx="12"/>
          </p:nvPr>
        </p:nvSpPr>
        <p:spPr/>
        <p:txBody>
          <a:bodyPr>
            <a:normAutofit fontScale="55000" lnSpcReduction="20000"/>
          </a:bodyPr>
          <a:lstStyle/>
          <a:p>
            <a:fld id="{EFE5B013-A80A-40D2-8FAE-6E44A516CF2D}" type="slidenum">
              <a:rPr lang="en-US" smtClean="0"/>
              <a:pPr/>
              <a:t>41</a:t>
            </a:fld>
            <a:endParaRPr lang="en-US" dirty="0"/>
          </a:p>
        </p:txBody>
      </p:sp>
      <p:sp>
        <p:nvSpPr>
          <p:cNvPr id="4" name="Content Placeholder 3"/>
          <p:cNvSpPr>
            <a:spLocks noGrp="1"/>
          </p:cNvSpPr>
          <p:nvPr>
            <p:ph sz="quarter" idx="1"/>
          </p:nvPr>
        </p:nvSpPr>
        <p:spPr>
          <a:xfrm>
            <a:off x="381000" y="1752600"/>
            <a:ext cx="8461248" cy="4343400"/>
          </a:xfrm>
        </p:spPr>
        <p:txBody>
          <a:bodyPr>
            <a:normAutofit lnSpcReduction="10000"/>
          </a:bodyPr>
          <a:lstStyle/>
          <a:p>
            <a:pPr marL="0" indent="0">
              <a:buNone/>
            </a:pPr>
            <a:r>
              <a:rPr lang="en-US" sz="2700" b="1" dirty="0" smtClean="0">
                <a:latin typeface="Calibri" pitchFamily="34" charset="0"/>
              </a:rPr>
              <a:t>Data needed for Restoration and Prevention Measures:</a:t>
            </a:r>
          </a:p>
          <a:p>
            <a:pPr marL="346075" indent="-346075">
              <a:buSzPct val="85000"/>
              <a:buFont typeface="Arial" pitchFamily="34" charset="0"/>
              <a:buChar char="•"/>
            </a:pPr>
            <a:endParaRPr lang="en-US" sz="1600" dirty="0" smtClean="0">
              <a:latin typeface="Calibri" pitchFamily="34" charset="0"/>
            </a:endParaRPr>
          </a:p>
          <a:p>
            <a:pPr marL="346075" indent="-346075">
              <a:buSzPct val="85000"/>
              <a:buFont typeface="Arial" pitchFamily="34" charset="0"/>
              <a:buChar char="•"/>
            </a:pPr>
            <a:r>
              <a:rPr lang="en-US" sz="2400" dirty="0" smtClean="0">
                <a:latin typeface="Calibri" pitchFamily="34" charset="0"/>
              </a:rPr>
              <a:t>At the time of the application, was the Household without Home Energy Service?</a:t>
            </a:r>
            <a:endParaRPr lang="en-US" sz="2100" dirty="0" smtClean="0">
              <a:latin typeface="Calibri" pitchFamily="34" charset="0"/>
            </a:endParaRPr>
          </a:p>
          <a:p>
            <a:pPr marL="346075" indent="-346075">
              <a:buSzPct val="85000"/>
              <a:buFont typeface="Arial" pitchFamily="34" charset="0"/>
              <a:buChar char="•"/>
            </a:pPr>
            <a:endParaRPr lang="en-US" sz="2400" dirty="0" smtClean="0">
              <a:latin typeface="Calibri" pitchFamily="34" charset="0"/>
            </a:endParaRPr>
          </a:p>
          <a:p>
            <a:pPr marL="346075" indent="-346075">
              <a:buSzPct val="85000"/>
              <a:buFont typeface="Arial" pitchFamily="34" charset="0"/>
              <a:buChar char="•"/>
            </a:pPr>
            <a:r>
              <a:rPr lang="en-US" sz="2400" dirty="0" smtClean="0">
                <a:latin typeface="Calibri" pitchFamily="34" charset="0"/>
              </a:rPr>
              <a:t>At the time of the application, was the Household at “Imminent Risk” of Losing Home Energy Service?</a:t>
            </a:r>
          </a:p>
          <a:p>
            <a:pPr marL="346075" indent="-346075">
              <a:buSzPct val="85000"/>
              <a:buFont typeface="Arial" pitchFamily="34" charset="0"/>
              <a:buChar char="•"/>
            </a:pPr>
            <a:endParaRPr lang="en-US" sz="2400" dirty="0" smtClean="0">
              <a:latin typeface="Calibri" pitchFamily="34" charset="0"/>
            </a:endParaRPr>
          </a:p>
          <a:p>
            <a:pPr marL="346075" indent="-346075">
              <a:buSzPct val="85000"/>
              <a:buFont typeface="Arial" pitchFamily="34" charset="0"/>
              <a:buChar char="•"/>
            </a:pPr>
            <a:r>
              <a:rPr lang="en-US" sz="2400" dirty="0" smtClean="0">
                <a:latin typeface="Calibri" pitchFamily="34" charset="0"/>
              </a:rPr>
              <a:t>If either without service or at “imminent risk”, to which energy source (e.g. electric, gas, fuel oil, propane) was the LIHEAP benefit applied?</a:t>
            </a:r>
          </a:p>
          <a:p>
            <a:pPr marL="0" indent="0">
              <a:buNone/>
            </a:pPr>
            <a:endParaRPr lang="en-US" sz="2600" dirty="0">
              <a:latin typeface="Calibri" pitchFamily="34" charset="0"/>
            </a:endParaRPr>
          </a:p>
        </p:txBody>
      </p:sp>
    </p:spTree>
    <p:extLst>
      <p:ext uri="{BB962C8B-B14F-4D97-AF65-F5344CB8AC3E}">
        <p14:creationId xmlns:p14="http://schemas.microsoft.com/office/powerpoint/2010/main" val="40009968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152400"/>
            <a:ext cx="9144000" cy="990600"/>
          </a:xfrm>
        </p:spPr>
        <p:txBody>
          <a:bodyPr>
            <a:normAutofit fontScale="90000"/>
          </a:bodyPr>
          <a:lstStyle/>
          <a:p>
            <a:pPr marL="2063750" indent="-1828800">
              <a:lnSpc>
                <a:spcPct val="90000"/>
              </a:lnSpc>
              <a:tabLst>
                <a:tab pos="2063750" algn="l"/>
              </a:tabLst>
            </a:pPr>
            <a:r>
              <a:rPr lang="en-US" sz="3600" b="1" dirty="0">
                <a:solidFill>
                  <a:schemeClr val="tx2">
                    <a:lumMod val="75000"/>
                  </a:schemeClr>
                </a:solidFill>
                <a:latin typeface="Calibri" pitchFamily="34" charset="0"/>
              </a:rPr>
              <a:t>Section </a:t>
            </a:r>
            <a:r>
              <a:rPr lang="en-US" sz="3600" b="1" dirty="0" smtClean="0">
                <a:solidFill>
                  <a:schemeClr val="tx2">
                    <a:lumMod val="75000"/>
                  </a:schemeClr>
                </a:solidFill>
                <a:latin typeface="Calibri" pitchFamily="34" charset="0"/>
              </a:rPr>
              <a:t>II:</a:t>
            </a:r>
            <a:r>
              <a:rPr lang="en-US" sz="3600" b="1" dirty="0">
                <a:solidFill>
                  <a:schemeClr val="tx2">
                    <a:lumMod val="75000"/>
                  </a:schemeClr>
                </a:solidFill>
                <a:latin typeface="Calibri" pitchFamily="34" charset="0"/>
              </a:rPr>
              <a:t>	Restoration and Prevention Measures</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What </a:t>
            </a:r>
            <a:r>
              <a:rPr lang="en-US" sz="3600" b="1" i="1" dirty="0" smtClean="0">
                <a:solidFill>
                  <a:schemeClr val="tx2">
                    <a:lumMod val="75000"/>
                  </a:schemeClr>
                </a:solidFill>
                <a:latin typeface="Calibri" pitchFamily="34" charset="0"/>
              </a:rPr>
              <a:t>Data Do You Need?</a:t>
            </a:r>
            <a:endParaRPr lang="en-US" sz="3300" b="1" dirty="0">
              <a:solidFill>
                <a:schemeClr val="accent4"/>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42</a:t>
            </a:fld>
            <a:endParaRPr lang="en-US"/>
          </a:p>
        </p:txBody>
      </p:sp>
      <p:sp>
        <p:nvSpPr>
          <p:cNvPr id="10" name="Content Placeholder 2"/>
          <p:cNvSpPr>
            <a:spLocks noGrp="1"/>
          </p:cNvSpPr>
          <p:nvPr>
            <p:ph sz="quarter" idx="1"/>
          </p:nvPr>
        </p:nvSpPr>
        <p:spPr>
          <a:xfrm>
            <a:off x="304800" y="1676400"/>
            <a:ext cx="8534400" cy="4648200"/>
          </a:xfrm>
        </p:spPr>
        <p:txBody>
          <a:bodyPr>
            <a:noAutofit/>
          </a:bodyPr>
          <a:lstStyle/>
          <a:p>
            <a:pPr marL="457200" indent="-457200">
              <a:spcBef>
                <a:spcPts val="0"/>
              </a:spcBef>
              <a:buClr>
                <a:schemeClr val="tx1"/>
              </a:buClr>
              <a:buSzPct val="75000"/>
              <a:buNone/>
            </a:pPr>
            <a:r>
              <a:rPr lang="en-US" sz="2800" b="1" dirty="0" smtClean="0">
                <a:latin typeface="Calibri" pitchFamily="34" charset="0"/>
              </a:rPr>
              <a:t>Status of Home Energy Service at Time of Application</a:t>
            </a:r>
            <a:endParaRPr lang="en-US" sz="2400" b="1" dirty="0">
              <a:latin typeface="Calibri" pitchFamily="34" charset="0"/>
            </a:endParaRPr>
          </a:p>
          <a:p>
            <a:pPr marL="349250" indent="-349250">
              <a:lnSpc>
                <a:spcPct val="50000"/>
              </a:lnSpc>
              <a:spcBef>
                <a:spcPts val="0"/>
              </a:spcBef>
              <a:buNone/>
            </a:pPr>
            <a:r>
              <a:rPr lang="en-US" b="1" dirty="0">
                <a:latin typeface="Calibri" pitchFamily="34" charset="0"/>
              </a:rPr>
              <a:t>	</a:t>
            </a:r>
            <a:endParaRPr lang="en-US" b="1" dirty="0" smtClean="0">
              <a:latin typeface="Calibri" pitchFamily="34" charset="0"/>
            </a:endParaRPr>
          </a:p>
          <a:p>
            <a:pPr marL="349250" indent="-349250">
              <a:lnSpc>
                <a:spcPct val="50000"/>
              </a:lnSpc>
              <a:spcBef>
                <a:spcPts val="0"/>
              </a:spcBef>
              <a:buNone/>
            </a:pPr>
            <a:endParaRPr lang="en-US" sz="1400" b="1" dirty="0">
              <a:latin typeface="Calibri" pitchFamily="34" charset="0"/>
            </a:endParaRPr>
          </a:p>
          <a:p>
            <a:pPr marL="228600" lvl="2">
              <a:lnSpc>
                <a:spcPct val="90000"/>
              </a:lnSpc>
              <a:spcBef>
                <a:spcPts val="0"/>
              </a:spcBef>
              <a:buSzPct val="85000"/>
              <a:buFont typeface="Arial" pitchFamily="34" charset="0"/>
              <a:buChar char="•"/>
            </a:pPr>
            <a:r>
              <a:rPr lang="en-US" sz="2200" b="1" dirty="0" smtClean="0">
                <a:latin typeface="Calibri" pitchFamily="34" charset="0"/>
              </a:rPr>
              <a:t>Household is without Energy Service.  </a:t>
            </a:r>
            <a:r>
              <a:rPr lang="en-US" sz="2200" dirty="0" smtClean="0">
                <a:latin typeface="Calibri" pitchFamily="34" charset="0"/>
              </a:rPr>
              <a:t>This includes whether a household is Disconnected, Out of Fuel, or has Inoperable Equipment.</a:t>
            </a:r>
          </a:p>
          <a:p>
            <a:pPr marL="342900" lvl="2" indent="-342900">
              <a:spcBef>
                <a:spcPts val="0"/>
              </a:spcBef>
              <a:buFont typeface="Wingdings" pitchFamily="2" charset="2"/>
              <a:buChar char="Ø"/>
            </a:pPr>
            <a:endParaRPr lang="en-US" sz="1600" dirty="0">
              <a:latin typeface="Calibri" pitchFamily="34" charset="0"/>
            </a:endParaRPr>
          </a:p>
          <a:p>
            <a:pPr marL="685800" lvl="2" indent="-457200">
              <a:spcBef>
                <a:spcPts val="0"/>
              </a:spcBef>
              <a:buSzPct val="60000"/>
              <a:buFont typeface="Wingdings" pitchFamily="2" charset="2"/>
              <a:buChar char="Ø"/>
            </a:pPr>
            <a:r>
              <a:rPr lang="en-US" sz="2000" dirty="0">
                <a:latin typeface="Calibri" pitchFamily="34" charset="0"/>
              </a:rPr>
              <a:t>“Inoperable” includes red-tagged equipment, or equipment that if powered on, will result in injury or death.</a:t>
            </a:r>
          </a:p>
          <a:p>
            <a:pPr marL="685800" lvl="2" indent="-457200">
              <a:spcBef>
                <a:spcPts val="0"/>
              </a:spcBef>
              <a:buSzPct val="60000"/>
              <a:buNone/>
            </a:pPr>
            <a:endParaRPr lang="en-US" sz="2000" i="1" dirty="0">
              <a:latin typeface="Calibri" pitchFamily="34" charset="0"/>
            </a:endParaRPr>
          </a:p>
          <a:p>
            <a:pPr marL="685800" lvl="2" indent="-457200">
              <a:spcBef>
                <a:spcPts val="0"/>
              </a:spcBef>
              <a:buSzPct val="60000"/>
              <a:buFont typeface="Wingdings" pitchFamily="2" charset="2"/>
              <a:buChar char="Ø"/>
            </a:pPr>
            <a:r>
              <a:rPr lang="en-US" sz="2000" b="1" dirty="0">
                <a:solidFill>
                  <a:srgbClr val="C00000"/>
                </a:solidFill>
                <a:latin typeface="Calibri" pitchFamily="34" charset="0"/>
              </a:rPr>
              <a:t>Note: </a:t>
            </a:r>
            <a:r>
              <a:rPr lang="en-US" sz="2000" dirty="0">
                <a:latin typeface="Calibri" pitchFamily="34" charset="0"/>
              </a:rPr>
              <a:t>Households that heat or cool their home in “some other way” still count if they can’t use their main system</a:t>
            </a:r>
            <a:r>
              <a:rPr lang="en-US" sz="2000" dirty="0" smtClean="0">
                <a:latin typeface="Calibri" pitchFamily="34" charset="0"/>
              </a:rPr>
              <a:t>.</a:t>
            </a:r>
          </a:p>
          <a:p>
            <a:pPr marL="685800" lvl="2" indent="-457200">
              <a:spcBef>
                <a:spcPts val="0"/>
              </a:spcBef>
              <a:buSzPct val="60000"/>
              <a:buFont typeface="Wingdings" pitchFamily="2" charset="2"/>
              <a:buChar char="Ø"/>
            </a:pPr>
            <a:endParaRPr lang="en-US" sz="2000" i="1" dirty="0">
              <a:latin typeface="Calibri" pitchFamily="34" charset="0"/>
            </a:endParaRPr>
          </a:p>
          <a:p>
            <a:pPr marL="685800" lvl="2" indent="-457200">
              <a:spcBef>
                <a:spcPts val="0"/>
              </a:spcBef>
              <a:buSzPct val="60000"/>
              <a:buFont typeface="Wingdings" pitchFamily="2" charset="2"/>
              <a:buChar char="Ø"/>
            </a:pPr>
            <a:r>
              <a:rPr lang="en-US" sz="2000" dirty="0" smtClean="0">
                <a:latin typeface="Calibri" panose="020F0502020204030204" pitchFamily="34" charset="0"/>
                <a:ea typeface="Calibri" panose="020F0502020204030204" pitchFamily="34" charset="0"/>
                <a:cs typeface="Times New Roman" panose="02020603050405020304" pitchFamily="18" charset="0"/>
              </a:rPr>
              <a:t>For </a:t>
            </a:r>
            <a:r>
              <a:rPr lang="en-US" sz="2000" dirty="0">
                <a:latin typeface="Calibri" panose="020F0502020204030204" pitchFamily="34" charset="0"/>
                <a:ea typeface="Calibri" panose="020F0502020204030204" pitchFamily="34" charset="0"/>
                <a:cs typeface="Times New Roman" panose="02020603050405020304" pitchFamily="18" charset="0"/>
              </a:rPr>
              <a:t>more information, </a:t>
            </a:r>
            <a:r>
              <a:rPr lang="en-US" sz="2000" dirty="0" smtClean="0">
                <a:latin typeface="Calibri" panose="020F0502020204030204" pitchFamily="34" charset="0"/>
                <a:ea typeface="Calibri" panose="020F0502020204030204" pitchFamily="34" charset="0"/>
                <a:cs typeface="Times New Roman" panose="02020603050405020304" pitchFamily="18" charset="0"/>
              </a:rPr>
              <a:t>including examples, please see </a:t>
            </a:r>
            <a:r>
              <a:rPr lang="en-US" sz="2000" i="1" dirty="0">
                <a:latin typeface="Calibri" panose="020F0502020204030204" pitchFamily="34" charset="0"/>
                <a:ea typeface="Calibri" panose="020F0502020204030204" pitchFamily="34" charset="0"/>
                <a:cs typeface="Times New Roman" panose="02020603050405020304" pitchFamily="18" charset="0"/>
              </a:rPr>
              <a:t>"LIHEAP Performance Measures Data Collection Guide - Criteria for Determining Service Restoration</a:t>
            </a:r>
            <a:r>
              <a:rPr lang="en-US" sz="2000" i="1" dirty="0" smtClean="0">
                <a:latin typeface="Calibri" panose="020F0502020204030204" pitchFamily="34" charset="0"/>
                <a:ea typeface="Calibri" panose="020F0502020204030204" pitchFamily="34" charset="0"/>
                <a:cs typeface="Times New Roman" panose="02020603050405020304" pitchFamily="18" charset="0"/>
              </a:rPr>
              <a:t>.”</a:t>
            </a:r>
            <a:endParaRPr lang="en-US" sz="2000" i="1" dirty="0">
              <a:latin typeface="Calibri" pitchFamily="34" charset="0"/>
            </a:endParaRPr>
          </a:p>
          <a:p>
            <a:pPr marL="365760" lvl="1" indent="0">
              <a:buNone/>
            </a:pPr>
            <a:endParaRPr lang="en-US" sz="2100" dirty="0" smtClean="0">
              <a:latin typeface="Calibri" pitchFamily="34" charset="0"/>
            </a:endParaRPr>
          </a:p>
          <a:p>
            <a:pPr lvl="1">
              <a:buFont typeface="Wingdings" pitchFamily="2" charset="2"/>
              <a:buChar char="Ø"/>
            </a:pPr>
            <a:endParaRPr lang="en-US" sz="2100" dirty="0">
              <a:latin typeface="Calibri" pitchFamily="34" charset="0"/>
            </a:endParaRPr>
          </a:p>
          <a:p>
            <a:pPr lvl="1">
              <a:buFont typeface="Wingdings" pitchFamily="2" charset="2"/>
              <a:buChar char="Ø"/>
            </a:pPr>
            <a:endParaRPr lang="en-US" sz="2100" dirty="0" smtClean="0">
              <a:latin typeface="Calibri" pitchFamily="34" charset="0"/>
            </a:endParaRPr>
          </a:p>
          <a:p>
            <a:pPr marL="0" indent="0">
              <a:spcBef>
                <a:spcPts val="0"/>
              </a:spcBef>
              <a:buNone/>
            </a:pPr>
            <a:endParaRPr lang="en-US" sz="2400" dirty="0" smtClean="0">
              <a:latin typeface="Calibri" pitchFamily="34" charset="0"/>
            </a:endParaRPr>
          </a:p>
        </p:txBody>
      </p:sp>
    </p:spTree>
    <p:extLst>
      <p:ext uri="{BB962C8B-B14F-4D97-AF65-F5344CB8AC3E}">
        <p14:creationId xmlns:p14="http://schemas.microsoft.com/office/powerpoint/2010/main" val="16908798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01771"/>
            <a:ext cx="9144000" cy="990600"/>
          </a:xfrm>
        </p:spPr>
        <p:txBody>
          <a:bodyPr>
            <a:normAutofit fontScale="90000"/>
          </a:bodyPr>
          <a:lstStyle/>
          <a:p>
            <a:pPr marL="2063750" indent="-1828800">
              <a:lnSpc>
                <a:spcPct val="90000"/>
              </a:lnSpc>
              <a:tabLst>
                <a:tab pos="2063750" algn="l"/>
              </a:tabLst>
            </a:pPr>
            <a:r>
              <a:rPr lang="en-US" sz="3600" b="1" dirty="0">
                <a:solidFill>
                  <a:schemeClr val="tx2">
                    <a:lumMod val="75000"/>
                  </a:schemeClr>
                </a:solidFill>
                <a:latin typeface="Calibri" pitchFamily="34" charset="0"/>
              </a:rPr>
              <a:t>Section </a:t>
            </a:r>
            <a:r>
              <a:rPr lang="en-US" sz="3600" b="1" dirty="0" smtClean="0">
                <a:solidFill>
                  <a:schemeClr val="tx2">
                    <a:lumMod val="75000"/>
                  </a:schemeClr>
                </a:solidFill>
                <a:latin typeface="Calibri" pitchFamily="34" charset="0"/>
              </a:rPr>
              <a:t>II:</a:t>
            </a:r>
            <a:r>
              <a:rPr lang="en-US" sz="3600" b="1" dirty="0">
                <a:solidFill>
                  <a:schemeClr val="tx2">
                    <a:lumMod val="75000"/>
                  </a:schemeClr>
                </a:solidFill>
                <a:latin typeface="Calibri" pitchFamily="34" charset="0"/>
              </a:rPr>
              <a:t>	Restoration and Prevention Measures</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What </a:t>
            </a:r>
            <a:r>
              <a:rPr lang="en-US" sz="3600" b="1" i="1" dirty="0" smtClean="0">
                <a:solidFill>
                  <a:schemeClr val="tx2">
                    <a:lumMod val="75000"/>
                  </a:schemeClr>
                </a:solidFill>
                <a:latin typeface="Calibri" pitchFamily="34" charset="0"/>
              </a:rPr>
              <a:t>Data Do You Need?</a:t>
            </a:r>
            <a:endParaRPr lang="en-US" sz="3300" b="1" dirty="0">
              <a:solidFill>
                <a:schemeClr val="accent4"/>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43</a:t>
            </a:fld>
            <a:endParaRPr lang="en-US"/>
          </a:p>
        </p:txBody>
      </p:sp>
      <p:sp>
        <p:nvSpPr>
          <p:cNvPr id="10" name="Content Placeholder 2"/>
          <p:cNvSpPr>
            <a:spLocks noGrp="1"/>
          </p:cNvSpPr>
          <p:nvPr>
            <p:ph sz="quarter" idx="1"/>
          </p:nvPr>
        </p:nvSpPr>
        <p:spPr>
          <a:xfrm>
            <a:off x="304800" y="1676400"/>
            <a:ext cx="8534400" cy="4648200"/>
          </a:xfrm>
        </p:spPr>
        <p:txBody>
          <a:bodyPr>
            <a:noAutofit/>
          </a:bodyPr>
          <a:lstStyle/>
          <a:p>
            <a:pPr marL="457200" indent="-457200">
              <a:spcBef>
                <a:spcPts val="0"/>
              </a:spcBef>
              <a:buClr>
                <a:schemeClr val="tx1"/>
              </a:buClr>
              <a:buSzPct val="75000"/>
              <a:buNone/>
            </a:pPr>
            <a:r>
              <a:rPr lang="en-US" sz="2800" b="1" dirty="0" smtClean="0">
                <a:latin typeface="Calibri" pitchFamily="34" charset="0"/>
              </a:rPr>
              <a:t>Status of Home Energy Service at Time of Application</a:t>
            </a:r>
            <a:endParaRPr lang="en-US" sz="2800" b="1" dirty="0">
              <a:latin typeface="Calibri" pitchFamily="34" charset="0"/>
            </a:endParaRPr>
          </a:p>
          <a:p>
            <a:pPr marL="349250" indent="-349250">
              <a:lnSpc>
                <a:spcPct val="50000"/>
              </a:lnSpc>
              <a:spcBef>
                <a:spcPts val="0"/>
              </a:spcBef>
              <a:buNone/>
            </a:pPr>
            <a:r>
              <a:rPr lang="en-US" sz="3200" b="1" dirty="0">
                <a:latin typeface="Calibri" pitchFamily="34" charset="0"/>
              </a:rPr>
              <a:t>	</a:t>
            </a:r>
            <a:endParaRPr lang="en-US" sz="1600" b="1" dirty="0">
              <a:latin typeface="Calibri" pitchFamily="34" charset="0"/>
            </a:endParaRPr>
          </a:p>
          <a:p>
            <a:pPr marL="803275" indent="-346075">
              <a:lnSpc>
                <a:spcPct val="50000"/>
              </a:lnSpc>
              <a:spcBef>
                <a:spcPts val="0"/>
              </a:spcBef>
              <a:buFont typeface="Wingdings" pitchFamily="2" charset="2"/>
              <a:buChar char="Ø"/>
            </a:pPr>
            <a:endParaRPr lang="en-US" sz="1100" dirty="0">
              <a:latin typeface="Calibri" pitchFamily="34" charset="0"/>
            </a:endParaRPr>
          </a:p>
          <a:p>
            <a:pPr marL="228600" indent="-228600">
              <a:lnSpc>
                <a:spcPct val="90000"/>
              </a:lnSpc>
              <a:spcBef>
                <a:spcPts val="0"/>
              </a:spcBef>
              <a:buSzPct val="85000"/>
              <a:buFont typeface="Arial" pitchFamily="34" charset="0"/>
              <a:buChar char="•"/>
            </a:pPr>
            <a:r>
              <a:rPr lang="en-US" sz="2000" b="1" dirty="0" smtClean="0">
                <a:latin typeface="Calibri" pitchFamily="34" charset="0"/>
              </a:rPr>
              <a:t>Household is </a:t>
            </a:r>
            <a:r>
              <a:rPr lang="en-US" sz="2000" b="1" dirty="0">
                <a:latin typeface="Calibri" pitchFamily="34" charset="0"/>
              </a:rPr>
              <a:t>a</a:t>
            </a:r>
            <a:r>
              <a:rPr lang="en-US" sz="2000" b="1" dirty="0" smtClean="0">
                <a:latin typeface="Calibri" pitchFamily="34" charset="0"/>
              </a:rPr>
              <a:t>t “Imminent Risk” </a:t>
            </a:r>
            <a:r>
              <a:rPr lang="en-US" sz="2000" b="1" dirty="0">
                <a:latin typeface="Calibri" pitchFamily="34" charset="0"/>
              </a:rPr>
              <a:t>of Losing Home </a:t>
            </a:r>
            <a:r>
              <a:rPr lang="en-US" sz="2000" b="1" dirty="0" smtClean="0">
                <a:latin typeface="Calibri" pitchFamily="34" charset="0"/>
              </a:rPr>
              <a:t>Energy Service.  </a:t>
            </a:r>
            <a:r>
              <a:rPr lang="en-US" sz="2000" dirty="0" smtClean="0">
                <a:latin typeface="Calibri" pitchFamily="34" charset="0"/>
              </a:rPr>
              <a:t>This includes whether a household has a utility Past Due or Shut-Off Notice, is Nearly </a:t>
            </a:r>
            <a:r>
              <a:rPr lang="en-US" sz="2000" dirty="0">
                <a:latin typeface="Calibri" pitchFamily="34" charset="0"/>
              </a:rPr>
              <a:t>Out of </a:t>
            </a:r>
            <a:r>
              <a:rPr lang="en-US" sz="2000" dirty="0" smtClean="0">
                <a:latin typeface="Calibri" pitchFamily="34" charset="0"/>
              </a:rPr>
              <a:t>Fuel, or has equipment that is still operable, but places them at imminent risk of losing their home energy service.</a:t>
            </a:r>
          </a:p>
          <a:p>
            <a:pPr marL="803275" indent="-346075">
              <a:lnSpc>
                <a:spcPct val="50000"/>
              </a:lnSpc>
              <a:spcBef>
                <a:spcPts val="0"/>
              </a:spcBef>
              <a:buNone/>
            </a:pPr>
            <a:endParaRPr lang="en-US" sz="3600" dirty="0" smtClean="0">
              <a:latin typeface="Calibri" pitchFamily="34" charset="0"/>
            </a:endParaRPr>
          </a:p>
          <a:p>
            <a:pPr marL="685800" indent="-450850">
              <a:lnSpc>
                <a:spcPct val="90000"/>
              </a:lnSpc>
              <a:spcBef>
                <a:spcPts val="0"/>
              </a:spcBef>
              <a:buFont typeface="Wingdings" pitchFamily="2" charset="2"/>
              <a:buChar char="Ø"/>
            </a:pPr>
            <a:r>
              <a:rPr lang="en-US" sz="1800" dirty="0" smtClean="0">
                <a:latin typeface="Calibri" panose="020F0502020204030204" pitchFamily="34" charset="0"/>
              </a:rPr>
              <a:t>“Imminent risk” should be defined by the grantee based on local conditions, and should correspond with existing state definitions used to determine home energy emergencies (as outlined in the grantee’s State Plan and/or policy manuals).</a:t>
            </a:r>
          </a:p>
          <a:p>
            <a:pPr marL="342900" indent="0">
              <a:lnSpc>
                <a:spcPct val="90000"/>
              </a:lnSpc>
              <a:spcBef>
                <a:spcPts val="0"/>
              </a:spcBef>
              <a:buNone/>
            </a:pPr>
            <a:endParaRPr lang="en-US" sz="1800" i="1" dirty="0" smtClean="0">
              <a:latin typeface="Calibri" pitchFamily="34" charset="0"/>
            </a:endParaRPr>
          </a:p>
          <a:p>
            <a:pPr marL="365760" lvl="1" indent="0">
              <a:buNone/>
            </a:pPr>
            <a:endParaRPr lang="en-US" sz="2400" dirty="0" smtClean="0">
              <a:latin typeface="Calibri" pitchFamily="34" charset="0"/>
            </a:endParaRPr>
          </a:p>
          <a:p>
            <a:pPr lvl="1">
              <a:buFont typeface="Wingdings" pitchFamily="2" charset="2"/>
              <a:buChar char="Ø"/>
            </a:pPr>
            <a:endParaRPr lang="en-US" sz="2400" dirty="0">
              <a:latin typeface="Calibri" pitchFamily="34" charset="0"/>
            </a:endParaRPr>
          </a:p>
          <a:p>
            <a:pPr lvl="1">
              <a:buFont typeface="Wingdings" pitchFamily="2" charset="2"/>
              <a:buChar char="Ø"/>
            </a:pPr>
            <a:endParaRPr lang="en-US" sz="2100" dirty="0" smtClean="0">
              <a:latin typeface="Calibri" pitchFamily="34" charset="0"/>
            </a:endParaRPr>
          </a:p>
          <a:p>
            <a:pPr marL="0" indent="0">
              <a:spcBef>
                <a:spcPts val="0"/>
              </a:spcBef>
              <a:buNone/>
            </a:pPr>
            <a:endParaRPr lang="en-US" sz="2400" dirty="0" smtClean="0">
              <a:latin typeface="Calibri" pitchFamily="34" charset="0"/>
            </a:endParaRPr>
          </a:p>
        </p:txBody>
      </p:sp>
    </p:spTree>
    <p:extLst>
      <p:ext uri="{BB962C8B-B14F-4D97-AF65-F5344CB8AC3E}">
        <p14:creationId xmlns:p14="http://schemas.microsoft.com/office/powerpoint/2010/main" val="16908798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dirty="0"/>
          </a:p>
        </p:txBody>
      </p:sp>
      <p:sp>
        <p:nvSpPr>
          <p:cNvPr id="3" name="Slide Number Placeholder 2"/>
          <p:cNvSpPr>
            <a:spLocks noGrp="1"/>
          </p:cNvSpPr>
          <p:nvPr>
            <p:ph type="sldNum" sz="quarter" idx="12"/>
          </p:nvPr>
        </p:nvSpPr>
        <p:spPr/>
        <p:txBody>
          <a:bodyPr>
            <a:normAutofit fontScale="55000" lnSpcReduction="20000"/>
          </a:bodyPr>
          <a:lstStyle/>
          <a:p>
            <a:fld id="{EFE5B013-A80A-40D2-8FAE-6E44A516CF2D}" type="slidenum">
              <a:rPr lang="en-US" smtClean="0"/>
              <a:pPr/>
              <a:t>44</a:t>
            </a:fld>
            <a:endParaRPr lang="en-US" dirty="0"/>
          </a:p>
        </p:txBody>
      </p:sp>
      <p:sp>
        <p:nvSpPr>
          <p:cNvPr id="4" name="Content Placeholder 3"/>
          <p:cNvSpPr>
            <a:spLocks noGrp="1"/>
          </p:cNvSpPr>
          <p:nvPr>
            <p:ph sz="quarter" idx="1"/>
          </p:nvPr>
        </p:nvSpPr>
        <p:spPr>
          <a:xfrm>
            <a:off x="417576" y="1752600"/>
            <a:ext cx="8308848" cy="4495800"/>
          </a:xfrm>
        </p:spPr>
        <p:txBody>
          <a:bodyPr>
            <a:normAutofit lnSpcReduction="10000"/>
          </a:bodyPr>
          <a:lstStyle/>
          <a:p>
            <a:pPr marL="457200" indent="-457200">
              <a:spcBef>
                <a:spcPts val="0"/>
              </a:spcBef>
              <a:buSzPct val="75000"/>
              <a:buNone/>
            </a:pPr>
            <a:r>
              <a:rPr lang="en-US" sz="2800" b="1" dirty="0" smtClean="0">
                <a:latin typeface="Calibri" pitchFamily="34" charset="0"/>
              </a:rPr>
              <a:t>Energy </a:t>
            </a:r>
            <a:r>
              <a:rPr lang="en-US" sz="2800" b="1" dirty="0">
                <a:latin typeface="Calibri" pitchFamily="34" charset="0"/>
              </a:rPr>
              <a:t>Source</a:t>
            </a:r>
          </a:p>
          <a:p>
            <a:pPr marL="457200" lvl="1" indent="0">
              <a:spcBef>
                <a:spcPts val="0"/>
              </a:spcBef>
              <a:buClr>
                <a:schemeClr val="accent2"/>
              </a:buClr>
              <a:buNone/>
            </a:pPr>
            <a:endParaRPr lang="en-US" sz="1600" dirty="0" smtClean="0">
              <a:latin typeface="Calibri" pitchFamily="34" charset="0"/>
            </a:endParaRPr>
          </a:p>
          <a:p>
            <a:pPr marL="346075" lvl="1" indent="-346075">
              <a:spcBef>
                <a:spcPts val="0"/>
              </a:spcBef>
              <a:buClr>
                <a:schemeClr val="accent2"/>
              </a:buClr>
              <a:buSzPct val="85000"/>
              <a:buFont typeface="Arial" pitchFamily="34" charset="0"/>
              <a:buChar char="•"/>
            </a:pPr>
            <a:r>
              <a:rPr lang="en-US" sz="2200" dirty="0" smtClean="0">
                <a:latin typeface="Calibri" pitchFamily="34" charset="0"/>
              </a:rPr>
              <a:t>Fuel </a:t>
            </a:r>
            <a:r>
              <a:rPr lang="en-US" sz="2200" dirty="0">
                <a:latin typeface="Calibri" pitchFamily="34" charset="0"/>
              </a:rPr>
              <a:t>type (Electric, Gas, Fuel Oil, Propane or Other) where the </a:t>
            </a:r>
            <a:r>
              <a:rPr lang="en-US" sz="2200" dirty="0" smtClean="0">
                <a:latin typeface="Calibri" pitchFamily="34" charset="0"/>
              </a:rPr>
              <a:t>household LIHEAP benefit is applied.  </a:t>
            </a:r>
            <a:r>
              <a:rPr lang="en-US" sz="2200" i="1" dirty="0" smtClean="0">
                <a:latin typeface="Calibri" pitchFamily="34" charset="0"/>
              </a:rPr>
              <a:t>In </a:t>
            </a:r>
            <a:r>
              <a:rPr lang="en-US" sz="2200" i="1" dirty="0">
                <a:latin typeface="Calibri" pitchFamily="34" charset="0"/>
              </a:rPr>
              <a:t>some cases, this may not be the household’s primary fuel source</a:t>
            </a:r>
            <a:r>
              <a:rPr lang="en-US" sz="2200" i="1" dirty="0" smtClean="0">
                <a:latin typeface="Calibri" pitchFamily="34" charset="0"/>
              </a:rPr>
              <a:t>.</a:t>
            </a:r>
          </a:p>
          <a:p>
            <a:pPr marL="346075" lvl="1" indent="0">
              <a:spcBef>
                <a:spcPts val="0"/>
              </a:spcBef>
              <a:buClr>
                <a:schemeClr val="accent2"/>
              </a:buClr>
              <a:buSzPct val="85000"/>
              <a:buNone/>
            </a:pPr>
            <a:endParaRPr lang="en-US" sz="2800" i="1" dirty="0" smtClean="0">
              <a:latin typeface="Calibri" pitchFamily="34" charset="0"/>
            </a:endParaRPr>
          </a:p>
          <a:p>
            <a:pPr marL="858838" lvl="1" indent="-512763">
              <a:spcBef>
                <a:spcPts val="0"/>
              </a:spcBef>
              <a:buClr>
                <a:schemeClr val="accent2"/>
              </a:buClr>
              <a:buSzPct val="85000"/>
              <a:buFont typeface="Wingdings" pitchFamily="2" charset="2"/>
              <a:buChar char="Ø"/>
            </a:pPr>
            <a:r>
              <a:rPr lang="en-US" sz="2000" i="1" dirty="0" smtClean="0">
                <a:latin typeface="Calibri" pitchFamily="34" charset="0"/>
              </a:rPr>
              <a:t>Example #1: If the household is at “imminent risk” of running out of propane for heating, the energy source is propane.</a:t>
            </a:r>
          </a:p>
          <a:p>
            <a:pPr marL="346075" lvl="1" indent="0">
              <a:spcBef>
                <a:spcPts val="0"/>
              </a:spcBef>
              <a:buClr>
                <a:schemeClr val="accent2"/>
              </a:buClr>
              <a:buSzPct val="85000"/>
              <a:buNone/>
            </a:pPr>
            <a:endParaRPr lang="en-US" sz="2000" i="1" dirty="0" smtClean="0">
              <a:latin typeface="Calibri" pitchFamily="34" charset="0"/>
            </a:endParaRPr>
          </a:p>
          <a:p>
            <a:pPr marL="858838" lvl="1" indent="-512763">
              <a:spcBef>
                <a:spcPts val="0"/>
              </a:spcBef>
              <a:buClr>
                <a:schemeClr val="accent2"/>
              </a:buClr>
              <a:buSzPct val="85000"/>
              <a:buFont typeface="Wingdings" pitchFamily="2" charset="2"/>
              <a:buChar char="Ø"/>
            </a:pPr>
            <a:r>
              <a:rPr lang="en-US" sz="2000" i="1" dirty="0" smtClean="0">
                <a:latin typeface="Calibri" pitchFamily="34" charset="0"/>
              </a:rPr>
              <a:t>Example #2: If the household has had their electric disconnected and cannot run their propane furnace, the energy source is electric.</a:t>
            </a:r>
          </a:p>
          <a:p>
            <a:pPr marL="346075" lvl="1" indent="0">
              <a:spcBef>
                <a:spcPts val="0"/>
              </a:spcBef>
              <a:buClr>
                <a:schemeClr val="accent2"/>
              </a:buClr>
              <a:buSzPct val="85000"/>
              <a:buNone/>
            </a:pPr>
            <a:endParaRPr lang="en-US" sz="2000" i="1" dirty="0" smtClean="0">
              <a:latin typeface="Calibri" pitchFamily="34" charset="0"/>
            </a:endParaRPr>
          </a:p>
          <a:p>
            <a:pPr marL="858838" lvl="1" indent="-512763">
              <a:spcBef>
                <a:spcPts val="0"/>
              </a:spcBef>
              <a:buClr>
                <a:schemeClr val="accent2"/>
              </a:buClr>
              <a:buSzPct val="85000"/>
              <a:buFont typeface="Wingdings" pitchFamily="2" charset="2"/>
              <a:buChar char="Ø"/>
            </a:pPr>
            <a:r>
              <a:rPr lang="en-US" sz="2000" i="1" dirty="0" smtClean="0">
                <a:latin typeface="Calibri" pitchFamily="34" charset="0"/>
              </a:rPr>
              <a:t>Example #3: If the household’s propane furnace is repaired or replaced, the energy source is propane.</a:t>
            </a:r>
          </a:p>
          <a:p>
            <a:pPr>
              <a:spcBef>
                <a:spcPts val="0"/>
              </a:spcBef>
            </a:pPr>
            <a:endParaRPr lang="en-US" dirty="0" smtClean="0"/>
          </a:p>
          <a:p>
            <a:pPr>
              <a:spcBef>
                <a:spcPts val="0"/>
              </a:spcBef>
            </a:pPr>
            <a:endParaRPr lang="en-US" dirty="0"/>
          </a:p>
        </p:txBody>
      </p:sp>
    </p:spTree>
    <p:extLst>
      <p:ext uri="{BB962C8B-B14F-4D97-AF65-F5344CB8AC3E}">
        <p14:creationId xmlns:p14="http://schemas.microsoft.com/office/powerpoint/2010/main" val="288523055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45</a:t>
            </a:fld>
            <a:endParaRPr lang="en-US"/>
          </a:p>
        </p:txBody>
      </p:sp>
      <p:sp>
        <p:nvSpPr>
          <p:cNvPr id="3" name="Content Placeholder 2"/>
          <p:cNvSpPr>
            <a:spLocks noGrp="1"/>
          </p:cNvSpPr>
          <p:nvPr>
            <p:ph sz="quarter" idx="1"/>
          </p:nvPr>
        </p:nvSpPr>
        <p:spPr>
          <a:xfrm>
            <a:off x="304800" y="1828800"/>
            <a:ext cx="8305800" cy="4495800"/>
          </a:xfrm>
        </p:spPr>
        <p:txBody>
          <a:bodyPr>
            <a:normAutofit/>
          </a:bodyPr>
          <a:lstStyle/>
          <a:p>
            <a:pPr marL="0" indent="0" algn="ctr">
              <a:buNone/>
            </a:pPr>
            <a:endParaRPr lang="en-US" sz="4000" b="1" dirty="0" smtClean="0">
              <a:latin typeface="Calibri" pitchFamily="34" charset="0"/>
            </a:endParaRPr>
          </a:p>
          <a:p>
            <a:pPr marL="0" indent="0" algn="ctr">
              <a:buNone/>
            </a:pPr>
            <a:endParaRPr lang="en-US" sz="4000" b="1" dirty="0">
              <a:latin typeface="Calibri" pitchFamily="34" charset="0"/>
            </a:endParaRPr>
          </a:p>
          <a:p>
            <a:pPr marL="0" indent="0" algn="ctr">
              <a:buNone/>
            </a:pPr>
            <a:r>
              <a:rPr lang="en-US" sz="4000" b="1" dirty="0" smtClean="0">
                <a:latin typeface="Calibri" pitchFamily="34" charset="0"/>
              </a:rPr>
              <a:t>Steps you need to take for collecting Restoration and Prevention data.</a:t>
            </a:r>
            <a:endParaRPr lang="en-US" sz="4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106715932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46</a:t>
            </a:fld>
            <a:endParaRPr lang="en-US"/>
          </a:p>
        </p:txBody>
      </p:sp>
      <p:sp>
        <p:nvSpPr>
          <p:cNvPr id="3" name="Content Placeholder 2"/>
          <p:cNvSpPr>
            <a:spLocks noGrp="1"/>
          </p:cNvSpPr>
          <p:nvPr>
            <p:ph sz="quarter" idx="1"/>
          </p:nvPr>
        </p:nvSpPr>
        <p:spPr>
          <a:xfrm>
            <a:off x="304800" y="1828800"/>
            <a:ext cx="8305800" cy="4495800"/>
          </a:xfrm>
        </p:spPr>
        <p:txBody>
          <a:bodyPr>
            <a:normAutofit/>
          </a:bodyPr>
          <a:lstStyle/>
          <a:p>
            <a:pPr marL="457200" indent="-457200">
              <a:spcBef>
                <a:spcPts val="0"/>
              </a:spcBef>
              <a:buSzPct val="100000"/>
              <a:buFont typeface="Wingdings" pitchFamily="2" charset="2"/>
              <a:buChar char="ü"/>
            </a:pPr>
            <a:r>
              <a:rPr lang="en-US" sz="2400" b="1" dirty="0">
                <a:latin typeface="Calibri" panose="020F0502020204030204" pitchFamily="34" charset="0"/>
                <a:ea typeface="Calibri" panose="020F0502020204030204" pitchFamily="34" charset="0"/>
                <a:cs typeface="Times New Roman" panose="02020603050405020304" pitchFamily="18" charset="0"/>
              </a:rPr>
              <a:t>Check that you have policies in place to assure that a LIHEAP benefit was actually used to restore home energy or prevent home energy loss.  </a:t>
            </a:r>
            <a:endParaRPr lang="en-US" sz="2400" b="1"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0"/>
              </a:spcBef>
              <a:buSzPct val="100000"/>
              <a:buFont typeface="Wingdings" pitchFamily="2" charset="2"/>
              <a:buChar char="ü"/>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862013" lvl="3" indent="-404813">
              <a:spcBef>
                <a:spcPts val="0"/>
              </a:spcBef>
              <a:buSzPct val="100000"/>
              <a:buFont typeface="Wingdings" panose="05000000000000000000" pitchFamily="2" charset="2"/>
              <a:buChar char="Ø"/>
            </a:pPr>
            <a:r>
              <a:rPr lang="en-US" sz="1800" dirty="0">
                <a:latin typeface="Calibri" panose="020F0502020204030204" pitchFamily="34" charset="0"/>
              </a:rPr>
              <a:t>If you want to report that a LIHEAP benefit restored home energy or prevented home energy loss, then you must have some assurance that the benefit was successful in restoring or preventing loss of home heating or cooling service.  </a:t>
            </a:r>
            <a:endParaRPr lang="en-US" sz="1800" dirty="0" smtClean="0">
              <a:latin typeface="Calibri" panose="020F0502020204030204" pitchFamily="34" charset="0"/>
            </a:endParaRPr>
          </a:p>
          <a:p>
            <a:pPr marL="862013" lvl="3" indent="-404813">
              <a:spcBef>
                <a:spcPts val="0"/>
              </a:spcBef>
              <a:buSzPct val="100000"/>
              <a:buFont typeface="Wingdings" panose="05000000000000000000" pitchFamily="2" charset="2"/>
              <a:buChar char="Ø"/>
            </a:pPr>
            <a:endParaRPr lang="en-US" sz="1800" dirty="0">
              <a:latin typeface="Calibri" panose="020F0502020204030204" pitchFamily="34" charset="0"/>
            </a:endParaRPr>
          </a:p>
          <a:p>
            <a:pPr marL="862013" lvl="3" indent="-404813">
              <a:spcBef>
                <a:spcPts val="0"/>
              </a:spcBef>
              <a:buSzPct val="100000"/>
              <a:buFont typeface="Wingdings" panose="05000000000000000000" pitchFamily="2" charset="2"/>
              <a:buChar char="Ø"/>
            </a:pPr>
            <a:r>
              <a:rPr lang="en-US" sz="1800" dirty="0" smtClean="0">
                <a:latin typeface="Calibri" panose="020F0502020204030204" pitchFamily="34" charset="0"/>
              </a:rPr>
              <a:t>Most grantees have policies in place that would allow them to reasonably assume LIHEAP benefit restored home energy or prevented home energy loss.  Examples include requiring copies of most recent billing at intake, or verifying account information with vendors before authorizing benefit.</a:t>
            </a:r>
            <a:endParaRPr lang="en-US" sz="2400" b="1" i="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28201130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47</a:t>
            </a:fld>
            <a:endParaRPr lang="en-US"/>
          </a:p>
        </p:txBody>
      </p:sp>
      <p:sp>
        <p:nvSpPr>
          <p:cNvPr id="3" name="Content Placeholder 2"/>
          <p:cNvSpPr>
            <a:spLocks noGrp="1"/>
          </p:cNvSpPr>
          <p:nvPr>
            <p:ph sz="quarter" idx="1"/>
          </p:nvPr>
        </p:nvSpPr>
        <p:spPr>
          <a:xfrm>
            <a:off x="533400" y="1828800"/>
            <a:ext cx="8077200" cy="4495800"/>
          </a:xfrm>
        </p:spPr>
        <p:txBody>
          <a:bodyPr>
            <a:normAutofit fontScale="92500" lnSpcReduction="10000"/>
          </a:bodyPr>
          <a:lstStyle/>
          <a:p>
            <a:pPr marL="0" indent="0">
              <a:spcBef>
                <a:spcPts val="0"/>
              </a:spcBef>
              <a:buSzPct val="100000"/>
              <a:buNone/>
            </a:pPr>
            <a:r>
              <a:rPr lang="en-US" sz="2200" dirty="0">
                <a:latin typeface="Calibri" panose="020F0502020204030204" pitchFamily="34" charset="0"/>
              </a:rPr>
              <a:t>I</a:t>
            </a:r>
            <a:r>
              <a:rPr lang="en-US" sz="2200" dirty="0" smtClean="0">
                <a:latin typeface="Calibri" panose="020F0502020204030204" pitchFamily="34" charset="0"/>
              </a:rPr>
              <a:t>n </a:t>
            </a:r>
            <a:r>
              <a:rPr lang="en-US" sz="2200" dirty="0">
                <a:latin typeface="Calibri" panose="020F0502020204030204" pitchFamily="34" charset="0"/>
              </a:rPr>
              <a:t>some </a:t>
            </a:r>
            <a:r>
              <a:rPr lang="en-US" sz="2200" dirty="0" smtClean="0">
                <a:latin typeface="Calibri" panose="020F0502020204030204" pitchFamily="34" charset="0"/>
              </a:rPr>
              <a:t>circumstances, </a:t>
            </a:r>
            <a:r>
              <a:rPr lang="en-US" sz="2200" dirty="0">
                <a:latin typeface="Calibri" panose="020F0502020204030204" pitchFamily="34" charset="0"/>
              </a:rPr>
              <a:t>collecting account status at the time of application may not be sufficient to report that the LIHEAP benefit successfully prevented home energy loss</a:t>
            </a:r>
            <a:r>
              <a:rPr lang="en-US" sz="2200" dirty="0" smtClean="0">
                <a:latin typeface="Calibri" panose="020F0502020204030204" pitchFamily="34" charset="0"/>
              </a:rPr>
              <a:t>.  Examples include:</a:t>
            </a:r>
          </a:p>
          <a:p>
            <a:pPr marL="0" indent="0">
              <a:spcBef>
                <a:spcPts val="0"/>
              </a:spcBef>
              <a:buSzPct val="100000"/>
              <a:buNone/>
            </a:pPr>
            <a:endParaRPr lang="en-US" sz="2400" dirty="0">
              <a:latin typeface="Calibri" panose="020F0502020204030204" pitchFamily="34" charset="0"/>
            </a:endParaRPr>
          </a:p>
          <a:p>
            <a:pPr>
              <a:spcBef>
                <a:spcPts val="0"/>
              </a:spcBef>
              <a:buSzPct val="100000"/>
              <a:buFont typeface="Arial" panose="020B0604020202020204" pitchFamily="34" charset="0"/>
              <a:buChar char="•"/>
            </a:pPr>
            <a:r>
              <a:rPr lang="en-US" sz="2200" dirty="0" smtClean="0">
                <a:latin typeface="Calibri" panose="020F0502020204030204" pitchFamily="34" charset="0"/>
              </a:rPr>
              <a:t>Cases where a long period of time lapses between the application and benefit.  </a:t>
            </a:r>
          </a:p>
          <a:p>
            <a:pPr marL="0" indent="0">
              <a:spcBef>
                <a:spcPts val="0"/>
              </a:spcBef>
              <a:buSzPct val="100000"/>
              <a:buNone/>
            </a:pPr>
            <a:endParaRPr lang="en-US" sz="2200" dirty="0" smtClean="0">
              <a:latin typeface="Calibri" panose="020F0502020204030204" pitchFamily="34" charset="0"/>
            </a:endParaRPr>
          </a:p>
          <a:p>
            <a:pPr>
              <a:spcBef>
                <a:spcPts val="0"/>
              </a:spcBef>
              <a:buSzPct val="100000"/>
              <a:buFont typeface="Arial" panose="020B0604020202020204" pitchFamily="34" charset="0"/>
              <a:buChar char="•"/>
            </a:pPr>
            <a:r>
              <a:rPr lang="en-US" sz="2200" dirty="0" smtClean="0">
                <a:latin typeface="Calibri" panose="020F0502020204030204" pitchFamily="34" charset="0"/>
              </a:rPr>
              <a:t>Cases where the benefit amount is not sufficient to prevent home energy loss or restore home energy.</a:t>
            </a:r>
          </a:p>
          <a:p>
            <a:pPr>
              <a:spcBef>
                <a:spcPts val="0"/>
              </a:spcBef>
              <a:buSzPct val="100000"/>
              <a:buFont typeface="Arial" panose="020B0604020202020204" pitchFamily="34" charset="0"/>
              <a:buChar char="•"/>
            </a:pPr>
            <a:endParaRPr lang="en-US" sz="2400" dirty="0" smtClean="0">
              <a:latin typeface="Calibri" panose="020F0502020204030204" pitchFamily="34" charset="0"/>
            </a:endParaRPr>
          </a:p>
          <a:p>
            <a:pPr marL="0" indent="0">
              <a:spcBef>
                <a:spcPts val="0"/>
              </a:spcBef>
              <a:buSzPct val="100000"/>
              <a:buNone/>
            </a:pPr>
            <a:r>
              <a:rPr lang="en-US" sz="2200" dirty="0" smtClean="0">
                <a:latin typeface="Calibri" panose="020F0502020204030204" pitchFamily="34" charset="0"/>
              </a:rPr>
              <a:t>In these cases, extra steps should be taken to assure accurate reporting of prevention and restoration performance measures.</a:t>
            </a:r>
            <a:r>
              <a:rPr lang="en-US" sz="2200" i="1" dirty="0">
                <a:latin typeface="Calibri" panose="020F0502020204030204" pitchFamily="34" charset="0"/>
                <a:cs typeface="Times New Roman" panose="02020603050405020304" pitchFamily="18" charset="0"/>
              </a:rPr>
              <a:t> </a:t>
            </a:r>
            <a:r>
              <a:rPr lang="en-US" sz="2200" i="1" dirty="0" smtClean="0">
                <a:latin typeface="Calibri" panose="020F0502020204030204" pitchFamily="34" charset="0"/>
                <a:cs typeface="Times New Roman" panose="02020603050405020304" pitchFamily="18" charset="0"/>
              </a:rPr>
              <a:t> </a:t>
            </a:r>
          </a:p>
          <a:p>
            <a:pPr marL="0" indent="0">
              <a:spcBef>
                <a:spcPts val="0"/>
              </a:spcBef>
              <a:buSzPct val="100000"/>
              <a:buNone/>
            </a:pPr>
            <a:endParaRPr lang="en-US" sz="2400" b="1" i="1"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SzPct val="100000"/>
              <a:buNone/>
            </a:pPr>
            <a:r>
              <a:rPr lang="en-US" sz="2100" b="1" i="1" dirty="0" smtClean="0">
                <a:latin typeface="Calibri" panose="020F0502020204030204" pitchFamily="34" charset="0"/>
                <a:ea typeface="Calibri" panose="020F0502020204030204" pitchFamily="34" charset="0"/>
                <a:cs typeface="Times New Roman" panose="02020603050405020304" pitchFamily="18" charset="0"/>
              </a:rPr>
              <a:t>For </a:t>
            </a:r>
            <a:r>
              <a:rPr lang="en-US" sz="2100" b="1" i="1" dirty="0">
                <a:latin typeface="Calibri" panose="020F0502020204030204" pitchFamily="34" charset="0"/>
                <a:ea typeface="Calibri" panose="020F0502020204030204" pitchFamily="34" charset="0"/>
                <a:cs typeface="Times New Roman" panose="02020603050405020304" pitchFamily="18" charset="0"/>
              </a:rPr>
              <a:t>more information,</a:t>
            </a:r>
            <a:r>
              <a:rPr lang="en-US" sz="2100" b="1" dirty="0">
                <a:latin typeface="Calibri" panose="020F0502020204030204" pitchFamily="34" charset="0"/>
                <a:ea typeface="Calibri" panose="020F0502020204030204" pitchFamily="34" charset="0"/>
                <a:cs typeface="Times New Roman" panose="02020603050405020304" pitchFamily="18" charset="0"/>
              </a:rPr>
              <a:t> </a:t>
            </a:r>
            <a:r>
              <a:rPr lang="en-US" sz="2100" b="1" i="1" dirty="0">
                <a:latin typeface="Calibri" panose="020F0502020204030204" pitchFamily="34" charset="0"/>
                <a:ea typeface="Calibri" panose="020F0502020204030204" pitchFamily="34" charset="0"/>
                <a:cs typeface="Times New Roman" panose="02020603050405020304" pitchFamily="18" charset="0"/>
              </a:rPr>
              <a:t>see "LIHEAP Performance Measures Data Collection Guide - Criteria for Determining Service Restoration.”</a:t>
            </a:r>
            <a:endParaRPr lang="en-US" sz="9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78869431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48</a:t>
            </a:fld>
            <a:endParaRPr lang="en-US"/>
          </a:p>
        </p:txBody>
      </p:sp>
      <p:sp>
        <p:nvSpPr>
          <p:cNvPr id="3" name="Content Placeholder 2"/>
          <p:cNvSpPr>
            <a:spLocks noGrp="1"/>
          </p:cNvSpPr>
          <p:nvPr>
            <p:ph sz="quarter" idx="1"/>
          </p:nvPr>
        </p:nvSpPr>
        <p:spPr>
          <a:xfrm>
            <a:off x="304800" y="1828800"/>
            <a:ext cx="8305800" cy="4800600"/>
          </a:xfrm>
        </p:spPr>
        <p:txBody>
          <a:bodyPr>
            <a:normAutofit/>
          </a:bodyPr>
          <a:lstStyle/>
          <a:p>
            <a:pPr marL="339725" indent="-339725">
              <a:spcBef>
                <a:spcPts val="0"/>
              </a:spcBef>
              <a:buSzPct val="100000"/>
              <a:buFont typeface="Wingdings" pitchFamily="2" charset="2"/>
              <a:buChar char="ü"/>
            </a:pPr>
            <a:r>
              <a:rPr lang="en-US" sz="2000" b="1" dirty="0" smtClean="0">
                <a:latin typeface="Calibri" pitchFamily="34" charset="0"/>
              </a:rPr>
              <a:t>Determine your state’s criteria for “Imminent Risk.”  </a:t>
            </a:r>
            <a:r>
              <a:rPr lang="en-US" sz="2000" dirty="0" smtClean="0">
                <a:latin typeface="Calibri" pitchFamily="34" charset="0"/>
              </a:rPr>
              <a:t>In other words—when should a LIHEAP benefit be considered preventive? This criteria should correspond with your policy </a:t>
            </a:r>
            <a:r>
              <a:rPr lang="en-US" sz="2000" dirty="0" smtClean="0">
                <a:latin typeface="Calibri" pitchFamily="34" charset="0"/>
              </a:rPr>
              <a:t>manuals and model plan.</a:t>
            </a:r>
            <a:endParaRPr lang="en-US" sz="2000" dirty="0" smtClean="0">
              <a:latin typeface="Calibri" pitchFamily="34" charset="0"/>
            </a:endParaRPr>
          </a:p>
          <a:p>
            <a:pPr marL="0" indent="0">
              <a:lnSpc>
                <a:spcPct val="110000"/>
              </a:lnSpc>
              <a:spcBef>
                <a:spcPts val="0"/>
              </a:spcBef>
              <a:buNone/>
            </a:pPr>
            <a:endParaRPr lang="en-US" sz="1800" b="1" dirty="0">
              <a:latin typeface="Calibri" pitchFamily="34" charset="0"/>
            </a:endParaRPr>
          </a:p>
          <a:p>
            <a:pPr marL="639763" lvl="1" indent="-300038">
              <a:lnSpc>
                <a:spcPct val="80000"/>
              </a:lnSpc>
              <a:spcBef>
                <a:spcPts val="0"/>
              </a:spcBef>
              <a:buFont typeface="Wingdings" panose="05000000000000000000" pitchFamily="2" charset="2"/>
              <a:buChar char="Ø"/>
            </a:pPr>
            <a:r>
              <a:rPr lang="en-US" sz="1800" dirty="0">
                <a:latin typeface="Calibri" pitchFamily="34" charset="0"/>
              </a:rPr>
              <a:t>S</a:t>
            </a:r>
            <a:r>
              <a:rPr lang="en-US" sz="1800" dirty="0" smtClean="0">
                <a:latin typeface="Calibri" pitchFamily="34" charset="0"/>
              </a:rPr>
              <a:t>ome states simply ask applicants to self-declare whether or not they are “nearly out of fuel.”  Others are more specific.  For example:</a:t>
            </a:r>
          </a:p>
          <a:p>
            <a:pPr marL="0" indent="0">
              <a:lnSpc>
                <a:spcPct val="80000"/>
              </a:lnSpc>
              <a:spcBef>
                <a:spcPts val="0"/>
              </a:spcBef>
              <a:buNone/>
            </a:pPr>
            <a:endParaRPr lang="en-US" sz="2400" b="1" dirty="0">
              <a:latin typeface="Calibri" pitchFamily="34" charset="0"/>
            </a:endParaRPr>
          </a:p>
          <a:p>
            <a:pPr marL="1711325" indent="-1084263">
              <a:lnSpc>
                <a:spcPct val="80000"/>
              </a:lnSpc>
              <a:spcBef>
                <a:spcPts val="0"/>
              </a:spcBef>
              <a:buSzPct val="100000"/>
              <a:buNone/>
              <a:tabLst>
                <a:tab pos="1711325" algn="l"/>
              </a:tabLst>
            </a:pPr>
            <a:r>
              <a:rPr lang="en-US" sz="1800" b="1" dirty="0" smtClean="0">
                <a:latin typeface="Calibri" pitchFamily="34" charset="0"/>
              </a:rPr>
              <a:t>Maine:    	</a:t>
            </a:r>
            <a:r>
              <a:rPr lang="en-US" sz="1800" i="1" dirty="0" smtClean="0">
                <a:latin typeface="Calibri" pitchFamily="34" charset="0"/>
              </a:rPr>
              <a:t>Less </a:t>
            </a:r>
            <a:r>
              <a:rPr lang="en-US" sz="1800" i="1" dirty="0">
                <a:latin typeface="Calibri" pitchFamily="34" charset="0"/>
              </a:rPr>
              <a:t>than 3-day supply of fuel (e.g. reading of 1/8 tank or less on a </a:t>
            </a:r>
            <a:r>
              <a:rPr lang="en-US" sz="1800" i="1" dirty="0" smtClean="0">
                <a:latin typeface="Calibri" pitchFamily="34" charset="0"/>
              </a:rPr>
              <a:t>standard </a:t>
            </a:r>
            <a:r>
              <a:rPr lang="en-US" sz="1800" i="1" dirty="0" smtClean="0">
                <a:latin typeface="Calibri" pitchFamily="34" charset="0"/>
              </a:rPr>
              <a:t>275 </a:t>
            </a:r>
            <a:r>
              <a:rPr lang="en-US" sz="1800" i="1" dirty="0">
                <a:latin typeface="Calibri" pitchFamily="34" charset="0"/>
              </a:rPr>
              <a:t>gallon heating oil tank; reading of 25% or less on a </a:t>
            </a:r>
            <a:r>
              <a:rPr lang="en-US" sz="1800" i="1" dirty="0" smtClean="0">
                <a:latin typeface="Calibri" pitchFamily="34" charset="0"/>
              </a:rPr>
              <a:t>propane </a:t>
            </a:r>
            <a:r>
              <a:rPr lang="en-US" sz="1800" i="1" dirty="0" smtClean="0">
                <a:latin typeface="Calibri" pitchFamily="34" charset="0"/>
              </a:rPr>
              <a:t>tank). “</a:t>
            </a:r>
            <a:r>
              <a:rPr lang="en-US" sz="1800" i="1" dirty="0">
                <a:latin typeface="Calibri" pitchFamily="34" charset="0"/>
              </a:rPr>
              <a:t>3-day </a:t>
            </a:r>
            <a:r>
              <a:rPr lang="en-US" sz="1800" i="1" dirty="0" smtClean="0">
                <a:latin typeface="Calibri" pitchFamily="34" charset="0"/>
              </a:rPr>
              <a:t>or </a:t>
            </a:r>
            <a:r>
              <a:rPr lang="en-US" sz="1800" i="1" dirty="0">
                <a:latin typeface="Calibri" pitchFamily="34" charset="0"/>
              </a:rPr>
              <a:t>less” supply standard applies to other </a:t>
            </a:r>
            <a:r>
              <a:rPr lang="en-US" sz="1800" i="1" dirty="0" smtClean="0">
                <a:latin typeface="Calibri" pitchFamily="34" charset="0"/>
              </a:rPr>
              <a:t>delivered </a:t>
            </a:r>
            <a:r>
              <a:rPr lang="en-US" sz="1800" i="1" dirty="0">
                <a:latin typeface="Calibri" pitchFamily="34" charset="0"/>
              </a:rPr>
              <a:t>fuel </a:t>
            </a:r>
            <a:r>
              <a:rPr lang="en-US" sz="1800" i="1" dirty="0" smtClean="0">
                <a:latin typeface="Calibri" pitchFamily="34" charset="0"/>
              </a:rPr>
              <a:t>types.</a:t>
            </a:r>
          </a:p>
          <a:p>
            <a:pPr marL="1711325" indent="-1084263">
              <a:lnSpc>
                <a:spcPct val="80000"/>
              </a:lnSpc>
              <a:spcBef>
                <a:spcPts val="0"/>
              </a:spcBef>
              <a:buSzPct val="100000"/>
              <a:buFont typeface="Arial" pitchFamily="34" charset="0"/>
              <a:buChar char="•"/>
              <a:tabLst>
                <a:tab pos="1711325" algn="l"/>
              </a:tabLst>
            </a:pPr>
            <a:endParaRPr lang="en-US" sz="1800" dirty="0" smtClean="0">
              <a:latin typeface="Calibri" pitchFamily="34" charset="0"/>
            </a:endParaRPr>
          </a:p>
          <a:p>
            <a:pPr marL="1711325" indent="-1084263">
              <a:lnSpc>
                <a:spcPct val="80000"/>
              </a:lnSpc>
              <a:spcBef>
                <a:spcPts val="0"/>
              </a:spcBef>
              <a:buSzPct val="100000"/>
              <a:buNone/>
              <a:tabLst>
                <a:tab pos="1711325" algn="l"/>
              </a:tabLst>
            </a:pPr>
            <a:r>
              <a:rPr lang="en-US" sz="1800" b="1" dirty="0" smtClean="0">
                <a:latin typeface="Calibri" pitchFamily="34" charset="0"/>
              </a:rPr>
              <a:t>Michigan:   </a:t>
            </a:r>
            <a:r>
              <a:rPr lang="en-US" sz="1800" i="1" dirty="0" smtClean="0">
                <a:latin typeface="Calibri" pitchFamily="34" charset="0"/>
              </a:rPr>
              <a:t>A </a:t>
            </a:r>
            <a:r>
              <a:rPr lang="en-US" sz="1800" i="1" dirty="0">
                <a:latin typeface="Calibri" pitchFamily="34" charset="0"/>
              </a:rPr>
              <a:t>residential fuel tank must not contain more than 25% of its heating </a:t>
            </a:r>
            <a:r>
              <a:rPr lang="en-US" sz="1800" i="1" dirty="0" smtClean="0">
                <a:latin typeface="Calibri" pitchFamily="34" charset="0"/>
              </a:rPr>
              <a:t>fuel </a:t>
            </a:r>
            <a:r>
              <a:rPr lang="en-US" sz="1800" i="1" dirty="0" smtClean="0">
                <a:latin typeface="Calibri" pitchFamily="34" charset="0"/>
              </a:rPr>
              <a:t>capacity</a:t>
            </a:r>
            <a:r>
              <a:rPr lang="en-US" sz="1800" i="1" dirty="0" smtClean="0">
                <a:latin typeface="Calibri" pitchFamily="34" charset="0"/>
              </a:rPr>
              <a:t>.</a:t>
            </a:r>
            <a:endParaRPr lang="en-US" sz="2000" dirty="0"/>
          </a:p>
          <a:p>
            <a:pPr marL="0" lvl="1" indent="0">
              <a:spcBef>
                <a:spcPts val="0"/>
              </a:spcBef>
              <a:buClr>
                <a:schemeClr val="accent2"/>
              </a:buClr>
              <a:buSzPct val="60000"/>
              <a:buNone/>
            </a:pPr>
            <a:endParaRPr lang="en-US" sz="1800" b="1" i="1" dirty="0" smtClean="0">
              <a:latin typeface="Calibri" panose="020F0502020204030204" pitchFamily="34" charset="0"/>
              <a:ea typeface="Calibri" panose="020F0502020204030204" pitchFamily="34" charset="0"/>
              <a:cs typeface="Times New Roman" panose="02020603050405020304" pitchFamily="18" charset="0"/>
            </a:endParaRPr>
          </a:p>
          <a:p>
            <a:pPr marL="287338" lvl="1" indent="0">
              <a:spcBef>
                <a:spcPts val="0"/>
              </a:spcBef>
              <a:buClr>
                <a:schemeClr val="accent2"/>
              </a:buClr>
              <a:buSzPct val="60000"/>
              <a:buNone/>
            </a:pPr>
            <a:r>
              <a:rPr lang="en-US" sz="1800" b="1" i="1" dirty="0" smtClean="0">
                <a:latin typeface="Calibri" panose="020F0502020204030204" pitchFamily="34" charset="0"/>
                <a:ea typeface="Calibri" panose="020F0502020204030204" pitchFamily="34" charset="0"/>
                <a:cs typeface="Times New Roman" panose="02020603050405020304" pitchFamily="18" charset="0"/>
              </a:rPr>
              <a:t>For </a:t>
            </a:r>
            <a:r>
              <a:rPr lang="en-US" sz="1800" b="1" i="1" dirty="0">
                <a:latin typeface="Calibri" panose="020F0502020204030204" pitchFamily="34" charset="0"/>
                <a:ea typeface="Calibri" panose="020F0502020204030204" pitchFamily="34" charset="0"/>
                <a:cs typeface="Times New Roman" panose="02020603050405020304" pitchFamily="18" charset="0"/>
              </a:rPr>
              <a:t>more information,</a:t>
            </a:r>
            <a:r>
              <a:rPr lang="en-US" sz="1800" b="1" dirty="0">
                <a:latin typeface="Calibri" panose="020F0502020204030204" pitchFamily="34" charset="0"/>
                <a:ea typeface="Calibri" panose="020F0502020204030204" pitchFamily="34" charset="0"/>
                <a:cs typeface="Times New Roman" panose="02020603050405020304" pitchFamily="18" charset="0"/>
              </a:rPr>
              <a:t> </a:t>
            </a:r>
            <a:r>
              <a:rPr lang="en-US" sz="1800" b="1" i="1" dirty="0">
                <a:latin typeface="Calibri" panose="020F0502020204030204" pitchFamily="34" charset="0"/>
                <a:ea typeface="Calibri" panose="020F0502020204030204" pitchFamily="34" charset="0"/>
                <a:cs typeface="Times New Roman" panose="02020603050405020304" pitchFamily="18" charset="0"/>
              </a:rPr>
              <a:t>see "LIHEAP Performance Measures Data Collection Guide - Criteria for Determining At Risk Clients.”</a:t>
            </a:r>
            <a:endParaRPr lang="en-US" sz="800" b="1" dirty="0">
              <a:latin typeface="Calibri" pitchFamily="34" charset="0"/>
            </a:endParaRPr>
          </a:p>
          <a:p>
            <a:pPr marL="0" indent="0">
              <a:spcBef>
                <a:spcPts val="0"/>
              </a:spcBef>
              <a:buNone/>
            </a:pPr>
            <a:endParaRPr lang="en-US" sz="2000" dirty="0" smtClean="0"/>
          </a:p>
          <a:p>
            <a:pPr marL="0" indent="0">
              <a:spcBef>
                <a:spcPts val="0"/>
              </a:spcBef>
              <a:buNone/>
            </a:pPr>
            <a:endParaRPr lang="en-US" sz="2000" b="1" dirty="0">
              <a:latin typeface="Calibri" pitchFamily="34" charset="0"/>
            </a:endParaRPr>
          </a:p>
          <a:p>
            <a:pPr marL="0" indent="0">
              <a:spcBef>
                <a:spcPts val="0"/>
              </a:spcBef>
              <a:buNone/>
            </a:pPr>
            <a:endParaRPr lang="en-US" sz="2000" b="1" dirty="0">
              <a:latin typeface="Calibri" pitchFamily="34" charset="0"/>
            </a:endParaRPr>
          </a:p>
          <a:p>
            <a:pPr marL="0" indent="0">
              <a:spcBef>
                <a:spcPts val="0"/>
              </a:spcBef>
              <a:buNone/>
            </a:pPr>
            <a:endParaRPr lang="en-US" sz="2000" b="1" dirty="0" smtClean="0">
              <a:latin typeface="Calibri" pitchFamily="34" charset="0"/>
            </a:endParaRPr>
          </a:p>
          <a:p>
            <a:pPr marL="0" indent="0">
              <a:spcBef>
                <a:spcPts val="0"/>
              </a:spcBef>
              <a:buNone/>
            </a:pPr>
            <a:endParaRPr lang="en-US" sz="2000" b="1" dirty="0">
              <a:latin typeface="Calibri" pitchFamily="34" charset="0"/>
            </a:endParaRPr>
          </a:p>
          <a:p>
            <a:pPr marL="0" indent="0">
              <a:spcBef>
                <a:spcPts val="0"/>
              </a:spcBef>
              <a:buNone/>
            </a:pPr>
            <a:endParaRPr lang="en-US" sz="2000" b="1" dirty="0" smtClean="0">
              <a:latin typeface="Calibri" pitchFamily="34" charset="0"/>
            </a:endParaRPr>
          </a:p>
        </p:txBody>
      </p:sp>
    </p:spTree>
    <p:extLst>
      <p:ext uri="{BB962C8B-B14F-4D97-AF65-F5344CB8AC3E}">
        <p14:creationId xmlns:p14="http://schemas.microsoft.com/office/powerpoint/2010/main" val="15541964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152400"/>
            <a:ext cx="9144000" cy="990600"/>
          </a:xfrm>
        </p:spPr>
        <p:txBody>
          <a:bodyPr>
            <a:no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Steps for Collecting the Data</a:t>
            </a:r>
            <a:endParaRPr lang="en-US" sz="32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49</a:t>
            </a:fld>
            <a:endParaRPr lang="en-US"/>
          </a:p>
        </p:txBody>
      </p:sp>
      <p:sp>
        <p:nvSpPr>
          <p:cNvPr id="3" name="Content Placeholder 2"/>
          <p:cNvSpPr>
            <a:spLocks noGrp="1"/>
          </p:cNvSpPr>
          <p:nvPr>
            <p:ph sz="quarter" idx="1"/>
          </p:nvPr>
        </p:nvSpPr>
        <p:spPr>
          <a:xfrm>
            <a:off x="419100" y="1752600"/>
            <a:ext cx="8305800" cy="4800600"/>
          </a:xfrm>
        </p:spPr>
        <p:txBody>
          <a:bodyPr>
            <a:normAutofit fontScale="85000" lnSpcReduction="20000"/>
          </a:bodyPr>
          <a:lstStyle/>
          <a:p>
            <a:pPr marL="0" indent="0">
              <a:spcBef>
                <a:spcPts val="0"/>
              </a:spcBef>
              <a:buNone/>
            </a:pPr>
            <a:r>
              <a:rPr lang="en-US" sz="2400" dirty="0" smtClean="0">
                <a:latin typeface="Calibri" panose="020F0502020204030204" pitchFamily="34" charset="0"/>
              </a:rPr>
              <a:t>To determine when heating and cooling equipment pose an “imminent risk” of home energy loss--some </a:t>
            </a:r>
            <a:r>
              <a:rPr lang="en-US" sz="2400" dirty="0">
                <a:latin typeface="Calibri" panose="020F0502020204030204" pitchFamily="34" charset="0"/>
              </a:rPr>
              <a:t>grantees </a:t>
            </a:r>
            <a:r>
              <a:rPr lang="en-US" sz="2400" dirty="0" smtClean="0">
                <a:latin typeface="Calibri" panose="020F0502020204030204" pitchFamily="34" charset="0"/>
              </a:rPr>
              <a:t>build upon health </a:t>
            </a:r>
            <a:r>
              <a:rPr lang="en-US" sz="2400" dirty="0">
                <a:latin typeface="Calibri" panose="020F0502020204030204" pitchFamily="34" charset="0"/>
              </a:rPr>
              <a:t>and safety </a:t>
            </a:r>
            <a:r>
              <a:rPr lang="en-US" sz="2400" dirty="0" smtClean="0">
                <a:latin typeface="Calibri" panose="020F0502020204030204" pitchFamily="34" charset="0"/>
              </a:rPr>
              <a:t>criteria already </a:t>
            </a:r>
            <a:r>
              <a:rPr lang="en-US" sz="2400" dirty="0">
                <a:latin typeface="Calibri" panose="020F0502020204030204" pitchFamily="34" charset="0"/>
              </a:rPr>
              <a:t>used by weatherization </a:t>
            </a:r>
            <a:r>
              <a:rPr lang="en-US" sz="2400" dirty="0" smtClean="0">
                <a:latin typeface="Calibri" panose="020F0502020204030204" pitchFamily="34" charset="0"/>
              </a:rPr>
              <a:t>subgrantees </a:t>
            </a:r>
            <a:r>
              <a:rPr lang="en-US" sz="2400" dirty="0">
                <a:latin typeface="Calibri" panose="020F0502020204030204" pitchFamily="34" charset="0"/>
              </a:rPr>
              <a:t>within their state.  </a:t>
            </a:r>
          </a:p>
          <a:p>
            <a:pPr marL="0" indent="0">
              <a:spcBef>
                <a:spcPts val="0"/>
              </a:spcBef>
              <a:buNone/>
            </a:pPr>
            <a:endParaRPr lang="en-US" sz="2000" dirty="0">
              <a:latin typeface="Calibri" panose="020F0502020204030204" pitchFamily="34" charset="0"/>
            </a:endParaRPr>
          </a:p>
          <a:p>
            <a:pPr marL="0" indent="0">
              <a:spcBef>
                <a:spcPts val="0"/>
              </a:spcBef>
              <a:buNone/>
            </a:pPr>
            <a:r>
              <a:rPr lang="en-US" sz="2000" b="1" i="1" dirty="0" smtClean="0">
                <a:latin typeface="Calibri" panose="020F0502020204030204" pitchFamily="34" charset="0"/>
              </a:rPr>
              <a:t>Other </a:t>
            </a:r>
            <a:r>
              <a:rPr lang="en-US" sz="2000" b="1" i="1" dirty="0">
                <a:latin typeface="Calibri" panose="020F0502020204030204" pitchFamily="34" charset="0"/>
              </a:rPr>
              <a:t>factors may include:</a:t>
            </a:r>
          </a:p>
          <a:p>
            <a:pPr marL="0" indent="0">
              <a:spcBef>
                <a:spcPts val="0"/>
              </a:spcBef>
              <a:buNone/>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Model, year and make of </a:t>
            </a:r>
            <a:r>
              <a:rPr lang="en-US" sz="2000" dirty="0" smtClean="0">
                <a:latin typeface="Calibri" panose="020F0502020204030204" pitchFamily="34" charset="0"/>
              </a:rPr>
              <a:t>equipment</a:t>
            </a:r>
          </a:p>
          <a:p>
            <a:pPr marL="0" lvl="0" indent="0">
              <a:spcBef>
                <a:spcPts val="0"/>
              </a:spcBef>
              <a:buNone/>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Whether equipment  is listed on the obsolete furnace/equipment </a:t>
            </a:r>
            <a:r>
              <a:rPr lang="en-US" sz="2000" dirty="0" smtClean="0">
                <a:latin typeface="Calibri" panose="020F0502020204030204" pitchFamily="34" charset="0"/>
              </a:rPr>
              <a:t>list</a:t>
            </a:r>
          </a:p>
          <a:p>
            <a:pPr marL="0" lvl="0" indent="0">
              <a:spcBef>
                <a:spcPts val="0"/>
              </a:spcBef>
              <a:buNone/>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How the equipment tests in terms of </a:t>
            </a:r>
            <a:r>
              <a:rPr lang="en-US" sz="2000" dirty="0" smtClean="0">
                <a:latin typeface="Calibri" panose="020F0502020204030204" pitchFamily="34" charset="0"/>
              </a:rPr>
              <a:t>performance</a:t>
            </a:r>
          </a:p>
          <a:p>
            <a:pPr marL="0" lvl="0" indent="0">
              <a:spcBef>
                <a:spcPts val="0"/>
              </a:spcBef>
              <a:buNone/>
            </a:pPr>
            <a:endParaRPr lang="en-US" sz="2000" dirty="0" smtClean="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A</a:t>
            </a:r>
            <a:r>
              <a:rPr lang="en-US" sz="2000" dirty="0" smtClean="0">
                <a:latin typeface="Calibri" panose="020F0502020204030204" pitchFamily="34" charset="0"/>
              </a:rPr>
              <a:t>nticipated failure (e.g., “in </a:t>
            </a:r>
            <a:r>
              <a:rPr lang="en-US" sz="2000" dirty="0">
                <a:latin typeface="Calibri" panose="020F0502020204030204" pitchFamily="34" charset="0"/>
              </a:rPr>
              <a:t>all likelihood will fail in the next 12-18 </a:t>
            </a:r>
            <a:r>
              <a:rPr lang="en-US" sz="2000" dirty="0" smtClean="0">
                <a:latin typeface="Calibri" panose="020F0502020204030204" pitchFamily="34" charset="0"/>
              </a:rPr>
              <a:t>months”)</a:t>
            </a:r>
          </a:p>
          <a:p>
            <a:pPr marL="0" lvl="0" indent="0">
              <a:spcBef>
                <a:spcPts val="0"/>
              </a:spcBef>
              <a:buNone/>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Whether equipment is legally banned </a:t>
            </a:r>
            <a:r>
              <a:rPr lang="en-US" sz="2000" dirty="0" smtClean="0">
                <a:latin typeface="Calibri" panose="020F0502020204030204" pitchFamily="34" charset="0"/>
              </a:rPr>
              <a:t>(</a:t>
            </a:r>
            <a:r>
              <a:rPr lang="en-US" sz="2000" dirty="0">
                <a:latin typeface="Calibri" panose="020F0502020204030204" pitchFamily="34" charset="0"/>
              </a:rPr>
              <a:t>e.g., wood stove restrictions)</a:t>
            </a:r>
          </a:p>
          <a:p>
            <a:pPr marL="0" indent="0">
              <a:spcBef>
                <a:spcPts val="0"/>
              </a:spcBef>
              <a:buNone/>
            </a:pPr>
            <a:endParaRPr lang="en-US" sz="2000" dirty="0">
              <a:latin typeface="Calibri" panose="020F0502020204030204" pitchFamily="34" charset="0"/>
            </a:endParaRPr>
          </a:p>
          <a:p>
            <a:pPr marL="0" indent="0">
              <a:spcBef>
                <a:spcPts val="0"/>
              </a:spcBef>
              <a:buNone/>
            </a:pPr>
            <a:r>
              <a:rPr lang="en-US" sz="2000" b="1" dirty="0">
                <a:latin typeface="Calibri" panose="020F0502020204030204" pitchFamily="34" charset="0"/>
              </a:rPr>
              <a:t>The following </a:t>
            </a:r>
            <a:r>
              <a:rPr lang="en-US" sz="2000" b="1" u="sng" dirty="0">
                <a:latin typeface="Calibri" panose="020F0502020204030204" pitchFamily="34" charset="0"/>
              </a:rPr>
              <a:t>should not</a:t>
            </a:r>
            <a:r>
              <a:rPr lang="en-US" sz="2000" b="1" dirty="0">
                <a:latin typeface="Calibri" panose="020F0502020204030204" pitchFamily="34" charset="0"/>
              </a:rPr>
              <a:t> be counted as preventing “imminent risk” of home energy loss:</a:t>
            </a:r>
          </a:p>
          <a:p>
            <a:pPr marL="0" indent="0">
              <a:spcBef>
                <a:spcPts val="0"/>
              </a:spcBef>
              <a:buNone/>
            </a:pPr>
            <a:r>
              <a:rPr lang="en-US" sz="2000" dirty="0">
                <a:latin typeface="Calibri" panose="020F0502020204030204" pitchFamily="34" charset="0"/>
              </a:rPr>
              <a:t> </a:t>
            </a:r>
          </a:p>
          <a:p>
            <a:pPr lvl="0">
              <a:spcBef>
                <a:spcPts val="0"/>
              </a:spcBef>
              <a:buFont typeface="Wingdings" panose="05000000000000000000" pitchFamily="2" charset="2"/>
              <a:buChar char="Ø"/>
            </a:pPr>
            <a:r>
              <a:rPr lang="en-US" sz="2000" dirty="0">
                <a:latin typeface="Calibri" panose="020F0502020204030204" pitchFamily="34" charset="0"/>
              </a:rPr>
              <a:t>Operable equipment that is repaired or replaced strictly for energy efficiency gains</a:t>
            </a:r>
            <a:r>
              <a:rPr lang="en-US" sz="2000" dirty="0" smtClean="0">
                <a:latin typeface="Calibri" panose="020F0502020204030204" pitchFamily="34" charset="0"/>
              </a:rPr>
              <a:t>.</a:t>
            </a:r>
          </a:p>
          <a:p>
            <a:pPr marL="0" lvl="0" indent="0">
              <a:spcBef>
                <a:spcPts val="0"/>
              </a:spcBef>
              <a:buNone/>
            </a:pPr>
            <a:endParaRPr lang="en-US" sz="2000" dirty="0">
              <a:latin typeface="Calibri" panose="020F0502020204030204" pitchFamily="34" charset="0"/>
            </a:endParaRPr>
          </a:p>
          <a:p>
            <a:pPr lvl="0">
              <a:spcBef>
                <a:spcPts val="0"/>
              </a:spcBef>
              <a:buFont typeface="Wingdings" panose="05000000000000000000" pitchFamily="2" charset="2"/>
              <a:buChar char="Ø"/>
            </a:pPr>
            <a:r>
              <a:rPr lang="en-US" sz="2000" dirty="0">
                <a:latin typeface="Calibri" panose="020F0502020204030204" pitchFamily="34" charset="0"/>
              </a:rPr>
              <a:t>Annual equipment tune-ups or filter changes.</a:t>
            </a:r>
          </a:p>
          <a:p>
            <a:pPr marL="0" indent="0">
              <a:spcBef>
                <a:spcPts val="0"/>
              </a:spcBef>
              <a:buNone/>
            </a:pPr>
            <a:endParaRPr lang="en-US" sz="2000" b="1" dirty="0">
              <a:latin typeface="Calibri" pitchFamily="34" charset="0"/>
            </a:endParaRPr>
          </a:p>
        </p:txBody>
      </p:sp>
    </p:spTree>
    <p:extLst>
      <p:ext uri="{BB962C8B-B14F-4D97-AF65-F5344CB8AC3E}">
        <p14:creationId xmlns:p14="http://schemas.microsoft.com/office/powerpoint/2010/main" val="2680169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600" b="1" dirty="0" smtClean="0">
                <a:latin typeface="Calibri" pitchFamily="34" charset="0"/>
              </a:rPr>
              <a:t>Introduction:  Referenced Resources</a:t>
            </a:r>
            <a:endParaRPr lang="en-US" sz="3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a:t>
            </a:fld>
            <a:endParaRPr lang="en-US"/>
          </a:p>
        </p:txBody>
      </p:sp>
      <p:sp>
        <p:nvSpPr>
          <p:cNvPr id="3" name="Content Placeholder 2"/>
          <p:cNvSpPr>
            <a:spLocks noGrp="1"/>
          </p:cNvSpPr>
          <p:nvPr>
            <p:ph sz="quarter" idx="1"/>
          </p:nvPr>
        </p:nvSpPr>
        <p:spPr>
          <a:xfrm>
            <a:off x="457200" y="1676400"/>
            <a:ext cx="8229600" cy="4876800"/>
          </a:xfrm>
        </p:spPr>
        <p:txBody>
          <a:bodyPr>
            <a:noAutofit/>
          </a:bodyPr>
          <a:lstStyle/>
          <a:p>
            <a:pPr marL="0" indent="0">
              <a:buSzPct val="75000"/>
              <a:buNone/>
            </a:pPr>
            <a:r>
              <a:rPr lang="en-US" sz="2800" b="1" dirty="0" smtClean="0">
                <a:latin typeface="Calibri" pitchFamily="34" charset="0"/>
              </a:rPr>
              <a:t>LIHEAP </a:t>
            </a:r>
            <a:r>
              <a:rPr lang="en-US" sz="2800" b="1" dirty="0">
                <a:latin typeface="Calibri" pitchFamily="34" charset="0"/>
              </a:rPr>
              <a:t>Performance Measure Data Collection Guide</a:t>
            </a:r>
          </a:p>
          <a:p>
            <a:pPr marL="457200" indent="-457200">
              <a:lnSpc>
                <a:spcPct val="60000"/>
              </a:lnSpc>
              <a:spcBef>
                <a:spcPts val="0"/>
              </a:spcBef>
            </a:pPr>
            <a:endParaRPr lang="en-US" sz="1600" b="1"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Overview: </a:t>
            </a:r>
            <a:r>
              <a:rPr lang="en-US" sz="2000" i="1" dirty="0">
                <a:latin typeface="Calibri" pitchFamily="34" charset="0"/>
              </a:rPr>
              <a:t>“LIHEAP Performance Measures Data Collection Guide”</a:t>
            </a: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“Client Waiver”</a:t>
            </a: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Selection”</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Agreement”</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Data Exchange Templates”</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“Subgrantee Data Exchange Templates”</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“Criteria for Determining Service Restoration”</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“Criteria for Determining “At-Risk” Clients</a:t>
            </a:r>
            <a:r>
              <a:rPr lang="en-US" sz="2000" i="1" dirty="0" smtClean="0">
                <a:latin typeface="Calibri" pitchFamily="34" charset="0"/>
              </a:rPr>
              <a:t>”</a:t>
            </a:r>
            <a:endParaRPr lang="en-US" sz="2000" dirty="0">
              <a:latin typeface="Calibri" pitchFamily="34" charset="0"/>
            </a:endParaRPr>
          </a:p>
          <a:p>
            <a:pPr marL="631825" indent="-284163">
              <a:lnSpc>
                <a:spcPct val="130000"/>
              </a:lnSpc>
              <a:spcBef>
                <a:spcPts val="0"/>
              </a:spcBef>
              <a:buFont typeface="Wingdings" pitchFamily="2" charset="2"/>
              <a:buChar char="Ø"/>
            </a:pPr>
            <a:endParaRPr lang="en-US" sz="1600" dirty="0" smtClean="0">
              <a:latin typeface="Calibri" pitchFamily="34" charset="0"/>
            </a:endParaRPr>
          </a:p>
          <a:p>
            <a:pPr marL="0" indent="0">
              <a:lnSpc>
                <a:spcPct val="80000"/>
              </a:lnSpc>
              <a:spcBef>
                <a:spcPts val="0"/>
              </a:spcBef>
              <a:buSzPct val="60000"/>
              <a:buNone/>
            </a:pPr>
            <a:r>
              <a:rPr lang="en-US" sz="2000" b="1" dirty="0" smtClean="0">
                <a:latin typeface="Calibri" pitchFamily="34" charset="0"/>
              </a:rPr>
              <a:t>These resources will be available on the LIHEAP Virtual Library shortly after this </a:t>
            </a:r>
            <a:r>
              <a:rPr lang="en-US" sz="2000" b="1" dirty="0" smtClean="0">
                <a:latin typeface="Calibri" pitchFamily="34" charset="0"/>
              </a:rPr>
              <a:t>webinar at:  </a:t>
            </a:r>
            <a:r>
              <a:rPr lang="en-US" sz="2000" b="1" i="1" dirty="0" smtClean="0">
                <a:latin typeface="Calibri" pitchFamily="34" charset="0"/>
                <a:hlinkClick r:id="rId3"/>
              </a:rPr>
              <a:t>http://</a:t>
            </a:r>
            <a:r>
              <a:rPr lang="en-US" sz="2000" b="1" i="1" dirty="0" smtClean="0">
                <a:solidFill>
                  <a:srgbClr val="C00000"/>
                </a:solidFill>
                <a:latin typeface="Calibri" pitchFamily="34" charset="0"/>
                <a:hlinkClick r:id="rId3"/>
              </a:rPr>
              <a:t>chdev.ncat.org</a:t>
            </a:r>
            <a:r>
              <a:rPr lang="en-US" sz="2000" b="1" i="1" dirty="0" smtClean="0">
                <a:solidFill>
                  <a:srgbClr val="C00000"/>
                </a:solidFill>
                <a:latin typeface="Calibri" pitchFamily="34" charset="0"/>
                <a:hlinkClick r:id="rId3"/>
              </a:rPr>
              <a:t>.</a:t>
            </a:r>
            <a:endParaRPr lang="en-US" sz="2000" b="1" i="1" dirty="0" smtClean="0">
              <a:solidFill>
                <a:srgbClr val="C00000"/>
              </a:solidFill>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marL="457200" indent="0">
              <a:lnSpc>
                <a:spcPct val="130000"/>
              </a:lnSpc>
              <a:buSzPct val="60000"/>
              <a:buNone/>
            </a:pPr>
            <a:endParaRPr lang="en-US" dirty="0" smtClean="0">
              <a:latin typeface="Calibri" pitchFamily="34" charset="0"/>
            </a:endParaRPr>
          </a:p>
        </p:txBody>
      </p:sp>
    </p:spTree>
    <p:extLst>
      <p:ext uri="{BB962C8B-B14F-4D97-AF65-F5344CB8AC3E}">
        <p14:creationId xmlns:p14="http://schemas.microsoft.com/office/powerpoint/2010/main" val="20395644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28600" y="1866671"/>
            <a:ext cx="8382000" cy="2031325"/>
          </a:xfrm>
          <a:prstGeom prst="rect">
            <a:avLst/>
          </a:prstGeom>
          <a:noFill/>
        </p:spPr>
        <p:txBody>
          <a:bodyPr wrap="square" rtlCol="0">
            <a:spAutoFit/>
          </a:bodyPr>
          <a:lstStyle/>
          <a:p>
            <a:pPr marL="398462" indent="-342900">
              <a:buClr>
                <a:schemeClr val="accent2"/>
              </a:buClr>
              <a:buSzPct val="100000"/>
              <a:buFont typeface="Wingdings" pitchFamily="2" charset="2"/>
              <a:buChar char="ü"/>
            </a:pPr>
            <a:r>
              <a:rPr lang="en-US" sz="2200" b="1" dirty="0" smtClean="0">
                <a:solidFill>
                  <a:srgbClr val="292934"/>
                </a:solidFill>
                <a:latin typeface="Calibri" pitchFamily="34" charset="0"/>
              </a:rPr>
              <a:t>Add </a:t>
            </a:r>
            <a:r>
              <a:rPr lang="en-US" sz="2200" b="1" dirty="0">
                <a:solidFill>
                  <a:srgbClr val="292934"/>
                </a:solidFill>
                <a:latin typeface="Calibri" pitchFamily="34" charset="0"/>
              </a:rPr>
              <a:t>Home Energy Status </a:t>
            </a:r>
            <a:r>
              <a:rPr lang="en-US" sz="2200" b="1" dirty="0" smtClean="0">
                <a:solidFill>
                  <a:srgbClr val="292934"/>
                </a:solidFill>
                <a:latin typeface="Calibri" pitchFamily="34" charset="0"/>
              </a:rPr>
              <a:t>to </a:t>
            </a:r>
            <a:r>
              <a:rPr lang="en-US" sz="2200" b="1" dirty="0">
                <a:solidFill>
                  <a:srgbClr val="292934"/>
                </a:solidFill>
                <a:latin typeface="Calibri" pitchFamily="34" charset="0"/>
              </a:rPr>
              <a:t>Client Application</a:t>
            </a:r>
            <a:r>
              <a:rPr lang="en-US" sz="2200" b="1" dirty="0" smtClean="0">
                <a:solidFill>
                  <a:srgbClr val="292934"/>
                </a:solidFill>
                <a:latin typeface="Calibri" pitchFamily="34" charset="0"/>
              </a:rPr>
              <a:t>.    </a:t>
            </a:r>
          </a:p>
          <a:p>
            <a:pPr marL="457200" indent="-401638">
              <a:buClr>
                <a:schemeClr val="accent2"/>
              </a:buClr>
              <a:buSzPct val="85000"/>
            </a:pPr>
            <a:endParaRPr lang="en-US" sz="1200" b="1" dirty="0">
              <a:solidFill>
                <a:srgbClr val="292934"/>
              </a:solidFill>
              <a:latin typeface="Calibri" pitchFamily="34" charset="0"/>
            </a:endParaRPr>
          </a:p>
          <a:p>
            <a:pPr marL="457200">
              <a:buClr>
                <a:schemeClr val="accent2"/>
              </a:buClr>
              <a:buSzPct val="85000"/>
            </a:pPr>
            <a:r>
              <a:rPr lang="en-US" sz="2000" dirty="0" smtClean="0">
                <a:solidFill>
                  <a:srgbClr val="292934"/>
                </a:solidFill>
                <a:latin typeface="Calibri" pitchFamily="34" charset="0"/>
              </a:rPr>
              <a:t>Examples include </a:t>
            </a:r>
            <a:r>
              <a:rPr lang="en-US" sz="2000" dirty="0" smtClean="0">
                <a:latin typeface="Calibri" pitchFamily="34" charset="0"/>
              </a:rPr>
              <a:t>Disconnected</a:t>
            </a:r>
            <a:r>
              <a:rPr lang="en-US" sz="2000" dirty="0">
                <a:latin typeface="Calibri" pitchFamily="34" charset="0"/>
              </a:rPr>
              <a:t>, Out of Fuel, Inoperable </a:t>
            </a:r>
            <a:r>
              <a:rPr lang="en-US" sz="2000" dirty="0" smtClean="0">
                <a:latin typeface="Calibri" pitchFamily="34" charset="0"/>
              </a:rPr>
              <a:t>Equipment, Past Due, Shut-off </a:t>
            </a:r>
            <a:r>
              <a:rPr lang="en-US" sz="2000" dirty="0">
                <a:latin typeface="Calibri" pitchFamily="34" charset="0"/>
              </a:rPr>
              <a:t>Notice, Nearly Out of Fuel, </a:t>
            </a:r>
            <a:r>
              <a:rPr lang="en-US" sz="2000" dirty="0" smtClean="0">
                <a:latin typeface="Calibri" pitchFamily="34" charset="0"/>
              </a:rPr>
              <a:t>Unsafe Equipment, etc.</a:t>
            </a:r>
          </a:p>
          <a:p>
            <a:pPr marL="346075" indent="-346075">
              <a:buClr>
                <a:srgbClr val="93A299"/>
              </a:buClr>
              <a:buSzPct val="85000"/>
              <a:buFont typeface="Wingdings" pitchFamily="2" charset="2"/>
              <a:buChar char="ü"/>
            </a:pPr>
            <a:endParaRPr lang="en-US" sz="1600" b="1" dirty="0" smtClean="0">
              <a:latin typeface="Calibri" pitchFamily="34" charset="0"/>
            </a:endParaRPr>
          </a:p>
          <a:p>
            <a:pPr marL="346075"/>
            <a:endParaRPr lang="en-US" sz="900" b="1" dirty="0">
              <a:latin typeface="Calibri" pitchFamily="34" charset="0"/>
            </a:endParaRPr>
          </a:p>
          <a:p>
            <a:pPr marL="346075"/>
            <a:endParaRPr lang="en-US" sz="900" b="1" i="1" dirty="0" smtClean="0">
              <a:latin typeface="Calibri" pitchFamily="34" charset="0"/>
            </a:endParaRPr>
          </a:p>
          <a:p>
            <a:pPr marL="346075"/>
            <a:endParaRPr lang="en-US" sz="900" b="1" i="1" dirty="0">
              <a:latin typeface="Calibri" pitchFamily="34" charset="0"/>
            </a:endParaRPr>
          </a:p>
          <a:p>
            <a:pPr marL="346075"/>
            <a:endParaRPr lang="en-US" sz="900" b="1" i="1" dirty="0" smtClean="0">
              <a:latin typeface="Calibri" pitchFamily="34" charset="0"/>
            </a:endParaRPr>
          </a:p>
        </p:txBody>
      </p:sp>
      <p:sp>
        <p:nvSpPr>
          <p:cNvPr id="7" name="Title 1"/>
          <p:cNvSpPr>
            <a:spLocks noGrp="1"/>
          </p:cNvSpPr>
          <p:nvPr>
            <p:ph type="title"/>
          </p:nvPr>
        </p:nvSpPr>
        <p:spPr>
          <a:xfrm>
            <a:off x="0" y="152400"/>
            <a:ext cx="9144000" cy="990600"/>
          </a:xfrm>
        </p:spPr>
        <p:txBody>
          <a:bodyPr>
            <a:normAutofit fontScale="90000"/>
          </a:bodyPr>
          <a:lstStyle/>
          <a:p>
            <a:pPr marL="2063750" indent="-1828800">
              <a:lnSpc>
                <a:spcPct val="90000"/>
              </a:lnSpc>
            </a:pPr>
            <a:r>
              <a:rPr lang="en-US" sz="3600" b="1" dirty="0">
                <a:solidFill>
                  <a:schemeClr val="tx2">
                    <a:lumMod val="75000"/>
                  </a:schemeClr>
                </a:solidFill>
                <a:latin typeface="Calibri" pitchFamily="34" charset="0"/>
              </a:rPr>
              <a:t>Section </a:t>
            </a:r>
            <a:r>
              <a:rPr lang="en-US" sz="3600" b="1" dirty="0" smtClean="0">
                <a:solidFill>
                  <a:schemeClr val="tx2">
                    <a:lumMod val="75000"/>
                  </a:schemeClr>
                </a:solidFill>
                <a:latin typeface="Calibri" pitchFamily="34" charset="0"/>
              </a:rPr>
              <a:t>II:</a:t>
            </a:r>
            <a:r>
              <a:rPr lang="en-US" sz="3600" b="1" dirty="0">
                <a:solidFill>
                  <a:schemeClr val="tx2">
                    <a:lumMod val="75000"/>
                  </a:schemeClr>
                </a:solidFill>
                <a:latin typeface="Calibri" pitchFamily="34" charset="0"/>
              </a:rPr>
              <a:t>	Restoration and Prevention Measures</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Steps for Collecting the Data</a:t>
            </a:r>
            <a:endParaRPr lang="en-US" sz="33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50</a:t>
            </a:fld>
            <a:endParaRPr lang="en-US"/>
          </a:p>
        </p:txBody>
      </p:sp>
      <p:grpSp>
        <p:nvGrpSpPr>
          <p:cNvPr id="2" name="Group 1"/>
          <p:cNvGrpSpPr/>
          <p:nvPr/>
        </p:nvGrpSpPr>
        <p:grpSpPr>
          <a:xfrm>
            <a:off x="452766" y="3528086"/>
            <a:ext cx="8201893" cy="2424706"/>
            <a:chOff x="353232" y="4080004"/>
            <a:chExt cx="8201893" cy="2424706"/>
          </a:xfrm>
        </p:grpSpPr>
        <p:pic>
          <p:nvPicPr>
            <p:cNvPr id="9" name="Picture 3" descr="image0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1352" y="4687733"/>
              <a:ext cx="8113773" cy="1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53232" y="4080004"/>
              <a:ext cx="6687913" cy="401100"/>
            </a:xfrm>
            <a:prstGeom prst="rect">
              <a:avLst/>
            </a:prstGeom>
            <a:noFill/>
          </p:spPr>
          <p:txBody>
            <a:bodyPr wrap="square" rtlCol="0">
              <a:spAutoFit/>
            </a:bodyPr>
            <a:lstStyle/>
            <a:p>
              <a:r>
                <a:rPr lang="en-US" sz="2000" b="1" dirty="0" smtClean="0">
                  <a:latin typeface="Calibri" pitchFamily="34" charset="0"/>
                </a:rPr>
                <a:t>Example:  Minnesota Client Application</a:t>
              </a:r>
              <a:endParaRPr lang="en-US" sz="2000" b="1" dirty="0">
                <a:latin typeface="Calibri" pitchFamily="34" charset="0"/>
              </a:endParaRPr>
            </a:p>
          </p:txBody>
        </p:sp>
      </p:grpSp>
    </p:spTree>
    <p:extLst>
      <p:ext uri="{BB962C8B-B14F-4D97-AF65-F5344CB8AC3E}">
        <p14:creationId xmlns:p14="http://schemas.microsoft.com/office/powerpoint/2010/main" val="232920791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1467" y="152400"/>
            <a:ext cx="9144000" cy="990600"/>
          </a:xfrm>
        </p:spPr>
        <p:txBody>
          <a:bodyPr>
            <a:normAutofit/>
          </a:bodyPr>
          <a:lstStyle/>
          <a:p>
            <a:pPr marL="2063750" indent="-1828800">
              <a:lnSpc>
                <a:spcPct val="9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a:t>
            </a:r>
            <a:r>
              <a:rPr lang="en-US" sz="3200" b="1" dirty="0">
                <a:solidFill>
                  <a:schemeClr val="tx2">
                    <a:lumMod val="75000"/>
                  </a:schemeClr>
                </a:solidFill>
                <a:latin typeface="Calibri" pitchFamily="34" charset="0"/>
              </a:rPr>
              <a:t>	Restoration and Prevention Measures</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Steps for Collecting the Data</a:t>
            </a:r>
            <a:endParaRPr lang="en-US" sz="33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51</a:t>
            </a:fld>
            <a:endParaRPr lang="en-US"/>
          </a:p>
        </p:txBody>
      </p:sp>
      <p:grpSp>
        <p:nvGrpSpPr>
          <p:cNvPr id="12" name="Group 11"/>
          <p:cNvGrpSpPr/>
          <p:nvPr/>
        </p:nvGrpSpPr>
        <p:grpSpPr>
          <a:xfrm>
            <a:off x="408984" y="1640381"/>
            <a:ext cx="8257368" cy="4864328"/>
            <a:chOff x="236507" y="1640381"/>
            <a:chExt cx="8643911" cy="4864328"/>
          </a:xfrm>
        </p:grpSpPr>
        <p:grpSp>
          <p:nvGrpSpPr>
            <p:cNvPr id="3" name="Group 2"/>
            <p:cNvGrpSpPr/>
            <p:nvPr/>
          </p:nvGrpSpPr>
          <p:grpSpPr>
            <a:xfrm>
              <a:off x="236507" y="1640381"/>
              <a:ext cx="7689275" cy="2682271"/>
              <a:chOff x="235525" y="1737955"/>
              <a:chExt cx="7932915" cy="2838620"/>
            </a:xfrm>
          </p:grpSpPr>
          <p:sp>
            <p:nvSpPr>
              <p:cNvPr id="9" name="TextBox 8"/>
              <p:cNvSpPr txBox="1"/>
              <p:nvPr/>
            </p:nvSpPr>
            <p:spPr>
              <a:xfrm>
                <a:off x="235525" y="1737955"/>
                <a:ext cx="7932915" cy="400110"/>
              </a:xfrm>
              <a:prstGeom prst="rect">
                <a:avLst/>
              </a:prstGeom>
              <a:noFill/>
            </p:spPr>
            <p:txBody>
              <a:bodyPr wrap="square" rtlCol="0">
                <a:spAutoFit/>
              </a:bodyPr>
              <a:lstStyle/>
              <a:p>
                <a:r>
                  <a:rPr lang="en-US" sz="2000" b="1" dirty="0" smtClean="0">
                    <a:latin typeface="Calibri" pitchFamily="34" charset="0"/>
                  </a:rPr>
                  <a:t>Example:  Wyoming Client Application</a:t>
                </a:r>
                <a:endParaRPr lang="en-US" sz="2000" b="1" dirty="0">
                  <a:latin typeface="Calibri" pitchFamily="34" charset="0"/>
                </a:endParaRPr>
              </a:p>
            </p:txBody>
          </p:sp>
          <p:pic>
            <p:nvPicPr>
              <p:cNvPr id="2050" name="Picture 2" descr="image00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655" y="2239333"/>
                <a:ext cx="6696271" cy="2337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 name="Picture 1" descr="image0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3232" y="5056909"/>
              <a:ext cx="8527186"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a:off x="236507" y="4572000"/>
              <a:ext cx="6687913" cy="401100"/>
            </a:xfrm>
            <a:prstGeom prst="rect">
              <a:avLst/>
            </a:prstGeom>
            <a:noFill/>
          </p:spPr>
          <p:txBody>
            <a:bodyPr wrap="square" rtlCol="0">
              <a:spAutoFit/>
            </a:bodyPr>
            <a:lstStyle/>
            <a:p>
              <a:r>
                <a:rPr lang="en-US" sz="2000" b="1" dirty="0" smtClean="0">
                  <a:latin typeface="Calibri" pitchFamily="34" charset="0"/>
                </a:rPr>
                <a:t> Example:  Missouri Client Application</a:t>
              </a:r>
              <a:endParaRPr lang="en-US" sz="2000" b="1" dirty="0">
                <a:latin typeface="Calibri" pitchFamily="34" charset="0"/>
              </a:endParaRPr>
            </a:p>
          </p:txBody>
        </p:sp>
      </p:grpSp>
    </p:spTree>
    <p:extLst>
      <p:ext uri="{BB962C8B-B14F-4D97-AF65-F5344CB8AC3E}">
        <p14:creationId xmlns:p14="http://schemas.microsoft.com/office/powerpoint/2010/main" val="191465290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927" y="152400"/>
            <a:ext cx="9144000" cy="990600"/>
          </a:xfrm>
        </p:spPr>
        <p:txBody>
          <a:bodyPr>
            <a:normAutofit fontScale="90000"/>
          </a:bodyPr>
          <a:lstStyle/>
          <a:p>
            <a:pPr marL="2063750" indent="-1828800">
              <a:lnSpc>
                <a:spcPct val="80000"/>
              </a:lnSpc>
            </a:pPr>
            <a:r>
              <a:rPr lang="en-US" sz="3600" b="1" dirty="0">
                <a:solidFill>
                  <a:schemeClr val="tx2">
                    <a:lumMod val="75000"/>
                  </a:schemeClr>
                </a:solidFill>
                <a:latin typeface="Calibri" pitchFamily="34" charset="0"/>
              </a:rPr>
              <a:t>Section </a:t>
            </a:r>
            <a:r>
              <a:rPr lang="en-US" sz="3600" b="1" dirty="0" smtClean="0">
                <a:solidFill>
                  <a:schemeClr val="tx2">
                    <a:lumMod val="75000"/>
                  </a:schemeClr>
                </a:solidFill>
                <a:latin typeface="Calibri" pitchFamily="34" charset="0"/>
              </a:rPr>
              <a:t>II:</a:t>
            </a:r>
            <a:r>
              <a:rPr lang="en-US" sz="3600" b="1" dirty="0">
                <a:solidFill>
                  <a:schemeClr val="tx2">
                    <a:lumMod val="75000"/>
                  </a:schemeClr>
                </a:solidFill>
                <a:latin typeface="Calibri" pitchFamily="34" charset="0"/>
              </a:rPr>
              <a:t>	Restoration and Prevention Measures</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Steps for Collecting the Data</a:t>
            </a:r>
            <a:endParaRPr lang="en-US" sz="3300" b="1" dirty="0">
              <a:solidFill>
                <a:schemeClr val="accent4"/>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52</a:t>
            </a:fld>
            <a:endParaRPr lang="en-US"/>
          </a:p>
        </p:txBody>
      </p:sp>
      <p:sp>
        <p:nvSpPr>
          <p:cNvPr id="3" name="Content Placeholder 2"/>
          <p:cNvSpPr>
            <a:spLocks noGrp="1"/>
          </p:cNvSpPr>
          <p:nvPr>
            <p:ph sz="quarter" idx="1"/>
          </p:nvPr>
        </p:nvSpPr>
        <p:spPr>
          <a:xfrm>
            <a:off x="304800" y="1828800"/>
            <a:ext cx="8382000" cy="4800600"/>
          </a:xfrm>
        </p:spPr>
        <p:txBody>
          <a:bodyPr>
            <a:normAutofit lnSpcReduction="10000"/>
          </a:bodyPr>
          <a:lstStyle/>
          <a:p>
            <a:pPr marL="457200" indent="-457200">
              <a:lnSpc>
                <a:spcPct val="90000"/>
              </a:lnSpc>
              <a:spcBef>
                <a:spcPts val="0"/>
              </a:spcBef>
              <a:buSzPct val="100000"/>
              <a:buFont typeface="Wingdings" pitchFamily="2" charset="2"/>
              <a:buChar char="ü"/>
            </a:pPr>
            <a:r>
              <a:rPr lang="en-US" sz="2200" b="1" dirty="0" smtClean="0">
                <a:latin typeface="Calibri" pitchFamily="34" charset="0"/>
              </a:rPr>
              <a:t>Establish Equipment Repair and Replacement </a:t>
            </a:r>
            <a:r>
              <a:rPr lang="en-US" sz="2200" b="1" u="sng" dirty="0" smtClean="0">
                <a:latin typeface="Calibri" pitchFamily="34" charset="0"/>
              </a:rPr>
              <a:t>Criteria</a:t>
            </a:r>
            <a:r>
              <a:rPr lang="en-US" sz="2200" b="1" dirty="0" smtClean="0">
                <a:latin typeface="Calibri" pitchFamily="34" charset="0"/>
              </a:rPr>
              <a:t> related to “Restoration and Prevention” with LIHEAP Weatherization </a:t>
            </a:r>
            <a:r>
              <a:rPr lang="en-US" sz="2200" b="1" dirty="0" smtClean="0">
                <a:latin typeface="Calibri" pitchFamily="34" charset="0"/>
              </a:rPr>
              <a:t>Contractors and subgrantees.  </a:t>
            </a:r>
            <a:endParaRPr lang="en-US" sz="2000" i="1" dirty="0" smtClean="0"/>
          </a:p>
          <a:p>
            <a:pPr marL="457200" lvl="0" indent="-457200">
              <a:lnSpc>
                <a:spcPct val="90000"/>
              </a:lnSpc>
              <a:spcBef>
                <a:spcPts val="0"/>
              </a:spcBef>
              <a:buNone/>
            </a:pPr>
            <a:endParaRPr lang="en-US" sz="2000" i="1" dirty="0" smtClean="0"/>
          </a:p>
          <a:p>
            <a:pPr marL="800100" lvl="0" indent="-342900">
              <a:lnSpc>
                <a:spcPct val="90000"/>
              </a:lnSpc>
              <a:spcBef>
                <a:spcPts val="0"/>
              </a:spcBef>
              <a:buFont typeface="Wingdings" panose="05000000000000000000" pitchFamily="2" charset="2"/>
              <a:buChar char="Ø"/>
            </a:pPr>
            <a:r>
              <a:rPr lang="en-US" sz="2000" dirty="0" smtClean="0">
                <a:latin typeface="Calibri" pitchFamily="34" charset="0"/>
              </a:rPr>
              <a:t>In many </a:t>
            </a:r>
            <a:r>
              <a:rPr lang="en-US" sz="2000" dirty="0">
                <a:latin typeface="Calibri" pitchFamily="34" charset="0"/>
              </a:rPr>
              <a:t>cases, repair or replacement of heating/cooling equipment </a:t>
            </a:r>
            <a:r>
              <a:rPr lang="en-US" sz="2000" dirty="0" smtClean="0">
                <a:latin typeface="Calibri" pitchFamily="34" charset="0"/>
              </a:rPr>
              <a:t>is  </a:t>
            </a:r>
            <a:r>
              <a:rPr lang="en-US" sz="2000" dirty="0">
                <a:latin typeface="Calibri" pitchFamily="34" charset="0"/>
              </a:rPr>
              <a:t>administered by w</a:t>
            </a:r>
            <a:r>
              <a:rPr lang="en-US" sz="2000" dirty="0" smtClean="0">
                <a:latin typeface="Calibri" pitchFamily="34" charset="0"/>
              </a:rPr>
              <a:t>eatherization </a:t>
            </a:r>
            <a:r>
              <a:rPr lang="en-US" sz="2000" dirty="0">
                <a:latin typeface="Calibri" pitchFamily="34" charset="0"/>
              </a:rPr>
              <a:t>contractors.  Therefore, grantees may need to coordinate with their Weatherization partners to </a:t>
            </a:r>
            <a:r>
              <a:rPr lang="en-US" sz="2000" dirty="0" smtClean="0">
                <a:latin typeface="Calibri" pitchFamily="34" charset="0"/>
              </a:rPr>
              <a:t>establish </a:t>
            </a:r>
            <a:r>
              <a:rPr lang="en-US" sz="2000" dirty="0" smtClean="0">
                <a:latin typeface="Calibri" pitchFamily="34" charset="0"/>
              </a:rPr>
              <a:t>criteria to determine when </a:t>
            </a:r>
            <a:r>
              <a:rPr lang="en-US" sz="2000" dirty="0" smtClean="0">
                <a:latin typeface="Calibri" pitchFamily="34" charset="0"/>
              </a:rPr>
              <a:t>LIHEAP funds are used </a:t>
            </a:r>
            <a:r>
              <a:rPr lang="en-US" sz="2000" dirty="0" smtClean="0">
                <a:latin typeface="Calibri" pitchFamily="34" charset="0"/>
              </a:rPr>
              <a:t>to restore home energy versus prevent home </a:t>
            </a:r>
            <a:r>
              <a:rPr lang="en-US" sz="2000" dirty="0">
                <a:latin typeface="Calibri" pitchFamily="34" charset="0"/>
              </a:rPr>
              <a:t>energy loss</a:t>
            </a:r>
            <a:r>
              <a:rPr lang="en-US" sz="2000" dirty="0" smtClean="0">
                <a:latin typeface="Calibri" pitchFamily="34" charset="0"/>
              </a:rPr>
              <a:t>.</a:t>
            </a:r>
            <a:endParaRPr lang="en-US" sz="2000" dirty="0" smtClean="0">
              <a:latin typeface="Calibri" pitchFamily="34" charset="0"/>
            </a:endParaRPr>
          </a:p>
          <a:p>
            <a:pPr marL="457200" lvl="0" indent="-457200">
              <a:lnSpc>
                <a:spcPct val="90000"/>
              </a:lnSpc>
              <a:spcBef>
                <a:spcPts val="0"/>
              </a:spcBef>
              <a:buNone/>
            </a:pPr>
            <a:endParaRPr lang="en-US" sz="2200" dirty="0">
              <a:latin typeface="Calibri" pitchFamily="34" charset="0"/>
            </a:endParaRPr>
          </a:p>
          <a:p>
            <a:pPr marL="457200" indent="-457200">
              <a:lnSpc>
                <a:spcPct val="90000"/>
              </a:lnSpc>
              <a:spcBef>
                <a:spcPts val="0"/>
              </a:spcBef>
              <a:buSzPct val="100000"/>
              <a:buFont typeface="Wingdings" pitchFamily="2" charset="2"/>
              <a:buChar char="ü"/>
            </a:pPr>
            <a:r>
              <a:rPr lang="en-US" sz="2200" b="1" dirty="0">
                <a:latin typeface="Calibri" pitchFamily="34" charset="0"/>
              </a:rPr>
              <a:t>Coordinate </a:t>
            </a:r>
            <a:r>
              <a:rPr lang="en-US" sz="2200" b="1" u="sng" dirty="0">
                <a:latin typeface="Calibri" pitchFamily="34" charset="0"/>
              </a:rPr>
              <a:t>Reporting</a:t>
            </a:r>
            <a:r>
              <a:rPr lang="en-US" sz="2200" b="1" dirty="0">
                <a:latin typeface="Calibri" pitchFamily="34" charset="0"/>
              </a:rPr>
              <a:t> of  “Restoration and Prevention” with LIHEAP Weatherization Contractors.</a:t>
            </a:r>
          </a:p>
          <a:p>
            <a:pPr marL="457200" indent="-457200">
              <a:lnSpc>
                <a:spcPct val="90000"/>
              </a:lnSpc>
              <a:spcBef>
                <a:spcPts val="0"/>
              </a:spcBef>
              <a:buFont typeface="Wingdings" pitchFamily="2" charset="2"/>
              <a:buChar char="ü"/>
            </a:pPr>
            <a:endParaRPr lang="en-US" sz="2000" b="1" dirty="0">
              <a:latin typeface="Calibri" pitchFamily="34" charset="0"/>
            </a:endParaRPr>
          </a:p>
          <a:p>
            <a:pPr marL="800100" indent="-342900">
              <a:lnSpc>
                <a:spcPct val="90000"/>
              </a:lnSpc>
              <a:spcBef>
                <a:spcPts val="0"/>
              </a:spcBef>
              <a:buFont typeface="Wingdings" panose="05000000000000000000" pitchFamily="2" charset="2"/>
              <a:buChar char="Ø"/>
            </a:pPr>
            <a:r>
              <a:rPr lang="en-US" sz="2000" dirty="0">
                <a:latin typeface="Calibri" pitchFamily="34" charset="0"/>
              </a:rPr>
              <a:t>This could be as straightforward as asking weatherization contractors to specify on invoices, work orders, or audit reports whether equipment repair/replacement is necessary to restore home energy or prevent home energy loss.</a:t>
            </a:r>
          </a:p>
          <a:p>
            <a:pPr marL="457200" lvl="0" indent="-457200">
              <a:lnSpc>
                <a:spcPct val="80000"/>
              </a:lnSpc>
              <a:spcBef>
                <a:spcPts val="0"/>
              </a:spcBef>
              <a:buNone/>
            </a:pPr>
            <a:endParaRPr lang="en-US" sz="2000" dirty="0" smtClean="0">
              <a:latin typeface="Calibri" pitchFamily="34" charset="0"/>
            </a:endParaRPr>
          </a:p>
          <a:p>
            <a:pPr marL="688975" indent="-342900">
              <a:lnSpc>
                <a:spcPct val="110000"/>
              </a:lnSpc>
              <a:spcBef>
                <a:spcPts val="0"/>
              </a:spcBef>
              <a:buFont typeface="Wingdings" pitchFamily="2" charset="2"/>
              <a:buChar char="ü"/>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96658427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457200"/>
            <a:ext cx="9144000" cy="990600"/>
          </a:xfrm>
        </p:spPr>
        <p:txBody>
          <a:bodyPr>
            <a:normAutofit fontScale="90000"/>
          </a:bodyPr>
          <a:lstStyle/>
          <a:p>
            <a:pPr marL="2063750" indent="-1828800">
              <a:lnSpc>
                <a:spcPct val="80000"/>
              </a:lnSpc>
            </a:pPr>
            <a:r>
              <a:rPr lang="en-US" sz="3600" b="1" dirty="0">
                <a:solidFill>
                  <a:schemeClr val="tx2">
                    <a:lumMod val="75000"/>
                  </a:schemeClr>
                </a:solidFill>
                <a:latin typeface="Calibri" pitchFamily="34" charset="0"/>
              </a:rPr>
              <a:t>Section </a:t>
            </a:r>
            <a:r>
              <a:rPr lang="en-US" sz="3600" b="1" dirty="0" smtClean="0">
                <a:solidFill>
                  <a:schemeClr val="tx2">
                    <a:lumMod val="75000"/>
                  </a:schemeClr>
                </a:solidFill>
                <a:latin typeface="Calibri" pitchFamily="34" charset="0"/>
              </a:rPr>
              <a:t>II:</a:t>
            </a:r>
            <a:r>
              <a:rPr lang="en-US" sz="3600" b="1" dirty="0">
                <a:solidFill>
                  <a:schemeClr val="tx2">
                    <a:lumMod val="75000"/>
                  </a:schemeClr>
                </a:solidFill>
                <a:latin typeface="Calibri" pitchFamily="34" charset="0"/>
              </a:rPr>
              <a:t>	</a:t>
            </a:r>
            <a:r>
              <a:rPr lang="en-US" sz="3600" b="1" dirty="0" smtClean="0">
                <a:solidFill>
                  <a:schemeClr val="tx2">
                    <a:lumMod val="75000"/>
                  </a:schemeClr>
                </a:solidFill>
                <a:latin typeface="Calibri" pitchFamily="34" charset="0"/>
              </a:rPr>
              <a:t>Restoration </a:t>
            </a:r>
            <a:r>
              <a:rPr lang="en-US" sz="3600" b="1" dirty="0">
                <a:solidFill>
                  <a:schemeClr val="tx2">
                    <a:lumMod val="75000"/>
                  </a:schemeClr>
                </a:solidFill>
                <a:latin typeface="Calibri" pitchFamily="34" charset="0"/>
              </a:rPr>
              <a:t>and Prevention Measures</a:t>
            </a:r>
            <a:br>
              <a:rPr lang="en-US" sz="3600" b="1" dirty="0">
                <a:solidFill>
                  <a:schemeClr val="tx2">
                    <a:lumMod val="75000"/>
                  </a:schemeClr>
                </a:solidFill>
                <a:latin typeface="Calibri" pitchFamily="34" charset="0"/>
              </a:rPr>
            </a:br>
            <a:r>
              <a:rPr lang="en-US" sz="3600" b="1" i="1" dirty="0">
                <a:solidFill>
                  <a:schemeClr val="tx2">
                    <a:lumMod val="75000"/>
                  </a:schemeClr>
                </a:solidFill>
                <a:latin typeface="Calibri" pitchFamily="34" charset="0"/>
              </a:rPr>
              <a:t>Steps for Collecting the Data</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endParaRPr lang="en-US" sz="33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53</a:t>
            </a:fld>
            <a:endParaRPr lang="en-US"/>
          </a:p>
        </p:txBody>
      </p:sp>
      <p:sp>
        <p:nvSpPr>
          <p:cNvPr id="3" name="Content Placeholder 2"/>
          <p:cNvSpPr>
            <a:spLocks noGrp="1"/>
          </p:cNvSpPr>
          <p:nvPr>
            <p:ph sz="quarter" idx="1"/>
          </p:nvPr>
        </p:nvSpPr>
        <p:spPr>
          <a:xfrm>
            <a:off x="457200" y="1295400"/>
            <a:ext cx="7848600" cy="4800600"/>
          </a:xfrm>
        </p:spPr>
        <p:txBody>
          <a:bodyPr>
            <a:normAutofit/>
          </a:bodyPr>
          <a:lstStyle/>
          <a:p>
            <a:pPr marL="0" indent="0">
              <a:buNone/>
            </a:pPr>
            <a:endParaRPr lang="en-US" sz="1200" b="1" dirty="0">
              <a:latin typeface="Calibri" pitchFamily="34" charset="0"/>
            </a:endParaRPr>
          </a:p>
          <a:p>
            <a:pPr marL="0" indent="0">
              <a:buNone/>
            </a:pPr>
            <a:endParaRPr lang="en-US" sz="3200" b="1" dirty="0" smtClean="0">
              <a:latin typeface="Calibri" pitchFamily="34" charset="0"/>
            </a:endParaRPr>
          </a:p>
          <a:p>
            <a:pPr marL="0" indent="0">
              <a:buNone/>
            </a:pPr>
            <a:endParaRPr lang="en-US" sz="3200" b="1" dirty="0" smtClean="0">
              <a:latin typeface="Calibri" pitchFamily="34" charset="0"/>
            </a:endParaRPr>
          </a:p>
          <a:p>
            <a:pPr marL="0" indent="0" algn="ctr">
              <a:buNone/>
            </a:pPr>
            <a:endParaRPr lang="en-US" b="1" dirty="0" smtClean="0">
              <a:latin typeface="Calibri" pitchFamily="34" charset="0"/>
            </a:endParaRPr>
          </a:p>
          <a:p>
            <a:pPr marL="0" indent="0" algn="ctr">
              <a:buNone/>
            </a:pPr>
            <a:r>
              <a:rPr lang="en-US" sz="4000" b="1" dirty="0" smtClean="0">
                <a:latin typeface="Calibri" pitchFamily="34" charset="0"/>
              </a:rPr>
              <a:t>Questions</a:t>
            </a:r>
          </a:p>
        </p:txBody>
      </p:sp>
    </p:spTree>
    <p:extLst>
      <p:ext uri="{BB962C8B-B14F-4D97-AF65-F5344CB8AC3E}">
        <p14:creationId xmlns:p14="http://schemas.microsoft.com/office/powerpoint/2010/main" val="390428819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3"/>
          <p:cNvSpPr>
            <a:spLocks noGrp="1"/>
          </p:cNvSpPr>
          <p:nvPr>
            <p:ph type="sldNum" sz="quarter" idx="12"/>
          </p:nvPr>
        </p:nvSpPr>
        <p:spPr>
          <a:xfrm>
            <a:off x="0" y="1272222"/>
            <a:ext cx="533400" cy="244476"/>
          </a:xfrm>
        </p:spPr>
        <p:txBody>
          <a:bodyPr>
            <a:normAutofit fontScale="55000" lnSpcReduction="20000"/>
          </a:bodyPr>
          <a:lstStyle/>
          <a:p>
            <a:fld id="{8B8E2CD0-928A-46BC-99C1-FD8DCB4C1C5B}" type="slidenum">
              <a:rPr lang="en-US" smtClean="0"/>
              <a:t>54</a:t>
            </a:fld>
            <a:endParaRPr lang="en-US" dirty="0"/>
          </a:p>
        </p:txBody>
      </p:sp>
    </p:spTree>
    <p:extLst>
      <p:ext uri="{BB962C8B-B14F-4D97-AF65-F5344CB8AC3E}">
        <p14:creationId xmlns:p14="http://schemas.microsoft.com/office/powerpoint/2010/main" val="227450582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152400" y="281622"/>
            <a:ext cx="8839200" cy="990600"/>
          </a:xfrm>
        </p:spPr>
        <p:txBody>
          <a:bodyPr>
            <a:normAutofit/>
          </a:bodyPr>
          <a:lstStyle/>
          <a:p>
            <a:pPr marL="2057400" indent="-1946275">
              <a:lnSpc>
                <a:spcPct val="80000"/>
              </a:lnSpc>
            </a:pPr>
            <a:r>
              <a:rPr lang="en-US" sz="3200" b="1" dirty="0">
                <a:solidFill>
                  <a:srgbClr val="775F55">
                    <a:lumMod val="75000"/>
                  </a:srgbClr>
                </a:solidFill>
                <a:latin typeface="Calibri" pitchFamily="34" charset="0"/>
              </a:rPr>
              <a:t>Section III:  LIHEAP Performance Measures </a:t>
            </a:r>
            <a:br>
              <a:rPr lang="en-US" sz="3200" b="1" dirty="0">
                <a:solidFill>
                  <a:srgbClr val="775F55">
                    <a:lumMod val="75000"/>
                  </a:srgbClr>
                </a:solidFill>
                <a:latin typeface="Calibri" pitchFamily="34" charset="0"/>
              </a:rPr>
            </a:br>
            <a:r>
              <a:rPr lang="en-US" sz="2800" b="1" i="1" dirty="0" smtClean="0">
                <a:solidFill>
                  <a:srgbClr val="775F55">
                    <a:lumMod val="75000"/>
                  </a:srgbClr>
                </a:solidFill>
                <a:latin typeface="Calibri" pitchFamily="34" charset="0"/>
              </a:rPr>
              <a:t>Implementation </a:t>
            </a:r>
            <a:r>
              <a:rPr lang="en-US" sz="2800" b="1" i="1" dirty="0">
                <a:solidFill>
                  <a:srgbClr val="775F55">
                    <a:lumMod val="75000"/>
                  </a:srgbClr>
                </a:solidFill>
                <a:latin typeface="Calibri" pitchFamily="34" charset="0"/>
              </a:rPr>
              <a:t>Steps by Program Area</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55</a:t>
            </a:fld>
            <a:endParaRPr lang="en-US"/>
          </a:p>
        </p:txBody>
      </p:sp>
      <p:sp>
        <p:nvSpPr>
          <p:cNvPr id="10" name="Content Placeholder 2"/>
          <p:cNvSpPr>
            <a:spLocks noGrp="1"/>
          </p:cNvSpPr>
          <p:nvPr>
            <p:ph sz="quarter" idx="1"/>
          </p:nvPr>
        </p:nvSpPr>
        <p:spPr>
          <a:xfrm>
            <a:off x="533400" y="1981200"/>
            <a:ext cx="7924800" cy="4403724"/>
          </a:xfrm>
        </p:spPr>
        <p:txBody>
          <a:bodyPr>
            <a:normAutofit/>
          </a:bodyPr>
          <a:lstStyle/>
          <a:p>
            <a:pPr marL="0" indent="0">
              <a:spcBef>
                <a:spcPts val="0"/>
              </a:spcBef>
              <a:buSzPct val="85000"/>
              <a:buNone/>
              <a:tabLst>
                <a:tab pos="1939925" algn="l"/>
              </a:tabLst>
            </a:pPr>
            <a:r>
              <a:rPr lang="en-US" sz="2400" dirty="0" smtClean="0">
                <a:latin typeface="Calibri" pitchFamily="34" charset="0"/>
              </a:rPr>
              <a:t>Section III of this webinar breaks out LIHEAP Performance Measurement implementation by key program area:  </a:t>
            </a:r>
          </a:p>
          <a:p>
            <a:pPr marL="0" indent="0">
              <a:spcBef>
                <a:spcPts val="0"/>
              </a:spcBef>
              <a:buSzPct val="85000"/>
              <a:buNone/>
              <a:tabLst>
                <a:tab pos="1939925" algn="l"/>
              </a:tabLst>
            </a:pPr>
            <a:endParaRPr lang="en-US" sz="2400" dirty="0">
              <a:latin typeface="Calibri" pitchFamily="34" charset="0"/>
            </a:endParaRPr>
          </a:p>
          <a:p>
            <a:pPr>
              <a:spcBef>
                <a:spcPts val="0"/>
              </a:spcBef>
              <a:buSzPct val="85000"/>
              <a:buFont typeface="Wingdings" panose="05000000000000000000" pitchFamily="2" charset="2"/>
              <a:buChar char="Ø"/>
              <a:tabLst>
                <a:tab pos="1939925" algn="l"/>
              </a:tabLst>
            </a:pPr>
            <a:r>
              <a:rPr lang="en-US" sz="2400" dirty="0" smtClean="0">
                <a:latin typeface="Calibri" pitchFamily="34" charset="0"/>
              </a:rPr>
              <a:t>Client Applications</a:t>
            </a:r>
          </a:p>
          <a:p>
            <a:pPr>
              <a:spcBef>
                <a:spcPts val="0"/>
              </a:spcBef>
              <a:buSzPct val="85000"/>
              <a:buFont typeface="Wingdings" panose="05000000000000000000" pitchFamily="2" charset="2"/>
              <a:buChar char="Ø"/>
              <a:tabLst>
                <a:tab pos="1939925" algn="l"/>
              </a:tabLst>
            </a:pPr>
            <a:r>
              <a:rPr lang="en-US" sz="2400" dirty="0" smtClean="0">
                <a:latin typeface="Calibri" pitchFamily="34" charset="0"/>
              </a:rPr>
              <a:t>Data Systems</a:t>
            </a:r>
          </a:p>
          <a:p>
            <a:pPr>
              <a:spcBef>
                <a:spcPts val="0"/>
              </a:spcBef>
              <a:buSzPct val="85000"/>
              <a:buFont typeface="Wingdings" panose="05000000000000000000" pitchFamily="2" charset="2"/>
              <a:buChar char="Ø"/>
              <a:tabLst>
                <a:tab pos="1939925" algn="l"/>
              </a:tabLst>
            </a:pPr>
            <a:r>
              <a:rPr lang="en-US" sz="2400" dirty="0" smtClean="0">
                <a:latin typeface="Calibri" pitchFamily="34" charset="0"/>
              </a:rPr>
              <a:t>Vendor Partnerships</a:t>
            </a:r>
          </a:p>
          <a:p>
            <a:pPr>
              <a:spcBef>
                <a:spcPts val="0"/>
              </a:spcBef>
              <a:buSzPct val="85000"/>
              <a:buFont typeface="Wingdings" panose="05000000000000000000" pitchFamily="2" charset="2"/>
              <a:buChar char="Ø"/>
              <a:tabLst>
                <a:tab pos="1939925" algn="l"/>
              </a:tabLst>
            </a:pPr>
            <a:r>
              <a:rPr lang="en-US" sz="2400" dirty="0" smtClean="0">
                <a:latin typeface="Calibri" pitchFamily="34" charset="0"/>
              </a:rPr>
              <a:t>Policy and Coordination of Service Delivery</a:t>
            </a:r>
          </a:p>
          <a:p>
            <a:pPr>
              <a:spcBef>
                <a:spcPts val="0"/>
              </a:spcBef>
              <a:buSzPct val="85000"/>
              <a:buFont typeface="Wingdings" panose="05000000000000000000" pitchFamily="2" charset="2"/>
              <a:buChar char="Ø"/>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281374088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10886" y="257606"/>
            <a:ext cx="9144000" cy="990600"/>
          </a:xfrm>
        </p:spPr>
        <p:txBody>
          <a:bodyPr>
            <a:normAutofit/>
          </a:bodyPr>
          <a:lstStyle/>
          <a:p>
            <a:pPr marL="2057400" indent="-19462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III:  LIHEAP Performance Measures </a:t>
            </a:r>
            <a:br>
              <a:rPr lang="en-US" sz="3200" b="1" dirty="0" smtClean="0">
                <a:solidFill>
                  <a:schemeClr val="tx2">
                    <a:lumMod val="75000"/>
                  </a:schemeClr>
                </a:solidFill>
                <a:latin typeface="Calibri" pitchFamily="34" charset="0"/>
              </a:rPr>
            </a:br>
            <a:r>
              <a:rPr lang="en-US" sz="2800" b="1" i="1" dirty="0" smtClean="0">
                <a:solidFill>
                  <a:schemeClr val="tx2">
                    <a:lumMod val="75000"/>
                  </a:schemeClr>
                </a:solidFill>
                <a:latin typeface="Calibri" pitchFamily="34" charset="0"/>
              </a:rPr>
              <a:t>Implementation Steps by Program Area</a:t>
            </a:r>
            <a:endParaRPr lang="en-US" sz="20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56</a:t>
            </a:fld>
            <a:endParaRPr lang="en-US"/>
          </a:p>
        </p:txBody>
      </p:sp>
      <p:sp>
        <p:nvSpPr>
          <p:cNvPr id="10" name="Content Placeholder 2"/>
          <p:cNvSpPr>
            <a:spLocks noGrp="1"/>
          </p:cNvSpPr>
          <p:nvPr>
            <p:ph sz="quarter" idx="1"/>
          </p:nvPr>
        </p:nvSpPr>
        <p:spPr>
          <a:xfrm>
            <a:off x="381000" y="1905000"/>
            <a:ext cx="8382000" cy="4419600"/>
          </a:xfrm>
        </p:spPr>
        <p:txBody>
          <a:bodyPr>
            <a:normAutofit fontScale="92500" lnSpcReduction="10000"/>
          </a:bodyPr>
          <a:lstStyle/>
          <a:p>
            <a:pPr marL="0" marR="0" lvl="0" indent="0">
              <a:lnSpc>
                <a:spcPct val="90000"/>
              </a:lnSpc>
              <a:spcBef>
                <a:spcPts val="0"/>
              </a:spcBef>
              <a:spcAft>
                <a:spcPts val="800"/>
              </a:spcAft>
              <a:buSzPts val="800"/>
              <a:buNone/>
              <a:tabLst>
                <a:tab pos="102870" algn="l"/>
              </a:tabLst>
            </a:pPr>
            <a:r>
              <a:rPr lang="en-US" sz="2400" b="1" dirty="0" smtClean="0">
                <a:latin typeface="Calibri" panose="020F0502020204030204" pitchFamily="34" charset="0"/>
                <a:ea typeface="Calibri" panose="020F0502020204030204" pitchFamily="34" charset="0"/>
                <a:cs typeface="Times New Roman" panose="02020603050405020304" pitchFamily="18" charset="0"/>
              </a:rPr>
              <a:t>CLIENT APPLICATION</a:t>
            </a:r>
          </a:p>
          <a:p>
            <a:pPr marL="0" marR="0" lvl="0" indent="0">
              <a:lnSpc>
                <a:spcPct val="70000"/>
              </a:lnSpc>
              <a:spcBef>
                <a:spcPts val="0"/>
              </a:spcBef>
              <a:buSzPts val="800"/>
              <a:buNone/>
              <a:tabLst>
                <a:tab pos="102870" algn="l"/>
              </a:tabLst>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110000"/>
              </a:lnSpc>
              <a:spcBef>
                <a:spcPts val="0"/>
              </a:spcBef>
              <a:buSzPct val="100000"/>
              <a:buFont typeface="Wingdings" panose="05000000000000000000" pitchFamily="2" charset="2"/>
              <a:buChar char="ü"/>
              <a:tabLst>
                <a:tab pos="102870" algn="l"/>
              </a:tabLst>
            </a:pPr>
            <a:r>
              <a:rPr lang="en-US" sz="2100" b="1" dirty="0" smtClean="0">
                <a:latin typeface="Calibri" panose="020F0502020204030204" pitchFamily="34" charset="0"/>
                <a:ea typeface="Calibri" panose="020F0502020204030204" pitchFamily="34" charset="0"/>
                <a:cs typeface="Times New Roman" panose="02020603050405020304" pitchFamily="18" charset="0"/>
              </a:rPr>
              <a:t>Add </a:t>
            </a:r>
            <a:r>
              <a:rPr lang="en-US" sz="2100" b="1" dirty="0">
                <a:latin typeface="Calibri" panose="020F0502020204030204" pitchFamily="34" charset="0"/>
                <a:ea typeface="Calibri" panose="020F0502020204030204" pitchFamily="34" charset="0"/>
                <a:cs typeface="Times New Roman" panose="02020603050405020304" pitchFamily="18" charset="0"/>
              </a:rPr>
              <a:t>Main Heating Fuel Type to the Client Application. </a:t>
            </a:r>
            <a:r>
              <a:rPr lang="en-US" sz="2100" dirty="0">
                <a:latin typeface="Calibri" panose="020F0502020204030204" pitchFamily="34" charset="0"/>
                <a:ea typeface="Calibri" panose="020F0502020204030204" pitchFamily="34" charset="0"/>
                <a:cs typeface="Times New Roman" panose="02020603050405020304" pitchFamily="18" charset="0"/>
              </a:rPr>
              <a:t> At minimum, this includes Natural Gas, Electricity, Fuel Oil/Kerosene, Propane, and Other.  </a:t>
            </a:r>
          </a:p>
          <a:p>
            <a:pPr marR="0">
              <a:lnSpc>
                <a:spcPct val="110000"/>
              </a:lnSpc>
              <a:spcBef>
                <a:spcPts val="0"/>
              </a:spcBef>
              <a:buSzPct val="100000"/>
              <a:buFont typeface="Wingdings" panose="05000000000000000000" pitchFamily="2" charset="2"/>
              <a:buChar char="ü"/>
            </a:pP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110000"/>
              </a:lnSpc>
              <a:spcBef>
                <a:spcPts val="0"/>
              </a:spcBef>
              <a:buSzPct val="100000"/>
              <a:buFont typeface="Wingdings" panose="05000000000000000000" pitchFamily="2" charset="2"/>
              <a:buChar char="ü"/>
              <a:tabLst>
                <a:tab pos="102870" algn="l"/>
              </a:tabLst>
            </a:pPr>
            <a:r>
              <a:rPr lang="en-US" sz="2100" b="1" dirty="0">
                <a:latin typeface="Calibri" panose="020F0502020204030204" pitchFamily="34" charset="0"/>
                <a:ea typeface="Calibri" panose="020F0502020204030204" pitchFamily="34" charset="0"/>
                <a:cs typeface="Times New Roman" panose="02020603050405020304" pitchFamily="18" charset="0"/>
              </a:rPr>
              <a:t>Add Vendor Account Number Fields to Client Application for both Main Heating Fuel and Electricity.</a:t>
            </a:r>
            <a:r>
              <a:rPr lang="en-US" sz="2100" b="1" i="1" dirty="0">
                <a:latin typeface="Calibri" panose="020F0502020204030204" pitchFamily="34" charset="0"/>
                <a:ea typeface="Calibri" panose="020F0502020204030204" pitchFamily="34" charset="0"/>
                <a:cs typeface="Times New Roman" panose="02020603050405020304" pitchFamily="18" charset="0"/>
              </a:rPr>
              <a:t>  </a:t>
            </a: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marR="0">
              <a:lnSpc>
                <a:spcPct val="110000"/>
              </a:lnSpc>
              <a:spcBef>
                <a:spcPts val="0"/>
              </a:spcBef>
              <a:buSzPct val="100000"/>
              <a:buFont typeface="Wingdings" panose="05000000000000000000" pitchFamily="2" charset="2"/>
              <a:buChar char="ü"/>
            </a:pP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110000"/>
              </a:lnSpc>
              <a:spcBef>
                <a:spcPts val="0"/>
              </a:spcBef>
              <a:buSzPct val="100000"/>
              <a:buFont typeface="Wingdings" panose="05000000000000000000" pitchFamily="2" charset="2"/>
              <a:buChar char="ü"/>
              <a:tabLst>
                <a:tab pos="102870" algn="l"/>
              </a:tabLst>
            </a:pPr>
            <a:r>
              <a:rPr lang="en-US" sz="2100" b="1" dirty="0">
                <a:latin typeface="Calibri" panose="020F0502020204030204" pitchFamily="34" charset="0"/>
                <a:ea typeface="Calibri" panose="020F0502020204030204" pitchFamily="34" charset="0"/>
                <a:cs typeface="Times New Roman" panose="02020603050405020304" pitchFamily="18" charset="0"/>
              </a:rPr>
              <a:t>Add or Modify Waiver (Release of Information) on Client Application.</a:t>
            </a:r>
            <a:r>
              <a:rPr lang="en-US" sz="2100" dirty="0">
                <a:latin typeface="Calibri" panose="020F0502020204030204" pitchFamily="34" charset="0"/>
                <a:ea typeface="Calibri" panose="020F0502020204030204" pitchFamily="34" charset="0"/>
                <a:cs typeface="Times New Roman" panose="02020603050405020304" pitchFamily="18" charset="0"/>
              </a:rPr>
              <a:t>  This will assure that data exchanges can occur once vendor agreements are in place.  </a:t>
            </a:r>
          </a:p>
          <a:p>
            <a:pPr marR="0">
              <a:lnSpc>
                <a:spcPct val="110000"/>
              </a:lnSpc>
              <a:spcBef>
                <a:spcPts val="0"/>
              </a:spcBef>
              <a:buSzPct val="100000"/>
              <a:buFont typeface="Wingdings" panose="05000000000000000000" pitchFamily="2" charset="2"/>
              <a:buChar char="ü"/>
            </a:pPr>
            <a:endParaRPr lang="en-US" sz="2100" dirty="0">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Bef>
                <a:spcPts val="0"/>
              </a:spcBef>
              <a:buSzPct val="100000"/>
              <a:buFont typeface="Wingdings" panose="05000000000000000000" pitchFamily="2" charset="2"/>
              <a:buChar char="ü"/>
            </a:pPr>
            <a:r>
              <a:rPr lang="en-US" sz="2100" b="1" dirty="0">
                <a:latin typeface="Calibri" panose="020F0502020204030204" pitchFamily="34" charset="0"/>
                <a:ea typeface="Calibri" panose="020F0502020204030204" pitchFamily="34" charset="0"/>
                <a:cs typeface="Times New Roman" panose="02020603050405020304" pitchFamily="18" charset="0"/>
              </a:rPr>
              <a:t>Add Home Energy Status to Application.</a:t>
            </a:r>
            <a:r>
              <a:rPr lang="en-US" sz="2100" dirty="0">
                <a:latin typeface="Calibri" panose="020F0502020204030204" pitchFamily="34" charset="0"/>
                <a:ea typeface="Calibri" panose="020F0502020204030204" pitchFamily="34" charset="0"/>
                <a:cs typeface="Times New Roman" panose="02020603050405020304" pitchFamily="18" charset="0"/>
              </a:rPr>
              <a:t> Includes disconnected, out of fuel, inoperable equipment, past-due or shut-off notice, nearly out of fuel, and other circumstances determined to be important.</a:t>
            </a:r>
            <a:endParaRPr lang="en-US" sz="1900" dirty="0">
              <a:latin typeface="Calibri" pitchFamily="34" charset="0"/>
            </a:endParaRPr>
          </a:p>
        </p:txBody>
      </p:sp>
    </p:spTree>
    <p:extLst>
      <p:ext uri="{BB962C8B-B14F-4D97-AF65-F5344CB8AC3E}">
        <p14:creationId xmlns:p14="http://schemas.microsoft.com/office/powerpoint/2010/main" val="307731482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76200" y="281622"/>
            <a:ext cx="9144000" cy="990600"/>
          </a:xfrm>
        </p:spPr>
        <p:txBody>
          <a:bodyPr>
            <a:normAutofit/>
          </a:bodyPr>
          <a:lstStyle/>
          <a:p>
            <a:pPr marL="2057400" indent="-1946275">
              <a:lnSpc>
                <a:spcPct val="80000"/>
              </a:lnSpc>
            </a:pPr>
            <a:r>
              <a:rPr lang="en-US" sz="3200" b="1" dirty="0">
                <a:solidFill>
                  <a:srgbClr val="775F55">
                    <a:lumMod val="75000"/>
                  </a:srgbClr>
                </a:solidFill>
                <a:latin typeface="Calibri" pitchFamily="34" charset="0"/>
              </a:rPr>
              <a:t>Section III:  LIHEAP Performance Measures </a:t>
            </a:r>
            <a:br>
              <a:rPr lang="en-US" sz="3200" b="1" dirty="0">
                <a:solidFill>
                  <a:srgbClr val="775F55">
                    <a:lumMod val="75000"/>
                  </a:srgbClr>
                </a:solidFill>
                <a:latin typeface="Calibri" pitchFamily="34" charset="0"/>
              </a:rPr>
            </a:br>
            <a:r>
              <a:rPr lang="en-US" sz="2800" b="1" i="1" dirty="0" smtClean="0">
                <a:solidFill>
                  <a:srgbClr val="775F55">
                    <a:lumMod val="75000"/>
                  </a:srgbClr>
                </a:solidFill>
                <a:latin typeface="Calibri" pitchFamily="34" charset="0"/>
              </a:rPr>
              <a:t>Implementation </a:t>
            </a:r>
            <a:r>
              <a:rPr lang="en-US" sz="2800" b="1" i="1" dirty="0">
                <a:solidFill>
                  <a:srgbClr val="775F55">
                    <a:lumMod val="75000"/>
                  </a:srgbClr>
                </a:solidFill>
                <a:latin typeface="Calibri" pitchFamily="34" charset="0"/>
              </a:rPr>
              <a:t>Steps by Program Area</a:t>
            </a:r>
            <a:endParaRPr lang="en-US" sz="20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57</a:t>
            </a:fld>
            <a:endParaRPr lang="en-US"/>
          </a:p>
        </p:txBody>
      </p:sp>
      <p:sp>
        <p:nvSpPr>
          <p:cNvPr id="10" name="Content Placeholder 2"/>
          <p:cNvSpPr>
            <a:spLocks noGrp="1"/>
          </p:cNvSpPr>
          <p:nvPr>
            <p:ph sz="quarter" idx="1"/>
          </p:nvPr>
        </p:nvSpPr>
        <p:spPr>
          <a:xfrm>
            <a:off x="381000" y="1905000"/>
            <a:ext cx="8382000" cy="4724400"/>
          </a:xfrm>
        </p:spPr>
        <p:txBody>
          <a:bodyPr>
            <a:normAutofit/>
          </a:bodyPr>
          <a:lstStyle/>
          <a:p>
            <a:pPr marL="0" marR="0" lvl="0" indent="0">
              <a:lnSpc>
                <a:spcPct val="90000"/>
              </a:lnSpc>
              <a:spcBef>
                <a:spcPts val="0"/>
              </a:spcBef>
              <a:spcAft>
                <a:spcPts val="800"/>
              </a:spcAft>
              <a:buSzPts val="800"/>
              <a:buNone/>
              <a:tabLst>
                <a:tab pos="102870" algn="l"/>
              </a:tabLst>
            </a:pPr>
            <a:r>
              <a:rPr lang="en-US" sz="2400" b="1" dirty="0" smtClean="0">
                <a:latin typeface="Calibri" panose="020F0502020204030204" pitchFamily="34" charset="0"/>
                <a:ea typeface="Calibri" panose="020F0502020204030204" pitchFamily="34" charset="0"/>
                <a:cs typeface="Times New Roman" panose="02020603050405020304" pitchFamily="18" charset="0"/>
              </a:rPr>
              <a:t>DATA SYSTEMS</a:t>
            </a:r>
          </a:p>
          <a:p>
            <a:pPr marL="0" marR="0" lvl="0" indent="0">
              <a:lnSpc>
                <a:spcPct val="90000"/>
              </a:lnSpc>
              <a:spcBef>
                <a:spcPts val="0"/>
              </a:spcBef>
              <a:buSzPts val="800"/>
              <a:buNone/>
              <a:tabLst>
                <a:tab pos="102870" algn="l"/>
              </a:tabLst>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90000"/>
              </a:lnSpc>
              <a:spcBef>
                <a:spcPts val="0"/>
              </a:spcBef>
              <a:spcAft>
                <a:spcPts val="800"/>
              </a:spcAft>
              <a:buSzPct val="100000"/>
              <a:buFont typeface="Wingdings" panose="05000000000000000000" pitchFamily="2" charset="2"/>
              <a:buChar char="ü"/>
              <a:tabLst>
                <a:tab pos="102870" algn="l"/>
              </a:tabLst>
            </a:pPr>
            <a:r>
              <a:rPr lang="en-US" sz="2200" b="1" dirty="0" smtClean="0">
                <a:latin typeface="Calibri" panose="020F0502020204030204" pitchFamily="34" charset="0"/>
                <a:ea typeface="Calibri" panose="020F0502020204030204" pitchFamily="34" charset="0"/>
                <a:cs typeface="Times New Roman" panose="02020603050405020304" pitchFamily="18" charset="0"/>
              </a:rPr>
              <a:t>Develop </a:t>
            </a:r>
            <a:r>
              <a:rPr lang="en-US" sz="2200" b="1" dirty="0">
                <a:latin typeface="Calibri" panose="020F0502020204030204" pitchFamily="34" charset="0"/>
                <a:ea typeface="Calibri" panose="020F0502020204030204" pitchFamily="34" charset="0"/>
                <a:cs typeface="Times New Roman" panose="02020603050405020304" pitchFamily="18" charset="0"/>
              </a:rPr>
              <a:t>Vendor Data Exchange Systems. </a:t>
            </a:r>
            <a:r>
              <a:rPr lang="en-US" sz="2200" dirty="0">
                <a:latin typeface="Calibri" panose="020F0502020204030204" pitchFamily="34" charset="0"/>
                <a:ea typeface="Calibri" panose="020F0502020204030204" pitchFamily="34" charset="0"/>
                <a:cs typeface="Times New Roman" panose="02020603050405020304" pitchFamily="18" charset="0"/>
              </a:rPr>
              <a:t>This could start with sending a list of account numbers to utilities at year end to request data (via electronic spreadsheet) in return.  Over time, capacity could increase for automated exchanges.</a:t>
            </a:r>
          </a:p>
          <a:p>
            <a:pPr marL="123190" marR="0" indent="-342900">
              <a:lnSpc>
                <a:spcPct val="50000"/>
              </a:lnSpc>
              <a:spcBef>
                <a:spcPts val="0"/>
              </a:spcBef>
              <a:spcAft>
                <a:spcPts val="800"/>
              </a:spcAft>
              <a:buSzPct val="100000"/>
              <a:buFont typeface="Wingdings" panose="05000000000000000000" pitchFamily="2" charset="2"/>
              <a:buChar char="ü"/>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buSzPct val="100000"/>
              <a:buFont typeface="Wingdings" panose="05000000000000000000" pitchFamily="2" charset="2"/>
              <a:buChar char="ü"/>
            </a:pPr>
            <a:r>
              <a:rPr lang="en-US" sz="2200" b="1" dirty="0">
                <a:latin typeface="Calibri" panose="020F0502020204030204" pitchFamily="34" charset="0"/>
                <a:ea typeface="Calibri" panose="020F0502020204030204" pitchFamily="34" charset="0"/>
                <a:cs typeface="Times New Roman" panose="02020603050405020304" pitchFamily="18" charset="0"/>
              </a:rPr>
              <a:t>Data Reporting.   </a:t>
            </a:r>
            <a:r>
              <a:rPr lang="en-US" sz="2200" dirty="0">
                <a:latin typeface="Calibri" panose="020F0502020204030204" pitchFamily="34" charset="0"/>
                <a:ea typeface="Calibri" panose="020F0502020204030204" pitchFamily="34" charset="0"/>
                <a:cs typeface="Times New Roman" panose="02020603050405020304" pitchFamily="18" charset="0"/>
              </a:rPr>
              <a:t>Grantees have a variation of database systems.  Over time, grantees can build capacity for data collection and reporting using a centralized system.</a:t>
            </a:r>
            <a:endParaRPr lang="en-US" sz="2200" dirty="0">
              <a:latin typeface="Calibri" pitchFamily="34" charset="0"/>
            </a:endParaRPr>
          </a:p>
        </p:txBody>
      </p:sp>
    </p:spTree>
    <p:extLst>
      <p:ext uri="{BB962C8B-B14F-4D97-AF65-F5344CB8AC3E}">
        <p14:creationId xmlns:p14="http://schemas.microsoft.com/office/powerpoint/2010/main" val="227235623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32657" y="248965"/>
            <a:ext cx="9144000" cy="990600"/>
          </a:xfrm>
        </p:spPr>
        <p:txBody>
          <a:bodyPr>
            <a:normAutofit/>
          </a:bodyPr>
          <a:lstStyle/>
          <a:p>
            <a:pPr marL="2057400" indent="-19462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III:  LIHEAP Performance Measures </a:t>
            </a:r>
            <a:br>
              <a:rPr lang="en-US" sz="3200" b="1" dirty="0" smtClean="0">
                <a:solidFill>
                  <a:schemeClr val="tx2">
                    <a:lumMod val="75000"/>
                  </a:schemeClr>
                </a:solidFill>
                <a:latin typeface="Calibri" pitchFamily="34" charset="0"/>
              </a:rPr>
            </a:br>
            <a:r>
              <a:rPr lang="en-US" sz="2800" b="1" i="1" dirty="0" smtClean="0">
                <a:solidFill>
                  <a:schemeClr val="tx2">
                    <a:lumMod val="75000"/>
                  </a:schemeClr>
                </a:solidFill>
                <a:latin typeface="Calibri" pitchFamily="34" charset="0"/>
              </a:rPr>
              <a:t>Implementation Steps by Program Area</a:t>
            </a:r>
            <a:endParaRPr lang="en-US" sz="20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58</a:t>
            </a:fld>
            <a:endParaRPr lang="en-US"/>
          </a:p>
        </p:txBody>
      </p:sp>
      <p:sp>
        <p:nvSpPr>
          <p:cNvPr id="10" name="Content Placeholder 2"/>
          <p:cNvSpPr>
            <a:spLocks noGrp="1"/>
          </p:cNvSpPr>
          <p:nvPr>
            <p:ph sz="quarter" idx="1"/>
          </p:nvPr>
        </p:nvSpPr>
        <p:spPr>
          <a:xfrm>
            <a:off x="381000" y="1905000"/>
            <a:ext cx="8382000" cy="4724400"/>
          </a:xfrm>
        </p:spPr>
        <p:txBody>
          <a:bodyPr>
            <a:normAutofit/>
          </a:bodyPr>
          <a:lstStyle/>
          <a:p>
            <a:pPr marL="0" marR="0" lvl="0" indent="0">
              <a:lnSpc>
                <a:spcPct val="90000"/>
              </a:lnSpc>
              <a:spcBef>
                <a:spcPts val="0"/>
              </a:spcBef>
              <a:spcAft>
                <a:spcPts val="0"/>
              </a:spcAft>
              <a:buSzPct val="100000"/>
              <a:buNone/>
            </a:pPr>
            <a:r>
              <a:rPr lang="en-US" sz="2400" b="1" dirty="0" smtClean="0">
                <a:latin typeface="Calibri" panose="020F0502020204030204" pitchFamily="34" charset="0"/>
                <a:ea typeface="Calibri" panose="020F0502020204030204" pitchFamily="34" charset="0"/>
                <a:cs typeface="Times New Roman" panose="02020603050405020304" pitchFamily="18" charset="0"/>
              </a:rPr>
              <a:t>VENDOR PARTNERSHIPS</a:t>
            </a:r>
          </a:p>
          <a:p>
            <a:pPr marR="0" lvl="0">
              <a:lnSpc>
                <a:spcPct val="90000"/>
              </a:lnSpc>
              <a:spcBef>
                <a:spcPts val="0"/>
              </a:spcBef>
              <a:spcAft>
                <a:spcPts val="0"/>
              </a:spcAft>
              <a:buSzPct val="100000"/>
              <a:buFont typeface="Wingdings" panose="05000000000000000000" pitchFamily="2" charset="2"/>
              <a:buChar char="ü"/>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90000"/>
              </a:lnSpc>
              <a:spcBef>
                <a:spcPts val="0"/>
              </a:spcBef>
              <a:spcAft>
                <a:spcPts val="0"/>
              </a:spcAft>
              <a:buSzPct val="100000"/>
              <a:buFont typeface="Wingdings" panose="05000000000000000000" pitchFamily="2" charset="2"/>
              <a:buChar char="ü"/>
            </a:pPr>
            <a:r>
              <a:rPr lang="en-US" sz="2200" b="1" dirty="0" smtClean="0">
                <a:latin typeface="Calibri" panose="020F0502020204030204" pitchFamily="34" charset="0"/>
                <a:ea typeface="Calibri" panose="020F0502020204030204" pitchFamily="34" charset="0"/>
                <a:cs typeface="Times New Roman" panose="02020603050405020304" pitchFamily="18" charset="0"/>
              </a:rPr>
              <a:t>Identification </a:t>
            </a:r>
            <a:r>
              <a:rPr lang="en-US" sz="2200" b="1" dirty="0">
                <a:latin typeface="Calibri" panose="020F0502020204030204" pitchFamily="34" charset="0"/>
                <a:ea typeface="Calibri" panose="020F0502020204030204" pitchFamily="34" charset="0"/>
                <a:cs typeface="Times New Roman" panose="02020603050405020304" pitchFamily="18" charset="0"/>
              </a:rPr>
              <a:t>of Top Vendors.  </a:t>
            </a:r>
            <a:r>
              <a:rPr lang="en-US" sz="2200" dirty="0">
                <a:latin typeface="Calibri" panose="020F0502020204030204" pitchFamily="34" charset="0"/>
                <a:ea typeface="Calibri" panose="020F0502020204030204" pitchFamily="34" charset="0"/>
                <a:cs typeface="Times New Roman" panose="02020603050405020304" pitchFamily="18" charset="0"/>
              </a:rPr>
              <a:t>Grantees will need to identify the largest 5 gas vendors, largest 5 electric vendors, largest 10 propane vendors, largest 10 fuel oil/kerosene vendors, and largest 10 other vendors within the state.  </a:t>
            </a:r>
          </a:p>
          <a:p>
            <a:pPr marL="123190" marR="0" indent="-342900">
              <a:lnSpc>
                <a:spcPct val="50000"/>
              </a:lnSpc>
              <a:spcBef>
                <a:spcPts val="0"/>
              </a:spcBef>
              <a:spcAft>
                <a:spcPts val="800"/>
              </a:spcAft>
              <a:buSzPct val="100000"/>
              <a:buFont typeface="Wingdings" panose="05000000000000000000" pitchFamily="2" charset="2"/>
              <a:buChar char="ü"/>
            </a:pP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buSzPct val="100000"/>
              <a:buFont typeface="Wingdings" panose="05000000000000000000" pitchFamily="2" charset="2"/>
              <a:buChar char="ü"/>
            </a:pPr>
            <a:r>
              <a:rPr lang="en-US" sz="2200" b="1" dirty="0">
                <a:latin typeface="Calibri" panose="020F0502020204030204" pitchFamily="34" charset="0"/>
                <a:ea typeface="Calibri" panose="020F0502020204030204" pitchFamily="34" charset="0"/>
                <a:cs typeface="Times New Roman" panose="02020603050405020304" pitchFamily="18" charset="0"/>
              </a:rPr>
              <a:t>Vendor Agreements. </a:t>
            </a:r>
            <a:r>
              <a:rPr lang="en-US" sz="2200" dirty="0">
                <a:latin typeface="Calibri" panose="020F0502020204030204" pitchFamily="34" charset="0"/>
                <a:ea typeface="Calibri" panose="020F0502020204030204" pitchFamily="34" charset="0"/>
                <a:cs typeface="Times New Roman" panose="02020603050405020304" pitchFamily="18" charset="0"/>
              </a:rPr>
              <a:t>This includes outlining expectations in terms of providing annual bill data, data exchange processes and timeline, as well as use of data.</a:t>
            </a:r>
            <a:r>
              <a:rPr lang="en-US" sz="2200" b="1" dirty="0">
                <a:latin typeface="Calibri" panose="020F0502020204030204" pitchFamily="34" charset="0"/>
                <a:ea typeface="Calibri" panose="020F0502020204030204" pitchFamily="34" charset="0"/>
                <a:cs typeface="Times New Roman" panose="02020603050405020304" pitchFamily="18" charset="0"/>
              </a:rPr>
              <a:t> </a:t>
            </a:r>
            <a:endParaRPr lang="en-US" sz="2200" dirty="0">
              <a:latin typeface="Calibri" pitchFamily="34" charset="0"/>
            </a:endParaRPr>
          </a:p>
        </p:txBody>
      </p:sp>
    </p:spTree>
    <p:extLst>
      <p:ext uri="{BB962C8B-B14F-4D97-AF65-F5344CB8AC3E}">
        <p14:creationId xmlns:p14="http://schemas.microsoft.com/office/powerpoint/2010/main" val="188921225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152400"/>
            <a:ext cx="9144000" cy="990600"/>
          </a:xfrm>
        </p:spPr>
        <p:txBody>
          <a:bodyPr>
            <a:normAutofit/>
          </a:bodyPr>
          <a:lstStyle/>
          <a:p>
            <a:pPr marL="2057400" indent="-19462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III:  LIHEAP Performance Measures </a:t>
            </a:r>
            <a:br>
              <a:rPr lang="en-US" sz="3200" b="1" dirty="0" smtClean="0">
                <a:solidFill>
                  <a:schemeClr val="tx2">
                    <a:lumMod val="75000"/>
                  </a:schemeClr>
                </a:solidFill>
                <a:latin typeface="Calibri" pitchFamily="34" charset="0"/>
              </a:rPr>
            </a:br>
            <a:r>
              <a:rPr lang="en-US" sz="2800" b="1" i="1" dirty="0" smtClean="0">
                <a:solidFill>
                  <a:schemeClr val="tx2">
                    <a:lumMod val="75000"/>
                  </a:schemeClr>
                </a:solidFill>
                <a:latin typeface="Calibri" pitchFamily="34" charset="0"/>
              </a:rPr>
              <a:t>Implementation Steps by Program Area</a:t>
            </a:r>
            <a:endParaRPr lang="en-US" sz="20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59</a:t>
            </a:fld>
            <a:endParaRPr lang="en-US"/>
          </a:p>
        </p:txBody>
      </p:sp>
      <p:sp>
        <p:nvSpPr>
          <p:cNvPr id="10" name="Content Placeholder 2"/>
          <p:cNvSpPr>
            <a:spLocks noGrp="1"/>
          </p:cNvSpPr>
          <p:nvPr>
            <p:ph sz="quarter" idx="1"/>
          </p:nvPr>
        </p:nvSpPr>
        <p:spPr>
          <a:xfrm>
            <a:off x="381000" y="1828800"/>
            <a:ext cx="8382000" cy="4724400"/>
          </a:xfrm>
        </p:spPr>
        <p:txBody>
          <a:bodyPr>
            <a:noAutofit/>
          </a:bodyPr>
          <a:lstStyle/>
          <a:p>
            <a:pPr marL="0" lvl="0" indent="0">
              <a:buSzPct val="100000"/>
              <a:buNone/>
            </a:pPr>
            <a:r>
              <a:rPr lang="en-US" sz="2400" b="1" cap="all" dirty="0" smtClean="0">
                <a:latin typeface="Calibri" panose="020F0502020204030204" pitchFamily="34" charset="0"/>
              </a:rPr>
              <a:t>Policy and Coordination </a:t>
            </a:r>
            <a:r>
              <a:rPr lang="en-US" sz="2400" b="1" cap="all" dirty="0">
                <a:latin typeface="Calibri" panose="020F0502020204030204" pitchFamily="34" charset="0"/>
              </a:rPr>
              <a:t>of Service </a:t>
            </a:r>
            <a:r>
              <a:rPr lang="en-US" sz="2400" b="1" cap="all" dirty="0" smtClean="0">
                <a:latin typeface="Calibri" panose="020F0502020204030204" pitchFamily="34" charset="0"/>
              </a:rPr>
              <a:t>Delivery</a:t>
            </a:r>
          </a:p>
          <a:p>
            <a:pPr marL="0" lvl="0" indent="0">
              <a:lnSpc>
                <a:spcPct val="90000"/>
              </a:lnSpc>
              <a:spcBef>
                <a:spcPts val="0"/>
              </a:spcBef>
              <a:buSzPct val="100000"/>
              <a:buNone/>
            </a:pPr>
            <a:endParaRPr lang="en-US" sz="2400" b="1" dirty="0" smtClean="0">
              <a:latin typeface="Calibri" panose="020F0502020204030204" pitchFamily="34" charset="0"/>
            </a:endParaRPr>
          </a:p>
          <a:p>
            <a:pPr lvl="0">
              <a:lnSpc>
                <a:spcPct val="90000"/>
              </a:lnSpc>
              <a:spcBef>
                <a:spcPts val="0"/>
              </a:spcBef>
              <a:buSzPct val="100000"/>
              <a:buFont typeface="Wingdings" panose="05000000000000000000" pitchFamily="2" charset="2"/>
              <a:buChar char="ü"/>
            </a:pPr>
            <a:r>
              <a:rPr lang="en-US" sz="1800" b="1" dirty="0" smtClean="0">
                <a:latin typeface="Calibri" panose="020F0502020204030204" pitchFamily="34" charset="0"/>
              </a:rPr>
              <a:t>Determine </a:t>
            </a:r>
            <a:r>
              <a:rPr lang="en-US" sz="1800" b="1" dirty="0">
                <a:latin typeface="Calibri" panose="020F0502020204030204" pitchFamily="34" charset="0"/>
              </a:rPr>
              <a:t>criteria for "service restoration." </a:t>
            </a:r>
            <a:r>
              <a:rPr lang="en-US" sz="1800" dirty="0">
                <a:latin typeface="Calibri" panose="020F0502020204030204" pitchFamily="34" charset="0"/>
              </a:rPr>
              <a:t>Determine how you will assure that the LIHEAP grant actually restored service.</a:t>
            </a:r>
          </a:p>
          <a:p>
            <a:pPr>
              <a:lnSpc>
                <a:spcPct val="90000"/>
              </a:lnSpc>
              <a:spcBef>
                <a:spcPts val="0"/>
              </a:spcBef>
              <a:buSzPct val="100000"/>
              <a:buFont typeface="Wingdings" panose="05000000000000000000" pitchFamily="2" charset="2"/>
              <a:buChar char="ü"/>
            </a:pPr>
            <a:endParaRPr lang="en-US" sz="1800" dirty="0">
              <a:latin typeface="Calibri" panose="020F0502020204030204" pitchFamily="34" charset="0"/>
            </a:endParaRPr>
          </a:p>
          <a:p>
            <a:pPr lvl="0">
              <a:lnSpc>
                <a:spcPct val="90000"/>
              </a:lnSpc>
              <a:spcBef>
                <a:spcPts val="0"/>
              </a:spcBef>
              <a:buSzPct val="100000"/>
              <a:buFont typeface="Wingdings" panose="05000000000000000000" pitchFamily="2" charset="2"/>
              <a:buChar char="ü"/>
            </a:pPr>
            <a:r>
              <a:rPr lang="en-US" sz="1800" b="1" dirty="0">
                <a:latin typeface="Calibri" panose="020F0502020204030204" pitchFamily="34" charset="0"/>
              </a:rPr>
              <a:t>Determine criteria for “imminent risk.” </a:t>
            </a:r>
            <a:r>
              <a:rPr lang="en-US" sz="1800" dirty="0">
                <a:latin typeface="Calibri" panose="020F0502020204030204" pitchFamily="34" charset="0"/>
              </a:rPr>
              <a:t>At-risk criteria should correspond with grantee’s existing policy manuals, state plan.  </a:t>
            </a:r>
          </a:p>
          <a:p>
            <a:pPr>
              <a:lnSpc>
                <a:spcPct val="90000"/>
              </a:lnSpc>
              <a:spcBef>
                <a:spcPts val="0"/>
              </a:spcBef>
              <a:buSzPct val="100000"/>
              <a:buFont typeface="Wingdings" panose="05000000000000000000" pitchFamily="2" charset="2"/>
              <a:buChar char="ü"/>
            </a:pPr>
            <a:endParaRPr lang="en-US" sz="1800" dirty="0">
              <a:latin typeface="Calibri" panose="020F0502020204030204" pitchFamily="34" charset="0"/>
            </a:endParaRPr>
          </a:p>
          <a:p>
            <a:pPr lvl="0">
              <a:lnSpc>
                <a:spcPct val="90000"/>
              </a:lnSpc>
              <a:spcBef>
                <a:spcPts val="0"/>
              </a:spcBef>
              <a:buSzPct val="100000"/>
              <a:buFont typeface="Wingdings" panose="05000000000000000000" pitchFamily="2" charset="2"/>
              <a:buChar char="ü"/>
            </a:pPr>
            <a:r>
              <a:rPr lang="en-US" sz="1800" b="1" dirty="0">
                <a:latin typeface="Calibri" panose="020F0502020204030204" pitchFamily="34" charset="0"/>
              </a:rPr>
              <a:t>Establish Equipment Repair and Replacement Criteria related to “Restoration and Prevention” with LIHEAP Weatherization Contractors.</a:t>
            </a:r>
            <a:r>
              <a:rPr lang="en-US" sz="1800" dirty="0">
                <a:latin typeface="Calibri" panose="020F0502020204030204" pitchFamily="34" charset="0"/>
              </a:rPr>
              <a:t>   This includes establishing when LIHEAP is used to restore home energy versus prevent home energy loss.</a:t>
            </a:r>
          </a:p>
          <a:p>
            <a:pPr>
              <a:lnSpc>
                <a:spcPct val="90000"/>
              </a:lnSpc>
              <a:spcBef>
                <a:spcPts val="0"/>
              </a:spcBef>
              <a:buSzPct val="100000"/>
              <a:buFont typeface="Wingdings" panose="05000000000000000000" pitchFamily="2" charset="2"/>
              <a:buChar char="ü"/>
            </a:pPr>
            <a:endParaRPr lang="en-US" sz="1800" dirty="0">
              <a:latin typeface="Calibri" panose="020F0502020204030204" pitchFamily="34" charset="0"/>
            </a:endParaRPr>
          </a:p>
          <a:p>
            <a:pPr>
              <a:lnSpc>
                <a:spcPct val="90000"/>
              </a:lnSpc>
              <a:spcBef>
                <a:spcPts val="0"/>
              </a:spcBef>
              <a:buSzPct val="100000"/>
              <a:buFont typeface="Wingdings" panose="05000000000000000000" pitchFamily="2" charset="2"/>
              <a:buChar char="ü"/>
            </a:pPr>
            <a:r>
              <a:rPr lang="en-US" sz="1800" b="1" dirty="0">
                <a:latin typeface="Calibri" panose="020F0502020204030204" pitchFamily="34" charset="0"/>
              </a:rPr>
              <a:t>Coordinate Reporting of “Restoration and Prevention” with LIHEAP Weatherization Contractors.  </a:t>
            </a:r>
            <a:r>
              <a:rPr lang="en-US" sz="1800" dirty="0">
                <a:latin typeface="Calibri" panose="020F0502020204030204" pitchFamily="34" charset="0"/>
              </a:rPr>
              <a:t>This includes asking contractors to specify on invoices, work orders, audits, or databases whether equipment repair or replacement actually restored service or prevented loss of service.</a:t>
            </a:r>
          </a:p>
        </p:txBody>
      </p:sp>
    </p:spTree>
    <p:extLst>
      <p:ext uri="{BB962C8B-B14F-4D97-AF65-F5344CB8AC3E}">
        <p14:creationId xmlns:p14="http://schemas.microsoft.com/office/powerpoint/2010/main" val="3406175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304800" y="152400"/>
            <a:ext cx="8839200" cy="990600"/>
          </a:xfrm>
        </p:spPr>
        <p:txBody>
          <a:bodyPr>
            <a:noAutofit/>
          </a:bodyPr>
          <a:lstStyle/>
          <a:p>
            <a:pPr marL="2063750" indent="-1897063"/>
            <a:r>
              <a:rPr lang="en-US" sz="3200" b="1" dirty="0" smtClean="0">
                <a:solidFill>
                  <a:schemeClr val="tx2">
                    <a:lumMod val="75000"/>
                  </a:schemeClr>
                </a:solidFill>
                <a:latin typeface="Calibri" pitchFamily="34" charset="0"/>
              </a:rPr>
              <a:t>Section I:  Energy Burden Measures</a:t>
            </a:r>
            <a:endParaRPr lang="en-US" sz="32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a:t>
            </a:fld>
            <a:endParaRPr lang="en-US"/>
          </a:p>
        </p:txBody>
      </p:sp>
      <p:sp>
        <p:nvSpPr>
          <p:cNvPr id="10" name="Content Placeholder 2"/>
          <p:cNvSpPr>
            <a:spLocks noGrp="1"/>
          </p:cNvSpPr>
          <p:nvPr>
            <p:ph sz="quarter" idx="1"/>
          </p:nvPr>
        </p:nvSpPr>
        <p:spPr>
          <a:xfrm>
            <a:off x="522514" y="1828800"/>
            <a:ext cx="7924800" cy="4800600"/>
          </a:xfrm>
        </p:spPr>
        <p:txBody>
          <a:bodyPr>
            <a:normAutofit/>
          </a:bodyPr>
          <a:lstStyle/>
          <a:p>
            <a:pPr marL="0" indent="0">
              <a:lnSpc>
                <a:spcPct val="110000"/>
              </a:lnSpc>
              <a:spcBef>
                <a:spcPts val="0"/>
              </a:spcBef>
              <a:buNone/>
            </a:pPr>
            <a:r>
              <a:rPr lang="en-US" sz="2400" dirty="0" smtClean="0">
                <a:latin typeface="Calibri" pitchFamily="34" charset="0"/>
              </a:rPr>
              <a:t>Section I of this webinar focuses on LIHEAP Performance Measures related to </a:t>
            </a:r>
            <a:r>
              <a:rPr lang="en-US" sz="2400" b="1" dirty="0" smtClean="0">
                <a:latin typeface="Calibri" pitchFamily="34" charset="0"/>
              </a:rPr>
              <a:t>Home Energy Burden.  </a:t>
            </a:r>
            <a:r>
              <a:rPr lang="en-US" sz="2400" dirty="0" smtClean="0">
                <a:latin typeface="Calibri" pitchFamily="34" charset="0"/>
              </a:rPr>
              <a:t>More specifically, this section hones in on the following questions:</a:t>
            </a:r>
          </a:p>
          <a:p>
            <a:pPr marL="0" indent="0">
              <a:lnSpc>
                <a:spcPct val="70000"/>
              </a:lnSpc>
              <a:spcBef>
                <a:spcPts val="0"/>
              </a:spcBef>
              <a:buNone/>
            </a:pPr>
            <a:endParaRPr lang="en-US" sz="2400" dirty="0" smtClean="0">
              <a:latin typeface="Calibri" pitchFamily="34" charset="0"/>
            </a:endParaRPr>
          </a:p>
          <a:p>
            <a:pPr>
              <a:lnSpc>
                <a:spcPct val="170000"/>
              </a:lnSpc>
              <a:spcBef>
                <a:spcPts val="0"/>
              </a:spcBef>
              <a:buSzPct val="75000"/>
              <a:buFont typeface="Arial" pitchFamily="34" charset="0"/>
              <a:buChar char="•"/>
            </a:pPr>
            <a:r>
              <a:rPr lang="en-US" sz="2400" dirty="0" smtClean="0">
                <a:latin typeface="Calibri" pitchFamily="34" charset="0"/>
              </a:rPr>
              <a:t>What data do you need?</a:t>
            </a:r>
          </a:p>
          <a:p>
            <a:pPr>
              <a:lnSpc>
                <a:spcPct val="170000"/>
              </a:lnSpc>
              <a:spcBef>
                <a:spcPts val="0"/>
              </a:spcBef>
              <a:buSzPct val="75000"/>
              <a:buFont typeface="Arial" pitchFamily="34" charset="0"/>
              <a:buChar char="•"/>
            </a:pPr>
            <a:r>
              <a:rPr lang="en-US" sz="2400" dirty="0" smtClean="0">
                <a:latin typeface="Calibri" pitchFamily="34" charset="0"/>
              </a:rPr>
              <a:t>What are some </a:t>
            </a:r>
            <a:r>
              <a:rPr lang="en-US" sz="2400" dirty="0" smtClean="0">
                <a:latin typeface="Calibri" pitchFamily="34" charset="0"/>
              </a:rPr>
              <a:t>of the issues related to this </a:t>
            </a:r>
            <a:r>
              <a:rPr lang="en-US" sz="2400" dirty="0" smtClean="0">
                <a:latin typeface="Calibri" pitchFamily="34" charset="0"/>
              </a:rPr>
              <a:t>data?</a:t>
            </a:r>
          </a:p>
          <a:p>
            <a:pPr>
              <a:lnSpc>
                <a:spcPct val="170000"/>
              </a:lnSpc>
              <a:spcBef>
                <a:spcPts val="0"/>
              </a:spcBef>
              <a:buSzPct val="75000"/>
              <a:buFont typeface="Arial" pitchFamily="34" charset="0"/>
              <a:buChar char="•"/>
            </a:pPr>
            <a:r>
              <a:rPr lang="en-US" sz="2400" dirty="0" smtClean="0">
                <a:latin typeface="Calibri" pitchFamily="34" charset="0"/>
              </a:rPr>
              <a:t>What are the steps in collecting the data?</a:t>
            </a:r>
          </a:p>
        </p:txBody>
      </p:sp>
    </p:spTree>
    <p:extLst>
      <p:ext uri="{BB962C8B-B14F-4D97-AF65-F5344CB8AC3E}">
        <p14:creationId xmlns:p14="http://schemas.microsoft.com/office/powerpoint/2010/main" val="230620051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152400" y="228600"/>
            <a:ext cx="8839200" cy="990600"/>
          </a:xfrm>
        </p:spPr>
        <p:txBody>
          <a:bodyPr>
            <a:normAutofit fontScale="90000"/>
          </a:bodyPr>
          <a:lstStyle/>
          <a:p>
            <a:pPr marL="1828800" indent="-1717675">
              <a:lnSpc>
                <a:spcPct val="80000"/>
              </a:lnSpc>
            </a:pPr>
            <a:r>
              <a:rPr lang="en-US" sz="3200" b="1" dirty="0">
                <a:solidFill>
                  <a:schemeClr val="tx2">
                    <a:lumMod val="75000"/>
                  </a:schemeClr>
                </a:solidFill>
                <a:latin typeface="Calibri" pitchFamily="34" charset="0"/>
              </a:rPr>
              <a:t>Section IV:  LIHEAP Performance Measures </a:t>
            </a:r>
            <a:br>
              <a:rPr lang="en-US" sz="3200" b="1" dirty="0">
                <a:solidFill>
                  <a:schemeClr val="tx2">
                    <a:lumMod val="75000"/>
                  </a:schemeClr>
                </a:solidFill>
                <a:latin typeface="Calibri" pitchFamily="34" charset="0"/>
              </a:rPr>
            </a:br>
            <a:r>
              <a:rPr lang="en-US" sz="3200" b="1" dirty="0" smtClean="0">
                <a:solidFill>
                  <a:schemeClr val="tx2">
                    <a:lumMod val="75000"/>
                  </a:schemeClr>
                </a:solidFill>
                <a:latin typeface="Calibri" pitchFamily="34" charset="0"/>
              </a:rPr>
              <a:t> </a:t>
            </a:r>
            <a:r>
              <a:rPr lang="en-US" sz="3200" b="1" i="1" dirty="0" smtClean="0">
                <a:solidFill>
                  <a:schemeClr val="tx2">
                    <a:lumMod val="75000"/>
                  </a:schemeClr>
                </a:solidFill>
                <a:latin typeface="Calibri" pitchFamily="34" charset="0"/>
              </a:rPr>
              <a:t>Timeline </a:t>
            </a:r>
            <a:r>
              <a:rPr lang="en-US" sz="3200" b="1" i="1" dirty="0">
                <a:solidFill>
                  <a:schemeClr val="tx2">
                    <a:lumMod val="75000"/>
                  </a:schemeClr>
                </a:solidFill>
                <a:latin typeface="Calibri" pitchFamily="34" charset="0"/>
              </a:rPr>
              <a:t>for Data Collection and Reporting</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60</a:t>
            </a:fld>
            <a:endParaRPr lang="en-US"/>
          </a:p>
        </p:txBody>
      </p:sp>
      <p:sp>
        <p:nvSpPr>
          <p:cNvPr id="10" name="Content Placeholder 2"/>
          <p:cNvSpPr>
            <a:spLocks noGrp="1"/>
          </p:cNvSpPr>
          <p:nvPr>
            <p:ph sz="quarter" idx="1"/>
          </p:nvPr>
        </p:nvSpPr>
        <p:spPr>
          <a:xfrm>
            <a:off x="495300" y="1905000"/>
            <a:ext cx="8153400" cy="4655502"/>
          </a:xfrm>
        </p:spPr>
        <p:txBody>
          <a:bodyPr>
            <a:normAutofit/>
          </a:bodyPr>
          <a:lstStyle/>
          <a:p>
            <a:pPr marL="0" indent="0">
              <a:spcBef>
                <a:spcPts val="0"/>
              </a:spcBef>
              <a:buSzPct val="85000"/>
              <a:buNone/>
              <a:tabLst>
                <a:tab pos="1939925" algn="l"/>
              </a:tabLst>
            </a:pPr>
            <a:r>
              <a:rPr lang="en-US" sz="2200" dirty="0" smtClean="0">
                <a:latin typeface="Calibri" pitchFamily="34" charset="0"/>
              </a:rPr>
              <a:t>This section of the webinar provides a detailed timeline for implementing data collection and reporting of LIHEAP Performance Measures.</a:t>
            </a:r>
          </a:p>
          <a:p>
            <a:pPr marL="0" indent="0">
              <a:spcBef>
                <a:spcPts val="0"/>
              </a:spcBef>
              <a:buSzPct val="85000"/>
              <a:buNone/>
              <a:tabLst>
                <a:tab pos="1939925" algn="l"/>
              </a:tabLst>
            </a:pPr>
            <a:endParaRPr lang="en-US" sz="2400" b="1" dirty="0">
              <a:latin typeface="Calibri" pitchFamily="34" charset="0"/>
            </a:endParaRPr>
          </a:p>
          <a:p>
            <a:pPr marL="1317625" indent="-1317625">
              <a:lnSpc>
                <a:spcPct val="130000"/>
              </a:lnSpc>
              <a:buSzPct val="85000"/>
              <a:buNone/>
              <a:tabLst>
                <a:tab pos="1546225" algn="l"/>
                <a:tab pos="1939925" algn="l"/>
              </a:tabLst>
            </a:pPr>
            <a:r>
              <a:rPr lang="en-US" sz="2100" b="1" dirty="0">
                <a:latin typeface="Calibri" pitchFamily="34" charset="0"/>
              </a:rPr>
              <a:t>FFY 2015: 	</a:t>
            </a:r>
            <a:r>
              <a:rPr lang="en-US" sz="2100" dirty="0">
                <a:latin typeface="Calibri" pitchFamily="34" charset="0"/>
              </a:rPr>
              <a:t>Prepare for Data </a:t>
            </a:r>
            <a:r>
              <a:rPr lang="en-US" sz="2100" dirty="0" smtClean="0">
                <a:latin typeface="Calibri" pitchFamily="34" charset="0"/>
              </a:rPr>
              <a:t>Collection</a:t>
            </a:r>
            <a:endParaRPr lang="en-US" sz="1800" b="1" dirty="0">
              <a:latin typeface="Calibri" pitchFamily="34" charset="0"/>
            </a:endParaRPr>
          </a:p>
          <a:p>
            <a:pPr marL="1317625" indent="-1317625">
              <a:lnSpc>
                <a:spcPct val="130000"/>
              </a:lnSpc>
              <a:spcBef>
                <a:spcPts val="1800"/>
              </a:spcBef>
              <a:buSzPct val="85000"/>
              <a:buNone/>
              <a:tabLst>
                <a:tab pos="1546225" algn="l"/>
                <a:tab pos="1939925" algn="l"/>
              </a:tabLst>
            </a:pPr>
            <a:r>
              <a:rPr lang="en-US" sz="2100" b="1" dirty="0">
                <a:latin typeface="Calibri" pitchFamily="34" charset="0"/>
              </a:rPr>
              <a:t>FFY 2016: 	</a:t>
            </a:r>
            <a:r>
              <a:rPr lang="en-US" sz="2100" dirty="0">
                <a:latin typeface="Calibri" pitchFamily="34" charset="0"/>
              </a:rPr>
              <a:t>Collect Data and Develop Reporting </a:t>
            </a:r>
            <a:r>
              <a:rPr lang="en-US" sz="2100" dirty="0" smtClean="0">
                <a:latin typeface="Calibri" pitchFamily="34" charset="0"/>
              </a:rPr>
              <a:t>Systems</a:t>
            </a:r>
            <a:endParaRPr lang="en-US" sz="2100" b="1" dirty="0">
              <a:latin typeface="Calibri" pitchFamily="34" charset="0"/>
            </a:endParaRPr>
          </a:p>
          <a:p>
            <a:pPr marL="1317625" indent="-1317625">
              <a:lnSpc>
                <a:spcPct val="130000"/>
              </a:lnSpc>
              <a:spcBef>
                <a:spcPts val="1800"/>
              </a:spcBef>
              <a:buSzPct val="85000"/>
              <a:buNone/>
              <a:tabLst>
                <a:tab pos="1546225" algn="l"/>
                <a:tab pos="1939925" algn="l"/>
              </a:tabLst>
            </a:pPr>
            <a:r>
              <a:rPr lang="en-US" sz="2100" b="1" dirty="0">
                <a:latin typeface="Calibri" pitchFamily="34" charset="0"/>
              </a:rPr>
              <a:t>FFY 2017: 	</a:t>
            </a:r>
            <a:r>
              <a:rPr lang="en-US" sz="2100" dirty="0">
                <a:latin typeface="Calibri" pitchFamily="34" charset="0"/>
              </a:rPr>
              <a:t>Report FFY 2016 Performance Measures Data (January 2017) and Use Data for Performance Management.</a:t>
            </a:r>
          </a:p>
          <a:p>
            <a:pPr marL="0" indent="0">
              <a:spcBef>
                <a:spcPts val="0"/>
              </a:spcBef>
              <a:buSzPct val="85000"/>
              <a:buNone/>
              <a:tabLst>
                <a:tab pos="1939925" algn="l"/>
              </a:tabLst>
            </a:pPr>
            <a:endParaRPr lang="en-US" sz="2400" b="1"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326145534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32657" y="281622"/>
            <a:ext cx="9144000" cy="990600"/>
          </a:xfrm>
        </p:spPr>
        <p:txBody>
          <a:bodyPr>
            <a:normAutofit fontScale="90000"/>
          </a:bodyPr>
          <a:lstStyle/>
          <a:p>
            <a:pPr marL="1828800" indent="-17176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IV:  </a:t>
            </a:r>
            <a:r>
              <a:rPr lang="en-US" sz="3200" b="1" dirty="0">
                <a:solidFill>
                  <a:schemeClr val="tx2">
                    <a:lumMod val="75000"/>
                  </a:schemeClr>
                </a:solidFill>
                <a:latin typeface="Calibri" pitchFamily="34" charset="0"/>
              </a:rPr>
              <a:t>LIHEAP Performance Measures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Timeline for Data Collection and Reporting</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61</a:t>
            </a:fld>
            <a:endParaRPr lang="en-US"/>
          </a:p>
        </p:txBody>
      </p:sp>
      <p:sp>
        <p:nvSpPr>
          <p:cNvPr id="10" name="Content Placeholder 2"/>
          <p:cNvSpPr>
            <a:spLocks noGrp="1"/>
          </p:cNvSpPr>
          <p:nvPr>
            <p:ph sz="quarter" idx="1"/>
          </p:nvPr>
        </p:nvSpPr>
        <p:spPr>
          <a:xfrm>
            <a:off x="381000" y="1752600"/>
            <a:ext cx="8382000" cy="4907280"/>
          </a:xfrm>
        </p:spPr>
        <p:txBody>
          <a:bodyPr>
            <a:normAutofit/>
          </a:bodyPr>
          <a:lstStyle/>
          <a:p>
            <a:pPr marL="0" indent="0">
              <a:lnSpc>
                <a:spcPct val="80000"/>
              </a:lnSpc>
              <a:spcBef>
                <a:spcPts val="0"/>
              </a:spcBef>
              <a:buSzPct val="85000"/>
              <a:buNone/>
              <a:tabLst>
                <a:tab pos="1939925" algn="l"/>
              </a:tabLst>
            </a:pPr>
            <a:r>
              <a:rPr lang="en-US" sz="2400" b="1" dirty="0" smtClean="0">
                <a:latin typeface="Calibri" pitchFamily="34" charset="0"/>
              </a:rPr>
              <a:t>FFY 2015:   Prepare for Data Collection</a:t>
            </a:r>
          </a:p>
          <a:p>
            <a:pPr marL="0" indent="0">
              <a:lnSpc>
                <a:spcPct val="80000"/>
              </a:lnSpc>
              <a:spcBef>
                <a:spcPts val="0"/>
              </a:spcBef>
              <a:buSzPct val="85000"/>
              <a:buNone/>
              <a:tabLst>
                <a:tab pos="1939925" algn="l"/>
              </a:tabLst>
            </a:pPr>
            <a:endParaRPr lang="en-US" sz="2100" b="1"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Engage Stakeholders</a:t>
            </a:r>
          </a:p>
          <a:p>
            <a:pPr marL="282575" lvl="1" indent="-282575">
              <a:lnSpc>
                <a:spcPct val="80000"/>
              </a:lnSpc>
              <a:spcBef>
                <a:spcPts val="0"/>
              </a:spcBef>
              <a:buClr>
                <a:schemeClr val="accent2"/>
              </a:buClr>
              <a:buSzPct val="85000"/>
              <a:buFont typeface="Arial" pitchFamily="34" charset="0"/>
              <a:buChar char="•"/>
              <a:tabLst>
                <a:tab pos="1939925" algn="l"/>
              </a:tabLst>
            </a:pPr>
            <a:endParaRPr lang="en-US" sz="18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Develop Policy</a:t>
            </a:r>
          </a:p>
          <a:p>
            <a:pPr marL="282575" lvl="1" indent="-282575">
              <a:lnSpc>
                <a:spcPct val="50000"/>
              </a:lnSpc>
              <a:spcBef>
                <a:spcPts val="0"/>
              </a:spcBef>
              <a:buSzPct val="85000"/>
              <a:buNone/>
              <a:tabLst>
                <a:tab pos="1939925" algn="l"/>
              </a:tabLst>
            </a:pPr>
            <a:endParaRPr lang="en-US" sz="1800" dirty="0" smtClean="0">
              <a:latin typeface="Calibri" pitchFamily="34" charset="0"/>
            </a:endParaRPr>
          </a:p>
          <a:p>
            <a:pPr marL="576263" lvl="2" indent="-293688">
              <a:lnSpc>
                <a:spcPct val="80000"/>
              </a:lnSpc>
              <a:spcBef>
                <a:spcPts val="0"/>
              </a:spcBef>
              <a:buSzPct val="85000"/>
              <a:buFont typeface="Arial" pitchFamily="34" charset="0"/>
              <a:buChar char="•"/>
              <a:tabLst>
                <a:tab pos="1939925" algn="l"/>
              </a:tabLst>
            </a:pPr>
            <a:r>
              <a:rPr lang="en-US" sz="1500" dirty="0" smtClean="0">
                <a:latin typeface="Calibri" pitchFamily="34" charset="0"/>
              </a:rPr>
              <a:t>Prevention and Restoration Measures</a:t>
            </a:r>
          </a:p>
          <a:p>
            <a:pPr marL="576263" lvl="2" indent="-293688">
              <a:lnSpc>
                <a:spcPct val="80000"/>
              </a:lnSpc>
              <a:spcBef>
                <a:spcPts val="0"/>
              </a:spcBef>
              <a:buSzPct val="85000"/>
              <a:buFont typeface="Arial" pitchFamily="34" charset="0"/>
              <a:buChar char="•"/>
              <a:tabLst>
                <a:tab pos="1939925" algn="l"/>
              </a:tabLst>
            </a:pPr>
            <a:r>
              <a:rPr lang="en-US" sz="1500" dirty="0" smtClean="0">
                <a:latin typeface="Calibri" pitchFamily="34" charset="0"/>
              </a:rPr>
              <a:t>Energy Burden Measures</a:t>
            </a:r>
          </a:p>
          <a:p>
            <a:pPr marL="282575" lvl="2" indent="-282575">
              <a:lnSpc>
                <a:spcPct val="80000"/>
              </a:lnSpc>
              <a:spcBef>
                <a:spcPts val="0"/>
              </a:spcBef>
              <a:buSzPct val="85000"/>
              <a:buFont typeface="Arial" pitchFamily="34" charset="0"/>
              <a:buChar char="•"/>
              <a:tabLst>
                <a:tab pos="1939925" algn="l"/>
              </a:tabLst>
            </a:pPr>
            <a:endParaRPr lang="en-US" sz="15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Engage IT Systems Departments</a:t>
            </a:r>
          </a:p>
          <a:p>
            <a:pPr marL="282575" lvl="1" indent="-282575">
              <a:lnSpc>
                <a:spcPct val="50000"/>
              </a:lnSpc>
              <a:spcBef>
                <a:spcPts val="0"/>
              </a:spcBef>
              <a:buSzPct val="85000"/>
              <a:buFont typeface="Arial" pitchFamily="34" charset="0"/>
              <a:buChar char="•"/>
              <a:tabLst>
                <a:tab pos="1939925" algn="l"/>
              </a:tabLst>
            </a:pPr>
            <a:endParaRPr lang="en-US" sz="1800" dirty="0" smtClean="0">
              <a:latin typeface="Calibri" pitchFamily="34" charset="0"/>
            </a:endParaRPr>
          </a:p>
          <a:p>
            <a:pPr marL="576263" lvl="2" indent="-293688">
              <a:lnSpc>
                <a:spcPct val="80000"/>
              </a:lnSpc>
              <a:spcBef>
                <a:spcPts val="0"/>
              </a:spcBef>
              <a:buSzPct val="85000"/>
              <a:buFont typeface="Arial" pitchFamily="34" charset="0"/>
              <a:buChar char="•"/>
              <a:tabLst>
                <a:tab pos="1939925" algn="l"/>
              </a:tabLst>
            </a:pPr>
            <a:r>
              <a:rPr lang="en-US" sz="1500" dirty="0" smtClean="0">
                <a:latin typeface="Calibri" pitchFamily="34" charset="0"/>
              </a:rPr>
              <a:t>Update Specifications</a:t>
            </a:r>
          </a:p>
          <a:p>
            <a:pPr marL="576263" lvl="2" indent="-293688">
              <a:lnSpc>
                <a:spcPct val="80000"/>
              </a:lnSpc>
              <a:spcBef>
                <a:spcPts val="0"/>
              </a:spcBef>
              <a:buSzPct val="85000"/>
              <a:buFont typeface="Arial" pitchFamily="34" charset="0"/>
              <a:buChar char="•"/>
              <a:tabLst>
                <a:tab pos="1939925" algn="l"/>
              </a:tabLst>
            </a:pPr>
            <a:r>
              <a:rPr lang="en-US" sz="1500" dirty="0" smtClean="0">
                <a:latin typeface="Calibri" pitchFamily="34" charset="0"/>
              </a:rPr>
              <a:t>Implement Applicant Processing Systems Updates</a:t>
            </a:r>
          </a:p>
          <a:p>
            <a:pPr marL="282575" lvl="2" indent="-282575">
              <a:lnSpc>
                <a:spcPct val="80000"/>
              </a:lnSpc>
              <a:spcBef>
                <a:spcPts val="0"/>
              </a:spcBef>
              <a:buSzPct val="85000"/>
              <a:buFont typeface="Arial" pitchFamily="34" charset="0"/>
              <a:buChar char="•"/>
              <a:tabLst>
                <a:tab pos="1939925" algn="l"/>
              </a:tabLst>
            </a:pPr>
            <a:endParaRPr lang="en-US" sz="15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Subgrantee Agreements  -  Update for FFY 2016</a:t>
            </a: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endParaRPr lang="en-US" sz="18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Application Forms – Update for FFY 2016</a:t>
            </a: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endParaRPr lang="en-US" sz="18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Vendor Agreements – Update for FFY 2016</a:t>
            </a: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endParaRPr lang="en-US" sz="1800" dirty="0" smtClean="0">
              <a:latin typeface="Calibri" pitchFamily="34" charset="0"/>
            </a:endParaRPr>
          </a:p>
          <a:p>
            <a:pPr marL="282575" lvl="1" indent="-282575">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Weatherization Agency – Specification for Information Exchange</a:t>
            </a:r>
          </a:p>
          <a:p>
            <a:pPr marL="554990" lvl="1" indent="-234950">
              <a:lnSpc>
                <a:spcPct val="130000"/>
              </a:lnSpc>
              <a:buSzPct val="85000"/>
              <a:buFont typeface="Arial" pitchFamily="34" charset="0"/>
              <a:buChar char="•"/>
              <a:tabLst>
                <a:tab pos="1939925" algn="l"/>
              </a:tabLst>
            </a:pPr>
            <a:endParaRPr lang="en-US" sz="18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318197796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rmAutofit fontScale="90000"/>
          </a:bodyPr>
          <a:lstStyle/>
          <a:p>
            <a:pPr marL="1828800" indent="-17176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IV:  </a:t>
            </a:r>
            <a:r>
              <a:rPr lang="en-US" sz="3200" b="1" dirty="0">
                <a:solidFill>
                  <a:schemeClr val="tx2">
                    <a:lumMod val="75000"/>
                  </a:schemeClr>
                </a:solidFill>
                <a:latin typeface="Calibri" pitchFamily="34" charset="0"/>
              </a:rPr>
              <a:t>LIHEAP Performance Measures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Timeline for Data Collection and Reporting</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62</a:t>
            </a:fld>
            <a:endParaRPr lang="en-US"/>
          </a:p>
        </p:txBody>
      </p:sp>
      <p:sp>
        <p:nvSpPr>
          <p:cNvPr id="10" name="Content Placeholder 2"/>
          <p:cNvSpPr>
            <a:spLocks noGrp="1"/>
          </p:cNvSpPr>
          <p:nvPr>
            <p:ph sz="quarter" idx="1"/>
          </p:nvPr>
        </p:nvSpPr>
        <p:spPr>
          <a:xfrm>
            <a:off x="381000" y="1752600"/>
            <a:ext cx="8382000" cy="5212080"/>
          </a:xfrm>
        </p:spPr>
        <p:txBody>
          <a:bodyPr>
            <a:normAutofit/>
          </a:bodyPr>
          <a:lstStyle/>
          <a:p>
            <a:pPr marL="0" indent="0">
              <a:lnSpc>
                <a:spcPct val="60000"/>
              </a:lnSpc>
              <a:spcBef>
                <a:spcPts val="0"/>
              </a:spcBef>
              <a:buSzPct val="85000"/>
              <a:buNone/>
              <a:tabLst>
                <a:tab pos="1939925" algn="l"/>
              </a:tabLst>
            </a:pPr>
            <a:r>
              <a:rPr lang="en-US" sz="2600" b="1" dirty="0" smtClean="0">
                <a:latin typeface="Calibri" pitchFamily="34" charset="0"/>
              </a:rPr>
              <a:t>FFY 2016:   Collect Data and Develop Reporting Systems</a:t>
            </a:r>
          </a:p>
          <a:p>
            <a:pPr marL="0" indent="0">
              <a:lnSpc>
                <a:spcPct val="60000"/>
              </a:lnSpc>
              <a:spcBef>
                <a:spcPts val="0"/>
              </a:spcBef>
              <a:buSzPct val="85000"/>
              <a:buNone/>
              <a:tabLst>
                <a:tab pos="1939925" algn="l"/>
              </a:tabLst>
            </a:pPr>
            <a:endParaRPr lang="en-US" sz="26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Furnish Updates to Stakeholders</a:t>
            </a:r>
          </a:p>
          <a:p>
            <a:pPr marL="0" lvl="1" indent="0">
              <a:lnSpc>
                <a:spcPct val="80000"/>
              </a:lnSpc>
              <a:spcBef>
                <a:spcPts val="0"/>
              </a:spcBef>
              <a:buClr>
                <a:schemeClr val="accent2"/>
              </a:buClr>
              <a:buSzPct val="85000"/>
              <a:buNone/>
              <a:tabLst>
                <a:tab pos="1939925" algn="l"/>
              </a:tabLst>
            </a:pPr>
            <a:endParaRPr lang="en-US" sz="18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Implement Policies</a:t>
            </a:r>
          </a:p>
          <a:p>
            <a:pPr marL="0" lvl="1" indent="0">
              <a:lnSpc>
                <a:spcPct val="80000"/>
              </a:lnSpc>
              <a:spcBef>
                <a:spcPts val="0"/>
              </a:spcBef>
              <a:buClr>
                <a:schemeClr val="accent2"/>
              </a:buClr>
              <a:buSzPct val="85000"/>
              <a:buNone/>
              <a:tabLst>
                <a:tab pos="1939925" algn="l"/>
              </a:tabLst>
            </a:pPr>
            <a:endParaRPr lang="en-US" sz="18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IT Systems</a:t>
            </a:r>
          </a:p>
          <a:p>
            <a:pPr marL="347663" lvl="1" indent="-347663">
              <a:lnSpc>
                <a:spcPct val="50000"/>
              </a:lnSpc>
              <a:spcBef>
                <a:spcPts val="0"/>
              </a:spcBef>
              <a:buClr>
                <a:schemeClr val="accent2"/>
              </a:buClr>
              <a:buSzPct val="85000"/>
              <a:buFont typeface="Wingdings" panose="05000000000000000000" pitchFamily="2" charset="2"/>
              <a:buChar char="ü"/>
              <a:tabLst>
                <a:tab pos="1939925" algn="l"/>
              </a:tabLst>
            </a:pPr>
            <a:endParaRPr lang="en-US" sz="1800" dirty="0" smtClean="0">
              <a:latin typeface="Calibri" pitchFamily="34" charset="0"/>
            </a:endParaRPr>
          </a:p>
          <a:p>
            <a:pPr marL="576263" lvl="3">
              <a:lnSpc>
                <a:spcPct val="80000"/>
              </a:lnSpc>
              <a:spcBef>
                <a:spcPts val="0"/>
              </a:spcBef>
              <a:buClr>
                <a:schemeClr val="accent2"/>
              </a:buClr>
              <a:buSzPct val="85000"/>
              <a:buFont typeface="Arial" panose="020B0604020202020204" pitchFamily="34" charset="0"/>
              <a:buChar char="•"/>
              <a:tabLst>
                <a:tab pos="1939925" algn="l"/>
              </a:tabLst>
            </a:pPr>
            <a:r>
              <a:rPr lang="en-US" sz="1400" dirty="0" smtClean="0">
                <a:latin typeface="Calibri" pitchFamily="34" charset="0"/>
              </a:rPr>
              <a:t>Develop Energy Data System Specifications</a:t>
            </a:r>
          </a:p>
          <a:p>
            <a:pPr marL="576263" lvl="3">
              <a:lnSpc>
                <a:spcPct val="80000"/>
              </a:lnSpc>
              <a:spcBef>
                <a:spcPts val="0"/>
              </a:spcBef>
              <a:buClr>
                <a:schemeClr val="accent2"/>
              </a:buClr>
              <a:buSzPct val="85000"/>
              <a:buFont typeface="Arial" panose="020B0604020202020204" pitchFamily="34" charset="0"/>
              <a:buChar char="•"/>
              <a:tabLst>
                <a:tab pos="1939925" algn="l"/>
              </a:tabLst>
            </a:pPr>
            <a:r>
              <a:rPr lang="en-US" sz="1400" dirty="0" smtClean="0">
                <a:latin typeface="Calibri" pitchFamily="34" charset="0"/>
              </a:rPr>
              <a:t>Implement Energy Data System</a:t>
            </a:r>
          </a:p>
          <a:p>
            <a:pPr marL="576263" lvl="3">
              <a:lnSpc>
                <a:spcPct val="80000"/>
              </a:lnSpc>
              <a:spcBef>
                <a:spcPts val="0"/>
              </a:spcBef>
              <a:buClr>
                <a:schemeClr val="accent2"/>
              </a:buClr>
              <a:buSzPct val="85000"/>
              <a:buFont typeface="Arial" panose="020B0604020202020204" pitchFamily="34" charset="0"/>
              <a:buChar char="•"/>
              <a:tabLst>
                <a:tab pos="1939925" algn="l"/>
              </a:tabLst>
            </a:pPr>
            <a:r>
              <a:rPr lang="en-US" sz="1400" dirty="0" smtClean="0">
                <a:latin typeface="Calibri" pitchFamily="34" charset="0"/>
              </a:rPr>
              <a:t>Update Reporting System Specifications</a:t>
            </a:r>
          </a:p>
          <a:p>
            <a:pPr marL="576263" lvl="3">
              <a:lnSpc>
                <a:spcPct val="80000"/>
              </a:lnSpc>
              <a:spcBef>
                <a:spcPts val="0"/>
              </a:spcBef>
              <a:buClr>
                <a:schemeClr val="accent2"/>
              </a:buClr>
              <a:buSzPct val="85000"/>
              <a:buFont typeface="Arial" panose="020B0604020202020204" pitchFamily="34" charset="0"/>
              <a:buChar char="•"/>
              <a:tabLst>
                <a:tab pos="1939925" algn="l"/>
              </a:tabLst>
            </a:pPr>
            <a:r>
              <a:rPr lang="en-US" sz="1400" dirty="0" smtClean="0">
                <a:latin typeface="Calibri" pitchFamily="34" charset="0"/>
              </a:rPr>
              <a:t>Implement Reporting System Updates</a:t>
            </a:r>
          </a:p>
          <a:p>
            <a:pPr marL="347663" lvl="3" indent="0">
              <a:lnSpc>
                <a:spcPct val="80000"/>
              </a:lnSpc>
              <a:spcBef>
                <a:spcPts val="0"/>
              </a:spcBef>
              <a:buClr>
                <a:schemeClr val="accent2"/>
              </a:buClr>
              <a:buSzPct val="85000"/>
              <a:buNone/>
              <a:tabLst>
                <a:tab pos="1939925" algn="l"/>
              </a:tabLst>
            </a:pPr>
            <a:endParaRPr lang="en-US" sz="12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Application Forms</a:t>
            </a:r>
          </a:p>
          <a:p>
            <a:pPr marL="0" lvl="1" indent="0">
              <a:lnSpc>
                <a:spcPct val="50000"/>
              </a:lnSpc>
              <a:spcBef>
                <a:spcPts val="0"/>
              </a:spcBef>
              <a:buClr>
                <a:schemeClr val="accent2"/>
              </a:buClr>
              <a:buSzPct val="85000"/>
              <a:buNone/>
              <a:tabLst>
                <a:tab pos="1939925" algn="l"/>
              </a:tabLst>
            </a:pPr>
            <a:endParaRPr lang="en-US" sz="1800" dirty="0" smtClean="0">
              <a:latin typeface="Calibri" pitchFamily="34" charset="0"/>
            </a:endParaRPr>
          </a:p>
          <a:p>
            <a:pPr marL="576263" lvl="2">
              <a:lnSpc>
                <a:spcPct val="80000"/>
              </a:lnSpc>
              <a:spcBef>
                <a:spcPts val="0"/>
              </a:spcBef>
              <a:buSzPct val="85000"/>
              <a:buFont typeface="Arial" panose="020B0604020202020204" pitchFamily="34" charset="0"/>
              <a:buChar char="•"/>
              <a:tabLst>
                <a:tab pos="1939925" algn="l"/>
              </a:tabLst>
            </a:pPr>
            <a:r>
              <a:rPr lang="en-US" sz="1400" dirty="0" smtClean="0">
                <a:latin typeface="Calibri" pitchFamily="34" charset="0"/>
              </a:rPr>
              <a:t>Process Assessment</a:t>
            </a:r>
          </a:p>
          <a:p>
            <a:pPr marL="576263" lvl="2">
              <a:lnSpc>
                <a:spcPct val="80000"/>
              </a:lnSpc>
              <a:spcBef>
                <a:spcPts val="0"/>
              </a:spcBef>
              <a:buSzPct val="85000"/>
              <a:buFont typeface="Arial" panose="020B0604020202020204" pitchFamily="34" charset="0"/>
              <a:buChar char="•"/>
              <a:tabLst>
                <a:tab pos="1939925" algn="l"/>
              </a:tabLst>
            </a:pPr>
            <a:r>
              <a:rPr lang="en-US" sz="1400" dirty="0" smtClean="0">
                <a:latin typeface="Calibri" pitchFamily="34" charset="0"/>
              </a:rPr>
              <a:t>Data Quality Review</a:t>
            </a:r>
          </a:p>
          <a:p>
            <a:pPr marL="347663" lvl="2" indent="0">
              <a:lnSpc>
                <a:spcPct val="80000"/>
              </a:lnSpc>
              <a:spcBef>
                <a:spcPts val="0"/>
              </a:spcBef>
              <a:buSzPct val="85000"/>
              <a:buNone/>
              <a:tabLst>
                <a:tab pos="1939925" algn="l"/>
              </a:tabLst>
            </a:pPr>
            <a:endParaRPr lang="en-US" sz="15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Subgrantee Training</a:t>
            </a:r>
          </a:p>
          <a:p>
            <a:pPr marL="0" lvl="1" indent="0">
              <a:lnSpc>
                <a:spcPct val="80000"/>
              </a:lnSpc>
              <a:spcBef>
                <a:spcPts val="0"/>
              </a:spcBef>
              <a:buClr>
                <a:schemeClr val="accent2"/>
              </a:buClr>
              <a:buSzPct val="85000"/>
              <a:buNone/>
              <a:tabLst>
                <a:tab pos="1939925" algn="l"/>
              </a:tabLst>
            </a:pPr>
            <a:endParaRPr lang="en-US" sz="18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Vendor Data Exchange Development </a:t>
            </a:r>
          </a:p>
          <a:p>
            <a:pPr marL="0" lvl="1" indent="0">
              <a:lnSpc>
                <a:spcPct val="80000"/>
              </a:lnSpc>
              <a:spcBef>
                <a:spcPts val="0"/>
              </a:spcBef>
              <a:buClr>
                <a:schemeClr val="accent2"/>
              </a:buClr>
              <a:buSzPct val="85000"/>
              <a:buNone/>
              <a:tabLst>
                <a:tab pos="1939925" algn="l"/>
              </a:tabLst>
            </a:pPr>
            <a:endParaRPr lang="en-US" sz="18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Weatherization Agency Data Exchange Development</a:t>
            </a:r>
          </a:p>
          <a:p>
            <a:pPr marL="554990" lvl="1" indent="-234950">
              <a:lnSpc>
                <a:spcPct val="130000"/>
              </a:lnSpc>
              <a:buSzPct val="85000"/>
              <a:buFont typeface="Arial" pitchFamily="34" charset="0"/>
              <a:buChar char="•"/>
              <a:tabLst>
                <a:tab pos="1939925" algn="l"/>
              </a:tabLst>
            </a:pPr>
            <a:endParaRPr lang="en-US" sz="18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318197796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10886" y="281622"/>
            <a:ext cx="9144000" cy="990600"/>
          </a:xfrm>
        </p:spPr>
        <p:txBody>
          <a:bodyPr>
            <a:normAutofit fontScale="90000"/>
          </a:bodyPr>
          <a:lstStyle/>
          <a:p>
            <a:pPr marL="1828800" indent="-1717675">
              <a:lnSpc>
                <a:spcPct val="80000"/>
              </a:lnSpc>
            </a:pPr>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IV:  </a:t>
            </a:r>
            <a:r>
              <a:rPr lang="en-US" sz="3200" b="1" dirty="0">
                <a:solidFill>
                  <a:schemeClr val="tx2">
                    <a:lumMod val="75000"/>
                  </a:schemeClr>
                </a:solidFill>
                <a:latin typeface="Calibri" pitchFamily="34" charset="0"/>
              </a:rPr>
              <a:t>LIHEAP Performance Measures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Timeline for Data Collection and Reporting</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63</a:t>
            </a:fld>
            <a:endParaRPr lang="en-US"/>
          </a:p>
        </p:txBody>
      </p:sp>
      <p:sp>
        <p:nvSpPr>
          <p:cNvPr id="10" name="Content Placeholder 2"/>
          <p:cNvSpPr>
            <a:spLocks noGrp="1"/>
          </p:cNvSpPr>
          <p:nvPr>
            <p:ph sz="quarter" idx="1"/>
          </p:nvPr>
        </p:nvSpPr>
        <p:spPr>
          <a:xfrm>
            <a:off x="381000" y="1828800"/>
            <a:ext cx="8382000" cy="4724400"/>
          </a:xfrm>
        </p:spPr>
        <p:txBody>
          <a:bodyPr>
            <a:normAutofit/>
          </a:bodyPr>
          <a:lstStyle/>
          <a:p>
            <a:pPr marL="0" indent="0">
              <a:spcBef>
                <a:spcPts val="0"/>
              </a:spcBef>
              <a:buSzPct val="85000"/>
              <a:buNone/>
              <a:tabLst>
                <a:tab pos="1939925" algn="l"/>
              </a:tabLst>
            </a:pPr>
            <a:r>
              <a:rPr lang="en-US" sz="2400" b="1" dirty="0" smtClean="0">
                <a:latin typeface="Calibri" pitchFamily="34" charset="0"/>
              </a:rPr>
              <a:t>FFY 2017:  Report and Use (!!) Data</a:t>
            </a:r>
          </a:p>
          <a:p>
            <a:pPr marL="0" indent="0">
              <a:spcBef>
                <a:spcPts val="0"/>
              </a:spcBef>
              <a:buSzPct val="85000"/>
              <a:buNone/>
              <a:tabLst>
                <a:tab pos="1939925" algn="l"/>
              </a:tabLst>
            </a:pPr>
            <a:endParaRPr lang="en-US" sz="24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Furnish Reports to Stakeholders</a:t>
            </a:r>
          </a:p>
          <a:p>
            <a:pPr marL="0" lvl="1" indent="0">
              <a:lnSpc>
                <a:spcPct val="80000"/>
              </a:lnSpc>
              <a:spcBef>
                <a:spcPts val="0"/>
              </a:spcBef>
              <a:buClr>
                <a:schemeClr val="accent2"/>
              </a:buClr>
              <a:buSzPct val="85000"/>
              <a:buNone/>
              <a:tabLst>
                <a:tab pos="1939925" algn="l"/>
              </a:tabLst>
            </a:pPr>
            <a:endParaRPr lang="en-US" sz="18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Assess Policies</a:t>
            </a:r>
          </a:p>
          <a:p>
            <a:pPr marL="0" lvl="1" indent="0">
              <a:lnSpc>
                <a:spcPct val="80000"/>
              </a:lnSpc>
              <a:spcBef>
                <a:spcPts val="0"/>
              </a:spcBef>
              <a:buClr>
                <a:schemeClr val="accent2"/>
              </a:buClr>
              <a:buSzPct val="85000"/>
              <a:buNone/>
              <a:tabLst>
                <a:tab pos="1939925" algn="l"/>
              </a:tabLst>
            </a:pPr>
            <a:endParaRPr lang="en-US" sz="18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IT Systems</a:t>
            </a:r>
          </a:p>
          <a:p>
            <a:pPr marL="0" lvl="1" indent="0">
              <a:lnSpc>
                <a:spcPct val="50000"/>
              </a:lnSpc>
              <a:spcBef>
                <a:spcPts val="0"/>
              </a:spcBef>
              <a:buClr>
                <a:schemeClr val="accent2"/>
              </a:buClr>
              <a:buSzPct val="85000"/>
              <a:buNone/>
              <a:tabLst>
                <a:tab pos="1939925" algn="l"/>
              </a:tabLst>
            </a:pPr>
            <a:endParaRPr lang="en-US" sz="1800" b="1" dirty="0" smtClean="0">
              <a:latin typeface="Calibri" pitchFamily="34" charset="0"/>
            </a:endParaRPr>
          </a:p>
          <a:p>
            <a:pPr marL="685800" lvl="2" indent="-338138">
              <a:lnSpc>
                <a:spcPct val="80000"/>
              </a:lnSpc>
              <a:spcBef>
                <a:spcPts val="0"/>
              </a:spcBef>
              <a:buSzPct val="85000"/>
              <a:buFont typeface="Arial" panose="020B0604020202020204" pitchFamily="34" charset="0"/>
              <a:buChar char="•"/>
              <a:tabLst>
                <a:tab pos="1939925" algn="l"/>
              </a:tabLst>
            </a:pPr>
            <a:r>
              <a:rPr lang="en-US" sz="1500" dirty="0" smtClean="0">
                <a:latin typeface="Calibri" pitchFamily="34" charset="0"/>
              </a:rPr>
              <a:t>Data Exchange with Subgrantees / Vendors / Weatherization Agency </a:t>
            </a:r>
          </a:p>
          <a:p>
            <a:pPr marL="685800" lvl="2" indent="-338138">
              <a:lnSpc>
                <a:spcPct val="80000"/>
              </a:lnSpc>
              <a:spcBef>
                <a:spcPts val="0"/>
              </a:spcBef>
              <a:buSzPct val="85000"/>
              <a:buFont typeface="Arial" panose="020B0604020202020204" pitchFamily="34" charset="0"/>
              <a:buChar char="•"/>
              <a:tabLst>
                <a:tab pos="1939925" algn="l"/>
              </a:tabLst>
            </a:pPr>
            <a:r>
              <a:rPr lang="en-US" sz="1500" dirty="0" smtClean="0">
                <a:latin typeface="Calibri" pitchFamily="34" charset="0"/>
              </a:rPr>
              <a:t>Prepare Reports</a:t>
            </a:r>
          </a:p>
          <a:p>
            <a:pPr marL="0" lvl="2" indent="0">
              <a:lnSpc>
                <a:spcPct val="80000"/>
              </a:lnSpc>
              <a:spcBef>
                <a:spcPts val="0"/>
              </a:spcBef>
              <a:buSzPct val="85000"/>
              <a:buNone/>
              <a:tabLst>
                <a:tab pos="1939925" algn="l"/>
              </a:tabLst>
            </a:pPr>
            <a:endParaRPr lang="en-US" sz="1500"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Subgrantee Data Exchange</a:t>
            </a:r>
          </a:p>
          <a:p>
            <a:pPr marL="0" lvl="1" indent="0">
              <a:lnSpc>
                <a:spcPct val="80000"/>
              </a:lnSpc>
              <a:spcBef>
                <a:spcPts val="0"/>
              </a:spcBef>
              <a:buClr>
                <a:schemeClr val="accent2"/>
              </a:buClr>
              <a:buSzPct val="85000"/>
              <a:buNone/>
              <a:tabLst>
                <a:tab pos="1939925" algn="l"/>
              </a:tabLst>
            </a:pPr>
            <a:endParaRPr lang="en-US" sz="18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Vendor Data Exchange</a:t>
            </a:r>
          </a:p>
          <a:p>
            <a:pPr marL="0" lvl="1" indent="0">
              <a:lnSpc>
                <a:spcPct val="80000"/>
              </a:lnSpc>
              <a:spcBef>
                <a:spcPts val="0"/>
              </a:spcBef>
              <a:buClr>
                <a:schemeClr val="accent2"/>
              </a:buClr>
              <a:buSzPct val="85000"/>
              <a:buNone/>
              <a:tabLst>
                <a:tab pos="1939925" algn="l"/>
              </a:tabLst>
            </a:pPr>
            <a:endParaRPr lang="en-US" sz="18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Weatherization Agency Data Exchange</a:t>
            </a:r>
          </a:p>
          <a:p>
            <a:pPr marL="0" lvl="1" indent="0">
              <a:lnSpc>
                <a:spcPct val="80000"/>
              </a:lnSpc>
              <a:spcBef>
                <a:spcPts val="0"/>
              </a:spcBef>
              <a:buClr>
                <a:schemeClr val="accent2"/>
              </a:buClr>
              <a:buSzPct val="85000"/>
              <a:buNone/>
              <a:tabLst>
                <a:tab pos="1939925" algn="l"/>
              </a:tabLst>
            </a:pPr>
            <a:endParaRPr lang="en-US" sz="1800" b="1" dirty="0" smtClean="0">
              <a:latin typeface="Calibri" pitchFamily="34" charset="0"/>
            </a:endParaRPr>
          </a:p>
          <a:p>
            <a:pPr marL="347663" lvl="1" indent="-347663">
              <a:lnSpc>
                <a:spcPct val="80000"/>
              </a:lnSpc>
              <a:spcBef>
                <a:spcPts val="0"/>
              </a:spcBef>
              <a:buClr>
                <a:schemeClr val="accent2"/>
              </a:buClr>
              <a:buSzPct val="85000"/>
              <a:buFont typeface="Wingdings" panose="05000000000000000000" pitchFamily="2" charset="2"/>
              <a:buChar char="ü"/>
              <a:tabLst>
                <a:tab pos="1939925" algn="l"/>
              </a:tabLst>
            </a:pPr>
            <a:r>
              <a:rPr lang="en-US" sz="1800" b="1" dirty="0" smtClean="0">
                <a:latin typeface="Calibri" pitchFamily="34" charset="0"/>
              </a:rPr>
              <a:t>Use Performance Management Information</a:t>
            </a:r>
          </a:p>
          <a:p>
            <a:pPr marL="554990" lvl="1" indent="-234950">
              <a:lnSpc>
                <a:spcPct val="80000"/>
              </a:lnSpc>
              <a:spcBef>
                <a:spcPts val="0"/>
              </a:spcBef>
              <a:buSzPct val="85000"/>
              <a:buFont typeface="Arial" pitchFamily="34" charset="0"/>
              <a:buChar char="•"/>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318197796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63434"/>
            <a:ext cx="9144000" cy="990600"/>
          </a:xfrm>
        </p:spPr>
        <p:txBody>
          <a:bodyPr>
            <a:normAutofit/>
          </a:bodyPr>
          <a:lstStyle/>
          <a:p>
            <a:pPr marL="1882775" indent="-1763713">
              <a:lnSpc>
                <a:spcPct val="80000"/>
              </a:lnSpc>
            </a:pPr>
            <a:r>
              <a:rPr lang="en-US" sz="2900" b="1" dirty="0">
                <a:solidFill>
                  <a:srgbClr val="775F55">
                    <a:lumMod val="75000"/>
                  </a:srgbClr>
                </a:solidFill>
                <a:latin typeface="Calibri" pitchFamily="34" charset="0"/>
              </a:rPr>
              <a:t>Section </a:t>
            </a:r>
            <a:r>
              <a:rPr lang="en-US" sz="2900" b="1" dirty="0" smtClean="0">
                <a:solidFill>
                  <a:srgbClr val="775F55">
                    <a:lumMod val="75000"/>
                  </a:srgbClr>
                </a:solidFill>
                <a:latin typeface="Calibri" pitchFamily="34" charset="0"/>
              </a:rPr>
              <a:t>IV:  </a:t>
            </a:r>
            <a:r>
              <a:rPr lang="en-US" sz="2900" b="1" dirty="0">
                <a:solidFill>
                  <a:srgbClr val="775F55">
                    <a:lumMod val="75000"/>
                  </a:srgbClr>
                </a:solidFill>
                <a:latin typeface="Calibri" pitchFamily="34" charset="0"/>
              </a:rPr>
              <a:t>LIHEAP Performance Measures </a:t>
            </a:r>
            <a:br>
              <a:rPr lang="en-US" sz="2900" b="1" dirty="0">
                <a:solidFill>
                  <a:srgbClr val="775F55">
                    <a:lumMod val="75000"/>
                  </a:srgbClr>
                </a:solidFill>
                <a:latin typeface="Calibri" pitchFamily="34" charset="0"/>
              </a:rPr>
            </a:br>
            <a:r>
              <a:rPr lang="en-US" sz="2900" b="1" i="1" dirty="0">
                <a:solidFill>
                  <a:srgbClr val="775F55">
                    <a:lumMod val="75000"/>
                  </a:srgbClr>
                </a:solidFill>
                <a:latin typeface="Calibri" pitchFamily="34" charset="0"/>
              </a:rPr>
              <a:t>Timeline for Data Collection and Reporting</a:t>
            </a:r>
            <a:endParaRPr lang="en-US" sz="3200"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64</a:t>
            </a:fld>
            <a:endParaRPr lang="en-US"/>
          </a:p>
        </p:txBody>
      </p:sp>
      <p:sp>
        <p:nvSpPr>
          <p:cNvPr id="3" name="Content Placeholder 2"/>
          <p:cNvSpPr>
            <a:spLocks noGrp="1"/>
          </p:cNvSpPr>
          <p:nvPr>
            <p:ph sz="quarter" idx="1"/>
          </p:nvPr>
        </p:nvSpPr>
        <p:spPr>
          <a:xfrm>
            <a:off x="457200" y="1524000"/>
            <a:ext cx="8229600" cy="4876800"/>
          </a:xfrm>
        </p:spPr>
        <p:txBody>
          <a:bodyPr>
            <a:normAutofit/>
          </a:bodyPr>
          <a:lstStyle/>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gn="ctr">
              <a:lnSpc>
                <a:spcPct val="110000"/>
              </a:lnSpc>
              <a:spcBef>
                <a:spcPts val="0"/>
              </a:spcBef>
              <a:buNone/>
            </a:pPr>
            <a:r>
              <a:rPr lang="en-US" sz="4000" b="1" dirty="0" smtClean="0">
                <a:latin typeface="Calibri" pitchFamily="34" charset="0"/>
              </a:rPr>
              <a:t>Questions</a:t>
            </a:r>
            <a:endParaRPr lang="en-US" sz="4000" dirty="0" smtClean="0">
              <a:latin typeface="Calibri" pitchFamily="34" charset="0"/>
            </a:endParaRPr>
          </a:p>
          <a:p>
            <a:pPr marL="346075" indent="-346075">
              <a:spcBef>
                <a:spcPts val="0"/>
              </a:spcBef>
              <a:buFont typeface="Wingdings" pitchFamily="2" charset="2"/>
              <a:buChar char="ü"/>
            </a:pPr>
            <a:endParaRPr lang="en-US" dirty="0">
              <a:latin typeface="Calibri" pitchFamily="34" charset="0"/>
            </a:endParaRPr>
          </a:p>
        </p:txBody>
      </p:sp>
    </p:spTree>
    <p:extLst>
      <p:ext uri="{BB962C8B-B14F-4D97-AF65-F5344CB8AC3E}">
        <p14:creationId xmlns:p14="http://schemas.microsoft.com/office/powerpoint/2010/main" val="227934783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3"/>
          <p:cNvSpPr>
            <a:spLocks noGrp="1"/>
          </p:cNvSpPr>
          <p:nvPr>
            <p:ph type="sldNum" sz="quarter" idx="12"/>
          </p:nvPr>
        </p:nvSpPr>
        <p:spPr>
          <a:xfrm>
            <a:off x="0" y="1272222"/>
            <a:ext cx="533400" cy="244476"/>
          </a:xfrm>
        </p:spPr>
        <p:txBody>
          <a:bodyPr>
            <a:normAutofit fontScale="55000" lnSpcReduction="20000"/>
          </a:bodyPr>
          <a:lstStyle/>
          <a:p>
            <a:fld id="{8B8E2CD0-928A-46BC-99C1-FD8DCB4C1C5B}" type="slidenum">
              <a:rPr lang="en-US" smtClean="0"/>
              <a:t>65</a:t>
            </a:fld>
            <a:endParaRPr lang="en-US" dirty="0"/>
          </a:p>
        </p:txBody>
      </p:sp>
    </p:spTree>
    <p:extLst>
      <p:ext uri="{BB962C8B-B14F-4D97-AF65-F5344CB8AC3E}">
        <p14:creationId xmlns:p14="http://schemas.microsoft.com/office/powerpoint/2010/main" val="251934032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272143" y="281622"/>
            <a:ext cx="8839200" cy="990600"/>
          </a:xfrm>
        </p:spPr>
        <p:txBody>
          <a:bodyPr>
            <a:normAutofit/>
          </a:bodyPr>
          <a:lstStyle/>
          <a:p>
            <a:pPr marL="1828800" indent="-171767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  Performance Measures Resources</a:t>
            </a:r>
            <a:endParaRPr lang="en-US" sz="3200" b="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66</a:t>
            </a:fld>
            <a:endParaRPr lang="en-US"/>
          </a:p>
        </p:txBody>
      </p:sp>
      <p:sp>
        <p:nvSpPr>
          <p:cNvPr id="10" name="Content Placeholder 2"/>
          <p:cNvSpPr>
            <a:spLocks noGrp="1"/>
          </p:cNvSpPr>
          <p:nvPr>
            <p:ph sz="quarter" idx="1"/>
          </p:nvPr>
        </p:nvSpPr>
        <p:spPr>
          <a:xfrm>
            <a:off x="609600" y="1905000"/>
            <a:ext cx="8153400" cy="4724400"/>
          </a:xfrm>
        </p:spPr>
        <p:txBody>
          <a:bodyPr>
            <a:normAutofit/>
          </a:bodyPr>
          <a:lstStyle/>
          <a:p>
            <a:pPr marL="0" indent="0">
              <a:lnSpc>
                <a:spcPct val="130000"/>
              </a:lnSpc>
              <a:buSzPct val="85000"/>
              <a:buNone/>
              <a:tabLst>
                <a:tab pos="1939925" algn="l"/>
              </a:tabLst>
            </a:pPr>
            <a:r>
              <a:rPr lang="en-US" sz="2400" b="1" dirty="0" smtClean="0">
                <a:latin typeface="Calibri" pitchFamily="34" charset="0"/>
              </a:rPr>
              <a:t>Resources for Grantees</a:t>
            </a:r>
          </a:p>
          <a:p>
            <a:pPr marL="0" indent="0">
              <a:lnSpc>
                <a:spcPct val="50000"/>
              </a:lnSpc>
              <a:spcBef>
                <a:spcPts val="0"/>
              </a:spcBef>
              <a:buSzPct val="85000"/>
              <a:buNone/>
              <a:tabLst>
                <a:tab pos="1939925" algn="l"/>
              </a:tabLst>
            </a:pPr>
            <a:endParaRPr lang="en-US" sz="2400" b="1" dirty="0" smtClean="0">
              <a:latin typeface="Calibri" pitchFamily="34" charset="0"/>
            </a:endParaRP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Webinars</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LIHEAP Performance Measurement Data Collection Guide</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Performance Data Form and Instructions</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LIHEAP Performance Management Website</a:t>
            </a:r>
          </a:p>
          <a:p>
            <a:pPr marL="457200" lvl="1" indent="-457200">
              <a:lnSpc>
                <a:spcPct val="130000"/>
              </a:lnSpc>
              <a:buClr>
                <a:schemeClr val="accent2"/>
              </a:buClr>
              <a:buSzPct val="85000"/>
              <a:buFont typeface="Wingdings" panose="05000000000000000000" pitchFamily="2" charset="2"/>
              <a:buChar char="Ø"/>
              <a:tabLst>
                <a:tab pos="1939925" algn="l"/>
              </a:tabLst>
            </a:pPr>
            <a:r>
              <a:rPr lang="en-US" sz="2100" dirty="0" smtClean="0">
                <a:latin typeface="Calibri" pitchFamily="34" charset="0"/>
              </a:rPr>
              <a:t>Training and Technical Assistance Contacts</a:t>
            </a: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lvl="1">
              <a:lnSpc>
                <a:spcPct val="130000"/>
              </a:lnSpc>
              <a:buClr>
                <a:schemeClr val="accent2"/>
              </a:buClr>
              <a:buSzPct val="85000"/>
              <a:buFont typeface="Wingdings" panose="05000000000000000000" pitchFamily="2" charset="2"/>
              <a:buChar char="Ø"/>
              <a:tabLst>
                <a:tab pos="1939925" algn="l"/>
              </a:tabLst>
            </a:pPr>
            <a:endParaRPr lang="en-US" sz="21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400" dirty="0" smtClean="0">
              <a:latin typeface="Calibri" pitchFamily="34" charset="0"/>
            </a:endParaRPr>
          </a:p>
          <a:p>
            <a:pPr marL="554990" lvl="1" indent="-234950">
              <a:lnSpc>
                <a:spcPct val="130000"/>
              </a:lnSpc>
              <a:buSzPct val="85000"/>
              <a:buFont typeface="Arial" pitchFamily="34" charset="0"/>
              <a:buChar char="•"/>
              <a:tabLst>
                <a:tab pos="1939925" algn="l"/>
              </a:tabLst>
            </a:pPr>
            <a:endParaRPr lang="en-US" sz="2100" dirty="0">
              <a:latin typeface="Calibri" pitchFamily="34" charset="0"/>
            </a:endParaRPr>
          </a:p>
        </p:txBody>
      </p:sp>
    </p:spTree>
    <p:extLst>
      <p:ext uri="{BB962C8B-B14F-4D97-AF65-F5344CB8AC3E}">
        <p14:creationId xmlns:p14="http://schemas.microsoft.com/office/powerpoint/2010/main" val="318197796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 Performance Measures Resources</a:t>
            </a:r>
            <a:endParaRPr lang="en-US" sz="3200" b="1" dirty="0">
              <a:solidFill>
                <a:srgbClr val="00B050"/>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67</a:t>
            </a:fld>
            <a:endParaRPr lang="en-US"/>
          </a:p>
        </p:txBody>
      </p:sp>
      <p:sp>
        <p:nvSpPr>
          <p:cNvPr id="3" name="Content Placeholder 2"/>
          <p:cNvSpPr>
            <a:spLocks noGrp="1"/>
          </p:cNvSpPr>
          <p:nvPr>
            <p:ph sz="quarter" idx="1"/>
          </p:nvPr>
        </p:nvSpPr>
        <p:spPr>
          <a:xfrm>
            <a:off x="533400" y="1752600"/>
            <a:ext cx="8077200" cy="4876800"/>
          </a:xfrm>
        </p:spPr>
        <p:txBody>
          <a:bodyPr>
            <a:noAutofit/>
          </a:bodyPr>
          <a:lstStyle/>
          <a:p>
            <a:pPr marL="0" lvl="0" indent="0">
              <a:lnSpc>
                <a:spcPct val="110000"/>
              </a:lnSpc>
              <a:spcBef>
                <a:spcPts val="0"/>
              </a:spcBef>
              <a:buSzPct val="100000"/>
              <a:buNone/>
            </a:pPr>
            <a:r>
              <a:rPr lang="en-US" sz="2400" b="1" dirty="0" smtClean="0">
                <a:latin typeface="Calibri" pitchFamily="34" charset="0"/>
              </a:rPr>
              <a:t>Webinars</a:t>
            </a:r>
          </a:p>
          <a:p>
            <a:pPr marL="0" lvl="0" indent="0">
              <a:lnSpc>
                <a:spcPct val="110000"/>
              </a:lnSpc>
              <a:spcBef>
                <a:spcPts val="0"/>
              </a:spcBef>
              <a:buSzPct val="100000"/>
              <a:buNone/>
            </a:pPr>
            <a:endParaRPr lang="en-US" sz="1600" b="1" dirty="0" smtClean="0">
              <a:latin typeface="Calibri" pitchFamily="34" charset="0"/>
            </a:endParaRPr>
          </a:p>
          <a:p>
            <a:pPr marL="0" lvl="0" indent="0">
              <a:lnSpc>
                <a:spcPct val="110000"/>
              </a:lnSpc>
              <a:spcBef>
                <a:spcPts val="0"/>
              </a:spcBef>
              <a:buSzPct val="100000"/>
              <a:buNone/>
            </a:pPr>
            <a:endParaRPr lang="en-US" sz="1400" b="1"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FY 2015 Household Report</a:t>
            </a:r>
          </a:p>
          <a:p>
            <a:pPr marL="0" indent="0">
              <a:lnSpc>
                <a:spcPct val="80000"/>
              </a:lnSpc>
              <a:spcBef>
                <a:spcPts val="0"/>
              </a:spcBef>
              <a:buSzPct val="100000"/>
              <a:buNone/>
            </a:pPr>
            <a:endParaRPr lang="en-US" sz="2000" dirty="0" smtClean="0">
              <a:latin typeface="Calibri" pitchFamily="34" charset="0"/>
              <a:hlinkClick r:id="rId2"/>
            </a:endParaRPr>
          </a:p>
          <a:p>
            <a:pPr marL="411480" lvl="1" indent="0">
              <a:lnSpc>
                <a:spcPct val="80000"/>
              </a:lnSpc>
              <a:spcBef>
                <a:spcPts val="0"/>
              </a:spcBef>
              <a:buSzPct val="100000"/>
              <a:buNone/>
            </a:pPr>
            <a:r>
              <a:rPr lang="en-US" sz="1600" dirty="0">
                <a:latin typeface="Calibri" pitchFamily="34" charset="0"/>
                <a:hlinkClick r:id="rId3"/>
              </a:rPr>
              <a:t>https://</a:t>
            </a:r>
            <a:r>
              <a:rPr lang="en-US" sz="1600" dirty="0" smtClean="0">
                <a:latin typeface="Calibri" pitchFamily="34" charset="0"/>
                <a:hlinkClick r:id="rId3"/>
              </a:rPr>
              <a:t>www.youtube.com/watch?v=Z6gty6BSGVs</a:t>
            </a:r>
            <a:endParaRPr lang="en-US" sz="1600" dirty="0" smtClean="0">
              <a:latin typeface="Calibri" pitchFamily="34" charset="0"/>
            </a:endParaRPr>
          </a:p>
          <a:p>
            <a:pPr marL="411480" lvl="1" indent="0">
              <a:lnSpc>
                <a:spcPct val="80000"/>
              </a:lnSpc>
              <a:spcBef>
                <a:spcPts val="0"/>
              </a:spcBef>
              <a:buSzPct val="100000"/>
              <a:buNone/>
            </a:pPr>
            <a:endParaRPr lang="en-US" sz="2000"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FY 2015 Performance Data Form</a:t>
            </a:r>
          </a:p>
          <a:p>
            <a:pPr marL="0" indent="0">
              <a:lnSpc>
                <a:spcPct val="80000"/>
              </a:lnSpc>
              <a:spcBef>
                <a:spcPts val="0"/>
              </a:spcBef>
              <a:buSzPct val="100000"/>
              <a:buNone/>
            </a:pPr>
            <a:endParaRPr lang="en-US" sz="2000" dirty="0" smtClean="0">
              <a:latin typeface="Calibri" pitchFamily="34" charset="0"/>
              <a:hlinkClick r:id="rId4"/>
            </a:endParaRPr>
          </a:p>
          <a:p>
            <a:pPr marL="411480" lvl="1" indent="0">
              <a:lnSpc>
                <a:spcPct val="80000"/>
              </a:lnSpc>
              <a:spcBef>
                <a:spcPts val="0"/>
              </a:spcBef>
              <a:buSzPct val="100000"/>
              <a:buNone/>
            </a:pPr>
            <a:r>
              <a:rPr lang="en-US" sz="1600" dirty="0">
                <a:latin typeface="Calibri" pitchFamily="34" charset="0"/>
                <a:hlinkClick r:id="rId5"/>
              </a:rPr>
              <a:t>https://</a:t>
            </a:r>
            <a:r>
              <a:rPr lang="en-US" sz="1600" dirty="0" smtClean="0">
                <a:latin typeface="Calibri" pitchFamily="34" charset="0"/>
                <a:hlinkClick r:id="rId5"/>
              </a:rPr>
              <a:t>www.youtube.com/watch?v=PtXQs8zewVs</a:t>
            </a:r>
            <a:endParaRPr lang="en-US" sz="1600" dirty="0" smtClean="0">
              <a:latin typeface="Calibri" pitchFamily="34" charset="0"/>
            </a:endParaRPr>
          </a:p>
          <a:p>
            <a:pPr marL="411480" lvl="1" indent="0">
              <a:lnSpc>
                <a:spcPct val="80000"/>
              </a:lnSpc>
              <a:spcBef>
                <a:spcPts val="0"/>
              </a:spcBef>
              <a:buSzPct val="100000"/>
              <a:buNone/>
            </a:pPr>
            <a:endParaRPr lang="en-US" sz="2000" dirty="0" smtClean="0">
              <a:latin typeface="Calibri" pitchFamily="34" charset="0"/>
            </a:endParaRPr>
          </a:p>
          <a:p>
            <a:pPr>
              <a:lnSpc>
                <a:spcPct val="80000"/>
              </a:lnSpc>
              <a:spcBef>
                <a:spcPts val="0"/>
              </a:spcBef>
              <a:buSzPct val="100000"/>
              <a:buFont typeface="Wingdings" pitchFamily="2" charset="2"/>
              <a:buChar char="ü"/>
            </a:pPr>
            <a:r>
              <a:rPr lang="en-US" sz="2000" b="1" dirty="0" smtClean="0">
                <a:latin typeface="Calibri" pitchFamily="34" charset="0"/>
              </a:rPr>
              <a:t>Delivered Fuels</a:t>
            </a:r>
          </a:p>
          <a:p>
            <a:pPr marL="411480" lvl="1" indent="0">
              <a:lnSpc>
                <a:spcPct val="80000"/>
              </a:lnSpc>
              <a:spcBef>
                <a:spcPts val="0"/>
              </a:spcBef>
              <a:buSzPct val="100000"/>
              <a:buNone/>
            </a:pPr>
            <a:endParaRPr lang="en-US" sz="1600" dirty="0" smtClean="0">
              <a:latin typeface="Calibri" pitchFamily="34" charset="0"/>
              <a:hlinkClick r:id="rId6"/>
            </a:endParaRPr>
          </a:p>
          <a:p>
            <a:pPr marL="411480" lvl="1" indent="0">
              <a:lnSpc>
                <a:spcPct val="80000"/>
              </a:lnSpc>
              <a:spcBef>
                <a:spcPts val="0"/>
              </a:spcBef>
              <a:buSzPct val="100000"/>
              <a:buNone/>
            </a:pPr>
            <a:r>
              <a:rPr lang="en-US" sz="1600" dirty="0" smtClean="0">
                <a:latin typeface="Calibri" pitchFamily="34" charset="0"/>
                <a:hlinkClick r:id="rId7"/>
              </a:rPr>
              <a:t>https</a:t>
            </a:r>
            <a:r>
              <a:rPr lang="en-US" sz="1600" dirty="0">
                <a:latin typeface="Calibri" pitchFamily="34" charset="0"/>
                <a:hlinkClick r:id="rId7"/>
              </a:rPr>
              <a:t>://</a:t>
            </a:r>
            <a:r>
              <a:rPr lang="en-US" sz="1600" dirty="0" smtClean="0">
                <a:latin typeface="Calibri" pitchFamily="34" charset="0"/>
                <a:hlinkClick r:id="rId7"/>
              </a:rPr>
              <a:t>liheappm.ncat.org/sites/default/files/private/training/webinars/DeliveredFuelVendorsPerformanceMeasuresData_061115.php</a:t>
            </a:r>
            <a:r>
              <a:rPr lang="en-US" sz="1600" dirty="0" smtClean="0">
                <a:latin typeface="Calibri" pitchFamily="34" charset="0"/>
              </a:rPr>
              <a:t> </a:t>
            </a:r>
            <a:endParaRPr lang="en-US" sz="1600" dirty="0">
              <a:latin typeface="Calibri" pitchFamily="34" charset="0"/>
            </a:endParaRPr>
          </a:p>
          <a:p>
            <a:pPr>
              <a:lnSpc>
                <a:spcPct val="80000"/>
              </a:lnSpc>
              <a:spcBef>
                <a:spcPts val="0"/>
              </a:spcBef>
              <a:buSzPct val="100000"/>
              <a:buFont typeface="Wingdings" pitchFamily="2" charset="2"/>
              <a:buChar char="ü"/>
            </a:pPr>
            <a:endParaRPr lang="en-US" sz="2000" dirty="0" smtClean="0">
              <a:latin typeface="Calibri" pitchFamily="34" charset="0"/>
            </a:endParaRPr>
          </a:p>
          <a:p>
            <a:pPr lvl="1">
              <a:lnSpc>
                <a:spcPct val="110000"/>
              </a:lnSpc>
              <a:spcBef>
                <a:spcPts val="0"/>
              </a:spcBef>
              <a:buSzPct val="100000"/>
              <a:buFont typeface="Wingdings" pitchFamily="2" charset="2"/>
              <a:buChar char="ü"/>
            </a:pPr>
            <a:endParaRPr lang="en-US" sz="2800" dirty="0" smtClean="0">
              <a:latin typeface="Calibri" pitchFamily="34" charset="0"/>
            </a:endParaRPr>
          </a:p>
          <a:p>
            <a:pPr lvl="1">
              <a:lnSpc>
                <a:spcPct val="110000"/>
              </a:lnSpc>
              <a:spcBef>
                <a:spcPts val="0"/>
              </a:spcBef>
              <a:buSzPct val="100000"/>
              <a:buFont typeface="Wingdings" pitchFamily="2" charset="2"/>
              <a:buChar char="ü"/>
            </a:pPr>
            <a:endParaRPr lang="en-US" sz="2800" dirty="0" smtClean="0">
              <a:latin typeface="Calibri" pitchFamily="34" charset="0"/>
            </a:endParaRPr>
          </a:p>
          <a:p>
            <a:pPr>
              <a:lnSpc>
                <a:spcPct val="110000"/>
              </a:lnSpc>
              <a:spcBef>
                <a:spcPts val="0"/>
              </a:spcBef>
              <a:buSzPct val="100000"/>
              <a:buFont typeface="Wingdings" pitchFamily="2" charset="2"/>
              <a:buChar char="ü"/>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57956817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144000" cy="990600"/>
          </a:xfrm>
        </p:spPr>
        <p:txBody>
          <a:bodyPr>
            <a:normAutofit/>
          </a:bodyPr>
          <a:lstStyle/>
          <a:p>
            <a:pPr marL="234950"/>
            <a:r>
              <a:rPr lang="en-US" sz="3200" b="1" dirty="0">
                <a:solidFill>
                  <a:schemeClr val="tx2">
                    <a:lumMod val="75000"/>
                  </a:schemeClr>
                </a:solidFill>
                <a:latin typeface="Calibri" pitchFamily="34" charset="0"/>
              </a:rPr>
              <a:t>Section V: Performance Measures Resources</a:t>
            </a:r>
            <a:endParaRPr lang="en-US" sz="32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68</a:t>
            </a:fld>
            <a:endParaRPr lang="en-US"/>
          </a:p>
        </p:txBody>
      </p:sp>
      <p:sp>
        <p:nvSpPr>
          <p:cNvPr id="3" name="Content Placeholder 2"/>
          <p:cNvSpPr>
            <a:spLocks noGrp="1"/>
          </p:cNvSpPr>
          <p:nvPr>
            <p:ph sz="quarter" idx="1"/>
          </p:nvPr>
        </p:nvSpPr>
        <p:spPr>
          <a:xfrm>
            <a:off x="457200" y="1676400"/>
            <a:ext cx="8229600" cy="4876800"/>
          </a:xfrm>
        </p:spPr>
        <p:txBody>
          <a:bodyPr>
            <a:noAutofit/>
          </a:bodyPr>
          <a:lstStyle/>
          <a:p>
            <a:pPr marL="0" indent="0">
              <a:buSzPct val="75000"/>
              <a:buNone/>
            </a:pPr>
            <a:r>
              <a:rPr lang="en-US" sz="2800" b="1" dirty="0" smtClean="0">
                <a:latin typeface="Calibri" pitchFamily="34" charset="0"/>
              </a:rPr>
              <a:t>LIHEAP </a:t>
            </a:r>
            <a:r>
              <a:rPr lang="en-US" sz="2800" b="1" dirty="0">
                <a:latin typeface="Calibri" pitchFamily="34" charset="0"/>
              </a:rPr>
              <a:t>Performance Measure Data Collection Guide</a:t>
            </a:r>
          </a:p>
          <a:p>
            <a:pPr marL="457200" indent="-457200">
              <a:lnSpc>
                <a:spcPct val="60000"/>
              </a:lnSpc>
              <a:spcBef>
                <a:spcPts val="0"/>
              </a:spcBef>
            </a:pPr>
            <a:endParaRPr lang="en-US" sz="1600" b="1"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Overview: </a:t>
            </a:r>
            <a:r>
              <a:rPr lang="en-US" sz="2000" i="1" dirty="0">
                <a:latin typeface="Calibri" pitchFamily="34" charset="0"/>
              </a:rPr>
              <a:t>“LIHEAP Performance Measures Data Collection Guide”</a:t>
            </a: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“Client Waiver”</a:t>
            </a: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Selection”</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Agreement”</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“Vendor Data Exchange Templates”</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“Subgrantee Data Exchange Templates”</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“Criteria for Determining Service Restoration”</a:t>
            </a:r>
            <a:endParaRPr lang="en-US" sz="2000" dirty="0">
              <a:latin typeface="Calibri" pitchFamily="34" charset="0"/>
            </a:endParaRPr>
          </a:p>
          <a:p>
            <a:pPr marL="631825" indent="-284163">
              <a:lnSpc>
                <a:spcPct val="130000"/>
              </a:lnSpc>
              <a:spcBef>
                <a:spcPts val="0"/>
              </a:spcBef>
              <a:buFont typeface="Wingdings" pitchFamily="2" charset="2"/>
              <a:buChar char="Ø"/>
            </a:pPr>
            <a:r>
              <a:rPr lang="en-US" sz="2000" dirty="0">
                <a:latin typeface="Calibri" pitchFamily="34" charset="0"/>
              </a:rPr>
              <a:t>Supplement: </a:t>
            </a:r>
            <a:r>
              <a:rPr lang="en-US" sz="2000" i="1" dirty="0">
                <a:latin typeface="Calibri" pitchFamily="34" charset="0"/>
              </a:rPr>
              <a:t>“Criteria for Determining “At-Risk” Clients</a:t>
            </a:r>
            <a:r>
              <a:rPr lang="en-US" sz="2000" i="1" dirty="0" smtClean="0">
                <a:latin typeface="Calibri" pitchFamily="34" charset="0"/>
              </a:rPr>
              <a:t>”</a:t>
            </a:r>
            <a:endParaRPr lang="en-US" sz="2000" dirty="0">
              <a:latin typeface="Calibri" pitchFamily="34" charset="0"/>
            </a:endParaRPr>
          </a:p>
          <a:p>
            <a:pPr marL="631825" indent="-284163">
              <a:lnSpc>
                <a:spcPct val="130000"/>
              </a:lnSpc>
              <a:spcBef>
                <a:spcPts val="0"/>
              </a:spcBef>
              <a:buFont typeface="Wingdings" pitchFamily="2" charset="2"/>
              <a:buChar char="Ø"/>
            </a:pPr>
            <a:endParaRPr lang="en-US" sz="1600" dirty="0" smtClean="0">
              <a:latin typeface="Calibri" pitchFamily="34" charset="0"/>
            </a:endParaRPr>
          </a:p>
          <a:p>
            <a:pPr marL="0" indent="0">
              <a:lnSpc>
                <a:spcPct val="80000"/>
              </a:lnSpc>
              <a:spcBef>
                <a:spcPts val="0"/>
              </a:spcBef>
              <a:buSzPct val="60000"/>
              <a:buNone/>
            </a:pPr>
            <a:r>
              <a:rPr lang="en-US" sz="2000" b="1" dirty="0" smtClean="0">
                <a:latin typeface="Calibri" pitchFamily="34" charset="0"/>
              </a:rPr>
              <a:t>These resources will be available on the LIHEAP Virtual Library shortly after this </a:t>
            </a:r>
            <a:r>
              <a:rPr lang="en-US" sz="2000" b="1" dirty="0" smtClean="0">
                <a:latin typeface="Calibri" pitchFamily="34" charset="0"/>
              </a:rPr>
              <a:t>webinar at:  </a:t>
            </a:r>
            <a:r>
              <a:rPr lang="en-US" sz="2000" b="1" i="1" dirty="0" smtClean="0">
                <a:latin typeface="Calibri" pitchFamily="34" charset="0"/>
                <a:hlinkClick r:id="rId3"/>
              </a:rPr>
              <a:t>http://</a:t>
            </a:r>
            <a:r>
              <a:rPr lang="en-US" sz="2000" b="1" i="1" dirty="0" smtClean="0">
                <a:solidFill>
                  <a:srgbClr val="C00000"/>
                </a:solidFill>
                <a:latin typeface="Calibri" pitchFamily="34" charset="0"/>
                <a:hlinkClick r:id="rId3"/>
              </a:rPr>
              <a:t>chdev.ncat.org</a:t>
            </a:r>
            <a:r>
              <a:rPr lang="en-US" sz="2000" b="1" i="1" dirty="0" smtClean="0">
                <a:solidFill>
                  <a:srgbClr val="C00000"/>
                </a:solidFill>
                <a:latin typeface="Calibri" pitchFamily="34" charset="0"/>
                <a:hlinkClick r:id="rId3"/>
              </a:rPr>
              <a:t>.</a:t>
            </a:r>
            <a:endParaRPr lang="en-US" sz="2000" b="1" i="1" dirty="0" smtClean="0">
              <a:solidFill>
                <a:srgbClr val="C00000"/>
              </a:solidFill>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a:lnSpc>
                <a:spcPct val="60000"/>
              </a:lnSpc>
              <a:spcBef>
                <a:spcPts val="0"/>
              </a:spcBef>
              <a:buSzPct val="75000"/>
              <a:buFont typeface="Arial" pitchFamily="34" charset="0"/>
              <a:buChar char="•"/>
            </a:pPr>
            <a:endParaRPr lang="en-US" sz="2400" b="1" dirty="0" smtClean="0">
              <a:latin typeface="Calibri" pitchFamily="34" charset="0"/>
            </a:endParaRPr>
          </a:p>
          <a:p>
            <a:pPr marL="457200" indent="0">
              <a:lnSpc>
                <a:spcPct val="130000"/>
              </a:lnSpc>
              <a:buSzPct val="60000"/>
              <a:buNone/>
            </a:pPr>
            <a:endParaRPr lang="en-US" dirty="0" smtClean="0">
              <a:latin typeface="Calibri" pitchFamily="34" charset="0"/>
            </a:endParaRPr>
          </a:p>
        </p:txBody>
      </p:sp>
    </p:spTree>
    <p:extLst>
      <p:ext uri="{BB962C8B-B14F-4D97-AF65-F5344CB8AC3E}">
        <p14:creationId xmlns:p14="http://schemas.microsoft.com/office/powerpoint/2010/main" val="80339301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a:t>
            </a:r>
            <a:r>
              <a:rPr lang="en-US" sz="3200" b="1" dirty="0">
                <a:solidFill>
                  <a:schemeClr val="tx2">
                    <a:lumMod val="75000"/>
                  </a:schemeClr>
                </a:solidFill>
                <a:latin typeface="Calibri" pitchFamily="34" charset="0"/>
              </a:rPr>
              <a:t>: Performance Measures Resources</a:t>
            </a:r>
            <a:endParaRPr lang="en-US" sz="3200" b="1" dirty="0">
              <a:solidFill>
                <a:srgbClr val="00B050"/>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69</a:t>
            </a:fld>
            <a:endParaRPr lang="en-US"/>
          </a:p>
        </p:txBody>
      </p:sp>
      <p:sp>
        <p:nvSpPr>
          <p:cNvPr id="3" name="Content Placeholder 2"/>
          <p:cNvSpPr>
            <a:spLocks noGrp="1"/>
          </p:cNvSpPr>
          <p:nvPr>
            <p:ph sz="quarter" idx="1"/>
          </p:nvPr>
        </p:nvSpPr>
        <p:spPr>
          <a:xfrm>
            <a:off x="609600" y="1752600"/>
            <a:ext cx="8001000" cy="4876800"/>
          </a:xfrm>
        </p:spPr>
        <p:txBody>
          <a:bodyPr>
            <a:normAutofit/>
          </a:bodyPr>
          <a:lstStyle/>
          <a:p>
            <a:pPr marL="0" lvl="0" indent="0">
              <a:lnSpc>
                <a:spcPct val="110000"/>
              </a:lnSpc>
              <a:spcBef>
                <a:spcPts val="0"/>
              </a:spcBef>
              <a:buSzPct val="100000"/>
              <a:buNone/>
            </a:pPr>
            <a:r>
              <a:rPr lang="en-US" sz="3100" b="1" dirty="0" smtClean="0">
                <a:latin typeface="Calibri" pitchFamily="34" charset="0"/>
              </a:rPr>
              <a:t>Performance Data Form and Instructions</a:t>
            </a:r>
          </a:p>
          <a:p>
            <a:pPr marL="685800" lvl="2" indent="0">
              <a:lnSpc>
                <a:spcPct val="110000"/>
              </a:lnSpc>
              <a:spcBef>
                <a:spcPts val="0"/>
              </a:spcBef>
              <a:buSzPct val="100000"/>
              <a:buNone/>
            </a:pPr>
            <a:endParaRPr lang="en-US" sz="2500" dirty="0" smtClean="0">
              <a:latin typeface="Calibri" pitchFamily="34" charset="0"/>
            </a:endParaRPr>
          </a:p>
          <a:p>
            <a:pPr marL="457200" lvl="1" indent="-457200">
              <a:lnSpc>
                <a:spcPct val="110000"/>
              </a:lnSpc>
              <a:spcBef>
                <a:spcPts val="0"/>
              </a:spcBef>
              <a:buSzPct val="100000"/>
              <a:buFont typeface="Wingdings" pitchFamily="2" charset="2"/>
              <a:buChar char="ü"/>
            </a:pPr>
            <a:r>
              <a:rPr lang="en-US" sz="2800" dirty="0" smtClean="0">
                <a:latin typeface="Calibri" pitchFamily="34" charset="0"/>
              </a:rPr>
              <a:t>Performance Data Form Instructions</a:t>
            </a:r>
          </a:p>
          <a:p>
            <a:pPr marL="457200" lvl="1" indent="-457200">
              <a:lnSpc>
                <a:spcPct val="110000"/>
              </a:lnSpc>
              <a:spcBef>
                <a:spcPts val="0"/>
              </a:spcBef>
              <a:buSzPct val="100000"/>
              <a:buNone/>
            </a:pPr>
            <a:r>
              <a:rPr lang="en-US" sz="2800" dirty="0" smtClean="0">
                <a:latin typeface="Calibri" pitchFamily="34" charset="0"/>
              </a:rPr>
              <a:t>	</a:t>
            </a:r>
            <a:r>
              <a:rPr lang="en-US" sz="2400" dirty="0">
                <a:latin typeface="Calibri" pitchFamily="34" charset="0"/>
                <a:hlinkClick r:id="rId3"/>
              </a:rPr>
              <a:t>https://www.acf.hhs.gov/sites/default/files/ocs/liheap_performance_data_form_instructions_2015.pdf</a:t>
            </a:r>
            <a:endParaRPr lang="en-US" sz="2400" dirty="0">
              <a:latin typeface="Calibri" pitchFamily="34" charset="0"/>
            </a:endParaRPr>
          </a:p>
          <a:p>
            <a:pPr marL="457200" lvl="1" indent="-457200">
              <a:lnSpc>
                <a:spcPct val="110000"/>
              </a:lnSpc>
              <a:spcBef>
                <a:spcPts val="0"/>
              </a:spcBef>
              <a:buSzPct val="100000"/>
              <a:buNone/>
            </a:pPr>
            <a:endParaRPr lang="en-US" sz="2800" dirty="0" smtClean="0">
              <a:latin typeface="Calibri" pitchFamily="34" charset="0"/>
            </a:endParaRPr>
          </a:p>
          <a:p>
            <a:pPr marL="457200" lvl="1" indent="-457200">
              <a:lnSpc>
                <a:spcPct val="110000"/>
              </a:lnSpc>
              <a:spcBef>
                <a:spcPts val="0"/>
              </a:spcBef>
              <a:buSzPct val="100000"/>
              <a:buFont typeface="Wingdings" pitchFamily="2" charset="2"/>
              <a:buChar char="ü"/>
            </a:pPr>
            <a:r>
              <a:rPr lang="en-US" sz="2800" dirty="0" smtClean="0">
                <a:latin typeface="Calibri" pitchFamily="34" charset="0"/>
              </a:rPr>
              <a:t>Performance Data Form FAQ</a:t>
            </a:r>
          </a:p>
          <a:p>
            <a:pPr marL="457200" lvl="2" indent="-457200">
              <a:lnSpc>
                <a:spcPct val="110000"/>
              </a:lnSpc>
              <a:spcBef>
                <a:spcPts val="0"/>
              </a:spcBef>
              <a:buSzPct val="100000"/>
              <a:buNone/>
            </a:pPr>
            <a:r>
              <a:rPr lang="en-US" sz="2500" dirty="0" smtClean="0">
                <a:latin typeface="Calibri" pitchFamily="34" charset="0"/>
              </a:rPr>
              <a:t>	</a:t>
            </a:r>
            <a:r>
              <a:rPr lang="en-US" sz="2400" dirty="0" smtClean="0">
                <a:latin typeface="Calibri" pitchFamily="34" charset="0"/>
                <a:hlinkClick r:id="rId4"/>
              </a:rPr>
              <a:t>http</a:t>
            </a:r>
            <a:r>
              <a:rPr lang="en-US" sz="2400" dirty="0">
                <a:latin typeface="Calibri" pitchFamily="34" charset="0"/>
                <a:hlinkClick r:id="rId4"/>
              </a:rPr>
              <a:t>://</a:t>
            </a:r>
            <a:r>
              <a:rPr lang="en-US" sz="2400" dirty="0" smtClean="0">
                <a:latin typeface="Calibri" pitchFamily="34" charset="0"/>
                <a:hlinkClick r:id="rId4"/>
              </a:rPr>
              <a:t>chdev.ncat.org/docs/LIHEAP_Performance_Measurement_FAQ.pdf</a:t>
            </a:r>
            <a:endParaRPr lang="en-US" sz="2400" dirty="0" smtClean="0">
              <a:latin typeface="Calibri" pitchFamily="34" charset="0"/>
            </a:endParaRPr>
          </a:p>
          <a:p>
            <a:pPr marL="457200" lvl="2" indent="-457200">
              <a:lnSpc>
                <a:spcPct val="110000"/>
              </a:lnSpc>
              <a:spcBef>
                <a:spcPts val="0"/>
              </a:spcBef>
              <a:buSzPct val="100000"/>
              <a:buNone/>
            </a:pPr>
            <a:endParaRPr lang="en-US" sz="2400" dirty="0">
              <a:latin typeface="Calibri" pitchFamily="34" charset="0"/>
            </a:endParaRPr>
          </a:p>
          <a:p>
            <a:pPr>
              <a:lnSpc>
                <a:spcPct val="110000"/>
              </a:lnSpc>
              <a:spcBef>
                <a:spcPts val="0"/>
              </a:spcBef>
              <a:buSzPct val="100000"/>
              <a:buFont typeface="Wingdings" pitchFamily="2" charset="2"/>
              <a:buChar char="ü"/>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157738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0" y="281622"/>
            <a:ext cx="9144000" cy="990600"/>
          </a:xfrm>
        </p:spPr>
        <p:txBody>
          <a:bodyPr>
            <a:noAutofit/>
          </a:bodyPr>
          <a:lstStyle/>
          <a:p>
            <a:pPr marL="2063750" indent="-1952625">
              <a:lnSpc>
                <a:spcPct val="80000"/>
              </a:lnSpc>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What Data Do You Need?</a:t>
            </a:r>
            <a:endParaRPr lang="en-US" sz="3200" b="1" i="1" dirty="0">
              <a:solidFill>
                <a:srgbClr val="00B050"/>
              </a:solidFill>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7</a:t>
            </a:fld>
            <a:endParaRPr lang="en-US"/>
          </a:p>
        </p:txBody>
      </p:sp>
      <p:sp>
        <p:nvSpPr>
          <p:cNvPr id="10" name="Content Placeholder 2"/>
          <p:cNvSpPr>
            <a:spLocks noGrp="1"/>
          </p:cNvSpPr>
          <p:nvPr>
            <p:ph sz="quarter" idx="1"/>
          </p:nvPr>
        </p:nvSpPr>
        <p:spPr>
          <a:xfrm>
            <a:off x="533400" y="2057400"/>
            <a:ext cx="7924800" cy="3810000"/>
          </a:xfrm>
        </p:spPr>
        <p:txBody>
          <a:bodyPr>
            <a:noAutofit/>
          </a:bodyPr>
          <a:lstStyle/>
          <a:p>
            <a:pPr marL="0" indent="0">
              <a:spcBef>
                <a:spcPts val="0"/>
              </a:spcBef>
              <a:spcAft>
                <a:spcPts val="1800"/>
              </a:spcAft>
              <a:buNone/>
            </a:pPr>
            <a:r>
              <a:rPr lang="en-US" sz="2400" b="1" dirty="0" smtClean="0">
                <a:latin typeface="Calibri" pitchFamily="34" charset="0"/>
              </a:rPr>
              <a:t>Data Required for Energy Burden Measures:</a:t>
            </a:r>
          </a:p>
          <a:p>
            <a:pPr marL="457200" indent="-457200">
              <a:lnSpc>
                <a:spcPct val="160000"/>
              </a:lnSpc>
              <a:spcBef>
                <a:spcPts val="0"/>
              </a:spcBef>
              <a:buSzPct val="85000"/>
              <a:buFont typeface="Arial" pitchFamily="34" charset="0"/>
              <a:buChar char="•"/>
            </a:pPr>
            <a:r>
              <a:rPr lang="en-US" sz="2200" dirty="0">
                <a:latin typeface="Calibri" pitchFamily="34" charset="0"/>
              </a:rPr>
              <a:t>Main Heating Fuel Type (</a:t>
            </a:r>
            <a:r>
              <a:rPr lang="en-US" sz="2200" i="1" dirty="0">
                <a:latin typeface="Calibri" pitchFamily="34" charset="0"/>
              </a:rPr>
              <a:t>Application</a:t>
            </a:r>
            <a:r>
              <a:rPr lang="en-US" sz="2200" dirty="0" smtClean="0">
                <a:latin typeface="Calibri" pitchFamily="34" charset="0"/>
              </a:rPr>
              <a:t>)</a:t>
            </a:r>
          </a:p>
          <a:p>
            <a:pPr marL="457200" indent="-457200">
              <a:lnSpc>
                <a:spcPct val="160000"/>
              </a:lnSpc>
              <a:spcBef>
                <a:spcPts val="0"/>
              </a:spcBef>
              <a:buSzPct val="85000"/>
              <a:buFont typeface="Arial" pitchFamily="34" charset="0"/>
              <a:buChar char="•"/>
            </a:pPr>
            <a:r>
              <a:rPr lang="en-US" sz="2200" dirty="0" smtClean="0">
                <a:latin typeface="Calibri" pitchFamily="34" charset="0"/>
              </a:rPr>
              <a:t>Average Annual Household Income (</a:t>
            </a:r>
            <a:r>
              <a:rPr lang="en-US" sz="2200" i="1" dirty="0" smtClean="0">
                <a:latin typeface="Calibri" pitchFamily="34" charset="0"/>
              </a:rPr>
              <a:t>Application</a:t>
            </a:r>
            <a:r>
              <a:rPr lang="en-US" sz="2200" dirty="0" smtClean="0">
                <a:latin typeface="Calibri" pitchFamily="34" charset="0"/>
              </a:rPr>
              <a:t>)</a:t>
            </a:r>
          </a:p>
          <a:p>
            <a:pPr marL="457200" indent="-457200">
              <a:lnSpc>
                <a:spcPct val="160000"/>
              </a:lnSpc>
              <a:spcBef>
                <a:spcPts val="0"/>
              </a:spcBef>
              <a:buSzPct val="85000"/>
              <a:buFont typeface="Arial" pitchFamily="34" charset="0"/>
              <a:buChar char="•"/>
            </a:pPr>
            <a:r>
              <a:rPr lang="en-US" sz="2200" dirty="0" smtClean="0">
                <a:latin typeface="Calibri" pitchFamily="34" charset="0"/>
              </a:rPr>
              <a:t>Average Annual LIHEAP Benefit (</a:t>
            </a:r>
            <a:r>
              <a:rPr lang="en-US" sz="2200" i="1" dirty="0" smtClean="0">
                <a:latin typeface="Calibri" pitchFamily="34" charset="0"/>
              </a:rPr>
              <a:t>Management System</a:t>
            </a:r>
            <a:r>
              <a:rPr lang="en-US" sz="2200" dirty="0" smtClean="0">
                <a:latin typeface="Calibri" pitchFamily="34" charset="0"/>
              </a:rPr>
              <a:t>)</a:t>
            </a:r>
          </a:p>
          <a:p>
            <a:pPr marL="457200" indent="-457200">
              <a:lnSpc>
                <a:spcPct val="160000"/>
              </a:lnSpc>
              <a:spcBef>
                <a:spcPts val="0"/>
              </a:spcBef>
              <a:buSzPct val="85000"/>
              <a:buFont typeface="Arial" pitchFamily="34" charset="0"/>
              <a:buChar char="•"/>
            </a:pPr>
            <a:r>
              <a:rPr lang="en-US" sz="2200" dirty="0" smtClean="0">
                <a:latin typeface="Calibri" pitchFamily="34" charset="0"/>
              </a:rPr>
              <a:t>Average Annual Household Main Heating Fuel Bill (</a:t>
            </a:r>
            <a:r>
              <a:rPr lang="en-US" sz="2200" i="1" dirty="0" smtClean="0">
                <a:latin typeface="Calibri" pitchFamily="34" charset="0"/>
              </a:rPr>
              <a:t>Vendors</a:t>
            </a:r>
            <a:r>
              <a:rPr lang="en-US" sz="2200" dirty="0" smtClean="0">
                <a:latin typeface="Calibri" pitchFamily="34" charset="0"/>
              </a:rPr>
              <a:t>)</a:t>
            </a:r>
          </a:p>
          <a:p>
            <a:pPr marL="457200" indent="-457200">
              <a:lnSpc>
                <a:spcPct val="160000"/>
              </a:lnSpc>
              <a:spcBef>
                <a:spcPts val="0"/>
              </a:spcBef>
              <a:buSzPct val="85000"/>
              <a:buFont typeface="Arial" pitchFamily="34" charset="0"/>
              <a:buChar char="•"/>
            </a:pPr>
            <a:r>
              <a:rPr lang="en-US" sz="2200" dirty="0" smtClean="0">
                <a:latin typeface="Calibri" pitchFamily="34" charset="0"/>
              </a:rPr>
              <a:t>Average Annual Household Electricity Bill (</a:t>
            </a:r>
            <a:r>
              <a:rPr lang="en-US" sz="2200" i="1" dirty="0" smtClean="0">
                <a:latin typeface="Calibri" pitchFamily="34" charset="0"/>
              </a:rPr>
              <a:t>Vendors</a:t>
            </a:r>
            <a:r>
              <a:rPr lang="en-US" sz="2200" dirty="0" smtClean="0">
                <a:latin typeface="Calibri" pitchFamily="34" charset="0"/>
              </a:rPr>
              <a:t>)</a:t>
            </a:r>
          </a:p>
          <a:p>
            <a:pPr marL="457200" indent="-457200">
              <a:spcBef>
                <a:spcPts val="0"/>
              </a:spcBef>
              <a:buFont typeface="Arial" pitchFamily="34" charset="0"/>
              <a:buChar char="•"/>
            </a:pPr>
            <a:endParaRPr lang="en-US" sz="2400" dirty="0">
              <a:latin typeface="Calibri" pitchFamily="34" charset="0"/>
            </a:endParaRPr>
          </a:p>
        </p:txBody>
      </p:sp>
    </p:spTree>
    <p:extLst>
      <p:ext uri="{BB962C8B-B14F-4D97-AF65-F5344CB8AC3E}">
        <p14:creationId xmlns:p14="http://schemas.microsoft.com/office/powerpoint/2010/main" val="38115033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a:t>
            </a:r>
            <a:r>
              <a:rPr lang="en-US" sz="3200" b="1" dirty="0">
                <a:solidFill>
                  <a:schemeClr val="tx2">
                    <a:lumMod val="75000"/>
                  </a:schemeClr>
                </a:solidFill>
                <a:latin typeface="Calibri" pitchFamily="34" charset="0"/>
              </a:rPr>
              <a:t>: Performance Measures Resources</a:t>
            </a:r>
            <a:endParaRPr lang="en-US" sz="3200" b="1" dirty="0">
              <a:solidFill>
                <a:srgbClr val="00B050"/>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70</a:t>
            </a:fld>
            <a:endParaRPr lang="en-US"/>
          </a:p>
        </p:txBody>
      </p:sp>
      <p:sp>
        <p:nvSpPr>
          <p:cNvPr id="3" name="Content Placeholder 2"/>
          <p:cNvSpPr>
            <a:spLocks noGrp="1"/>
          </p:cNvSpPr>
          <p:nvPr>
            <p:ph sz="quarter" idx="1"/>
          </p:nvPr>
        </p:nvSpPr>
        <p:spPr>
          <a:xfrm>
            <a:off x="609600" y="1752600"/>
            <a:ext cx="8001000" cy="4876800"/>
          </a:xfrm>
        </p:spPr>
        <p:txBody>
          <a:bodyPr>
            <a:normAutofit/>
          </a:bodyPr>
          <a:lstStyle/>
          <a:p>
            <a:pPr marL="0" lvl="0" indent="0">
              <a:lnSpc>
                <a:spcPct val="80000"/>
              </a:lnSpc>
              <a:spcBef>
                <a:spcPts val="0"/>
              </a:spcBef>
              <a:buSzPct val="100000"/>
              <a:buNone/>
            </a:pPr>
            <a:endParaRPr lang="en-US" sz="3100" b="1" dirty="0" smtClean="0">
              <a:latin typeface="Calibri" pitchFamily="34" charset="0"/>
            </a:endParaRPr>
          </a:p>
          <a:p>
            <a:pPr marL="0" lvl="0" indent="0">
              <a:lnSpc>
                <a:spcPct val="80000"/>
              </a:lnSpc>
              <a:spcBef>
                <a:spcPts val="0"/>
              </a:spcBef>
              <a:buSzPct val="100000"/>
              <a:buNone/>
            </a:pPr>
            <a:r>
              <a:rPr lang="en-US" sz="3100" b="1" dirty="0" smtClean="0">
                <a:latin typeface="Calibri" pitchFamily="34" charset="0"/>
              </a:rPr>
              <a:t>Performance Management Website</a:t>
            </a:r>
          </a:p>
          <a:p>
            <a:pPr marL="685800" lvl="2" indent="0">
              <a:lnSpc>
                <a:spcPct val="80000"/>
              </a:lnSpc>
              <a:spcBef>
                <a:spcPts val="0"/>
              </a:spcBef>
              <a:buSzPct val="100000"/>
              <a:buNone/>
            </a:pPr>
            <a:endParaRPr lang="en-US" sz="2500" dirty="0" smtClean="0">
              <a:latin typeface="Calibri" pitchFamily="34" charset="0"/>
            </a:endParaRPr>
          </a:p>
          <a:p>
            <a:pPr marL="457200" lvl="1" indent="-457200">
              <a:lnSpc>
                <a:spcPct val="80000"/>
              </a:lnSpc>
              <a:spcBef>
                <a:spcPts val="0"/>
              </a:spcBef>
              <a:buSzPct val="100000"/>
              <a:buNone/>
            </a:pPr>
            <a:r>
              <a:rPr lang="en-US" sz="2800" dirty="0" smtClean="0">
                <a:latin typeface="Calibri" pitchFamily="34" charset="0"/>
              </a:rPr>
              <a:t>	</a:t>
            </a:r>
            <a:r>
              <a:rPr lang="en-US" sz="2800" dirty="0">
                <a:solidFill>
                  <a:srgbClr val="C00000"/>
                </a:solidFill>
                <a:latin typeface="Calibri" pitchFamily="34" charset="0"/>
                <a:hlinkClick r:id="rId2"/>
              </a:rPr>
              <a:t>https://liheappm.ncat.org</a:t>
            </a:r>
            <a:r>
              <a:rPr lang="en-US" sz="2800" dirty="0" smtClean="0">
                <a:solidFill>
                  <a:srgbClr val="C00000"/>
                </a:solidFill>
                <a:latin typeface="Calibri" pitchFamily="34" charset="0"/>
                <a:hlinkClick r:id="rId2"/>
              </a:rPr>
              <a:t>/</a:t>
            </a:r>
            <a:endParaRPr lang="en-US" sz="2800" dirty="0" smtClean="0">
              <a:solidFill>
                <a:srgbClr val="C00000"/>
              </a:solidFill>
              <a:latin typeface="Calibri" pitchFamily="34" charset="0"/>
            </a:endParaRPr>
          </a:p>
          <a:p>
            <a:pPr marL="457200" lvl="1" indent="-457200">
              <a:lnSpc>
                <a:spcPct val="80000"/>
              </a:lnSpc>
              <a:spcBef>
                <a:spcPts val="0"/>
              </a:spcBef>
              <a:buSzPct val="100000"/>
              <a:buNone/>
            </a:pPr>
            <a:endParaRPr lang="en-US" sz="2800" dirty="0">
              <a:latin typeface="Calibri" pitchFamily="34" charset="0"/>
            </a:endParaRPr>
          </a:p>
          <a:p>
            <a:pPr marL="0" lvl="1" indent="0">
              <a:lnSpc>
                <a:spcPct val="80000"/>
              </a:lnSpc>
              <a:spcBef>
                <a:spcPts val="0"/>
              </a:spcBef>
              <a:buSzPct val="100000"/>
              <a:buNone/>
            </a:pPr>
            <a:endParaRPr lang="en-US" sz="2400" i="1" dirty="0" smtClean="0">
              <a:latin typeface="Calibri" pitchFamily="34" charset="0"/>
            </a:endParaRPr>
          </a:p>
          <a:p>
            <a:pPr marL="0" lvl="1" indent="0">
              <a:lnSpc>
                <a:spcPct val="80000"/>
              </a:lnSpc>
              <a:spcBef>
                <a:spcPts val="0"/>
              </a:spcBef>
              <a:buSzPct val="100000"/>
              <a:buNone/>
            </a:pPr>
            <a:r>
              <a:rPr lang="en-US" sz="2400" i="1" dirty="0" smtClean="0">
                <a:latin typeface="Calibri" pitchFamily="34" charset="0"/>
              </a:rPr>
              <a:t>If </a:t>
            </a:r>
            <a:r>
              <a:rPr lang="en-US" sz="2400" i="1" dirty="0" smtClean="0">
                <a:latin typeface="Calibri" pitchFamily="34" charset="0"/>
              </a:rPr>
              <a:t>you need assistance accessing the Performance Management website, please contact:</a:t>
            </a:r>
          </a:p>
          <a:p>
            <a:pPr marL="0" lvl="1" indent="0">
              <a:lnSpc>
                <a:spcPct val="80000"/>
              </a:lnSpc>
              <a:spcBef>
                <a:spcPts val="0"/>
              </a:spcBef>
              <a:buSzPct val="100000"/>
              <a:buNone/>
            </a:pPr>
            <a:endParaRPr lang="en-US" sz="2800" dirty="0">
              <a:latin typeface="Calibri" pitchFamily="34" charset="0"/>
            </a:endParaRPr>
          </a:p>
          <a:p>
            <a:pPr marL="731520" lvl="2" indent="-457200">
              <a:lnSpc>
                <a:spcPct val="80000"/>
              </a:lnSpc>
              <a:spcBef>
                <a:spcPts val="0"/>
              </a:spcBef>
              <a:buSzPct val="100000"/>
              <a:buFont typeface="Wingdings" panose="05000000000000000000" pitchFamily="2" charset="2"/>
              <a:buChar char="Ø"/>
            </a:pPr>
            <a:r>
              <a:rPr lang="en-US" sz="2500" b="1" dirty="0" smtClean="0">
                <a:latin typeface="Calibri" pitchFamily="34" charset="0"/>
              </a:rPr>
              <a:t>Sherry Vogel</a:t>
            </a:r>
          </a:p>
          <a:p>
            <a:pPr marL="731520" lvl="2" indent="0">
              <a:lnSpc>
                <a:spcPct val="80000"/>
              </a:lnSpc>
              <a:spcBef>
                <a:spcPts val="0"/>
              </a:spcBef>
              <a:buSzPct val="100000"/>
              <a:buNone/>
            </a:pPr>
            <a:r>
              <a:rPr lang="en-US" sz="2500" dirty="0">
                <a:latin typeface="Calibri" pitchFamily="34" charset="0"/>
              </a:rPr>
              <a:t>sherryv@ncat.org</a:t>
            </a:r>
            <a:endParaRPr lang="en-US" sz="2500" dirty="0" smtClean="0">
              <a:latin typeface="Calibri" pitchFamily="34" charset="0"/>
            </a:endParaRPr>
          </a:p>
          <a:p>
            <a:pPr>
              <a:lnSpc>
                <a:spcPct val="110000"/>
              </a:lnSpc>
              <a:spcBef>
                <a:spcPts val="0"/>
              </a:spcBef>
              <a:buSzPct val="100000"/>
              <a:buFont typeface="Wingdings" pitchFamily="2" charset="2"/>
              <a:buChar char="ü"/>
            </a:pPr>
            <a:endParaRPr lang="en-US" dirty="0">
              <a:latin typeface="Calibri" pitchFamily="34" charset="0"/>
            </a:endParaRPr>
          </a:p>
          <a:p>
            <a:pPr marL="457200" indent="-457200">
              <a:lnSpc>
                <a:spcPct val="80000"/>
              </a:lnSpc>
              <a:buFont typeface="Wingdings" pitchFamily="2" charset="2"/>
              <a:buChar char="ü"/>
            </a:pPr>
            <a:endParaRPr lang="en-US" sz="2000" dirty="0" smtClean="0">
              <a:latin typeface="Calibri" pitchFamily="34" charset="0"/>
            </a:endParaRPr>
          </a:p>
          <a:p>
            <a:pPr marL="0" indent="0">
              <a:lnSpc>
                <a:spcPct val="80000"/>
              </a:lnSpc>
              <a:buNone/>
            </a:pPr>
            <a:endParaRPr lang="en-US" sz="2800" dirty="0">
              <a:latin typeface="Calibri" pitchFamily="34" charset="0"/>
            </a:endParaRPr>
          </a:p>
          <a:p>
            <a:pPr marL="0" lvl="0" indent="0">
              <a:lnSpc>
                <a:spcPct val="80000"/>
              </a:lnSpc>
              <a:buNone/>
            </a:pPr>
            <a:endParaRPr lang="en-US" sz="2800" dirty="0">
              <a:latin typeface="Calibri" pitchFamily="34" charset="0"/>
            </a:endParaRPr>
          </a:p>
          <a:p>
            <a:pPr marL="0" indent="0">
              <a:lnSpc>
                <a:spcPct val="80000"/>
              </a:lnSpc>
              <a:buNone/>
            </a:pPr>
            <a:endParaRPr lang="en-US" sz="28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58414316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28600" y="304800"/>
            <a:ext cx="8915400" cy="990600"/>
          </a:xfrm>
        </p:spPr>
        <p:txBody>
          <a:bodyPr>
            <a:normAutofit/>
          </a:bodyPr>
          <a:lstStyle/>
          <a:p>
            <a:pPr marL="11112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a:t>
            </a:r>
            <a:r>
              <a:rPr lang="en-US" sz="3200" b="1" dirty="0">
                <a:solidFill>
                  <a:schemeClr val="tx2">
                    <a:lumMod val="75000"/>
                  </a:schemeClr>
                </a:solidFill>
                <a:latin typeface="Calibri" pitchFamily="34" charset="0"/>
              </a:rPr>
              <a:t>: Performance Measures Resources</a:t>
            </a:r>
            <a:endParaRPr lang="en-US" sz="3200" b="1" dirty="0">
              <a:solidFill>
                <a:srgbClr val="00B050"/>
              </a:solidFill>
              <a:latin typeface="Calibri" pitchFamily="34" charset="0"/>
            </a:endParaRPr>
          </a:p>
        </p:txBody>
      </p:sp>
      <p:sp>
        <p:nvSpPr>
          <p:cNvPr id="5" name="Slide Number Placeholder 4"/>
          <p:cNvSpPr>
            <a:spLocks noGrp="1"/>
          </p:cNvSpPr>
          <p:nvPr>
            <p:ph type="sldNum" sz="quarter" idx="12"/>
          </p:nvPr>
        </p:nvSpPr>
        <p:spPr/>
        <p:txBody>
          <a:bodyPr>
            <a:normAutofit fontScale="55000" lnSpcReduction="20000"/>
          </a:bodyPr>
          <a:lstStyle/>
          <a:p>
            <a:fld id="{EFE5B013-A80A-40D2-8FAE-6E44A516CF2D}" type="slidenum">
              <a:rPr lang="en-US" smtClean="0"/>
              <a:pPr/>
              <a:t>71</a:t>
            </a:fld>
            <a:endParaRPr lang="en-US"/>
          </a:p>
        </p:txBody>
      </p:sp>
      <p:sp>
        <p:nvSpPr>
          <p:cNvPr id="3" name="Content Placeholder 2"/>
          <p:cNvSpPr>
            <a:spLocks noGrp="1"/>
          </p:cNvSpPr>
          <p:nvPr>
            <p:ph sz="quarter" idx="1"/>
          </p:nvPr>
        </p:nvSpPr>
        <p:spPr>
          <a:xfrm>
            <a:off x="533400" y="1981200"/>
            <a:ext cx="8229600" cy="4495800"/>
          </a:xfrm>
        </p:spPr>
        <p:txBody>
          <a:bodyPr>
            <a:normAutofit/>
          </a:bodyPr>
          <a:lstStyle/>
          <a:p>
            <a:pPr marL="0" lvl="0" indent="0">
              <a:lnSpc>
                <a:spcPct val="90000"/>
              </a:lnSpc>
              <a:spcBef>
                <a:spcPts val="0"/>
              </a:spcBef>
              <a:buSzPct val="100000"/>
              <a:buNone/>
            </a:pPr>
            <a:r>
              <a:rPr lang="en-US" sz="2800" b="1" dirty="0" smtClean="0">
                <a:latin typeface="Calibri" pitchFamily="34" charset="0"/>
              </a:rPr>
              <a:t>For more information, please contact:</a:t>
            </a:r>
          </a:p>
          <a:p>
            <a:pPr marL="0" lvl="0" indent="0">
              <a:lnSpc>
                <a:spcPct val="90000"/>
              </a:lnSpc>
              <a:spcBef>
                <a:spcPts val="0"/>
              </a:spcBef>
              <a:buSzPct val="100000"/>
              <a:buNone/>
            </a:pPr>
            <a:endParaRPr lang="en-US" sz="2800" dirty="0" smtClean="0">
              <a:latin typeface="Calibri" pitchFamily="34" charset="0"/>
            </a:endParaRPr>
          </a:p>
          <a:p>
            <a:pPr marL="457200" lvl="1" indent="-457200">
              <a:lnSpc>
                <a:spcPct val="90000"/>
              </a:lnSpc>
              <a:spcBef>
                <a:spcPts val="0"/>
              </a:spcBef>
              <a:buSzPct val="100000"/>
              <a:buFont typeface="Wingdings" pitchFamily="2" charset="2"/>
              <a:buChar char="ü"/>
            </a:pPr>
            <a:r>
              <a:rPr lang="en-US" sz="2400" b="1" dirty="0" smtClean="0">
                <a:latin typeface="Calibri" pitchFamily="34" charset="0"/>
              </a:rPr>
              <a:t>Trayvon Braxton</a:t>
            </a:r>
          </a:p>
          <a:p>
            <a:pPr marL="457200" lvl="1" indent="-457200">
              <a:lnSpc>
                <a:spcPct val="90000"/>
              </a:lnSpc>
              <a:spcBef>
                <a:spcPts val="0"/>
              </a:spcBef>
              <a:buSzPct val="100000"/>
              <a:buNone/>
            </a:pPr>
            <a:r>
              <a:rPr lang="en-US" sz="2400" dirty="0" smtClean="0">
                <a:latin typeface="Calibri" pitchFamily="34" charset="0"/>
              </a:rPr>
              <a:t>	APPRISE</a:t>
            </a:r>
          </a:p>
          <a:p>
            <a:pPr marL="457200" lvl="1" indent="-457200">
              <a:lnSpc>
                <a:spcPct val="90000"/>
              </a:lnSpc>
              <a:spcBef>
                <a:spcPts val="0"/>
              </a:spcBef>
              <a:buSzPct val="100000"/>
              <a:buNone/>
            </a:pPr>
            <a:r>
              <a:rPr lang="en-US" sz="2400" dirty="0">
                <a:latin typeface="Calibri" pitchFamily="34" charset="0"/>
              </a:rPr>
              <a:t>	</a:t>
            </a:r>
            <a:r>
              <a:rPr lang="en-US" sz="2400" dirty="0" smtClean="0">
                <a:latin typeface="Calibri" pitchFamily="34" charset="0"/>
                <a:hlinkClick r:id="rId2"/>
              </a:rPr>
              <a:t>Trayvon-Braxton@appriseinc.org</a:t>
            </a:r>
            <a:r>
              <a:rPr lang="en-US" sz="2400" dirty="0" smtClean="0">
                <a:latin typeface="Calibri" pitchFamily="34" charset="0"/>
              </a:rPr>
              <a:t> |  609-252-9053</a:t>
            </a:r>
          </a:p>
          <a:p>
            <a:pPr marL="457200" lvl="1" indent="-457200">
              <a:lnSpc>
                <a:spcPct val="90000"/>
              </a:lnSpc>
              <a:spcBef>
                <a:spcPts val="0"/>
              </a:spcBef>
              <a:buSzPct val="100000"/>
              <a:buNone/>
            </a:pPr>
            <a:endParaRPr lang="en-US" sz="2400" dirty="0" smtClean="0">
              <a:latin typeface="Calibri" pitchFamily="34" charset="0"/>
            </a:endParaRPr>
          </a:p>
          <a:p>
            <a:pPr marL="457200" lvl="1" indent="-457200">
              <a:lnSpc>
                <a:spcPct val="90000"/>
              </a:lnSpc>
              <a:spcBef>
                <a:spcPts val="0"/>
              </a:spcBef>
              <a:buSzPct val="100000"/>
              <a:buNone/>
            </a:pPr>
            <a:endParaRPr lang="en-US" sz="1400" dirty="0" smtClean="0">
              <a:latin typeface="Calibri" pitchFamily="34" charset="0"/>
            </a:endParaRPr>
          </a:p>
          <a:p>
            <a:pPr marL="457200" lvl="1" indent="-457200">
              <a:lnSpc>
                <a:spcPct val="90000"/>
              </a:lnSpc>
              <a:spcBef>
                <a:spcPts val="0"/>
              </a:spcBef>
              <a:buSzPct val="100000"/>
              <a:buFont typeface="Wingdings" pitchFamily="2" charset="2"/>
              <a:buChar char="ü"/>
            </a:pPr>
            <a:r>
              <a:rPr lang="en-US" sz="2400" b="1" dirty="0" smtClean="0">
                <a:latin typeface="Calibri" pitchFamily="34" charset="0"/>
              </a:rPr>
              <a:t>Melissa Torgerson</a:t>
            </a:r>
          </a:p>
          <a:p>
            <a:pPr marL="457200" lvl="2" indent="-457200">
              <a:lnSpc>
                <a:spcPct val="90000"/>
              </a:lnSpc>
              <a:spcBef>
                <a:spcPts val="0"/>
              </a:spcBef>
              <a:buSzPct val="100000"/>
              <a:buNone/>
            </a:pPr>
            <a:r>
              <a:rPr lang="en-US" sz="2400" dirty="0" smtClean="0">
                <a:latin typeface="Calibri" pitchFamily="34" charset="0"/>
              </a:rPr>
              <a:t>	VERVE</a:t>
            </a:r>
          </a:p>
          <a:p>
            <a:pPr marL="457200" lvl="2" indent="-457200">
              <a:lnSpc>
                <a:spcPct val="90000"/>
              </a:lnSpc>
              <a:spcBef>
                <a:spcPts val="0"/>
              </a:spcBef>
              <a:buSzPct val="100000"/>
              <a:buNone/>
            </a:pPr>
            <a:r>
              <a:rPr lang="en-US" sz="2400" dirty="0">
                <a:latin typeface="Calibri" pitchFamily="34" charset="0"/>
              </a:rPr>
              <a:t>	</a:t>
            </a:r>
            <a:r>
              <a:rPr lang="en-US" sz="2400" dirty="0" smtClean="0">
                <a:latin typeface="Calibri" pitchFamily="34" charset="0"/>
                <a:hlinkClick r:id="rId3"/>
              </a:rPr>
              <a:t>melissa@verveassociates.net</a:t>
            </a:r>
            <a:r>
              <a:rPr lang="en-US" sz="2400" dirty="0" smtClean="0">
                <a:latin typeface="Calibri" pitchFamily="34" charset="0"/>
              </a:rPr>
              <a:t>  |  503-706-2647</a:t>
            </a:r>
          </a:p>
          <a:p>
            <a:pPr lvl="1">
              <a:lnSpc>
                <a:spcPct val="90000"/>
              </a:lnSpc>
              <a:spcBef>
                <a:spcPts val="0"/>
              </a:spcBef>
              <a:buSzPct val="100000"/>
              <a:buFont typeface="Wingdings" pitchFamily="2" charset="2"/>
              <a:buChar char="ü"/>
            </a:pPr>
            <a:endParaRPr lang="en-US" sz="2400" dirty="0" smtClean="0">
              <a:latin typeface="Calibri" pitchFamily="34" charset="0"/>
            </a:endParaRPr>
          </a:p>
          <a:p>
            <a:pPr>
              <a:lnSpc>
                <a:spcPct val="110000"/>
              </a:lnSpc>
              <a:spcBef>
                <a:spcPts val="0"/>
              </a:spcBef>
              <a:buSzPct val="100000"/>
              <a:buFont typeface="Wingdings" pitchFamily="2" charset="2"/>
              <a:buChar char="ü"/>
            </a:pPr>
            <a:endParaRPr lang="en-US" sz="2800" dirty="0">
              <a:latin typeface="Calibri" pitchFamily="34" charset="0"/>
            </a:endParaRPr>
          </a:p>
          <a:p>
            <a:pPr marL="457200" indent="-457200">
              <a:lnSpc>
                <a:spcPct val="80000"/>
              </a:lnSpc>
              <a:buFont typeface="Wingdings" pitchFamily="2" charset="2"/>
              <a:buChar char="ü"/>
            </a:pPr>
            <a:endParaRPr lang="en-US" sz="1800" dirty="0" smtClean="0">
              <a:latin typeface="Calibri" pitchFamily="34" charset="0"/>
            </a:endParaRPr>
          </a:p>
          <a:p>
            <a:pPr marL="0" indent="0">
              <a:lnSpc>
                <a:spcPct val="80000"/>
              </a:lnSpc>
              <a:buNone/>
            </a:pPr>
            <a:endParaRPr lang="en-US" sz="2400" dirty="0">
              <a:latin typeface="Calibri" pitchFamily="34" charset="0"/>
            </a:endParaRPr>
          </a:p>
          <a:p>
            <a:pPr marL="0" lvl="0" indent="0">
              <a:lnSpc>
                <a:spcPct val="80000"/>
              </a:lnSpc>
              <a:buNone/>
            </a:pPr>
            <a:endParaRPr lang="en-US" sz="2400" dirty="0">
              <a:latin typeface="Calibri" pitchFamily="34" charset="0"/>
            </a:endParaRPr>
          </a:p>
          <a:p>
            <a:pPr marL="0" indent="0">
              <a:lnSpc>
                <a:spcPct val="80000"/>
              </a:lnSpc>
              <a:buNone/>
            </a:pPr>
            <a:endParaRPr lang="en-US" sz="2400" b="1" dirty="0" smtClean="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800" b="1" dirty="0">
              <a:solidFill>
                <a:schemeClr val="accent1"/>
              </a:solidFill>
              <a:latin typeface="Calibri" pitchFamily="34" charset="0"/>
            </a:endParaRPr>
          </a:p>
          <a:p>
            <a:pPr marL="0" indent="0">
              <a:lnSpc>
                <a:spcPct val="80000"/>
              </a:lnSpc>
              <a:buNone/>
            </a:pPr>
            <a:endParaRPr lang="en-US" sz="2000" b="1" dirty="0">
              <a:latin typeface="Calibri" pitchFamily="34" charset="0"/>
            </a:endParaRPr>
          </a:p>
          <a:p>
            <a:pPr marL="688975" indent="-342900">
              <a:lnSpc>
                <a:spcPct val="80000"/>
              </a:lnSpc>
              <a:buFont typeface="Wingdings" pitchFamily="2" charset="2"/>
              <a:buChar char="ü"/>
            </a:pPr>
            <a:endParaRPr lang="en-US" sz="2000" b="1" dirty="0">
              <a:latin typeface="Calibri" pitchFamily="34" charset="0"/>
            </a:endParaRPr>
          </a:p>
          <a:p>
            <a:pPr marL="346075" lvl="0" indent="0">
              <a:lnSpc>
                <a:spcPct val="80000"/>
              </a:lnSpc>
              <a:buNone/>
            </a:pPr>
            <a:endParaRPr lang="en-US" sz="2000" dirty="0">
              <a:latin typeface="Calibri" pitchFamily="34" charset="0"/>
            </a:endParaRPr>
          </a:p>
          <a:p>
            <a:pPr marL="0" indent="0">
              <a:lnSpc>
                <a:spcPct val="80000"/>
              </a:lnSpc>
              <a:buNone/>
            </a:pPr>
            <a:endParaRPr lang="en-US" sz="2200" b="1" dirty="0" smtClean="0">
              <a:latin typeface="Calibri" pitchFamily="34" charset="0"/>
            </a:endParaRPr>
          </a:p>
          <a:p>
            <a:pPr marL="0" indent="0">
              <a:buNone/>
            </a:pPr>
            <a:endParaRPr lang="en-US" sz="2000" dirty="0"/>
          </a:p>
          <a:p>
            <a:pPr marL="0" indent="0">
              <a:buNone/>
            </a:pPr>
            <a:endParaRPr lang="en-US" sz="2000" dirty="0" smtClean="0"/>
          </a:p>
          <a:p>
            <a:pPr marL="0" indent="0">
              <a:buNone/>
            </a:pPr>
            <a:endParaRPr lang="en-US" sz="2000" b="1" dirty="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a:p>
            <a:pPr marL="0" indent="0">
              <a:buNone/>
            </a:pPr>
            <a:endParaRPr lang="en-US" sz="2000" b="1" dirty="0">
              <a:latin typeface="Calibri" pitchFamily="34" charset="0"/>
            </a:endParaRPr>
          </a:p>
          <a:p>
            <a:pPr marL="0" indent="0">
              <a:buNone/>
            </a:pPr>
            <a:endParaRPr lang="en-US" sz="2000" b="1" dirty="0" smtClean="0">
              <a:latin typeface="Calibri" pitchFamily="34" charset="0"/>
            </a:endParaRPr>
          </a:p>
        </p:txBody>
      </p:sp>
    </p:spTree>
    <p:extLst>
      <p:ext uri="{BB962C8B-B14F-4D97-AF65-F5344CB8AC3E}">
        <p14:creationId xmlns:p14="http://schemas.microsoft.com/office/powerpoint/2010/main" val="384063825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81622"/>
            <a:ext cx="9144000" cy="990600"/>
          </a:xfrm>
        </p:spPr>
        <p:txBody>
          <a:bodyPr>
            <a:normAutofit/>
          </a:bodyPr>
          <a:lstStyle/>
          <a:p>
            <a:pPr marL="111125"/>
            <a:r>
              <a:rPr lang="en-US" sz="3200" b="1" dirty="0">
                <a:solidFill>
                  <a:schemeClr val="tx2">
                    <a:lumMod val="75000"/>
                  </a:schemeClr>
                </a:solidFill>
                <a:latin typeface="Calibri" pitchFamily="34" charset="0"/>
              </a:rPr>
              <a:t>Section </a:t>
            </a:r>
            <a:r>
              <a:rPr lang="en-US" sz="3200" b="1" dirty="0" smtClean="0">
                <a:solidFill>
                  <a:schemeClr val="tx2">
                    <a:lumMod val="75000"/>
                  </a:schemeClr>
                </a:solidFill>
                <a:latin typeface="Calibri" pitchFamily="34" charset="0"/>
              </a:rPr>
              <a:t>V</a:t>
            </a:r>
            <a:r>
              <a:rPr lang="en-US" sz="3200" b="1" dirty="0">
                <a:solidFill>
                  <a:schemeClr val="tx2">
                    <a:lumMod val="75000"/>
                  </a:schemeClr>
                </a:solidFill>
                <a:latin typeface="Calibri" pitchFamily="34" charset="0"/>
              </a:rPr>
              <a:t>: Performance Measures Resources</a:t>
            </a:r>
            <a:endParaRPr lang="en-US" sz="3200"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72</a:t>
            </a:fld>
            <a:endParaRPr lang="en-US"/>
          </a:p>
        </p:txBody>
      </p:sp>
      <p:sp>
        <p:nvSpPr>
          <p:cNvPr id="3" name="Content Placeholder 2"/>
          <p:cNvSpPr>
            <a:spLocks noGrp="1"/>
          </p:cNvSpPr>
          <p:nvPr>
            <p:ph sz="quarter" idx="1"/>
          </p:nvPr>
        </p:nvSpPr>
        <p:spPr>
          <a:xfrm>
            <a:off x="457200" y="1524000"/>
            <a:ext cx="8001000" cy="4876800"/>
          </a:xfrm>
        </p:spPr>
        <p:txBody>
          <a:bodyPr>
            <a:normAutofit/>
          </a:bodyPr>
          <a:lstStyle/>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nSpc>
                <a:spcPct val="110000"/>
              </a:lnSpc>
              <a:spcBef>
                <a:spcPts val="0"/>
              </a:spcBef>
              <a:buNone/>
            </a:pPr>
            <a:endParaRPr lang="en-US" sz="2600" b="1" dirty="0" smtClean="0">
              <a:solidFill>
                <a:schemeClr val="accent1"/>
              </a:solidFill>
              <a:latin typeface="Calibri" pitchFamily="34" charset="0"/>
            </a:endParaRPr>
          </a:p>
          <a:p>
            <a:pPr marL="0" indent="0">
              <a:lnSpc>
                <a:spcPct val="110000"/>
              </a:lnSpc>
              <a:spcBef>
                <a:spcPts val="0"/>
              </a:spcBef>
              <a:buNone/>
            </a:pPr>
            <a:endParaRPr lang="en-US" sz="2600" b="1" dirty="0">
              <a:solidFill>
                <a:schemeClr val="accent1"/>
              </a:solidFill>
              <a:latin typeface="Calibri" pitchFamily="34" charset="0"/>
            </a:endParaRPr>
          </a:p>
          <a:p>
            <a:pPr marL="0" indent="0" algn="ctr">
              <a:lnSpc>
                <a:spcPct val="110000"/>
              </a:lnSpc>
              <a:spcBef>
                <a:spcPts val="0"/>
              </a:spcBef>
              <a:buNone/>
            </a:pPr>
            <a:r>
              <a:rPr lang="en-US" sz="4000" b="1" dirty="0" smtClean="0">
                <a:latin typeface="Calibri" pitchFamily="34" charset="0"/>
              </a:rPr>
              <a:t>Questions</a:t>
            </a:r>
            <a:endParaRPr lang="en-US" sz="4000" dirty="0" smtClean="0">
              <a:latin typeface="Calibri" pitchFamily="34" charset="0"/>
            </a:endParaRPr>
          </a:p>
          <a:p>
            <a:pPr marL="346075" indent="-346075">
              <a:spcBef>
                <a:spcPts val="0"/>
              </a:spcBef>
              <a:buFont typeface="Wingdings" pitchFamily="2" charset="2"/>
              <a:buChar char="ü"/>
            </a:pPr>
            <a:endParaRPr lang="en-US" dirty="0">
              <a:latin typeface="Calibri" pitchFamily="34" charset="0"/>
            </a:endParaRPr>
          </a:p>
        </p:txBody>
      </p:sp>
    </p:spTree>
    <p:extLst>
      <p:ext uri="{BB962C8B-B14F-4D97-AF65-F5344CB8AC3E}">
        <p14:creationId xmlns:p14="http://schemas.microsoft.com/office/powerpoint/2010/main" val="227934783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GoToWebinar</a:t>
            </a:r>
            <a:r>
              <a:rPr lang="en-US" dirty="0"/>
              <a:t> – </a:t>
            </a:r>
            <a:r>
              <a:rPr lang="en-US" b="1" dirty="0"/>
              <a:t>Asking a Question</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048" y="1683934"/>
            <a:ext cx="8610600" cy="5174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3"/>
          <p:cNvSpPr>
            <a:spLocks noGrp="1"/>
          </p:cNvSpPr>
          <p:nvPr>
            <p:ph type="sldNum" sz="quarter" idx="12"/>
          </p:nvPr>
        </p:nvSpPr>
        <p:spPr>
          <a:xfrm>
            <a:off x="0" y="1272222"/>
            <a:ext cx="533400" cy="244476"/>
          </a:xfrm>
        </p:spPr>
        <p:txBody>
          <a:bodyPr>
            <a:normAutofit fontScale="55000" lnSpcReduction="20000"/>
          </a:bodyPr>
          <a:lstStyle/>
          <a:p>
            <a:fld id="{8B8E2CD0-928A-46BC-99C1-FD8DCB4C1C5B}" type="slidenum">
              <a:rPr lang="en-US" smtClean="0"/>
              <a:t>73</a:t>
            </a:fld>
            <a:endParaRPr lang="en-US" dirty="0"/>
          </a:p>
        </p:txBody>
      </p:sp>
    </p:spTree>
    <p:extLst>
      <p:ext uri="{BB962C8B-B14F-4D97-AF65-F5344CB8AC3E}">
        <p14:creationId xmlns:p14="http://schemas.microsoft.com/office/powerpoint/2010/main" val="983243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 y="281622"/>
            <a:ext cx="9144000" cy="990600"/>
          </a:xfrm>
        </p:spPr>
        <p:txBody>
          <a:bodyPr>
            <a:normAutofit/>
          </a:bodyPr>
          <a:lstStyle/>
          <a:p>
            <a:pPr marL="2063750" indent="-1952625">
              <a:lnSpc>
                <a:spcPct val="80000"/>
              </a:lnSpc>
              <a:tabLst>
                <a:tab pos="111125" algn="l"/>
              </a:tabLst>
            </a:pPr>
            <a:r>
              <a:rPr lang="en-US" sz="3200" b="1" dirty="0" smtClean="0">
                <a:solidFill>
                  <a:schemeClr val="tx2">
                    <a:lumMod val="75000"/>
                  </a:schemeClr>
                </a:solidFill>
                <a:latin typeface="Calibri" pitchFamily="34" charset="0"/>
              </a:rPr>
              <a:t>Section I: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br>
              <a:rPr lang="en-US" sz="3200" b="1" dirty="0" smtClean="0">
                <a:solidFill>
                  <a:schemeClr val="tx2">
                    <a:lumMod val="75000"/>
                  </a:schemeClr>
                </a:solidFill>
                <a:latin typeface="Calibri" pitchFamily="34" charset="0"/>
              </a:rPr>
            </a:br>
            <a:r>
              <a:rPr lang="en-US" sz="3200" b="1" i="1" dirty="0" smtClean="0">
                <a:solidFill>
                  <a:schemeClr val="tx2">
                    <a:lumMod val="75000"/>
                  </a:schemeClr>
                </a:solidFill>
                <a:latin typeface="Calibri" pitchFamily="34" charset="0"/>
              </a:rPr>
              <a:t>What </a:t>
            </a:r>
            <a:r>
              <a:rPr lang="en-US" sz="3200" b="1" i="1" dirty="0">
                <a:solidFill>
                  <a:schemeClr val="tx2">
                    <a:lumMod val="75000"/>
                  </a:schemeClr>
                </a:solidFill>
                <a:latin typeface="Calibri" pitchFamily="34" charset="0"/>
              </a:rPr>
              <a:t>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8</a:t>
            </a:fld>
            <a:endParaRPr lang="en-US"/>
          </a:p>
        </p:txBody>
      </p:sp>
      <p:sp>
        <p:nvSpPr>
          <p:cNvPr id="3" name="Content Placeholder 2"/>
          <p:cNvSpPr>
            <a:spLocks noGrp="1"/>
          </p:cNvSpPr>
          <p:nvPr>
            <p:ph sz="quarter" idx="1"/>
          </p:nvPr>
        </p:nvSpPr>
        <p:spPr>
          <a:xfrm>
            <a:off x="381000" y="1516698"/>
            <a:ext cx="8077200" cy="4937760"/>
          </a:xfrm>
        </p:spPr>
        <p:txBody>
          <a:bodyPr>
            <a:normAutofit/>
          </a:bodyPr>
          <a:lstStyle/>
          <a:p>
            <a:pPr marL="0" lvl="0" indent="0">
              <a:buNone/>
            </a:pPr>
            <a:endParaRPr lang="en-US" sz="1400" b="1" dirty="0" smtClean="0">
              <a:solidFill>
                <a:srgbClr val="C00000"/>
              </a:solidFill>
              <a:latin typeface="Calibri" pitchFamily="34" charset="0"/>
            </a:endParaRPr>
          </a:p>
          <a:p>
            <a:pPr marL="346075" lvl="0" indent="-346075">
              <a:buSzPct val="90000"/>
              <a:buFont typeface="Arial" pitchFamily="34" charset="0"/>
              <a:buChar char="•"/>
            </a:pPr>
            <a:r>
              <a:rPr lang="en-US" sz="2200" b="1" dirty="0" smtClean="0">
                <a:latin typeface="Calibri" pitchFamily="34" charset="0"/>
              </a:rPr>
              <a:t>Main Heating Fuel Type. </a:t>
            </a:r>
            <a:r>
              <a:rPr lang="en-US" sz="2200" dirty="0" smtClean="0">
                <a:latin typeface="Calibri" pitchFamily="34" charset="0"/>
              </a:rPr>
              <a:t>At </a:t>
            </a:r>
            <a:r>
              <a:rPr lang="en-US" sz="2200" dirty="0">
                <a:latin typeface="Calibri" pitchFamily="34" charset="0"/>
              </a:rPr>
              <a:t>the time of application, grantees will need to ask </a:t>
            </a:r>
            <a:r>
              <a:rPr lang="en-US" sz="2200" dirty="0" smtClean="0">
                <a:latin typeface="Calibri" pitchFamily="34" charset="0"/>
              </a:rPr>
              <a:t>households to </a:t>
            </a:r>
            <a:r>
              <a:rPr lang="en-US" sz="2200" dirty="0">
                <a:latin typeface="Calibri" pitchFamily="34" charset="0"/>
              </a:rPr>
              <a:t>identify their main </a:t>
            </a:r>
            <a:r>
              <a:rPr lang="en-US" sz="2200" dirty="0" smtClean="0">
                <a:latin typeface="Calibri" pitchFamily="34" charset="0"/>
              </a:rPr>
              <a:t>heating fuel </a:t>
            </a:r>
            <a:r>
              <a:rPr lang="en-US" sz="2200" dirty="0">
                <a:latin typeface="Calibri" pitchFamily="34" charset="0"/>
              </a:rPr>
              <a:t>type </a:t>
            </a:r>
            <a:r>
              <a:rPr lang="en-US" sz="2200" dirty="0" smtClean="0">
                <a:latin typeface="Calibri" pitchFamily="34" charset="0"/>
              </a:rPr>
              <a:t>(Natural </a:t>
            </a:r>
            <a:r>
              <a:rPr lang="en-US" sz="2200" dirty="0">
                <a:latin typeface="Calibri" pitchFamily="34" charset="0"/>
              </a:rPr>
              <a:t>Gas, Electricity, Fuel Oil, Propane, or Other Fuels). </a:t>
            </a:r>
            <a:r>
              <a:rPr lang="en-US" sz="2200" dirty="0" smtClean="0">
                <a:latin typeface="Calibri" pitchFamily="34" charset="0"/>
              </a:rPr>
              <a:t>  </a:t>
            </a:r>
          </a:p>
          <a:p>
            <a:pPr marL="346075" lvl="0" indent="-346075">
              <a:buSzPct val="90000"/>
              <a:buFont typeface="Arial" pitchFamily="34" charset="0"/>
              <a:buChar char="•"/>
            </a:pPr>
            <a:endParaRPr lang="en-US" sz="2200" dirty="0">
              <a:latin typeface="Calibri" pitchFamily="34" charset="0"/>
            </a:endParaRPr>
          </a:p>
          <a:p>
            <a:pPr lvl="1">
              <a:buClr>
                <a:schemeClr val="accent2"/>
              </a:buClr>
              <a:buSzPct val="90000"/>
              <a:buFont typeface="Wingdings" panose="05000000000000000000" pitchFamily="2" charset="2"/>
              <a:buChar char="Ø"/>
            </a:pPr>
            <a:r>
              <a:rPr lang="en-US" sz="1800" b="1" dirty="0">
                <a:latin typeface="Calibri" panose="020F0502020204030204" pitchFamily="34" charset="0"/>
              </a:rPr>
              <a:t>Record the fuel that the client says they use most to heat their home; in some cases, this may not be the fuel where the benefit is applied </a:t>
            </a:r>
            <a:r>
              <a:rPr lang="en-US" sz="1800" i="1" dirty="0">
                <a:latin typeface="Calibri" panose="020F0502020204030204" pitchFamily="34" charset="0"/>
              </a:rPr>
              <a:t>(e.g., some grantees allow clients to assign their benefit to their electric company, even if they heat with natural gas). </a:t>
            </a:r>
            <a:endParaRPr lang="en-US" sz="1800" i="1" dirty="0" smtClean="0">
              <a:latin typeface="Calibri" panose="020F0502020204030204" pitchFamily="34" charset="0"/>
            </a:endParaRPr>
          </a:p>
          <a:p>
            <a:pPr marL="365760" lvl="1" indent="0">
              <a:buClr>
                <a:schemeClr val="accent2"/>
              </a:buClr>
              <a:buSzPct val="90000"/>
              <a:buNone/>
            </a:pPr>
            <a:endParaRPr lang="en-US" sz="1800" dirty="0">
              <a:latin typeface="Calibri" pitchFamily="34" charset="0"/>
            </a:endParaRPr>
          </a:p>
          <a:p>
            <a:pPr lvl="1">
              <a:buClr>
                <a:schemeClr val="accent2"/>
              </a:buClr>
              <a:buSzPct val="90000"/>
              <a:buFont typeface="Wingdings" panose="05000000000000000000" pitchFamily="2" charset="2"/>
              <a:buChar char="Ø"/>
            </a:pPr>
            <a:r>
              <a:rPr lang="en-US" sz="1800" b="1" dirty="0" smtClean="0">
                <a:latin typeface="Calibri" pitchFamily="34" charset="0"/>
              </a:rPr>
              <a:t>Cooling </a:t>
            </a:r>
            <a:r>
              <a:rPr lang="en-US" sz="1800" b="1" dirty="0">
                <a:latin typeface="Calibri" pitchFamily="34" charset="0"/>
              </a:rPr>
              <a:t>States and Main </a:t>
            </a:r>
            <a:r>
              <a:rPr lang="en-US" sz="1800" b="1" dirty="0" smtClean="0">
                <a:latin typeface="Calibri" pitchFamily="34" charset="0"/>
              </a:rPr>
              <a:t>Heating Fuel </a:t>
            </a:r>
            <a:r>
              <a:rPr lang="en-US" sz="1800" b="1" dirty="0" smtClean="0">
                <a:latin typeface="Calibri" pitchFamily="34" charset="0"/>
              </a:rPr>
              <a:t>Type.  </a:t>
            </a:r>
            <a:r>
              <a:rPr lang="en-US" sz="1800" dirty="0">
                <a:latin typeface="Calibri" pitchFamily="34" charset="0"/>
              </a:rPr>
              <a:t>Grantees who offer cooling programs should still ask households for their main </a:t>
            </a:r>
            <a:r>
              <a:rPr lang="en-US" sz="1800" dirty="0" smtClean="0">
                <a:latin typeface="Calibri" pitchFamily="34" charset="0"/>
              </a:rPr>
              <a:t>heating fuel type.</a:t>
            </a:r>
            <a:endParaRPr lang="en-US" sz="2800" dirty="0">
              <a:latin typeface="Calibri" pitchFamily="34" charset="0"/>
            </a:endParaRPr>
          </a:p>
        </p:txBody>
      </p:sp>
    </p:spTree>
    <p:extLst>
      <p:ext uri="{BB962C8B-B14F-4D97-AF65-F5344CB8AC3E}">
        <p14:creationId xmlns:p14="http://schemas.microsoft.com/office/powerpoint/2010/main" val="3194770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508"/>
            <a:ext cx="9144000" cy="990600"/>
          </a:xfrm>
        </p:spPr>
        <p:txBody>
          <a:bodyPr>
            <a:normAutofit/>
          </a:bodyPr>
          <a:lstStyle/>
          <a:p>
            <a:pPr marL="2063750" indent="-1952625">
              <a:lnSpc>
                <a:spcPct val="80000"/>
              </a:lnSpc>
              <a:tabLst>
                <a:tab pos="111125" algn="l"/>
                <a:tab pos="2063750" algn="l"/>
              </a:tabLst>
            </a:pPr>
            <a:r>
              <a:rPr lang="en-US" sz="3200" b="1" dirty="0">
                <a:solidFill>
                  <a:schemeClr val="tx2">
                    <a:lumMod val="75000"/>
                  </a:schemeClr>
                </a:solidFill>
                <a:latin typeface="Calibri" pitchFamily="34" charset="0"/>
              </a:rPr>
              <a:t>Section I</a:t>
            </a:r>
            <a:r>
              <a:rPr lang="en-US" sz="3200" b="1" dirty="0" smtClean="0">
                <a:solidFill>
                  <a:schemeClr val="tx2">
                    <a:lumMod val="75000"/>
                  </a:schemeClr>
                </a:solidFill>
                <a:latin typeface="Calibri" pitchFamily="34" charset="0"/>
              </a:rPr>
              <a:t>:  	Energy </a:t>
            </a:r>
            <a:r>
              <a:rPr lang="en-US" sz="3200" b="1" dirty="0">
                <a:solidFill>
                  <a:schemeClr val="tx2">
                    <a:lumMod val="75000"/>
                  </a:schemeClr>
                </a:solidFill>
                <a:latin typeface="Calibri" pitchFamily="34" charset="0"/>
              </a:rPr>
              <a:t>Burden </a:t>
            </a:r>
            <a:r>
              <a:rPr lang="en-US" sz="3200" b="1" dirty="0" smtClean="0">
                <a:solidFill>
                  <a:schemeClr val="tx2">
                    <a:lumMod val="75000"/>
                  </a:schemeClr>
                </a:solidFill>
                <a:latin typeface="Calibri" pitchFamily="34" charset="0"/>
              </a:rPr>
              <a:t>Measures</a:t>
            </a:r>
            <a:r>
              <a:rPr lang="en-US" sz="3200" b="1" dirty="0">
                <a:solidFill>
                  <a:schemeClr val="tx2">
                    <a:lumMod val="75000"/>
                  </a:schemeClr>
                </a:solidFill>
                <a:latin typeface="Calibri" pitchFamily="34" charset="0"/>
              </a:rPr>
              <a:t/>
            </a:r>
            <a:br>
              <a:rPr lang="en-US" sz="3200" b="1" dirty="0">
                <a:solidFill>
                  <a:schemeClr val="tx2">
                    <a:lumMod val="75000"/>
                  </a:schemeClr>
                </a:solidFill>
                <a:latin typeface="Calibri" pitchFamily="34" charset="0"/>
              </a:rPr>
            </a:br>
            <a:r>
              <a:rPr lang="en-US" sz="3200" b="1" i="1" dirty="0">
                <a:solidFill>
                  <a:schemeClr val="tx2">
                    <a:lumMod val="75000"/>
                  </a:schemeClr>
                </a:solidFill>
                <a:latin typeface="Calibri" pitchFamily="34" charset="0"/>
              </a:rPr>
              <a:t>What Data Do You Need?</a:t>
            </a:r>
            <a:endParaRPr lang="en-US" sz="3200" b="1" dirty="0">
              <a:solidFill>
                <a:srgbClr val="00B050"/>
              </a:solidFill>
            </a:endParaRPr>
          </a:p>
        </p:txBody>
      </p:sp>
      <p:sp>
        <p:nvSpPr>
          <p:cNvPr id="4" name="Slide Number Placeholder 3"/>
          <p:cNvSpPr>
            <a:spLocks noGrp="1"/>
          </p:cNvSpPr>
          <p:nvPr>
            <p:ph type="sldNum" sz="quarter" idx="12"/>
          </p:nvPr>
        </p:nvSpPr>
        <p:spPr/>
        <p:txBody>
          <a:bodyPr>
            <a:normAutofit fontScale="55000" lnSpcReduction="20000"/>
          </a:bodyPr>
          <a:lstStyle/>
          <a:p>
            <a:fld id="{EFE5B013-A80A-40D2-8FAE-6E44A516CF2D}" type="slidenum">
              <a:rPr lang="en-US" smtClean="0"/>
              <a:pPr/>
              <a:t>9</a:t>
            </a:fld>
            <a:endParaRPr lang="en-US"/>
          </a:p>
        </p:txBody>
      </p:sp>
      <p:sp>
        <p:nvSpPr>
          <p:cNvPr id="3" name="Content Placeholder 2"/>
          <p:cNvSpPr>
            <a:spLocks noGrp="1"/>
          </p:cNvSpPr>
          <p:nvPr>
            <p:ph sz="quarter" idx="1"/>
          </p:nvPr>
        </p:nvSpPr>
        <p:spPr>
          <a:xfrm>
            <a:off x="299356" y="1752600"/>
            <a:ext cx="8387443" cy="4937760"/>
          </a:xfrm>
        </p:spPr>
        <p:txBody>
          <a:bodyPr>
            <a:normAutofit/>
          </a:bodyPr>
          <a:lstStyle/>
          <a:p>
            <a:pPr lvl="0">
              <a:spcBef>
                <a:spcPts val="0"/>
              </a:spcBef>
              <a:buSzPct val="100000"/>
              <a:buFont typeface="Arial" pitchFamily="34" charset="0"/>
              <a:buChar char="•"/>
            </a:pPr>
            <a:r>
              <a:rPr lang="en-US" sz="2100" b="1" dirty="0" smtClean="0">
                <a:latin typeface="Calibri" pitchFamily="34" charset="0"/>
              </a:rPr>
              <a:t>Average </a:t>
            </a:r>
            <a:r>
              <a:rPr lang="en-US" sz="2100" b="1" dirty="0">
                <a:latin typeface="Calibri" pitchFamily="34" charset="0"/>
              </a:rPr>
              <a:t>Annual Household Income.  </a:t>
            </a:r>
            <a:r>
              <a:rPr lang="en-US" sz="2100" dirty="0">
                <a:latin typeface="Calibri" pitchFamily="34" charset="0"/>
              </a:rPr>
              <a:t>Annual household income should be calculated in the same way it is calculated for the annual LIHEAP Household Report Form, using gross income.  </a:t>
            </a:r>
            <a:r>
              <a:rPr lang="en-US" sz="2100" dirty="0" smtClean="0">
                <a:latin typeface="Calibri" pitchFamily="34" charset="0"/>
              </a:rPr>
              <a:t> </a:t>
            </a:r>
          </a:p>
          <a:p>
            <a:pPr lvl="0">
              <a:spcBef>
                <a:spcPts val="0"/>
              </a:spcBef>
              <a:buSzPct val="100000"/>
              <a:buFont typeface="Arial" pitchFamily="34" charset="0"/>
              <a:buChar char="•"/>
            </a:pPr>
            <a:endParaRPr lang="en-US" sz="2100" dirty="0">
              <a:latin typeface="Calibri" pitchFamily="34" charset="0"/>
            </a:endParaRPr>
          </a:p>
          <a:p>
            <a:pPr lvl="1">
              <a:spcBef>
                <a:spcPts val="0"/>
              </a:spcBef>
              <a:buClr>
                <a:schemeClr val="accent2"/>
              </a:buClr>
              <a:buSzPct val="100000"/>
              <a:buFont typeface="Wingdings" panose="05000000000000000000" pitchFamily="2" charset="2"/>
              <a:buChar char="Ø"/>
            </a:pPr>
            <a:r>
              <a:rPr lang="en-US" sz="1800" b="1" dirty="0">
                <a:latin typeface="Calibri" pitchFamily="34" charset="0"/>
              </a:rPr>
              <a:t>Zero Income Households. </a:t>
            </a:r>
            <a:r>
              <a:rPr lang="en-US" sz="1800" dirty="0" smtClean="0">
                <a:latin typeface="Calibri" pitchFamily="34" charset="0"/>
              </a:rPr>
              <a:t>Zero </a:t>
            </a:r>
            <a:r>
              <a:rPr lang="en-US" sz="1800" dirty="0">
                <a:latin typeface="Calibri" pitchFamily="34" charset="0"/>
              </a:rPr>
              <a:t>income households should </a:t>
            </a:r>
            <a:r>
              <a:rPr lang="en-US" sz="1800" dirty="0" smtClean="0">
                <a:latin typeface="Calibri" pitchFamily="34" charset="0"/>
              </a:rPr>
              <a:t>also </a:t>
            </a:r>
            <a:r>
              <a:rPr lang="en-US" sz="1800" dirty="0">
                <a:latin typeface="Calibri" pitchFamily="34" charset="0"/>
              </a:rPr>
              <a:t>be included. </a:t>
            </a:r>
            <a:r>
              <a:rPr lang="en-US" sz="1800" dirty="0">
                <a:latin typeface="Calibri" pitchFamily="34" charset="0"/>
              </a:rPr>
              <a:t>S</a:t>
            </a:r>
            <a:r>
              <a:rPr lang="en-US" sz="1800" dirty="0" smtClean="0">
                <a:latin typeface="Calibri" pitchFamily="34" charset="0"/>
              </a:rPr>
              <a:t>tates </a:t>
            </a:r>
            <a:r>
              <a:rPr lang="en-US" sz="1800" dirty="0" smtClean="0">
                <a:latin typeface="Calibri" pitchFamily="34" charset="0"/>
              </a:rPr>
              <a:t>should record </a:t>
            </a:r>
            <a:r>
              <a:rPr lang="en-US" sz="1800" dirty="0">
                <a:latin typeface="Calibri" pitchFamily="34" charset="0"/>
              </a:rPr>
              <a:t>the energy burden for these households as 100% of household income.</a:t>
            </a:r>
          </a:p>
          <a:p>
            <a:pPr lvl="1">
              <a:spcBef>
                <a:spcPts val="0"/>
              </a:spcBef>
              <a:buClr>
                <a:schemeClr val="accent2"/>
              </a:buClr>
              <a:buSzPct val="100000"/>
              <a:buFont typeface="Wingdings" panose="05000000000000000000" pitchFamily="2" charset="2"/>
              <a:buChar char="Ø"/>
            </a:pPr>
            <a:endParaRPr lang="en-US" sz="1800" dirty="0" smtClean="0">
              <a:latin typeface="Calibri" pitchFamily="34" charset="0"/>
            </a:endParaRPr>
          </a:p>
          <a:p>
            <a:pPr lvl="1">
              <a:spcBef>
                <a:spcPts val="0"/>
              </a:spcBef>
              <a:buClr>
                <a:schemeClr val="accent2"/>
              </a:buClr>
              <a:buSzPct val="100000"/>
              <a:buFont typeface="Wingdings" panose="05000000000000000000" pitchFamily="2" charset="2"/>
              <a:buChar char="Ø"/>
            </a:pPr>
            <a:r>
              <a:rPr lang="en-US" sz="1800" b="1" dirty="0" smtClean="0">
                <a:latin typeface="Calibri" pitchFamily="34" charset="0"/>
              </a:rPr>
              <a:t>Grantees </a:t>
            </a:r>
            <a:r>
              <a:rPr lang="en-US" sz="1800" b="1" dirty="0">
                <a:latin typeface="Calibri" pitchFamily="34" charset="0"/>
              </a:rPr>
              <a:t>should calculate the annualized household income for LIHEAP </a:t>
            </a:r>
            <a:r>
              <a:rPr lang="en-US" sz="1800" b="1" dirty="0" smtClean="0">
                <a:latin typeface="Calibri" pitchFamily="34" charset="0"/>
              </a:rPr>
              <a:t>clients.  </a:t>
            </a:r>
            <a:r>
              <a:rPr lang="en-US" sz="1800" i="1" dirty="0" smtClean="0">
                <a:latin typeface="Calibri" pitchFamily="34" charset="0"/>
              </a:rPr>
              <a:t>For example, states </a:t>
            </a:r>
            <a:r>
              <a:rPr lang="en-US" sz="1800" i="1" dirty="0">
                <a:latin typeface="Calibri" pitchFamily="34" charset="0"/>
              </a:rPr>
              <a:t>that do their income verification based on client’s 1-month income prior to application should multiply the household’s income by 12 to get their annual </a:t>
            </a:r>
            <a:r>
              <a:rPr lang="en-US" sz="1800" i="1" dirty="0" smtClean="0">
                <a:latin typeface="Calibri" pitchFamily="34" charset="0"/>
              </a:rPr>
              <a:t>income</a:t>
            </a:r>
            <a:r>
              <a:rPr lang="en-US" sz="1800" i="1" dirty="0">
                <a:latin typeface="Calibri" pitchFamily="34" charset="0"/>
              </a:rPr>
              <a:t>.</a:t>
            </a:r>
            <a:endParaRPr lang="en-US" sz="1800" i="1" dirty="0" smtClean="0">
              <a:latin typeface="Calibri" pitchFamily="34" charset="0"/>
            </a:endParaRPr>
          </a:p>
          <a:p>
            <a:pPr lvl="1">
              <a:spcBef>
                <a:spcPts val="0"/>
              </a:spcBef>
              <a:buClr>
                <a:schemeClr val="accent2"/>
              </a:buClr>
              <a:buSzPct val="100000"/>
              <a:buFont typeface="Wingdings" panose="05000000000000000000" pitchFamily="2" charset="2"/>
              <a:buChar char="Ø"/>
            </a:pPr>
            <a:endParaRPr lang="en-US" sz="1800" b="1" dirty="0" smtClean="0">
              <a:latin typeface="Calibri" pitchFamily="34" charset="0"/>
            </a:endParaRPr>
          </a:p>
          <a:p>
            <a:pPr lvl="1">
              <a:spcBef>
                <a:spcPts val="0"/>
              </a:spcBef>
              <a:buClr>
                <a:schemeClr val="accent2"/>
              </a:buClr>
              <a:buSzPct val="100000"/>
              <a:buFont typeface="Wingdings" panose="05000000000000000000" pitchFamily="2" charset="2"/>
              <a:buChar char="Ø"/>
            </a:pPr>
            <a:r>
              <a:rPr lang="en-US" sz="1800" b="1" dirty="0" smtClean="0">
                <a:latin typeface="Calibri" pitchFamily="34" charset="0"/>
              </a:rPr>
              <a:t>Categorically Eligible </a:t>
            </a:r>
            <a:r>
              <a:rPr lang="en-US" sz="1800" b="1" dirty="0">
                <a:latin typeface="Calibri" pitchFamily="34" charset="0"/>
              </a:rPr>
              <a:t>Households</a:t>
            </a:r>
            <a:r>
              <a:rPr lang="en-US" sz="1800" dirty="0">
                <a:latin typeface="Calibri" pitchFamily="34" charset="0"/>
              </a:rPr>
              <a:t>. Grantees who </a:t>
            </a:r>
            <a:r>
              <a:rPr lang="en-US" sz="1800" dirty="0" smtClean="0">
                <a:latin typeface="Calibri" pitchFamily="34" charset="0"/>
              </a:rPr>
              <a:t>use categorical eligibility determination should </a:t>
            </a:r>
            <a:r>
              <a:rPr lang="en-US" sz="1800" dirty="0">
                <a:latin typeface="Calibri" pitchFamily="34" charset="0"/>
              </a:rPr>
              <a:t>still collect income information for these households. </a:t>
            </a:r>
            <a:endParaRPr lang="en-US" sz="1800" dirty="0" smtClean="0">
              <a:latin typeface="Calibri" pitchFamily="34" charset="0"/>
            </a:endParaRPr>
          </a:p>
          <a:p>
            <a:pPr lvl="1">
              <a:spcBef>
                <a:spcPts val="0"/>
              </a:spcBef>
              <a:buSzPct val="100000"/>
              <a:buFont typeface="Wingdings" panose="05000000000000000000" pitchFamily="2" charset="2"/>
              <a:buChar char="Ø"/>
            </a:pPr>
            <a:endParaRPr lang="en-US" sz="1800" dirty="0" smtClean="0">
              <a:latin typeface="Calibri" pitchFamily="34" charset="0"/>
            </a:endParaRPr>
          </a:p>
          <a:p>
            <a:pPr marL="0" lvl="0" indent="0">
              <a:spcBef>
                <a:spcPts val="0"/>
              </a:spcBef>
              <a:buSzPct val="100000"/>
              <a:buNone/>
            </a:pPr>
            <a:endParaRPr lang="en-US" sz="2100" dirty="0">
              <a:latin typeface="Calibri" pitchFamily="34" charset="0"/>
            </a:endParaRPr>
          </a:p>
        </p:txBody>
      </p:sp>
    </p:spTree>
    <p:extLst>
      <p:ext uri="{BB962C8B-B14F-4D97-AF65-F5344CB8AC3E}">
        <p14:creationId xmlns:p14="http://schemas.microsoft.com/office/powerpoint/2010/main" val="6614728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7030A0"/>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14036</TotalTime>
  <Words>4904</Words>
  <Application>Microsoft Office PowerPoint</Application>
  <PresentationFormat>On-screen Show (4:3)</PresentationFormat>
  <Paragraphs>877</Paragraphs>
  <Slides>73</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73</vt:i4>
      </vt:variant>
    </vt:vector>
  </HeadingPairs>
  <TitlesOfParts>
    <vt:vector size="81" baseType="lpstr">
      <vt:lpstr>Arial</vt:lpstr>
      <vt:lpstr>Bookman Old Style</vt:lpstr>
      <vt:lpstr>Calibri</vt:lpstr>
      <vt:lpstr>Times New Roman</vt:lpstr>
      <vt:lpstr>Tw Cen MT</vt:lpstr>
      <vt:lpstr>Wingdings</vt:lpstr>
      <vt:lpstr>Wingdings 2</vt:lpstr>
      <vt:lpstr>Median</vt:lpstr>
      <vt:lpstr>LIHEAP Performance Measures Data Collection</vt:lpstr>
      <vt:lpstr>Webinar Speakers</vt:lpstr>
      <vt:lpstr>Webinar Objectives</vt:lpstr>
      <vt:lpstr>Introduction:  Webinar Overview</vt:lpstr>
      <vt:lpstr>Introduction:  Referenced Resources</vt:lpstr>
      <vt:lpstr>Section I:  Energy Burden Measures</vt:lpstr>
      <vt:lpstr>Section I:   Energy Burden Measures What Data Do You Need?</vt:lpstr>
      <vt:lpstr>Section I:   Energy Burden Measures What Data Do You Need?</vt:lpstr>
      <vt:lpstr>Section I:   Energy Burden Measures What Data Do You Need?</vt:lpstr>
      <vt:lpstr>Section I:   Energy Burden Measures What Data Do You Need?</vt:lpstr>
      <vt:lpstr>Section 1:   Energy Burden Measures What Data Do You Need?</vt:lpstr>
      <vt:lpstr>Section 1:   Energy Burden Measures What Data Do You Need?</vt:lpstr>
      <vt:lpstr>Section I:   Energy Burden Measures What Data Do You Need?</vt:lpstr>
      <vt:lpstr>GoToWebinar – Asking a Question</vt:lpstr>
      <vt:lpstr>Section I:   Energy Burden Measure Data Collection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Section I:   Energy Burden Measures Steps for Collecting the Data</vt:lpstr>
      <vt:lpstr>GoToWebinar – Asking a Question</vt:lpstr>
      <vt:lpstr>Section II:  Restoration and Prevention Measures</vt:lpstr>
      <vt:lpstr>Section II: Restoration and Prevention Measures What Data Do You Need?</vt:lpstr>
      <vt:lpstr>Section II: Restoration and Prevention Measures What Data Do You Need?</vt:lpstr>
      <vt:lpstr>Section II: Restoration and Prevention Measures What Data Do You Need?</vt:lpstr>
      <vt:lpstr>Section II: Restoration and Prevention Measures What Data Do You Need?</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vt:lpstr>
      <vt:lpstr>Section II: Restoration and Prevention Measures Steps for Collecting the Data </vt:lpstr>
      <vt:lpstr>GoToWebinar – Asking a Question</vt:lpstr>
      <vt:lpstr>Section III:  LIHEAP Performance Measures  Implementation Steps by Program Area</vt:lpstr>
      <vt:lpstr>Section III:  LIHEAP Performance Measures  Implementation Steps by Program Area</vt:lpstr>
      <vt:lpstr>Section III:  LIHEAP Performance Measures  Implementation Steps by Program Area</vt:lpstr>
      <vt:lpstr>Section III:  LIHEAP Performance Measures  Implementation Steps by Program Area</vt:lpstr>
      <vt:lpstr>Section III:  LIHEAP Performance Measures  Implementation Steps by Program Area</vt:lpstr>
      <vt:lpstr>Section IV:  LIHEAP Performance Measures   Timeline for Data Collection and Reporting</vt:lpstr>
      <vt:lpstr>Section IV:  LIHEAP Performance Measures  Timeline for Data Collection and Reporting</vt:lpstr>
      <vt:lpstr>Section IV:  LIHEAP Performance Measures  Timeline for Data Collection and Reporting</vt:lpstr>
      <vt:lpstr>Section IV:  LIHEAP Performance Measures  Timeline for Data Collection and Reporting</vt:lpstr>
      <vt:lpstr>Section IV:  LIHEAP Performance Measures  Timeline for Data Collection and Reporting</vt:lpstr>
      <vt:lpstr>GoToWebinar – Asking a Question</vt:lpstr>
      <vt:lpstr>Section V:  Performance Measures Resources</vt:lpstr>
      <vt:lpstr>Section V: Performance Measures Resources</vt:lpstr>
      <vt:lpstr>Section V: Performance Measures Resources</vt:lpstr>
      <vt:lpstr>Section V: Performance Measures Resources</vt:lpstr>
      <vt:lpstr>Section V: Performance Measures Resources</vt:lpstr>
      <vt:lpstr>Section V: Performance Measures Resources</vt:lpstr>
      <vt:lpstr>Section V: Performance Measures Resources</vt:lpstr>
      <vt:lpstr>GoToWebinar – Asking a Question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LIHEAP Performance Measures</dc:title>
  <dc:creator>Melissa</dc:creator>
  <cp:lastModifiedBy>Melissa Torgerson</cp:lastModifiedBy>
  <cp:revision>932</cp:revision>
  <cp:lastPrinted>2016-03-29T01:22:50Z</cp:lastPrinted>
  <dcterms:created xsi:type="dcterms:W3CDTF">2014-03-26T19:10:28Z</dcterms:created>
  <dcterms:modified xsi:type="dcterms:W3CDTF">2016-03-31T07:02:10Z</dcterms:modified>
</cp:coreProperties>
</file>