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97" r:id="rId1"/>
  </p:sldMasterIdLst>
  <p:notesMasterIdLst>
    <p:notesMasterId r:id="rId65"/>
  </p:notesMasterIdLst>
  <p:handoutMasterIdLst>
    <p:handoutMasterId r:id="rId66"/>
  </p:handoutMasterIdLst>
  <p:sldIdLst>
    <p:sldId id="323" r:id="rId2"/>
    <p:sldId id="257" r:id="rId3"/>
    <p:sldId id="258" r:id="rId4"/>
    <p:sldId id="515" r:id="rId5"/>
    <p:sldId id="514" r:id="rId6"/>
    <p:sldId id="558" r:id="rId7"/>
    <p:sldId id="559" r:id="rId8"/>
    <p:sldId id="560" r:id="rId9"/>
    <p:sldId id="562" r:id="rId10"/>
    <p:sldId id="531" r:id="rId11"/>
    <p:sldId id="499" r:id="rId12"/>
    <p:sldId id="516" r:id="rId13"/>
    <p:sldId id="582" r:id="rId14"/>
    <p:sldId id="517" r:id="rId15"/>
    <p:sldId id="518" r:id="rId16"/>
    <p:sldId id="519" r:id="rId17"/>
    <p:sldId id="583" r:id="rId18"/>
    <p:sldId id="569" r:id="rId19"/>
    <p:sldId id="571" r:id="rId20"/>
    <p:sldId id="570" r:id="rId21"/>
    <p:sldId id="574" r:id="rId22"/>
    <p:sldId id="584" r:id="rId23"/>
    <p:sldId id="586" r:id="rId24"/>
    <p:sldId id="587" r:id="rId25"/>
    <p:sldId id="597" r:id="rId26"/>
    <p:sldId id="589" r:id="rId27"/>
    <p:sldId id="598" r:id="rId28"/>
    <p:sldId id="591" r:id="rId29"/>
    <p:sldId id="599" r:id="rId30"/>
    <p:sldId id="601" r:id="rId31"/>
    <p:sldId id="575" r:id="rId32"/>
    <p:sldId id="576" r:id="rId33"/>
    <p:sldId id="532" r:id="rId34"/>
    <p:sldId id="585" r:id="rId35"/>
    <p:sldId id="595" r:id="rId36"/>
    <p:sldId id="600" r:id="rId37"/>
    <p:sldId id="602" r:id="rId38"/>
    <p:sldId id="535" r:id="rId39"/>
    <p:sldId id="536" r:id="rId40"/>
    <p:sldId id="537" r:id="rId41"/>
    <p:sldId id="567" r:id="rId42"/>
    <p:sldId id="568" r:id="rId43"/>
    <p:sldId id="563" r:id="rId44"/>
    <p:sldId id="539" r:id="rId45"/>
    <p:sldId id="549" r:id="rId46"/>
    <p:sldId id="578" r:id="rId47"/>
    <p:sldId id="579" r:id="rId48"/>
    <p:sldId id="552" r:id="rId49"/>
    <p:sldId id="553" r:id="rId50"/>
    <p:sldId id="564" r:id="rId51"/>
    <p:sldId id="554" r:id="rId52"/>
    <p:sldId id="555" r:id="rId53"/>
    <p:sldId id="580" r:id="rId54"/>
    <p:sldId id="581" r:id="rId55"/>
    <p:sldId id="543" r:id="rId56"/>
    <p:sldId id="544" r:id="rId57"/>
    <p:sldId id="424" r:id="rId58"/>
    <p:sldId id="427" r:id="rId59"/>
    <p:sldId id="435" r:id="rId60"/>
    <p:sldId id="486" r:id="rId61"/>
    <p:sldId id="473" r:id="rId62"/>
    <p:sldId id="425" r:id="rId63"/>
    <p:sldId id="503" r:id="rId6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ina Talt" initials="GT" lastIdx="7" clrIdx="0">
    <p:extLst>
      <p:ext uri="{19B8F6BF-5375-455C-9EA6-DF929625EA0E}">
        <p15:presenceInfo xmlns:p15="http://schemas.microsoft.com/office/powerpoint/2012/main" userId="S-1-5-21-1482476501-343818398-839522115-2788" providerId="AD"/>
      </p:ext>
    </p:extLst>
  </p:cmAuthor>
  <p:cmAuthor id="2" name="Trayvon Braxton" initials="TB" lastIdx="8" clrIdx="1">
    <p:extLst>
      <p:ext uri="{19B8F6BF-5375-455C-9EA6-DF929625EA0E}">
        <p15:presenceInfo xmlns:p15="http://schemas.microsoft.com/office/powerpoint/2012/main" userId="S-1-5-21-1482476501-343818398-839522115-277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DBEF"/>
    <a:srgbClr val="FFBFBF"/>
    <a:srgbClr val="00823B"/>
    <a:srgbClr val="DEA900"/>
    <a:srgbClr val="CC3300"/>
    <a:srgbClr val="F88F84"/>
    <a:srgbClr val="4F6228"/>
    <a:srgbClr val="DDDDDD"/>
    <a:srgbClr val="38488A"/>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6" autoAdjust="0"/>
    <p:restoredTop sz="96433" autoAdjust="0"/>
  </p:normalViewPr>
  <p:slideViewPr>
    <p:cSldViewPr>
      <p:cViewPr varScale="1">
        <p:scale>
          <a:sx n="109" d="100"/>
          <a:sy n="109" d="100"/>
        </p:scale>
        <p:origin x="876" y="96"/>
      </p:cViewPr>
      <p:guideLst>
        <p:guide orient="horz" pos="2160"/>
        <p:guide pos="2880"/>
      </p:guideLst>
    </p:cSldViewPr>
  </p:slideViewPr>
  <p:notesTextViewPr>
    <p:cViewPr>
      <p:scale>
        <a:sx n="1" d="1"/>
        <a:sy n="1" d="1"/>
      </p:scale>
      <p:origin x="0" y="0"/>
    </p:cViewPr>
  </p:notesTextViewPr>
  <p:sorterViewPr>
    <p:cViewPr>
      <p:scale>
        <a:sx n="66" d="100"/>
        <a:sy n="66" d="100"/>
      </p:scale>
      <p:origin x="0" y="1652"/>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handoutMaster" Target="handoutMasters/handoutMaster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commentAuthors" Target="commentAuthor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25" tIns="45712" rIns="91425" bIns="45712" rtlCol="0"/>
          <a:lstStyle>
            <a:lvl1pPr algn="l">
              <a:defRPr sz="1200"/>
            </a:lvl1pPr>
          </a:lstStyle>
          <a:p>
            <a:endParaRPr lang="en-US"/>
          </a:p>
        </p:txBody>
      </p:sp>
      <p:sp>
        <p:nvSpPr>
          <p:cNvPr id="3" name="Date Placeholder 2"/>
          <p:cNvSpPr>
            <a:spLocks noGrp="1"/>
          </p:cNvSpPr>
          <p:nvPr>
            <p:ph type="dt" sz="quarter" idx="1"/>
          </p:nvPr>
        </p:nvSpPr>
        <p:spPr>
          <a:xfrm>
            <a:off x="3970340" y="0"/>
            <a:ext cx="3038475" cy="465138"/>
          </a:xfrm>
          <a:prstGeom prst="rect">
            <a:avLst/>
          </a:prstGeom>
        </p:spPr>
        <p:txBody>
          <a:bodyPr vert="horz" lIns="91425" tIns="45712" rIns="91425" bIns="45712" rtlCol="0"/>
          <a:lstStyle>
            <a:lvl1pPr algn="r">
              <a:defRPr sz="1200"/>
            </a:lvl1pPr>
          </a:lstStyle>
          <a:p>
            <a:fld id="{E70E3E8C-63D3-43EB-B3B0-3CAB42173240}" type="datetimeFigureOut">
              <a:rPr lang="en-US" smtClean="0"/>
              <a:pPr/>
              <a:t>9/7/2016</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25" tIns="45712" rIns="91425" bIns="45712" rtlCol="0" anchor="b"/>
          <a:lstStyle>
            <a:lvl1pPr algn="l">
              <a:defRPr sz="1200"/>
            </a:lvl1pPr>
          </a:lstStyle>
          <a:p>
            <a:endParaRPr lang="en-US"/>
          </a:p>
        </p:txBody>
      </p:sp>
      <p:sp>
        <p:nvSpPr>
          <p:cNvPr id="5" name="Slide Number Placeholder 4"/>
          <p:cNvSpPr>
            <a:spLocks noGrp="1"/>
          </p:cNvSpPr>
          <p:nvPr>
            <p:ph type="sldNum" sz="quarter" idx="3"/>
          </p:nvPr>
        </p:nvSpPr>
        <p:spPr>
          <a:xfrm>
            <a:off x="3970340" y="8829675"/>
            <a:ext cx="3038475" cy="465138"/>
          </a:xfrm>
          <a:prstGeom prst="rect">
            <a:avLst/>
          </a:prstGeom>
        </p:spPr>
        <p:txBody>
          <a:bodyPr vert="horz" lIns="91425" tIns="45712" rIns="91425" bIns="45712" rtlCol="0" anchor="b"/>
          <a:lstStyle>
            <a:lvl1pPr algn="r">
              <a:defRPr sz="1200"/>
            </a:lvl1pPr>
          </a:lstStyle>
          <a:p>
            <a:fld id="{04D9F385-5D41-4A43-A887-FA3B915DBF75}" type="slidenum">
              <a:rPr lang="en-US" smtClean="0"/>
              <a:pPr/>
              <a:t>‹#›</a:t>
            </a:fld>
            <a:endParaRPr lang="en-US"/>
          </a:p>
        </p:txBody>
      </p:sp>
    </p:spTree>
    <p:extLst>
      <p:ext uri="{BB962C8B-B14F-4D97-AF65-F5344CB8AC3E}">
        <p14:creationId xmlns:p14="http://schemas.microsoft.com/office/powerpoint/2010/main" val="13145404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7840" cy="464820"/>
          </a:xfrm>
          <a:prstGeom prst="rect">
            <a:avLst/>
          </a:prstGeom>
        </p:spPr>
        <p:txBody>
          <a:bodyPr vert="horz" lIns="93162" tIns="46581" rIns="93162" bIns="46581" rtlCol="0"/>
          <a:lstStyle>
            <a:lvl1pPr algn="l">
              <a:defRPr sz="1200"/>
            </a:lvl1pPr>
          </a:lstStyle>
          <a:p>
            <a:endParaRPr lang="en-US"/>
          </a:p>
        </p:txBody>
      </p:sp>
      <p:sp>
        <p:nvSpPr>
          <p:cNvPr id="3" name="Date Placeholder 2"/>
          <p:cNvSpPr>
            <a:spLocks noGrp="1"/>
          </p:cNvSpPr>
          <p:nvPr>
            <p:ph type="dt" idx="1"/>
          </p:nvPr>
        </p:nvSpPr>
        <p:spPr>
          <a:xfrm>
            <a:off x="3970940" y="0"/>
            <a:ext cx="3037840" cy="464820"/>
          </a:xfrm>
          <a:prstGeom prst="rect">
            <a:avLst/>
          </a:prstGeom>
        </p:spPr>
        <p:txBody>
          <a:bodyPr vert="horz" lIns="93162" tIns="46581" rIns="93162" bIns="46581" rtlCol="0"/>
          <a:lstStyle>
            <a:lvl1pPr algn="r">
              <a:defRPr sz="1200"/>
            </a:lvl1pPr>
          </a:lstStyle>
          <a:p>
            <a:fld id="{52D193A2-1A0F-44B0-B828-48340440FF5C}" type="datetimeFigureOut">
              <a:rPr lang="en-US" smtClean="0"/>
              <a:pPr/>
              <a:t>9/7/2016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2" tIns="46581" rIns="93162" bIns="46581" rtlCol="0" anchor="ctr"/>
          <a:lstStyle/>
          <a:p>
            <a:endParaRPr lang="en-US"/>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62" tIns="46581" rIns="93162" bIns="4658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2" y="8829967"/>
            <a:ext cx="3037840" cy="464820"/>
          </a:xfrm>
          <a:prstGeom prst="rect">
            <a:avLst/>
          </a:prstGeom>
        </p:spPr>
        <p:txBody>
          <a:bodyPr vert="horz" lIns="93162" tIns="46581" rIns="93162" bIns="46581" rtlCol="0" anchor="b"/>
          <a:lstStyle>
            <a:lvl1pPr algn="l">
              <a:defRPr sz="1200"/>
            </a:lvl1pPr>
          </a:lstStyle>
          <a:p>
            <a:endParaRPr lang="en-US"/>
          </a:p>
        </p:txBody>
      </p:sp>
      <p:sp>
        <p:nvSpPr>
          <p:cNvPr id="7" name="Slide Number Placeholder 6"/>
          <p:cNvSpPr>
            <a:spLocks noGrp="1"/>
          </p:cNvSpPr>
          <p:nvPr>
            <p:ph type="sldNum" sz="quarter" idx="5"/>
          </p:nvPr>
        </p:nvSpPr>
        <p:spPr>
          <a:xfrm>
            <a:off x="3970940" y="8829967"/>
            <a:ext cx="3037840" cy="464820"/>
          </a:xfrm>
          <a:prstGeom prst="rect">
            <a:avLst/>
          </a:prstGeom>
        </p:spPr>
        <p:txBody>
          <a:bodyPr vert="horz" lIns="93162" tIns="46581" rIns="93162" bIns="46581" rtlCol="0" anchor="b"/>
          <a:lstStyle>
            <a:lvl1pPr algn="r">
              <a:defRPr sz="1200"/>
            </a:lvl1pPr>
          </a:lstStyle>
          <a:p>
            <a:fld id="{5CFB1727-FFEA-461C-A33F-881DBFF118F2}" type="slidenum">
              <a:rPr lang="en-US" smtClean="0"/>
              <a:pPr/>
              <a:t>‹#›</a:t>
            </a:fld>
            <a:endParaRPr lang="en-US"/>
          </a:p>
        </p:txBody>
      </p:sp>
    </p:spTree>
    <p:extLst>
      <p:ext uri="{BB962C8B-B14F-4D97-AF65-F5344CB8AC3E}">
        <p14:creationId xmlns:p14="http://schemas.microsoft.com/office/powerpoint/2010/main" val="177592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3</a:t>
            </a:fld>
            <a:endParaRPr lang="en-US"/>
          </a:p>
        </p:txBody>
      </p:sp>
    </p:spTree>
    <p:extLst>
      <p:ext uri="{BB962C8B-B14F-4D97-AF65-F5344CB8AC3E}">
        <p14:creationId xmlns:p14="http://schemas.microsoft.com/office/powerpoint/2010/main" val="2131574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14</a:t>
            </a:fld>
            <a:endParaRPr lang="en-US"/>
          </a:p>
        </p:txBody>
      </p:sp>
    </p:spTree>
    <p:extLst>
      <p:ext uri="{BB962C8B-B14F-4D97-AF65-F5344CB8AC3E}">
        <p14:creationId xmlns:p14="http://schemas.microsoft.com/office/powerpoint/2010/main" val="31930718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15</a:t>
            </a:fld>
            <a:endParaRPr lang="en-US"/>
          </a:p>
        </p:txBody>
      </p:sp>
    </p:spTree>
    <p:extLst>
      <p:ext uri="{BB962C8B-B14F-4D97-AF65-F5344CB8AC3E}">
        <p14:creationId xmlns:p14="http://schemas.microsoft.com/office/powerpoint/2010/main" val="39678323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16</a:t>
            </a:fld>
            <a:endParaRPr lang="en-US"/>
          </a:p>
        </p:txBody>
      </p:sp>
    </p:spTree>
    <p:extLst>
      <p:ext uri="{BB962C8B-B14F-4D97-AF65-F5344CB8AC3E}">
        <p14:creationId xmlns:p14="http://schemas.microsoft.com/office/powerpoint/2010/main" val="12372965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solidFill>
                  <a:prstClr val="black"/>
                </a:solidFill>
              </a:rPr>
              <a:pPr/>
              <a:t>17</a:t>
            </a:fld>
            <a:endParaRPr lang="en-US">
              <a:solidFill>
                <a:prstClr val="black"/>
              </a:solidFill>
            </a:endParaRPr>
          </a:p>
        </p:txBody>
      </p:sp>
    </p:spTree>
    <p:extLst>
      <p:ext uri="{BB962C8B-B14F-4D97-AF65-F5344CB8AC3E}">
        <p14:creationId xmlns:p14="http://schemas.microsoft.com/office/powerpoint/2010/main" val="6358625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18</a:t>
            </a:fld>
            <a:endParaRPr lang="en-US"/>
          </a:p>
        </p:txBody>
      </p:sp>
    </p:spTree>
    <p:extLst>
      <p:ext uri="{BB962C8B-B14F-4D97-AF65-F5344CB8AC3E}">
        <p14:creationId xmlns:p14="http://schemas.microsoft.com/office/powerpoint/2010/main" val="11432835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19</a:t>
            </a:fld>
            <a:endParaRPr lang="en-US"/>
          </a:p>
        </p:txBody>
      </p:sp>
    </p:spTree>
    <p:extLst>
      <p:ext uri="{BB962C8B-B14F-4D97-AF65-F5344CB8AC3E}">
        <p14:creationId xmlns:p14="http://schemas.microsoft.com/office/powerpoint/2010/main" val="4533315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20</a:t>
            </a:fld>
            <a:endParaRPr lang="en-US"/>
          </a:p>
        </p:txBody>
      </p:sp>
    </p:spTree>
    <p:extLst>
      <p:ext uri="{BB962C8B-B14F-4D97-AF65-F5344CB8AC3E}">
        <p14:creationId xmlns:p14="http://schemas.microsoft.com/office/powerpoint/2010/main" val="3670456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21</a:t>
            </a:fld>
            <a:endParaRPr lang="en-US"/>
          </a:p>
        </p:txBody>
      </p:sp>
    </p:spTree>
    <p:extLst>
      <p:ext uri="{BB962C8B-B14F-4D97-AF65-F5344CB8AC3E}">
        <p14:creationId xmlns:p14="http://schemas.microsoft.com/office/powerpoint/2010/main" val="37786440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22</a:t>
            </a:fld>
            <a:endParaRPr lang="en-US"/>
          </a:p>
        </p:txBody>
      </p:sp>
    </p:spTree>
    <p:extLst>
      <p:ext uri="{BB962C8B-B14F-4D97-AF65-F5344CB8AC3E}">
        <p14:creationId xmlns:p14="http://schemas.microsoft.com/office/powerpoint/2010/main" val="165915908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23</a:t>
            </a:fld>
            <a:endParaRPr lang="en-US"/>
          </a:p>
        </p:txBody>
      </p:sp>
    </p:spTree>
    <p:extLst>
      <p:ext uri="{BB962C8B-B14F-4D97-AF65-F5344CB8AC3E}">
        <p14:creationId xmlns:p14="http://schemas.microsoft.com/office/powerpoint/2010/main" val="9970101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4</a:t>
            </a:fld>
            <a:endParaRPr lang="en-US"/>
          </a:p>
        </p:txBody>
      </p:sp>
    </p:spTree>
    <p:extLst>
      <p:ext uri="{BB962C8B-B14F-4D97-AF65-F5344CB8AC3E}">
        <p14:creationId xmlns:p14="http://schemas.microsoft.com/office/powerpoint/2010/main" val="194586447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24</a:t>
            </a:fld>
            <a:endParaRPr lang="en-US"/>
          </a:p>
        </p:txBody>
      </p:sp>
    </p:spTree>
    <p:extLst>
      <p:ext uri="{BB962C8B-B14F-4D97-AF65-F5344CB8AC3E}">
        <p14:creationId xmlns:p14="http://schemas.microsoft.com/office/powerpoint/2010/main" val="286516539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25</a:t>
            </a:fld>
            <a:endParaRPr lang="en-US"/>
          </a:p>
        </p:txBody>
      </p:sp>
    </p:spTree>
    <p:extLst>
      <p:ext uri="{BB962C8B-B14F-4D97-AF65-F5344CB8AC3E}">
        <p14:creationId xmlns:p14="http://schemas.microsoft.com/office/powerpoint/2010/main" val="262430903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26</a:t>
            </a:fld>
            <a:endParaRPr lang="en-US"/>
          </a:p>
        </p:txBody>
      </p:sp>
    </p:spTree>
    <p:extLst>
      <p:ext uri="{BB962C8B-B14F-4D97-AF65-F5344CB8AC3E}">
        <p14:creationId xmlns:p14="http://schemas.microsoft.com/office/powerpoint/2010/main" val="355171502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27</a:t>
            </a:fld>
            <a:endParaRPr lang="en-US"/>
          </a:p>
        </p:txBody>
      </p:sp>
    </p:spTree>
    <p:extLst>
      <p:ext uri="{BB962C8B-B14F-4D97-AF65-F5344CB8AC3E}">
        <p14:creationId xmlns:p14="http://schemas.microsoft.com/office/powerpoint/2010/main" val="197910738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28</a:t>
            </a:fld>
            <a:endParaRPr lang="en-US"/>
          </a:p>
        </p:txBody>
      </p:sp>
    </p:spTree>
    <p:extLst>
      <p:ext uri="{BB962C8B-B14F-4D97-AF65-F5344CB8AC3E}">
        <p14:creationId xmlns:p14="http://schemas.microsoft.com/office/powerpoint/2010/main" val="265459582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29</a:t>
            </a:fld>
            <a:endParaRPr lang="en-US"/>
          </a:p>
        </p:txBody>
      </p:sp>
    </p:spTree>
    <p:extLst>
      <p:ext uri="{BB962C8B-B14F-4D97-AF65-F5344CB8AC3E}">
        <p14:creationId xmlns:p14="http://schemas.microsoft.com/office/powerpoint/2010/main" val="198378940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30</a:t>
            </a:fld>
            <a:endParaRPr lang="en-US"/>
          </a:p>
        </p:txBody>
      </p:sp>
    </p:spTree>
    <p:extLst>
      <p:ext uri="{BB962C8B-B14F-4D97-AF65-F5344CB8AC3E}">
        <p14:creationId xmlns:p14="http://schemas.microsoft.com/office/powerpoint/2010/main" val="268580215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33</a:t>
            </a:fld>
            <a:endParaRPr lang="en-US"/>
          </a:p>
        </p:txBody>
      </p:sp>
    </p:spTree>
    <p:extLst>
      <p:ext uri="{BB962C8B-B14F-4D97-AF65-F5344CB8AC3E}">
        <p14:creationId xmlns:p14="http://schemas.microsoft.com/office/powerpoint/2010/main" val="251050375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solidFill>
                  <a:prstClr val="black"/>
                </a:solidFill>
              </a:rPr>
              <a:pPr/>
              <a:t>34</a:t>
            </a:fld>
            <a:endParaRPr lang="en-US">
              <a:solidFill>
                <a:prstClr val="black"/>
              </a:solidFill>
            </a:endParaRPr>
          </a:p>
        </p:txBody>
      </p:sp>
    </p:spTree>
    <p:extLst>
      <p:ext uri="{BB962C8B-B14F-4D97-AF65-F5344CB8AC3E}">
        <p14:creationId xmlns:p14="http://schemas.microsoft.com/office/powerpoint/2010/main" val="253911721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35</a:t>
            </a:fld>
            <a:endParaRPr lang="en-US"/>
          </a:p>
        </p:txBody>
      </p:sp>
    </p:spTree>
    <p:extLst>
      <p:ext uri="{BB962C8B-B14F-4D97-AF65-F5344CB8AC3E}">
        <p14:creationId xmlns:p14="http://schemas.microsoft.com/office/powerpoint/2010/main" val="31341742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5</a:t>
            </a:fld>
            <a:endParaRPr lang="en-US"/>
          </a:p>
        </p:txBody>
      </p:sp>
    </p:spTree>
    <p:extLst>
      <p:ext uri="{BB962C8B-B14F-4D97-AF65-F5344CB8AC3E}">
        <p14:creationId xmlns:p14="http://schemas.microsoft.com/office/powerpoint/2010/main" val="290112928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36</a:t>
            </a:fld>
            <a:endParaRPr lang="en-US"/>
          </a:p>
        </p:txBody>
      </p:sp>
    </p:spTree>
    <p:extLst>
      <p:ext uri="{BB962C8B-B14F-4D97-AF65-F5344CB8AC3E}">
        <p14:creationId xmlns:p14="http://schemas.microsoft.com/office/powerpoint/2010/main" val="72929484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37</a:t>
            </a:fld>
            <a:endParaRPr lang="en-US"/>
          </a:p>
        </p:txBody>
      </p:sp>
    </p:spTree>
    <p:extLst>
      <p:ext uri="{BB962C8B-B14F-4D97-AF65-F5344CB8AC3E}">
        <p14:creationId xmlns:p14="http://schemas.microsoft.com/office/powerpoint/2010/main" val="123594353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For more information about how to interpret the targeting index, please see pages 38-40 of the FY 2009 Home Energy Notebook available at: http://www.acf.hhs.gov/sites/default/files/ocs/fy2009_liheap_notebook.pdf  </a:t>
            </a:r>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40</a:t>
            </a:fld>
            <a:endParaRPr lang="en-US"/>
          </a:p>
        </p:txBody>
      </p:sp>
    </p:spTree>
    <p:extLst>
      <p:ext uri="{BB962C8B-B14F-4D97-AF65-F5344CB8AC3E}">
        <p14:creationId xmlns:p14="http://schemas.microsoft.com/office/powerpoint/2010/main" val="62298502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43</a:t>
            </a:fld>
            <a:endParaRPr lang="en-US"/>
          </a:p>
        </p:txBody>
      </p:sp>
    </p:spTree>
    <p:extLst>
      <p:ext uri="{BB962C8B-B14F-4D97-AF65-F5344CB8AC3E}">
        <p14:creationId xmlns:p14="http://schemas.microsoft.com/office/powerpoint/2010/main" val="429174196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44</a:t>
            </a:fld>
            <a:endParaRPr lang="en-US"/>
          </a:p>
        </p:txBody>
      </p:sp>
    </p:spTree>
    <p:extLst>
      <p:ext uri="{BB962C8B-B14F-4D97-AF65-F5344CB8AC3E}">
        <p14:creationId xmlns:p14="http://schemas.microsoft.com/office/powerpoint/2010/main" val="340167131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Calibri" panose="020F0502020204030204" pitchFamily="34" charset="0"/>
              </a:rPr>
              <a:t>Note: Households for whom the primary energy service was restored should be counted even if they were able to heat or cool their home in another way.</a:t>
            </a:r>
          </a:p>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45</a:t>
            </a:fld>
            <a:endParaRPr lang="en-US"/>
          </a:p>
        </p:txBody>
      </p:sp>
    </p:spTree>
    <p:extLst>
      <p:ext uri="{BB962C8B-B14F-4D97-AF65-F5344CB8AC3E}">
        <p14:creationId xmlns:p14="http://schemas.microsoft.com/office/powerpoint/2010/main" val="175843724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Calibri" panose="020F0502020204030204" pitchFamily="34" charset="0"/>
              </a:rPr>
              <a:t>Note: Households for whom the primary energy service was restored should be counted even if they were able to heat or cool their home in another way.</a:t>
            </a:r>
          </a:p>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46</a:t>
            </a:fld>
            <a:endParaRPr lang="en-US"/>
          </a:p>
        </p:txBody>
      </p:sp>
    </p:spTree>
    <p:extLst>
      <p:ext uri="{BB962C8B-B14F-4D97-AF65-F5344CB8AC3E}">
        <p14:creationId xmlns:p14="http://schemas.microsoft.com/office/powerpoint/2010/main" val="95442388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Calibri" panose="020F0502020204030204" pitchFamily="34" charset="0"/>
              </a:rPr>
              <a:t>Note: Households for whom the primary energy service was restored should be counted even if they were able to heat or cool their home in another way.</a:t>
            </a:r>
          </a:p>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47</a:t>
            </a:fld>
            <a:endParaRPr lang="en-US"/>
          </a:p>
        </p:txBody>
      </p:sp>
    </p:spTree>
    <p:extLst>
      <p:ext uri="{BB962C8B-B14F-4D97-AF65-F5344CB8AC3E}">
        <p14:creationId xmlns:p14="http://schemas.microsoft.com/office/powerpoint/2010/main" val="144205362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50</a:t>
            </a:fld>
            <a:endParaRPr lang="en-US"/>
          </a:p>
        </p:txBody>
      </p:sp>
    </p:spTree>
    <p:extLst>
      <p:ext uri="{BB962C8B-B14F-4D97-AF65-F5344CB8AC3E}">
        <p14:creationId xmlns:p14="http://schemas.microsoft.com/office/powerpoint/2010/main" val="427295557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51</a:t>
            </a:fld>
            <a:endParaRPr lang="en-US"/>
          </a:p>
        </p:txBody>
      </p:sp>
    </p:spTree>
    <p:extLst>
      <p:ext uri="{BB962C8B-B14F-4D97-AF65-F5344CB8AC3E}">
        <p14:creationId xmlns:p14="http://schemas.microsoft.com/office/powerpoint/2010/main" val="30392427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6</a:t>
            </a:fld>
            <a:endParaRPr lang="en-US"/>
          </a:p>
        </p:txBody>
      </p:sp>
    </p:spTree>
    <p:extLst>
      <p:ext uri="{BB962C8B-B14F-4D97-AF65-F5344CB8AC3E}">
        <p14:creationId xmlns:p14="http://schemas.microsoft.com/office/powerpoint/2010/main" val="319488969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Calibri" panose="020F0502020204030204" pitchFamily="34" charset="0"/>
              </a:rPr>
              <a:t>Note: Households for whom the primary energy service was restored should be counted even if they were able to heat or cool their home in another way.</a:t>
            </a:r>
          </a:p>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52</a:t>
            </a:fld>
            <a:endParaRPr lang="en-US"/>
          </a:p>
        </p:txBody>
      </p:sp>
    </p:spTree>
    <p:extLst>
      <p:ext uri="{BB962C8B-B14F-4D97-AF65-F5344CB8AC3E}">
        <p14:creationId xmlns:p14="http://schemas.microsoft.com/office/powerpoint/2010/main" val="3522865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Calibri" panose="020F0502020204030204" pitchFamily="34" charset="0"/>
              </a:rPr>
              <a:t>Note: Households for whom the primary energy service was restored should be counted even if they were able to heat or cool their home in another way.</a:t>
            </a:r>
          </a:p>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53</a:t>
            </a:fld>
            <a:endParaRPr lang="en-US"/>
          </a:p>
        </p:txBody>
      </p:sp>
    </p:spTree>
    <p:extLst>
      <p:ext uri="{BB962C8B-B14F-4D97-AF65-F5344CB8AC3E}">
        <p14:creationId xmlns:p14="http://schemas.microsoft.com/office/powerpoint/2010/main" val="178917964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Calibri" panose="020F0502020204030204" pitchFamily="34" charset="0"/>
              </a:rPr>
              <a:t>Note: Households for whom the primary energy service was restored should be counted even if they were able to heat or cool their home in another way.</a:t>
            </a:r>
          </a:p>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54</a:t>
            </a:fld>
            <a:endParaRPr lang="en-US"/>
          </a:p>
        </p:txBody>
      </p:sp>
    </p:spTree>
    <p:extLst>
      <p:ext uri="{BB962C8B-B14F-4D97-AF65-F5344CB8AC3E}">
        <p14:creationId xmlns:p14="http://schemas.microsoft.com/office/powerpoint/2010/main" val="180612021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57</a:t>
            </a:fld>
            <a:endParaRPr lang="en-US"/>
          </a:p>
        </p:txBody>
      </p:sp>
    </p:spTree>
    <p:extLst>
      <p:ext uri="{BB962C8B-B14F-4D97-AF65-F5344CB8AC3E}">
        <p14:creationId xmlns:p14="http://schemas.microsoft.com/office/powerpoint/2010/main" val="427964451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59</a:t>
            </a:fld>
            <a:endParaRPr lang="en-US"/>
          </a:p>
        </p:txBody>
      </p:sp>
    </p:spTree>
    <p:extLst>
      <p:ext uri="{BB962C8B-B14F-4D97-AF65-F5344CB8AC3E}">
        <p14:creationId xmlns:p14="http://schemas.microsoft.com/office/powerpoint/2010/main" val="37288197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7</a:t>
            </a:fld>
            <a:endParaRPr lang="en-US"/>
          </a:p>
        </p:txBody>
      </p:sp>
    </p:spTree>
    <p:extLst>
      <p:ext uri="{BB962C8B-B14F-4D97-AF65-F5344CB8AC3E}">
        <p14:creationId xmlns:p14="http://schemas.microsoft.com/office/powerpoint/2010/main" val="30189122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8</a:t>
            </a:fld>
            <a:endParaRPr lang="en-US"/>
          </a:p>
        </p:txBody>
      </p:sp>
    </p:spTree>
    <p:extLst>
      <p:ext uri="{BB962C8B-B14F-4D97-AF65-F5344CB8AC3E}">
        <p14:creationId xmlns:p14="http://schemas.microsoft.com/office/powerpoint/2010/main" val="93684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9</a:t>
            </a:fld>
            <a:endParaRPr lang="en-US"/>
          </a:p>
        </p:txBody>
      </p:sp>
    </p:spTree>
    <p:extLst>
      <p:ext uri="{BB962C8B-B14F-4D97-AF65-F5344CB8AC3E}">
        <p14:creationId xmlns:p14="http://schemas.microsoft.com/office/powerpoint/2010/main" val="19924543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12</a:t>
            </a:fld>
            <a:endParaRPr lang="en-US"/>
          </a:p>
        </p:txBody>
      </p:sp>
    </p:spTree>
    <p:extLst>
      <p:ext uri="{BB962C8B-B14F-4D97-AF65-F5344CB8AC3E}">
        <p14:creationId xmlns:p14="http://schemas.microsoft.com/office/powerpoint/2010/main" val="19619545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solidFill>
                  <a:prstClr val="black"/>
                </a:solidFill>
              </a:rPr>
              <a:pPr/>
              <a:t>13</a:t>
            </a:fld>
            <a:endParaRPr lang="en-US">
              <a:solidFill>
                <a:prstClr val="black"/>
              </a:solidFill>
            </a:endParaRPr>
          </a:p>
        </p:txBody>
      </p:sp>
    </p:spTree>
    <p:extLst>
      <p:ext uri="{BB962C8B-B14F-4D97-AF65-F5344CB8AC3E}">
        <p14:creationId xmlns:p14="http://schemas.microsoft.com/office/powerpoint/2010/main" val="8593241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BA21F263-3D89-45E3-819A-8B557F9D3D6B}" type="datetime1">
              <a:rPr lang="en-US" smtClean="0"/>
              <a:pPr/>
              <a:t>9/7/2016</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EFE5B013-A80A-40D2-8FAE-6E44A516CF2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D7B6EDD-6C9C-4BA5-B10C-468D13BD258F}" type="datetime1">
              <a:rPr lang="en-US" smtClean="0"/>
              <a:pPr/>
              <a:t>9/7/2016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E5B013-A80A-40D2-8FAE-6E44A516CF2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D3D49CF4-9A9D-4C63-BB0E-F541EA6A7A26}" type="datetime1">
              <a:rPr lang="en-US" smtClean="0"/>
              <a:pPr/>
              <a:t>9/7/2016</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EFE5B013-A80A-40D2-8FAE-6E44A516CF2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1FB3AF-ECDD-4881-9F64-F3D5850997B4}" type="datetime1">
              <a:rPr lang="en-US" smtClean="0"/>
              <a:pPr/>
              <a:t>9/7/2016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FE5B013-A80A-40D2-8FAE-6E44A516CF2D}" type="slidenum">
              <a:rPr lang="en-US" smtClean="0"/>
              <a:pPr/>
              <a:t>‹#›</a:t>
            </a:fld>
            <a:endParaRPr lang="en-US"/>
          </a:p>
        </p:txBody>
      </p:sp>
    </p:spTree>
    <p:extLst>
      <p:ext uri="{BB962C8B-B14F-4D97-AF65-F5344CB8AC3E}">
        <p14:creationId xmlns:p14="http://schemas.microsoft.com/office/powerpoint/2010/main" val="350270276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9A20B0D-C8A7-48BC-88D0-D774B8372AE6}" type="datetime1">
              <a:rPr lang="en-US" smtClean="0"/>
              <a:pPr/>
              <a:t>9/7/2016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sz="2000">
                <a:solidFill>
                  <a:srgbClr val="FFFFFF"/>
                </a:solidFill>
                <a:latin typeface="Calibri" pitchFamily="34" charset="0"/>
              </a:defRPr>
            </a:lvl1pPr>
          </a:lstStyle>
          <a:p>
            <a:fld id="{EFE5B013-A80A-40D2-8FAE-6E44A516CF2D}" type="slidenum">
              <a:rPr lang="en-US" smtClean="0"/>
              <a:pPr/>
              <a:t>‹#›</a:t>
            </a:fld>
            <a:endParaRPr lang="en-US" dirty="0"/>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8458BFA8-150E-455E-BE50-7F4CFFF844EB}" type="datetime1">
              <a:rPr lang="en-US" smtClean="0"/>
              <a:pPr/>
              <a:t>9/7/2016</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EFE5B013-A80A-40D2-8FAE-6E44A516CF2D}"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F3D19AF4-25F4-4110-B65A-FDEE47C177F4}" type="datetime1">
              <a:rPr lang="en-US" smtClean="0"/>
              <a:pPr/>
              <a:t>9/7/2016</a:t>
            </a:fld>
            <a:endParaRPr lang="en-US"/>
          </a:p>
        </p:txBody>
      </p:sp>
      <p:sp>
        <p:nvSpPr>
          <p:cNvPr id="10" name="Slide Number Placeholder 9"/>
          <p:cNvSpPr>
            <a:spLocks noGrp="1"/>
          </p:cNvSpPr>
          <p:nvPr>
            <p:ph type="sldNum" sz="quarter" idx="16"/>
          </p:nvPr>
        </p:nvSpPr>
        <p:spPr/>
        <p:txBody>
          <a:bodyPr rtlCol="0"/>
          <a:lstStyle/>
          <a:p>
            <a:fld id="{EFE5B013-A80A-40D2-8FAE-6E44A516CF2D}"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DF84C8B9-BCCB-420E-B88B-ADCF1422A012}" type="datetime1">
              <a:rPr lang="en-US" smtClean="0"/>
              <a:pPr/>
              <a:t>9/7/2016</a:t>
            </a:fld>
            <a:endParaRPr lang="en-US"/>
          </a:p>
        </p:txBody>
      </p:sp>
      <p:sp>
        <p:nvSpPr>
          <p:cNvPr id="12" name="Slide Number Placeholder 11"/>
          <p:cNvSpPr>
            <a:spLocks noGrp="1"/>
          </p:cNvSpPr>
          <p:nvPr>
            <p:ph type="sldNum" sz="quarter" idx="16"/>
          </p:nvPr>
        </p:nvSpPr>
        <p:spPr/>
        <p:txBody>
          <a:bodyPr rtlCol="0"/>
          <a:lstStyle/>
          <a:p>
            <a:fld id="{EFE5B013-A80A-40D2-8FAE-6E44A516CF2D}"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F48391F-8493-4F3F-B293-088F5754AF2C}" type="datetime1">
              <a:rPr lang="en-US" smtClean="0"/>
              <a:pPr/>
              <a:t>9/7/2016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EFE5B013-A80A-40D2-8FAE-6E44A516CF2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63CE8A-5554-49D4-9AD9-B7622FC7AF1C}" type="datetime1">
              <a:rPr lang="en-US" smtClean="0"/>
              <a:pPr/>
              <a:t>9/7/2016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EFE5B013-A80A-40D2-8FAE-6E44A516CF2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D08ED677-D1AE-4B37-8A4C-202BCA3A9EA7}" type="datetime1">
              <a:rPr lang="en-US" smtClean="0"/>
              <a:pPr/>
              <a:t>9/7/2016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EFE5B013-A80A-40D2-8FAE-6E44A516CF2D}"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9A7EC3D8-DC37-4CE1-80F5-1B9330360C95}" type="datetime1">
              <a:rPr lang="en-US" smtClean="0"/>
              <a:pPr/>
              <a:t>9/7/2016</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EFE5B013-A80A-40D2-8FAE-6E44A516CF2D}"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631FB3AF-ECDD-4881-9F64-F3D5850997B4}" type="datetime1">
              <a:rPr lang="en-US" smtClean="0"/>
              <a:pPr/>
              <a:t>9/7/2016</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2000" b="1">
                <a:solidFill>
                  <a:srgbClr val="FFFFFF"/>
                </a:solidFill>
                <a:latin typeface="Calibri" pitchFamily="34" charset="0"/>
              </a:defRPr>
            </a:lvl1pPr>
          </a:lstStyle>
          <a:p>
            <a:fld id="{EFE5B013-A80A-40D2-8FAE-6E44A516CF2D}"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4298" r:id="rId1"/>
    <p:sldLayoutId id="2147484299" r:id="rId2"/>
    <p:sldLayoutId id="2147484300" r:id="rId3"/>
    <p:sldLayoutId id="2147484301" r:id="rId4"/>
    <p:sldLayoutId id="2147484302" r:id="rId5"/>
    <p:sldLayoutId id="2147484303" r:id="rId6"/>
    <p:sldLayoutId id="2147484304" r:id="rId7"/>
    <p:sldLayoutId id="2147484305" r:id="rId8"/>
    <p:sldLayoutId id="2147484306" r:id="rId9"/>
    <p:sldLayoutId id="2147484307" r:id="rId10"/>
    <p:sldLayoutId id="2147484308" r:id="rId11"/>
    <p:sldLayoutId id="2147484092" r:id="rId12"/>
  </p:sldLayoutIdLst>
  <p:timing>
    <p:tnLst>
      <p:par>
        <p:cTn id="1" dur="indefinite" restart="never" nodeType="tmRoot"/>
      </p:par>
    </p:tnLst>
  </p:timing>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liheappm.ncat.org/node/781"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liheappm.acf.hhs.gov/sites/default/files/private/training/presentations/2016/Session6G_LIHEAPPM-McGrath.pptx"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s://liheappm.acf.hhs.gov/sites/default/files/private/training/presentations/2016/Session6G_LIHEAPPM-McGrath.pptx"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s://liheappm.ncat.org/node/781" TargetMode="External"/><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liheappm.acf.hhs.gov/sites/default/files/private/training/pm_webinar/PM_Data_Collection_Webinar_033116.mp4"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s://liheappm.acf.hhs.gov/sites/default/files/private/training/pm_webinar/LIHEAP-PM-Data-Collection-Guide_July2016.docx" TargetMode="Externa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hyperlink" Target="https://www.youtube.com/watch?v=Z6gty6BSGVs" TargetMode="External"/><Relationship Id="rId7" Type="http://schemas.openxmlformats.org/officeDocument/2006/relationships/hyperlink" Target="https://liheappm.acf.hhs.gov/sites/default/files/private/training/pm_webinar/PM_Data_Collection_Webinar_033116.mp4" TargetMode="External"/><Relationship Id="rId2" Type="http://schemas.openxmlformats.org/officeDocument/2006/relationships/hyperlink" Target="https://liheappm.ncat.org/sites/default/files/private/training/webinars/OLDC_household_report_120414.pptx" TargetMode="External"/><Relationship Id="rId1" Type="http://schemas.openxmlformats.org/officeDocument/2006/relationships/slideLayout" Target="../slideLayouts/slideLayout2.xml"/><Relationship Id="rId6" Type="http://schemas.openxmlformats.org/officeDocument/2006/relationships/hyperlink" Target="https://liheappm.ncat.org/sites/default/files/private/training/Building_Vendor_Relationships_Webinar_121814.pptx" TargetMode="External"/><Relationship Id="rId5" Type="http://schemas.openxmlformats.org/officeDocument/2006/relationships/hyperlink" Target="https://www.youtube.com/watch?v=PtXQs8zewVs" TargetMode="External"/><Relationship Id="rId4" Type="http://schemas.openxmlformats.org/officeDocument/2006/relationships/hyperlink" Target="https://liheappm.ncat.org/sites/default/files/private/training/webinars/OLDC_perf_data_form_121014.pptx" TargetMode="External"/></Relationships>
</file>

<file path=ppt/slides/_rels/slide59.xml.rels><?xml version="1.0" encoding="UTF-8" standalone="yes"?>
<Relationships xmlns="http://schemas.openxmlformats.org/package/2006/relationships"><Relationship Id="rId3" Type="http://schemas.openxmlformats.org/officeDocument/2006/relationships/hyperlink" Target="https://liheappm.acf.hhs.gov/sites/default/files/private/grantee_tools/requirements/liheap_performance_data_form_for_federal_fiscal_year_2015_updated.xlsx" TargetMode="External"/><Relationship Id="rId2" Type="http://schemas.openxmlformats.org/officeDocument/2006/relationships/notesSlide" Target="../notesSlides/notesSlide44.xml"/><Relationship Id="rId1" Type="http://schemas.openxmlformats.org/officeDocument/2006/relationships/slideLayout" Target="../slideLayouts/slideLayout2.xml"/><Relationship Id="rId5" Type="http://schemas.openxmlformats.org/officeDocument/2006/relationships/hyperlink" Target="https://liheappm.acf.hhs.gov/faq" TargetMode="External"/><Relationship Id="rId4" Type="http://schemas.openxmlformats.org/officeDocument/2006/relationships/hyperlink" Target="http://www.acf.hhs.gov/sites/default/files/ocs/revised_liheap_performance_data_form_instructions_2015.pdf"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hyperlink" Target="https://liheappm.acf.hhs.gov/" TargetMode="Externa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hyperlink" Target="mailto:melissa@verveassociates.net" TargetMode="External"/><Relationship Id="rId2" Type="http://schemas.openxmlformats.org/officeDocument/2006/relationships/hyperlink" Target="mailto:Trayvon-Braxton@appriseinc.org" TargetMode="Externa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0" y="2895600"/>
            <a:ext cx="6096000" cy="990600"/>
          </a:xfrm>
        </p:spPr>
        <p:txBody>
          <a:bodyPr>
            <a:normAutofit fontScale="90000"/>
          </a:bodyPr>
          <a:lstStyle/>
          <a:p>
            <a:pPr algn="r">
              <a:lnSpc>
                <a:spcPct val="80000"/>
              </a:lnSpc>
              <a:spcBef>
                <a:spcPts val="0"/>
              </a:spcBef>
            </a:pPr>
            <a:r>
              <a:rPr lang="en-US" sz="4000" dirty="0" smtClean="0">
                <a:solidFill>
                  <a:schemeClr val="tx1"/>
                </a:solidFill>
                <a:latin typeface="Calibri" pitchFamily="34" charset="0"/>
              </a:rPr>
              <a:t>LIHEAP Performance Measures</a:t>
            </a:r>
            <a:br>
              <a:rPr lang="en-US" sz="4000" dirty="0" smtClean="0">
                <a:solidFill>
                  <a:schemeClr val="tx1"/>
                </a:solidFill>
                <a:latin typeface="Calibri" pitchFamily="34" charset="0"/>
              </a:rPr>
            </a:br>
            <a:r>
              <a:rPr lang="en-US" sz="4000" b="1" dirty="0" smtClean="0">
                <a:solidFill>
                  <a:schemeClr val="tx1"/>
                </a:solidFill>
                <a:latin typeface="Calibri" pitchFamily="34" charset="0"/>
              </a:rPr>
              <a:t>Data Reporting</a:t>
            </a:r>
            <a:endParaRPr lang="en-US" sz="4000" b="1" dirty="0">
              <a:solidFill>
                <a:schemeClr val="tx1"/>
              </a:solidFill>
              <a:latin typeface="Calibri" pitchFamily="34" charset="0"/>
            </a:endParaRPr>
          </a:p>
        </p:txBody>
      </p:sp>
      <p:sp>
        <p:nvSpPr>
          <p:cNvPr id="3" name="Subtitle 2"/>
          <p:cNvSpPr>
            <a:spLocks noGrp="1"/>
          </p:cNvSpPr>
          <p:nvPr>
            <p:ph type="subTitle" idx="4294967295"/>
          </p:nvPr>
        </p:nvSpPr>
        <p:spPr>
          <a:xfrm>
            <a:off x="3657600" y="4876800"/>
            <a:ext cx="5105400" cy="685800"/>
          </a:xfrm>
        </p:spPr>
        <p:txBody>
          <a:bodyPr>
            <a:normAutofit fontScale="62500" lnSpcReduction="20000"/>
          </a:bodyPr>
          <a:lstStyle/>
          <a:p>
            <a:pPr marL="0" indent="0" algn="r">
              <a:lnSpc>
                <a:spcPct val="120000"/>
              </a:lnSpc>
              <a:spcBef>
                <a:spcPts val="0"/>
              </a:spcBef>
              <a:buNone/>
            </a:pPr>
            <a:r>
              <a:rPr lang="en-US" b="1" dirty="0" smtClean="0">
                <a:latin typeface="Calibri" pitchFamily="34" charset="0"/>
              </a:rPr>
              <a:t>LIHEAP Grantee Webinar</a:t>
            </a:r>
          </a:p>
          <a:p>
            <a:pPr marL="0" indent="0" algn="r">
              <a:lnSpc>
                <a:spcPct val="120000"/>
              </a:lnSpc>
              <a:spcBef>
                <a:spcPts val="0"/>
              </a:spcBef>
              <a:buNone/>
            </a:pPr>
            <a:r>
              <a:rPr lang="en-US" b="1" dirty="0" smtClean="0">
                <a:latin typeface="Calibri" pitchFamily="34" charset="0"/>
              </a:rPr>
              <a:t>September 8, 2016</a:t>
            </a:r>
            <a:endParaRPr lang="en-US" b="1" dirty="0">
              <a:latin typeface="Calibri" pitchFamily="34" charset="0"/>
            </a:endParaRPr>
          </a:p>
        </p:txBody>
      </p:sp>
    </p:spTree>
    <p:extLst>
      <p:ext uri="{BB962C8B-B14F-4D97-AF65-F5344CB8AC3E}">
        <p14:creationId xmlns:p14="http://schemas.microsoft.com/office/powerpoint/2010/main" val="22326533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10</a:t>
            </a:fld>
            <a:endParaRPr lang="en-US"/>
          </a:p>
        </p:txBody>
      </p:sp>
      <p:sp>
        <p:nvSpPr>
          <p:cNvPr id="3" name="Content Placeholder 2"/>
          <p:cNvSpPr>
            <a:spLocks noGrp="1"/>
          </p:cNvSpPr>
          <p:nvPr>
            <p:ph sz="quarter" idx="1"/>
          </p:nvPr>
        </p:nvSpPr>
        <p:spPr>
          <a:xfrm>
            <a:off x="457200" y="1371600"/>
            <a:ext cx="8153400" cy="4937760"/>
          </a:xfrm>
        </p:spPr>
        <p:txBody>
          <a:bodyPr>
            <a:normAutofit/>
          </a:bodyPr>
          <a:lstStyle/>
          <a:p>
            <a:pPr marL="346075" indent="-346075">
              <a:lnSpc>
                <a:spcPct val="110000"/>
              </a:lnSpc>
              <a:spcBef>
                <a:spcPts val="0"/>
              </a:spcBef>
              <a:buNone/>
            </a:pPr>
            <a:endParaRPr lang="en-US" sz="1600" b="1" dirty="0" smtClean="0">
              <a:solidFill>
                <a:srgbClr val="C00000"/>
              </a:solidFill>
              <a:latin typeface="Calibri" pitchFamily="34" charset="0"/>
            </a:endParaRPr>
          </a:p>
          <a:p>
            <a:pPr marL="346075" indent="-346075">
              <a:lnSpc>
                <a:spcPct val="110000"/>
              </a:lnSpc>
              <a:spcBef>
                <a:spcPts val="0"/>
              </a:spcBef>
              <a:buNone/>
            </a:pPr>
            <a:endParaRPr lang="en-US" sz="1600" b="1" dirty="0">
              <a:solidFill>
                <a:srgbClr val="C00000"/>
              </a:solidFill>
              <a:latin typeface="Calibri" pitchFamily="34" charset="0"/>
            </a:endParaRPr>
          </a:p>
          <a:p>
            <a:pPr marL="346075" indent="-346075">
              <a:lnSpc>
                <a:spcPct val="110000"/>
              </a:lnSpc>
              <a:spcBef>
                <a:spcPts val="0"/>
              </a:spcBef>
              <a:buNone/>
            </a:pPr>
            <a:endParaRPr lang="en-US" sz="1600" b="1" dirty="0" smtClean="0">
              <a:solidFill>
                <a:srgbClr val="C00000"/>
              </a:solidFill>
              <a:latin typeface="Calibri" pitchFamily="34" charset="0"/>
            </a:endParaRPr>
          </a:p>
          <a:p>
            <a:pPr marL="346075" indent="-346075">
              <a:lnSpc>
                <a:spcPct val="110000"/>
              </a:lnSpc>
              <a:spcBef>
                <a:spcPts val="0"/>
              </a:spcBef>
              <a:buNone/>
            </a:pPr>
            <a:endParaRPr lang="en-US" sz="1600" b="1" dirty="0">
              <a:solidFill>
                <a:srgbClr val="C00000"/>
              </a:solidFill>
              <a:latin typeface="Calibri" pitchFamily="34" charset="0"/>
            </a:endParaRPr>
          </a:p>
          <a:p>
            <a:pPr marL="346075" indent="-346075">
              <a:lnSpc>
                <a:spcPct val="110000"/>
              </a:lnSpc>
              <a:spcBef>
                <a:spcPts val="0"/>
              </a:spcBef>
              <a:buNone/>
            </a:pPr>
            <a:endParaRPr lang="en-US" sz="1600" b="1" dirty="0" smtClean="0">
              <a:solidFill>
                <a:srgbClr val="C00000"/>
              </a:solidFill>
              <a:latin typeface="Calibri" pitchFamily="34" charset="0"/>
            </a:endParaRPr>
          </a:p>
          <a:p>
            <a:pPr marL="346075" indent="-346075">
              <a:lnSpc>
                <a:spcPct val="110000"/>
              </a:lnSpc>
              <a:spcBef>
                <a:spcPts val="0"/>
              </a:spcBef>
              <a:buNone/>
            </a:pPr>
            <a:endParaRPr lang="en-US" sz="1600" b="1" dirty="0">
              <a:solidFill>
                <a:srgbClr val="C00000"/>
              </a:solidFill>
              <a:latin typeface="Calibri" pitchFamily="34" charset="0"/>
            </a:endParaRPr>
          </a:p>
          <a:p>
            <a:pPr marL="346075" indent="-346075">
              <a:lnSpc>
                <a:spcPct val="110000"/>
              </a:lnSpc>
              <a:spcBef>
                <a:spcPts val="0"/>
              </a:spcBef>
              <a:buNone/>
            </a:pPr>
            <a:endParaRPr lang="en-US" sz="1600" b="1" dirty="0">
              <a:solidFill>
                <a:srgbClr val="C00000"/>
              </a:solidFill>
              <a:latin typeface="Calibri" pitchFamily="34" charset="0"/>
            </a:endParaRPr>
          </a:p>
          <a:p>
            <a:pPr marL="346075" indent="-346075" algn="ctr">
              <a:lnSpc>
                <a:spcPct val="110000"/>
              </a:lnSpc>
              <a:spcBef>
                <a:spcPts val="0"/>
              </a:spcBef>
              <a:buNone/>
            </a:pPr>
            <a:r>
              <a:rPr lang="en-US" sz="4000" b="1" dirty="0" smtClean="0">
                <a:latin typeface="Calibri" pitchFamily="34" charset="0"/>
              </a:rPr>
              <a:t>Questions</a:t>
            </a:r>
            <a:endParaRPr lang="en-US" sz="4000" b="1" dirty="0">
              <a:latin typeface="Calibri" pitchFamily="34" charset="0"/>
            </a:endParaRPr>
          </a:p>
        </p:txBody>
      </p:sp>
      <p:sp>
        <p:nvSpPr>
          <p:cNvPr id="6" name="Title 1"/>
          <p:cNvSpPr txBox="1">
            <a:spLocks/>
          </p:cNvSpPr>
          <p:nvPr/>
        </p:nvSpPr>
        <p:spPr>
          <a:xfrm>
            <a:off x="0" y="281622"/>
            <a:ext cx="9144000" cy="990600"/>
          </a:xfrm>
          <a:prstGeom prst="rect">
            <a:avLst/>
          </a:prstGeom>
        </p:spPr>
        <p:txBody>
          <a:bodyPr vert="horz" anchor="ctr">
            <a:noAutofit/>
          </a:bodyPr>
          <a:lstStyle>
            <a:lvl1pPr algn="l" rtl="0" eaLnBrk="1" latinLnBrk="0" hangingPunct="1">
              <a:spcBef>
                <a:spcPct val="0"/>
              </a:spcBef>
              <a:buNone/>
              <a:defRPr kumimoji="0" sz="4400" kern="1200">
                <a:solidFill>
                  <a:schemeClr val="tx2"/>
                </a:solidFill>
                <a:latin typeface="+mj-lt"/>
                <a:ea typeface="+mj-ea"/>
                <a:cs typeface="+mj-cs"/>
              </a:defRPr>
            </a:lvl1pPr>
          </a:lstStyle>
          <a:p>
            <a:pPr marL="2063750" indent="-1952625">
              <a:lnSpc>
                <a:spcPct val="80000"/>
              </a:lnSpc>
            </a:pPr>
            <a:r>
              <a:rPr lang="en-US" sz="2800" b="1" smtClean="0">
                <a:latin typeface="Calibri" pitchFamily="34" charset="0"/>
              </a:rPr>
              <a:t>Section II: Completing the Energy Burden Measures Section Overview</a:t>
            </a:r>
            <a:endParaRPr lang="en-US" sz="2800" b="1" i="1" dirty="0">
              <a:latin typeface="Calibri" pitchFamily="34" charset="0"/>
            </a:endParaRPr>
          </a:p>
        </p:txBody>
      </p:sp>
    </p:spTree>
    <p:extLst>
      <p:ext uri="{BB962C8B-B14F-4D97-AF65-F5344CB8AC3E}">
        <p14:creationId xmlns:p14="http://schemas.microsoft.com/office/powerpoint/2010/main" val="13531072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GoToWebinar</a:t>
            </a:r>
            <a:r>
              <a:rPr lang="en-US" dirty="0"/>
              <a:t> – </a:t>
            </a:r>
            <a:r>
              <a:rPr lang="en-US" b="1" dirty="0"/>
              <a:t>Asking a Question</a:t>
            </a: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4048" y="1683934"/>
            <a:ext cx="8610600" cy="51740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Slide Number Placeholder 3"/>
          <p:cNvSpPr>
            <a:spLocks noGrp="1"/>
          </p:cNvSpPr>
          <p:nvPr>
            <p:ph type="sldNum" sz="quarter" idx="12"/>
          </p:nvPr>
        </p:nvSpPr>
        <p:spPr>
          <a:xfrm>
            <a:off x="0" y="1272222"/>
            <a:ext cx="533400" cy="244476"/>
          </a:xfrm>
        </p:spPr>
        <p:txBody>
          <a:bodyPr>
            <a:normAutofit fontScale="55000" lnSpcReduction="20000"/>
          </a:bodyPr>
          <a:lstStyle/>
          <a:p>
            <a:fld id="{72A6B471-BA97-42B9-B90F-0997642B5475}" type="slidenum">
              <a:rPr lang="en-US" smtClean="0"/>
              <a:t>11</a:t>
            </a:fld>
            <a:endParaRPr lang="en-US" dirty="0"/>
          </a:p>
        </p:txBody>
      </p:sp>
    </p:spTree>
    <p:extLst>
      <p:ext uri="{BB962C8B-B14F-4D97-AF65-F5344CB8AC3E}">
        <p14:creationId xmlns:p14="http://schemas.microsoft.com/office/powerpoint/2010/main" val="9591595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0" y="281622"/>
            <a:ext cx="9144000" cy="990600"/>
          </a:xfrm>
        </p:spPr>
        <p:txBody>
          <a:bodyPr>
            <a:noAutofit/>
          </a:bodyPr>
          <a:lstStyle/>
          <a:p>
            <a:pPr marL="2063750" indent="-1952625">
              <a:lnSpc>
                <a:spcPct val="80000"/>
              </a:lnSpc>
            </a:pPr>
            <a:r>
              <a:rPr lang="en-US" sz="2800" b="1" dirty="0">
                <a:latin typeface="Calibri" pitchFamily="34" charset="0"/>
              </a:rPr>
              <a:t>Section </a:t>
            </a:r>
            <a:r>
              <a:rPr lang="en-US" sz="2800" b="1" dirty="0" smtClean="0">
                <a:latin typeface="Calibri" pitchFamily="34" charset="0"/>
              </a:rPr>
              <a:t>II: Completing the </a:t>
            </a:r>
            <a:r>
              <a:rPr lang="en-US" sz="2800" b="1" dirty="0">
                <a:latin typeface="Calibri" pitchFamily="34" charset="0"/>
              </a:rPr>
              <a:t>Energy Burden </a:t>
            </a:r>
            <a:r>
              <a:rPr lang="en-US" sz="2800" b="1" dirty="0" smtClean="0">
                <a:latin typeface="Calibri" pitchFamily="34" charset="0"/>
              </a:rPr>
              <a:t>Measures Section </a:t>
            </a:r>
            <a:r>
              <a:rPr lang="en-US" sz="2800" b="1" dirty="0" err="1" smtClean="0">
                <a:latin typeface="Calibri" pitchFamily="34" charset="0"/>
              </a:rPr>
              <a:t>Section</a:t>
            </a:r>
            <a:r>
              <a:rPr lang="en-US" sz="2800" b="1" dirty="0" smtClean="0">
                <a:latin typeface="Calibri" pitchFamily="34" charset="0"/>
              </a:rPr>
              <a:t> A</a:t>
            </a:r>
            <a:endParaRPr lang="en-US" sz="2800" b="1" i="1" dirty="0">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12</a:t>
            </a:fld>
            <a:endParaRPr lang="en-US"/>
          </a:p>
        </p:txBody>
      </p:sp>
      <p:sp>
        <p:nvSpPr>
          <p:cNvPr id="10" name="Content Placeholder 2"/>
          <p:cNvSpPr>
            <a:spLocks noGrp="1"/>
          </p:cNvSpPr>
          <p:nvPr>
            <p:ph sz="quarter" idx="1"/>
          </p:nvPr>
        </p:nvSpPr>
        <p:spPr>
          <a:xfrm>
            <a:off x="533400" y="1676400"/>
            <a:ext cx="7924800" cy="4953000"/>
          </a:xfrm>
        </p:spPr>
        <p:txBody>
          <a:bodyPr>
            <a:noAutofit/>
          </a:bodyPr>
          <a:lstStyle/>
          <a:p>
            <a:pPr marL="0" indent="0">
              <a:spcBef>
                <a:spcPts val="0"/>
              </a:spcBef>
              <a:spcAft>
                <a:spcPts val="1800"/>
              </a:spcAft>
              <a:buNone/>
            </a:pPr>
            <a:r>
              <a:rPr lang="en-US" sz="2400" b="1" dirty="0" smtClean="0">
                <a:latin typeface="Calibri" pitchFamily="34" charset="0"/>
              </a:rPr>
              <a:t>Which Households should be included in the Energy Burden Section (Section V)?</a:t>
            </a:r>
          </a:p>
          <a:p>
            <a:pPr marL="457200" indent="-457200">
              <a:spcBef>
                <a:spcPts val="0"/>
              </a:spcBef>
              <a:buSzPct val="100000"/>
              <a:buFont typeface="Arial" pitchFamily="34" charset="0"/>
              <a:buChar char="•"/>
            </a:pPr>
            <a:r>
              <a:rPr lang="en-US" sz="2000" dirty="0" smtClean="0">
                <a:latin typeface="Calibri" pitchFamily="34" charset="0"/>
              </a:rPr>
              <a:t>The </a:t>
            </a:r>
            <a:r>
              <a:rPr lang="en-US" sz="2000" dirty="0" smtClean="0">
                <a:latin typeface="Calibri" pitchFamily="34" charset="0"/>
              </a:rPr>
              <a:t>Energy </a:t>
            </a:r>
            <a:r>
              <a:rPr lang="en-US" sz="2000" dirty="0" smtClean="0">
                <a:latin typeface="Calibri" pitchFamily="34" charset="0"/>
              </a:rPr>
              <a:t>Burden Targeting section of the Performance Data Form should include those households who received “Bill Payment Assistance” during the fiscal year.</a:t>
            </a:r>
          </a:p>
          <a:p>
            <a:pPr marL="457200" indent="-457200">
              <a:spcBef>
                <a:spcPts val="0"/>
              </a:spcBef>
              <a:buSzPct val="100000"/>
              <a:buFont typeface="Arial" pitchFamily="34" charset="0"/>
              <a:buChar char="•"/>
            </a:pPr>
            <a:endParaRPr lang="en-US" sz="2400" dirty="0">
              <a:latin typeface="Calibri" pitchFamily="34" charset="0"/>
            </a:endParaRPr>
          </a:p>
          <a:p>
            <a:pPr marL="457200" indent="-457200">
              <a:spcBef>
                <a:spcPts val="0"/>
              </a:spcBef>
              <a:buSzPct val="100000"/>
              <a:buFont typeface="Arial" pitchFamily="34" charset="0"/>
              <a:buChar char="•"/>
            </a:pPr>
            <a:r>
              <a:rPr lang="en-US" sz="2000" b="1" dirty="0" smtClean="0">
                <a:latin typeface="Calibri" pitchFamily="34" charset="0"/>
              </a:rPr>
              <a:t>“Bill Payment Assistance” </a:t>
            </a:r>
            <a:r>
              <a:rPr lang="en-US" sz="2000" dirty="0" smtClean="0">
                <a:latin typeface="Calibri" pitchFamily="34" charset="0"/>
              </a:rPr>
              <a:t>– includes all households who received a LIHEAP benefit that was used to pay a share of the household’s energy bills, including utility deposits. </a:t>
            </a:r>
          </a:p>
          <a:p>
            <a:pPr lvl="1">
              <a:spcBef>
                <a:spcPts val="0"/>
              </a:spcBef>
              <a:buFont typeface="Wingdings" panose="05000000000000000000" pitchFamily="2" charset="2"/>
              <a:buChar char="Ø"/>
            </a:pPr>
            <a:r>
              <a:rPr lang="en-US" sz="1800" b="1" u="sng" dirty="0" smtClean="0">
                <a:latin typeface="Calibri" pitchFamily="34" charset="0"/>
              </a:rPr>
              <a:t>Includes</a:t>
            </a:r>
            <a:r>
              <a:rPr lang="en-US" sz="1800" b="1" dirty="0" smtClean="0">
                <a:latin typeface="Calibri" pitchFamily="34" charset="0"/>
              </a:rPr>
              <a:t>:</a:t>
            </a:r>
            <a:r>
              <a:rPr lang="en-US" sz="1800" dirty="0" smtClean="0">
                <a:latin typeface="Calibri" pitchFamily="34" charset="0"/>
              </a:rPr>
              <a:t> heating, cooling, crisis, and supplemental assistance</a:t>
            </a:r>
          </a:p>
          <a:p>
            <a:pPr lvl="1">
              <a:spcBef>
                <a:spcPts val="0"/>
              </a:spcBef>
              <a:buFont typeface="Wingdings" panose="05000000000000000000" pitchFamily="2" charset="2"/>
              <a:buChar char="Ø"/>
            </a:pPr>
            <a:r>
              <a:rPr lang="en-US" sz="1800" b="1" u="sng" dirty="0" smtClean="0">
                <a:latin typeface="Calibri" pitchFamily="34" charset="0"/>
              </a:rPr>
              <a:t>Excludes</a:t>
            </a:r>
            <a:r>
              <a:rPr lang="en-US" sz="1800" b="1" dirty="0" smtClean="0">
                <a:latin typeface="Calibri" pitchFamily="34" charset="0"/>
              </a:rPr>
              <a:t>: </a:t>
            </a:r>
            <a:r>
              <a:rPr lang="en-US" sz="1800" dirty="0" smtClean="0">
                <a:latin typeface="Calibri" pitchFamily="34" charset="0"/>
              </a:rPr>
              <a:t>Households receiving </a:t>
            </a:r>
            <a:r>
              <a:rPr lang="en-US" sz="1800" u="sng" dirty="0" smtClean="0">
                <a:latin typeface="Calibri" pitchFamily="34" charset="0"/>
              </a:rPr>
              <a:t>only </a:t>
            </a:r>
            <a:r>
              <a:rPr lang="en-US" sz="1800" dirty="0" smtClean="0">
                <a:latin typeface="Calibri" pitchFamily="34" charset="0"/>
              </a:rPr>
              <a:t>Weatherization assistance or energy related home repair (e.g. equipment repair/replacement); OR</a:t>
            </a:r>
            <a:r>
              <a:rPr lang="en-US" sz="1800" dirty="0">
                <a:latin typeface="Calibri" pitchFamily="34" charset="0"/>
              </a:rPr>
              <a:t> </a:t>
            </a:r>
            <a:r>
              <a:rPr lang="en-US" sz="1800" dirty="0" smtClean="0">
                <a:latin typeface="Calibri" pitchFamily="34" charset="0"/>
              </a:rPr>
              <a:t>SNAP households that received nominal LIHEAP benefits</a:t>
            </a:r>
            <a:endParaRPr lang="en-US" sz="1800" dirty="0">
              <a:latin typeface="Calibri" pitchFamily="34" charset="0"/>
            </a:endParaRPr>
          </a:p>
        </p:txBody>
      </p:sp>
    </p:spTree>
    <p:extLst>
      <p:ext uri="{BB962C8B-B14F-4D97-AF65-F5344CB8AC3E}">
        <p14:creationId xmlns:p14="http://schemas.microsoft.com/office/powerpoint/2010/main" val="76869083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0" y="281622"/>
            <a:ext cx="9144000" cy="990600"/>
          </a:xfrm>
        </p:spPr>
        <p:txBody>
          <a:bodyPr>
            <a:noAutofit/>
          </a:bodyPr>
          <a:lstStyle/>
          <a:p>
            <a:pPr marL="2063750" indent="-1952625">
              <a:lnSpc>
                <a:spcPct val="80000"/>
              </a:lnSpc>
            </a:pPr>
            <a:r>
              <a:rPr lang="en-US" sz="2800" b="1" dirty="0">
                <a:latin typeface="Calibri" pitchFamily="34" charset="0"/>
              </a:rPr>
              <a:t>Section </a:t>
            </a:r>
            <a:r>
              <a:rPr lang="en-US" sz="2800" b="1" dirty="0" smtClean="0">
                <a:latin typeface="Calibri" pitchFamily="34" charset="0"/>
              </a:rPr>
              <a:t>II: Completing the </a:t>
            </a:r>
            <a:r>
              <a:rPr lang="en-US" sz="2800" b="1" dirty="0">
                <a:latin typeface="Calibri" pitchFamily="34" charset="0"/>
              </a:rPr>
              <a:t>Energy Burden </a:t>
            </a:r>
            <a:r>
              <a:rPr lang="en-US" sz="2800" b="1" dirty="0" smtClean="0">
                <a:latin typeface="Calibri" pitchFamily="34" charset="0"/>
              </a:rPr>
              <a:t>Measures </a:t>
            </a:r>
            <a:r>
              <a:rPr lang="en-US" sz="2800" b="1" dirty="0">
                <a:latin typeface="Calibri" pitchFamily="34" charset="0"/>
              </a:rPr>
              <a:t>Section </a:t>
            </a:r>
            <a:r>
              <a:rPr lang="en-US" sz="2800" b="1" dirty="0" smtClean="0">
                <a:latin typeface="Calibri" pitchFamily="34" charset="0"/>
              </a:rPr>
              <a:t>Section A</a:t>
            </a:r>
            <a:endParaRPr lang="en-US" sz="2800" b="1" i="1" dirty="0">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13</a:t>
            </a:fld>
            <a:endParaRPr lang="en-US"/>
          </a:p>
        </p:txBody>
      </p:sp>
      <p:sp>
        <p:nvSpPr>
          <p:cNvPr id="10" name="Content Placeholder 2"/>
          <p:cNvSpPr>
            <a:spLocks noGrp="1"/>
          </p:cNvSpPr>
          <p:nvPr>
            <p:ph sz="quarter" idx="1"/>
          </p:nvPr>
        </p:nvSpPr>
        <p:spPr>
          <a:xfrm>
            <a:off x="533400" y="1981200"/>
            <a:ext cx="7924800" cy="4648200"/>
          </a:xfrm>
        </p:spPr>
        <p:txBody>
          <a:bodyPr>
            <a:noAutofit/>
          </a:bodyPr>
          <a:lstStyle/>
          <a:p>
            <a:pPr>
              <a:spcBef>
                <a:spcPts val="0"/>
              </a:spcBef>
              <a:spcAft>
                <a:spcPts val="1800"/>
              </a:spcAft>
              <a:buSzPct val="100000"/>
              <a:buFont typeface="Arial" panose="020B0604020202020204" pitchFamily="34" charset="0"/>
              <a:buChar char="•"/>
            </a:pPr>
            <a:r>
              <a:rPr lang="en-US" sz="2400" b="1" dirty="0" smtClean="0">
                <a:latin typeface="Calibri" pitchFamily="34" charset="0"/>
              </a:rPr>
              <a:t>Section A </a:t>
            </a:r>
            <a:r>
              <a:rPr lang="en-US" sz="2400" dirty="0">
                <a:latin typeface="Calibri" pitchFamily="34" charset="0"/>
              </a:rPr>
              <a:t>– All Bill Payment Assistance Clients</a:t>
            </a:r>
          </a:p>
          <a:p>
            <a:pPr marL="0" indent="0">
              <a:spcBef>
                <a:spcPts val="0"/>
              </a:spcBef>
              <a:spcAft>
                <a:spcPts val="1800"/>
              </a:spcAft>
              <a:buNone/>
            </a:pPr>
            <a:endParaRPr lang="en-US" sz="2400" b="1" dirty="0" smtClean="0">
              <a:latin typeface="Calibri" pitchFamily="34" charset="0"/>
            </a:endParaRPr>
          </a:p>
        </p:txBody>
      </p:sp>
      <p:pic>
        <p:nvPicPr>
          <p:cNvPr id="3" name="Picture 2"/>
          <p:cNvPicPr>
            <a:picLocks noChangeAspect="1"/>
          </p:cNvPicPr>
          <p:nvPr/>
        </p:nvPicPr>
        <p:blipFill>
          <a:blip r:embed="rId3"/>
          <a:stretch>
            <a:fillRect/>
          </a:stretch>
        </p:blipFill>
        <p:spPr>
          <a:xfrm>
            <a:off x="266700" y="2895600"/>
            <a:ext cx="8724900" cy="3114675"/>
          </a:xfrm>
          <a:prstGeom prst="rect">
            <a:avLst/>
          </a:prstGeom>
        </p:spPr>
      </p:pic>
    </p:spTree>
    <p:extLst>
      <p:ext uri="{BB962C8B-B14F-4D97-AF65-F5344CB8AC3E}">
        <p14:creationId xmlns:p14="http://schemas.microsoft.com/office/powerpoint/2010/main" val="9891981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0" y="281622"/>
            <a:ext cx="9144000" cy="990600"/>
          </a:xfrm>
        </p:spPr>
        <p:txBody>
          <a:bodyPr>
            <a:noAutofit/>
          </a:bodyPr>
          <a:lstStyle/>
          <a:p>
            <a:pPr marL="2063750" indent="-1952625">
              <a:lnSpc>
                <a:spcPct val="80000"/>
              </a:lnSpc>
            </a:pPr>
            <a:r>
              <a:rPr lang="en-US" sz="2800" b="1" dirty="0">
                <a:latin typeface="Calibri" pitchFamily="34" charset="0"/>
              </a:rPr>
              <a:t>Section II: Completing the Energy Burden Measures Section </a:t>
            </a:r>
            <a:r>
              <a:rPr lang="en-US" sz="2800" b="1" dirty="0" smtClean="0">
                <a:latin typeface="Calibri" pitchFamily="34" charset="0"/>
              </a:rPr>
              <a:t>Section A</a:t>
            </a:r>
            <a:endParaRPr lang="en-US" sz="2800" b="1" i="1" dirty="0">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14</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2291236366"/>
              </p:ext>
            </p:extLst>
          </p:nvPr>
        </p:nvGraphicFramePr>
        <p:xfrm>
          <a:off x="445302" y="2895600"/>
          <a:ext cx="8253396" cy="2052399"/>
        </p:xfrm>
        <a:graphic>
          <a:graphicData uri="http://schemas.openxmlformats.org/drawingml/2006/table">
            <a:tbl>
              <a:tblPr/>
              <a:tblGrid>
                <a:gridCol w="3909996"/>
                <a:gridCol w="177180"/>
                <a:gridCol w="694370"/>
                <a:gridCol w="694370"/>
                <a:gridCol w="694370"/>
                <a:gridCol w="694370"/>
                <a:gridCol w="694370"/>
                <a:gridCol w="694370"/>
              </a:tblGrid>
              <a:tr h="203497">
                <a:tc gridSpan="2">
                  <a:txBody>
                    <a:bodyPr/>
                    <a:lstStyle/>
                    <a:p>
                      <a:pPr algn="l" fontAlgn="ctr"/>
                      <a:r>
                        <a:rPr lang="en-US" sz="500" b="0" i="0" u="none" strike="noStrike" dirty="0">
                          <a:effectLst/>
                          <a:latin typeface="Calibri" panose="020F0502020204030204" pitchFamily="34" charset="0"/>
                        </a:rPr>
                        <a:t> </a:t>
                      </a:r>
                    </a:p>
                  </a:txBody>
                  <a:tcPr marL="4594" marR="4594" marT="4594"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en-US"/>
                    </a:p>
                  </a:txBody>
                  <a:tcPr/>
                </a:tc>
                <a:tc>
                  <a:txBody>
                    <a:bodyPr/>
                    <a:lstStyle/>
                    <a:p>
                      <a:pPr algn="l" fontAlgn="ctr"/>
                      <a:r>
                        <a:rPr lang="en-US" sz="500" b="0" i="0" u="none" strike="noStrike" dirty="0">
                          <a:effectLst/>
                          <a:latin typeface="Calibri" panose="020F0502020204030204" pitchFamily="34" charset="0"/>
                        </a:rPr>
                        <a:t> </a:t>
                      </a:r>
                    </a:p>
                  </a:txBody>
                  <a:tcPr marL="4594" marR="4594" marT="4594" marB="0" anchor="ctr">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r>
                        <a:rPr lang="en-US" sz="500" b="0" i="0" u="none" strike="noStrike" dirty="0">
                          <a:effectLst/>
                          <a:latin typeface="Calibri" panose="020F0502020204030204" pitchFamily="34" charset="0"/>
                        </a:rPr>
                        <a:t> </a:t>
                      </a:r>
                    </a:p>
                  </a:txBody>
                  <a:tcPr marL="4594" marR="4594" marT="4594" marB="0" anchor="ctr">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r>
                        <a:rPr lang="en-US" sz="500" b="0" i="0" u="none" strike="noStrike" dirty="0">
                          <a:effectLst/>
                          <a:latin typeface="Calibri" panose="020F0502020204030204" pitchFamily="34" charset="0"/>
                        </a:rPr>
                        <a:t> </a:t>
                      </a:r>
                    </a:p>
                  </a:txBody>
                  <a:tcPr marL="4594" marR="4594" marT="4594" marB="0" anchor="ctr">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r>
                        <a:rPr lang="en-US" sz="500" b="0" i="0" u="none" strike="noStrike" dirty="0">
                          <a:effectLst/>
                          <a:latin typeface="Calibri" panose="020F0502020204030204" pitchFamily="34" charset="0"/>
                        </a:rPr>
                        <a:t> </a:t>
                      </a:r>
                    </a:p>
                  </a:txBody>
                  <a:tcPr marL="4594" marR="4594" marT="4594" marB="0" anchor="ctr">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r>
                        <a:rPr lang="en-US" sz="500" b="0" i="0" u="none" strike="noStrike" dirty="0">
                          <a:effectLst/>
                          <a:latin typeface="Calibri" panose="020F0502020204030204" pitchFamily="34" charset="0"/>
                        </a:rPr>
                        <a:t> </a:t>
                      </a:r>
                    </a:p>
                  </a:txBody>
                  <a:tcPr marL="4594" marR="4594" marT="4594" marB="0" anchor="ctr">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r>
                        <a:rPr lang="en-US" sz="500" b="0" i="0" u="none" strike="noStrike" dirty="0">
                          <a:effectLst/>
                          <a:latin typeface="Calibri" panose="020F0502020204030204" pitchFamily="34" charset="0"/>
                        </a:rPr>
                        <a:t> </a:t>
                      </a:r>
                    </a:p>
                  </a:txBody>
                  <a:tcPr marL="4594" marR="4594" marT="4594"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247434">
                <a:tc gridSpan="8">
                  <a:txBody>
                    <a:bodyPr/>
                    <a:lstStyle/>
                    <a:p>
                      <a:pPr algn="ctr" fontAlgn="ctr"/>
                      <a:r>
                        <a:rPr lang="en-US" sz="1200" b="1" i="0" u="none" strike="noStrike" dirty="0">
                          <a:effectLst/>
                          <a:latin typeface="Arial" panose="020B0604020202020204" pitchFamily="34" charset="0"/>
                        </a:rPr>
                        <a:t>V.  ENERGY BURDEN TARGETING</a:t>
                      </a:r>
                    </a:p>
                  </a:txBody>
                  <a:tcPr marL="4594" marR="4594" marT="45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47434">
                <a:tc>
                  <a:txBody>
                    <a:bodyPr/>
                    <a:lstStyle/>
                    <a:p>
                      <a:pPr algn="ctr" fontAlgn="ctr"/>
                      <a:r>
                        <a:rPr lang="en-US" sz="1200" b="1" i="0" u="none" strike="noStrike" dirty="0">
                          <a:effectLst/>
                          <a:latin typeface="Arial" panose="020B0604020202020204" pitchFamily="34" charset="0"/>
                        </a:rPr>
                        <a:t> </a:t>
                      </a:r>
                    </a:p>
                  </a:txBody>
                  <a:tcPr marL="4594" marR="4594" marT="4594"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D9D9D9"/>
                    </a:solidFill>
                  </a:tcPr>
                </a:tc>
                <a:tc gridSpan="2">
                  <a:txBody>
                    <a:bodyPr/>
                    <a:lstStyle/>
                    <a:p>
                      <a:pPr algn="ctr" fontAlgn="ctr"/>
                      <a:r>
                        <a:rPr lang="en-US" sz="1200" b="1" i="0" u="none" strike="noStrike" dirty="0">
                          <a:effectLst/>
                          <a:latin typeface="Arial" panose="020B060402020202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a:noFill/>
                    </a:lnB>
                    <a:solidFill>
                      <a:srgbClr val="D9D9D9"/>
                    </a:solidFill>
                  </a:tcPr>
                </a:tc>
                <a:tc hMerge="1">
                  <a:txBody>
                    <a:bodyPr/>
                    <a:lstStyle/>
                    <a:p>
                      <a:pPr algn="ctr" fontAlgn="ctr"/>
                      <a:endParaRPr lang="en-US" sz="1200" b="1" i="0" u="none" strike="noStrike" dirty="0">
                        <a:effectLst/>
                        <a:latin typeface="Arial" panose="020B0604020202020204" pitchFamily="34" charset="0"/>
                      </a:endParaRPr>
                    </a:p>
                  </a:txBody>
                  <a:tcPr marL="4594" marR="4594" marT="4594" marB="0" anchor="ctr">
                    <a:lnL>
                      <a:noFill/>
                    </a:lnL>
                    <a:lnR>
                      <a:noFill/>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ctr"/>
                      <a:r>
                        <a:rPr lang="en-US" sz="1200" b="1" i="0" u="none" strike="noStrike" dirty="0">
                          <a:effectLst/>
                          <a:latin typeface="Arial" panose="020B060402020202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200" b="1" i="0" u="none" strike="noStrike" dirty="0">
                          <a:effectLst/>
                          <a:latin typeface="Arial" panose="020B060402020202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200" b="1" i="0" u="none" strike="noStrike" dirty="0">
                          <a:effectLst/>
                          <a:latin typeface="Arial" panose="020B060402020202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200" b="1" i="0" u="none" strike="noStrike" dirty="0">
                          <a:effectLst/>
                          <a:latin typeface="Arial" panose="020B060402020202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200" b="1" i="0" u="none" strike="noStrike" dirty="0">
                          <a:effectLst/>
                          <a:latin typeface="Arial" panose="020B0604020202020204" pitchFamily="34" charset="0"/>
                        </a:rPr>
                        <a:t> </a:t>
                      </a:r>
                    </a:p>
                  </a:txBody>
                  <a:tcPr marL="4594" marR="4594" marT="4594"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258682">
                <a:tc>
                  <a:txBody>
                    <a:bodyPr/>
                    <a:lstStyle/>
                    <a:p>
                      <a:pPr algn="l" fontAlgn="ctr"/>
                      <a:endParaRPr lang="en-US" sz="1200" b="1" i="0" u="none" strike="noStrike" dirty="0">
                        <a:effectLst/>
                        <a:latin typeface="Arial" panose="020B0604020202020204" pitchFamily="34" charset="0"/>
                      </a:endParaRPr>
                    </a:p>
                  </a:txBody>
                  <a:tcPr marL="4594" marR="4594" marT="4594" marB="0" anchor="ctr">
                    <a:lnL w="12700" cap="flat" cmpd="sng" algn="ctr">
                      <a:solidFill>
                        <a:schemeClr val="tx1"/>
                      </a:solidFill>
                      <a:prstDash val="solid"/>
                      <a:round/>
                      <a:headEnd type="none" w="med" len="med"/>
                      <a:tailEnd type="none" w="med" len="med"/>
                    </a:lnL>
                    <a:lnR>
                      <a:noFill/>
                    </a:lnR>
                    <a:lnT>
                      <a:noFill/>
                    </a:lnT>
                    <a:lnB>
                      <a:noFill/>
                    </a:lnB>
                  </a:tcPr>
                </a:tc>
                <a:tc gridSpan="2">
                  <a:txBody>
                    <a:bodyPr/>
                    <a:lstStyle/>
                    <a:p>
                      <a:pPr algn="l" fontAlgn="ctr"/>
                      <a:r>
                        <a:rPr lang="en-US" sz="1200" b="1" i="0" u="none" strike="noStrike">
                          <a:effectLst/>
                          <a:latin typeface="Calibri" panose="020F0502020204030204" pitchFamily="34" charset="0"/>
                        </a:rPr>
                        <a:t> </a:t>
                      </a:r>
                    </a:p>
                  </a:txBody>
                  <a:tcPr marL="4594" marR="4594" marT="4594"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hMerge="1">
                  <a:txBody>
                    <a:bodyPr/>
                    <a:lstStyle/>
                    <a:p>
                      <a:pPr algn="l" fontAlgn="ctr"/>
                      <a:endParaRPr lang="en-US" sz="1200" b="1" i="0" u="none" strike="noStrike">
                        <a:effectLst/>
                        <a:latin typeface="Calibri" panose="020F0502020204030204" pitchFamily="34" charset="0"/>
                      </a:endParaRPr>
                    </a:p>
                  </a:txBody>
                  <a:tcPr marL="4594" marR="4594" marT="4594"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gridSpan="5">
                  <a:txBody>
                    <a:bodyPr/>
                    <a:lstStyle/>
                    <a:p>
                      <a:pPr algn="ctr" fontAlgn="ctr"/>
                      <a:r>
                        <a:rPr lang="en-US" sz="1200" b="1" i="0" u="none" strike="noStrike" dirty="0">
                          <a:effectLst/>
                          <a:latin typeface="Calibri" panose="020F0502020204030204" pitchFamily="34" charset="0"/>
                        </a:rPr>
                        <a:t>Bill Payment-Assisted Household Main Fuel</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656122">
                <a:tc>
                  <a:txBody>
                    <a:bodyPr/>
                    <a:lstStyle/>
                    <a:p>
                      <a:pPr algn="l" fontAlgn="ctr"/>
                      <a:endParaRPr lang="en-US" sz="1200" b="1" i="0" u="none" strike="noStrike" dirty="0">
                        <a:effectLst/>
                        <a:latin typeface="Calibri" panose="020F0502020204030204" pitchFamily="34" charset="0"/>
                      </a:endParaRPr>
                    </a:p>
                  </a:txBody>
                  <a:tcPr marL="4594" marR="4594" marT="4594"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gridSpan="2">
                  <a:txBody>
                    <a:bodyPr/>
                    <a:lstStyle/>
                    <a:p>
                      <a:pPr algn="ctr" fontAlgn="ctr"/>
                      <a:r>
                        <a:rPr lang="en-US" sz="1200" b="1" i="1" u="none" strike="noStrike" dirty="0">
                          <a:effectLst/>
                          <a:latin typeface="Calibri" panose="020F0502020204030204" pitchFamily="34" charset="0"/>
                        </a:rPr>
                        <a:t>All Households</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en-US" sz="1200" b="1" i="1" u="none" strike="noStrike">
                        <a:effectLst/>
                        <a:latin typeface="Calibri" panose="020F0502020204030204" pitchFamily="34" charset="0"/>
                      </a:endParaRP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a:effectLst/>
                          <a:latin typeface="Calibri" panose="020F0502020204030204" pitchFamily="34" charset="0"/>
                        </a:rPr>
                        <a:t>Electricity</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a:effectLst/>
                          <a:latin typeface="Calibri" panose="020F0502020204030204" pitchFamily="34" charset="0"/>
                        </a:rPr>
                        <a:t>Natural Gas</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a:effectLst/>
                          <a:latin typeface="Calibri" panose="020F0502020204030204" pitchFamily="34" charset="0"/>
                        </a:rPr>
                        <a:t>Fuel Oil</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effectLst/>
                          <a:latin typeface="Calibri" panose="020F0502020204030204" pitchFamily="34" charset="0"/>
                        </a:rPr>
                        <a:t>Propane</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effectLst/>
                          <a:latin typeface="Calibri" panose="020F0502020204030204" pitchFamily="34" charset="0"/>
                        </a:rPr>
                        <a:t>Other Fuels</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39230">
                <a:tc>
                  <a:txBody>
                    <a:bodyPr/>
                    <a:lstStyle/>
                    <a:p>
                      <a:pPr algn="l" fontAlgn="ctr"/>
                      <a:r>
                        <a:rPr lang="en-US" sz="1200" b="1" i="0" u="none" strike="noStrike" dirty="0">
                          <a:effectLst/>
                          <a:latin typeface="Calibri" panose="020F0502020204030204" pitchFamily="34" charset="0"/>
                        </a:rPr>
                        <a:t>A.  Unduplicated Number of LIHEAP Bill Payment-Assisted Households</a:t>
                      </a:r>
                    </a:p>
                  </a:txBody>
                  <a:tcPr marL="4594" marR="4594" marT="4594"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r" fontAlgn="ctr"/>
                      <a:r>
                        <a:rPr lang="en-US" sz="1200" b="0" i="0" u="none" strike="noStrike" dirty="0">
                          <a:effectLst/>
                          <a:latin typeface="Calibri" panose="020F0502020204030204" pitchFamily="34" charset="0"/>
                        </a:rPr>
                        <a:t>390,708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8F84"/>
                    </a:solidFill>
                  </a:tcPr>
                </a:tc>
                <a:tc hMerge="1">
                  <a:txBody>
                    <a:bodyPr/>
                    <a:lstStyle/>
                    <a:p>
                      <a:pPr algn="r" fontAlgn="ctr"/>
                      <a:endParaRPr lang="en-US" sz="1200" b="0" i="0" u="none" strike="noStrike">
                        <a:effectLst/>
                        <a:latin typeface="Calibri" panose="020F0502020204030204" pitchFamily="34" charset="0"/>
                      </a:endParaRP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200" b="0" i="0" u="none" strike="noStrike" dirty="0">
                          <a:effectLst/>
                          <a:latin typeface="Calibri" panose="020F0502020204030204" pitchFamily="34" charset="0"/>
                        </a:rPr>
                        <a:t>83,916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ctr"/>
                      <a:r>
                        <a:rPr lang="en-US" sz="1200" b="0" i="0" u="none" strike="noStrike" dirty="0">
                          <a:effectLst/>
                          <a:latin typeface="Calibri" panose="020F0502020204030204" pitchFamily="34" charset="0"/>
                        </a:rPr>
                        <a:t>212,925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ctr"/>
                      <a:r>
                        <a:rPr lang="en-US" sz="1200" b="0" i="0" u="none" strike="noStrike" dirty="0">
                          <a:effectLst/>
                          <a:latin typeface="Calibri" panose="020F0502020204030204" pitchFamily="34" charset="0"/>
                        </a:rPr>
                        <a:t>77,472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ctr"/>
                      <a:r>
                        <a:rPr lang="en-US" sz="1200" b="0" i="0" u="none" strike="noStrike" dirty="0">
                          <a:effectLst/>
                          <a:latin typeface="Calibri" panose="020F0502020204030204" pitchFamily="34" charset="0"/>
                        </a:rPr>
                        <a:t>11,822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ctr"/>
                      <a:r>
                        <a:rPr lang="en-US" sz="1200" b="0" i="0" u="none" strike="noStrike" dirty="0">
                          <a:effectLst/>
                          <a:latin typeface="Calibri" panose="020F0502020204030204" pitchFamily="34" charset="0"/>
                        </a:rPr>
                        <a:t>4,573 </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bl>
          </a:graphicData>
        </a:graphic>
      </p:graphicFrame>
      <p:sp>
        <p:nvSpPr>
          <p:cNvPr id="10" name="Content Placeholder 2"/>
          <p:cNvSpPr>
            <a:spLocks noGrp="1"/>
          </p:cNvSpPr>
          <p:nvPr>
            <p:ph sz="quarter" idx="1"/>
          </p:nvPr>
        </p:nvSpPr>
        <p:spPr>
          <a:xfrm>
            <a:off x="304800" y="1752600"/>
            <a:ext cx="8610600" cy="4800600"/>
          </a:xfrm>
        </p:spPr>
        <p:txBody>
          <a:bodyPr>
            <a:noAutofit/>
          </a:bodyPr>
          <a:lstStyle/>
          <a:p>
            <a:pPr marL="0" indent="0">
              <a:spcBef>
                <a:spcPts val="0"/>
              </a:spcBef>
              <a:spcAft>
                <a:spcPts val="600"/>
              </a:spcAft>
              <a:buNone/>
            </a:pPr>
            <a:r>
              <a:rPr lang="en-US" sz="2000" b="1" dirty="0" smtClean="0">
                <a:latin typeface="Calibri" pitchFamily="34" charset="0"/>
              </a:rPr>
              <a:t>Section A – Unduplicated Number of LIHEAP Bill Payment Assisted Households. </a:t>
            </a:r>
            <a:r>
              <a:rPr lang="en-US" sz="2000" dirty="0" smtClean="0">
                <a:latin typeface="Calibri" pitchFamily="34" charset="0"/>
              </a:rPr>
              <a:t>Grantees should report on all households that received LIHEAP Bill Payment Assistance during the fiscal year. </a:t>
            </a:r>
            <a:r>
              <a:rPr lang="en-US" sz="2000" b="1" dirty="0">
                <a:solidFill>
                  <a:srgbClr val="FF0000"/>
                </a:solidFill>
                <a:latin typeface="Calibri" pitchFamily="34" charset="0"/>
              </a:rPr>
              <a:t>[Example State: PA]</a:t>
            </a:r>
          </a:p>
          <a:p>
            <a:pPr marL="0" indent="0">
              <a:spcBef>
                <a:spcPts val="0"/>
              </a:spcBef>
              <a:spcAft>
                <a:spcPts val="600"/>
              </a:spcAft>
              <a:buNone/>
            </a:pPr>
            <a:endParaRPr lang="en-US" sz="2000" dirty="0" smtClean="0">
              <a:latin typeface="Calibri" pitchFamily="34" charset="0"/>
            </a:endParaRPr>
          </a:p>
          <a:p>
            <a:pPr marL="0" indent="0">
              <a:spcBef>
                <a:spcPts val="0"/>
              </a:spcBef>
              <a:spcAft>
                <a:spcPts val="600"/>
              </a:spcAft>
              <a:buNone/>
            </a:pPr>
            <a:endParaRPr lang="en-US" sz="2000" dirty="0">
              <a:latin typeface="Calibri" pitchFamily="34" charset="0"/>
            </a:endParaRPr>
          </a:p>
          <a:p>
            <a:pPr marL="0" indent="0">
              <a:spcBef>
                <a:spcPts val="0"/>
              </a:spcBef>
              <a:spcAft>
                <a:spcPts val="600"/>
              </a:spcAft>
              <a:buNone/>
            </a:pPr>
            <a:endParaRPr lang="en-US" sz="2000" dirty="0" smtClean="0">
              <a:latin typeface="Calibri" pitchFamily="34" charset="0"/>
            </a:endParaRPr>
          </a:p>
          <a:p>
            <a:pPr marL="0" indent="0">
              <a:spcBef>
                <a:spcPts val="0"/>
              </a:spcBef>
              <a:spcAft>
                <a:spcPts val="600"/>
              </a:spcAft>
              <a:buNone/>
            </a:pPr>
            <a:endParaRPr lang="en-US" sz="2000" dirty="0">
              <a:latin typeface="Calibri" pitchFamily="34" charset="0"/>
            </a:endParaRPr>
          </a:p>
          <a:p>
            <a:pPr marL="0" indent="0">
              <a:spcBef>
                <a:spcPts val="0"/>
              </a:spcBef>
              <a:spcAft>
                <a:spcPts val="600"/>
              </a:spcAft>
              <a:buNone/>
            </a:pPr>
            <a:endParaRPr lang="en-US" sz="2000" dirty="0" smtClean="0">
              <a:latin typeface="Calibri" pitchFamily="34" charset="0"/>
            </a:endParaRPr>
          </a:p>
          <a:p>
            <a:pPr marL="0" indent="0">
              <a:spcBef>
                <a:spcPts val="0"/>
              </a:spcBef>
              <a:spcAft>
                <a:spcPts val="600"/>
              </a:spcAft>
              <a:buNone/>
            </a:pPr>
            <a:endParaRPr lang="en-US" sz="2000" dirty="0">
              <a:latin typeface="Calibri" pitchFamily="34" charset="0"/>
            </a:endParaRPr>
          </a:p>
          <a:p>
            <a:pPr marL="320040" lvl="1" indent="0">
              <a:spcBef>
                <a:spcPts val="0"/>
              </a:spcBef>
              <a:buNone/>
            </a:pPr>
            <a:endParaRPr lang="en-US" sz="1000" dirty="0">
              <a:latin typeface="Calibri" pitchFamily="34" charset="0"/>
            </a:endParaRPr>
          </a:p>
          <a:p>
            <a:pPr marL="0" lvl="1" indent="0">
              <a:spcBef>
                <a:spcPts val="0"/>
              </a:spcBef>
              <a:buNone/>
            </a:pPr>
            <a:r>
              <a:rPr lang="en-US" sz="2100" b="1" dirty="0" smtClean="0">
                <a:solidFill>
                  <a:srgbClr val="C00000"/>
                </a:solidFill>
                <a:latin typeface="Calibri" pitchFamily="34" charset="0"/>
              </a:rPr>
              <a:t>Note: </a:t>
            </a:r>
            <a:r>
              <a:rPr lang="en-US" sz="2100" dirty="0" smtClean="0">
                <a:latin typeface="Calibri" pitchFamily="34" charset="0"/>
              </a:rPr>
              <a:t>The “All Household” column of Section A should match the Bill Payment Assistance households count reported in grantees’ LIHEAP Household Report. </a:t>
            </a:r>
            <a:endParaRPr lang="en-US" sz="2100" dirty="0">
              <a:latin typeface="Calibri" pitchFamily="34" charset="0"/>
            </a:endParaRPr>
          </a:p>
        </p:txBody>
      </p:sp>
      <p:sp>
        <p:nvSpPr>
          <p:cNvPr id="11" name="Rectangle 10"/>
          <p:cNvSpPr/>
          <p:nvPr/>
        </p:nvSpPr>
        <p:spPr>
          <a:xfrm>
            <a:off x="4336473" y="4489255"/>
            <a:ext cx="904458" cy="458744"/>
          </a:xfrm>
          <a:prstGeom prst="rect">
            <a:avLst/>
          </a:prstGeom>
          <a:solidFill>
            <a:schemeClr val="accent1">
              <a:alpha val="0"/>
            </a:schemeClr>
          </a:solid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Tree>
    <p:extLst>
      <p:ext uri="{BB962C8B-B14F-4D97-AF65-F5344CB8AC3E}">
        <p14:creationId xmlns:p14="http://schemas.microsoft.com/office/powerpoint/2010/main" val="1793663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0" y="281622"/>
            <a:ext cx="9144000" cy="990600"/>
          </a:xfrm>
        </p:spPr>
        <p:txBody>
          <a:bodyPr>
            <a:noAutofit/>
          </a:bodyPr>
          <a:lstStyle/>
          <a:p>
            <a:pPr marL="2063750" indent="-1952625">
              <a:lnSpc>
                <a:spcPct val="80000"/>
              </a:lnSpc>
            </a:pPr>
            <a:r>
              <a:rPr lang="en-US" sz="2800" b="1" dirty="0">
                <a:latin typeface="Calibri" pitchFamily="34" charset="0"/>
              </a:rPr>
              <a:t>Section II: Completing the Energy Burden Measures Section Section </a:t>
            </a:r>
            <a:r>
              <a:rPr lang="en-US" sz="2800" b="1" dirty="0" smtClean="0">
                <a:latin typeface="Calibri" pitchFamily="34" charset="0"/>
              </a:rPr>
              <a:t>A</a:t>
            </a:r>
            <a:endParaRPr lang="en-US" sz="2800" b="1" i="1" dirty="0">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15</a:t>
            </a:fld>
            <a:endParaRPr lang="en-US"/>
          </a:p>
        </p:txBody>
      </p:sp>
      <p:sp>
        <p:nvSpPr>
          <p:cNvPr id="10" name="Content Placeholder 2"/>
          <p:cNvSpPr>
            <a:spLocks noGrp="1"/>
          </p:cNvSpPr>
          <p:nvPr>
            <p:ph sz="quarter" idx="1"/>
          </p:nvPr>
        </p:nvSpPr>
        <p:spPr>
          <a:xfrm>
            <a:off x="381000" y="1752600"/>
            <a:ext cx="8458200" cy="4942002"/>
          </a:xfrm>
        </p:spPr>
        <p:txBody>
          <a:bodyPr>
            <a:noAutofit/>
          </a:bodyPr>
          <a:lstStyle/>
          <a:p>
            <a:pPr marL="0" indent="0">
              <a:spcBef>
                <a:spcPts val="0"/>
              </a:spcBef>
              <a:spcAft>
                <a:spcPts val="600"/>
              </a:spcAft>
              <a:buNone/>
            </a:pPr>
            <a:r>
              <a:rPr lang="en-US" sz="2400" b="1" dirty="0" smtClean="0">
                <a:latin typeface="Calibri" pitchFamily="34" charset="0"/>
              </a:rPr>
              <a:t>Section A – Unduplicated Number of LIHEAP Bill Payment Assisted Households. </a:t>
            </a:r>
            <a:r>
              <a:rPr lang="en-US" sz="2400" b="1" dirty="0" smtClean="0">
                <a:solidFill>
                  <a:srgbClr val="FF0000"/>
                </a:solidFill>
                <a:latin typeface="Calibri" pitchFamily="34" charset="0"/>
              </a:rPr>
              <a:t>[Example State: PA]</a:t>
            </a:r>
          </a:p>
          <a:p>
            <a:pPr marL="0" indent="0">
              <a:spcBef>
                <a:spcPts val="0"/>
              </a:spcBef>
              <a:spcAft>
                <a:spcPts val="600"/>
              </a:spcAft>
              <a:buNone/>
            </a:pPr>
            <a:endParaRPr lang="en-US" sz="2400" b="1" dirty="0" smtClean="0">
              <a:latin typeface="Calibri" pitchFamily="34" charset="0"/>
            </a:endParaRPr>
          </a:p>
          <a:p>
            <a:pPr marL="0" indent="0">
              <a:spcBef>
                <a:spcPts val="0"/>
              </a:spcBef>
              <a:spcAft>
                <a:spcPts val="600"/>
              </a:spcAft>
              <a:buNone/>
            </a:pPr>
            <a:endParaRPr lang="en-US" sz="2400" b="1" dirty="0">
              <a:solidFill>
                <a:srgbClr val="FF0000"/>
              </a:solidFill>
              <a:latin typeface="Calibri" pitchFamily="34" charset="0"/>
            </a:endParaRPr>
          </a:p>
          <a:p>
            <a:pPr marL="0" indent="0">
              <a:spcBef>
                <a:spcPts val="0"/>
              </a:spcBef>
              <a:spcAft>
                <a:spcPts val="600"/>
              </a:spcAft>
              <a:buNone/>
            </a:pPr>
            <a:endParaRPr lang="en-US" sz="2400" b="1" dirty="0" smtClean="0">
              <a:latin typeface="Calibri" pitchFamily="34" charset="0"/>
            </a:endParaRPr>
          </a:p>
          <a:p>
            <a:pPr marL="0" indent="0">
              <a:spcBef>
                <a:spcPts val="0"/>
              </a:spcBef>
              <a:spcAft>
                <a:spcPts val="600"/>
              </a:spcAft>
              <a:buNone/>
            </a:pPr>
            <a:endParaRPr lang="en-US" sz="2400" b="1" dirty="0">
              <a:latin typeface="Calibri" pitchFamily="34" charset="0"/>
            </a:endParaRPr>
          </a:p>
          <a:p>
            <a:pPr marL="0" indent="0">
              <a:spcBef>
                <a:spcPts val="0"/>
              </a:spcBef>
              <a:spcAft>
                <a:spcPts val="600"/>
              </a:spcAft>
              <a:buNone/>
            </a:pPr>
            <a:endParaRPr lang="en-US" sz="2400" b="1" dirty="0">
              <a:latin typeface="Calibri" pitchFamily="34" charset="0"/>
            </a:endParaRPr>
          </a:p>
        </p:txBody>
      </p:sp>
      <p:sp>
        <p:nvSpPr>
          <p:cNvPr id="6" name="Rectangle 5"/>
          <p:cNvSpPr/>
          <p:nvPr/>
        </p:nvSpPr>
        <p:spPr>
          <a:xfrm>
            <a:off x="2547159" y="4990836"/>
            <a:ext cx="2262188" cy="49572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Performance Measures Section</a:t>
            </a:r>
            <a:endParaRPr lang="en-US" dirty="0"/>
          </a:p>
        </p:txBody>
      </p:sp>
      <p:pic>
        <p:nvPicPr>
          <p:cNvPr id="12" name="Picture 11"/>
          <p:cNvPicPr>
            <a:picLocks noChangeAspect="1"/>
          </p:cNvPicPr>
          <p:nvPr/>
        </p:nvPicPr>
        <p:blipFill>
          <a:blip r:embed="rId3"/>
          <a:stretch>
            <a:fillRect/>
          </a:stretch>
        </p:blipFill>
        <p:spPr>
          <a:xfrm>
            <a:off x="2438400" y="5519505"/>
            <a:ext cx="6250204" cy="1175097"/>
          </a:xfrm>
          <a:prstGeom prst="rect">
            <a:avLst/>
          </a:prstGeom>
        </p:spPr>
      </p:pic>
      <p:pic>
        <p:nvPicPr>
          <p:cNvPr id="13" name="Picture 12"/>
          <p:cNvPicPr>
            <a:picLocks noChangeAspect="1"/>
          </p:cNvPicPr>
          <p:nvPr/>
        </p:nvPicPr>
        <p:blipFill>
          <a:blip r:embed="rId4"/>
          <a:stretch>
            <a:fillRect/>
          </a:stretch>
        </p:blipFill>
        <p:spPr>
          <a:xfrm>
            <a:off x="258817" y="3223813"/>
            <a:ext cx="7429500" cy="819150"/>
          </a:xfrm>
          <a:prstGeom prst="rect">
            <a:avLst/>
          </a:prstGeom>
        </p:spPr>
      </p:pic>
      <p:pic>
        <p:nvPicPr>
          <p:cNvPr id="14" name="Picture 13"/>
          <p:cNvPicPr>
            <a:picLocks noChangeAspect="1"/>
          </p:cNvPicPr>
          <p:nvPr/>
        </p:nvPicPr>
        <p:blipFill>
          <a:blip r:embed="rId5"/>
          <a:stretch>
            <a:fillRect/>
          </a:stretch>
        </p:blipFill>
        <p:spPr>
          <a:xfrm>
            <a:off x="262758" y="4031034"/>
            <a:ext cx="7392549" cy="723900"/>
          </a:xfrm>
          <a:prstGeom prst="rect">
            <a:avLst/>
          </a:prstGeom>
        </p:spPr>
      </p:pic>
      <p:sp>
        <p:nvSpPr>
          <p:cNvPr id="15" name="Rectangle 14"/>
          <p:cNvSpPr/>
          <p:nvPr/>
        </p:nvSpPr>
        <p:spPr>
          <a:xfrm>
            <a:off x="356180" y="2710458"/>
            <a:ext cx="2372949" cy="5028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Household Report</a:t>
            </a:r>
            <a:endParaRPr lang="en-US" dirty="0"/>
          </a:p>
        </p:txBody>
      </p:sp>
      <p:sp>
        <p:nvSpPr>
          <p:cNvPr id="16" name="Rectangle 15"/>
          <p:cNvSpPr/>
          <p:nvPr/>
        </p:nvSpPr>
        <p:spPr>
          <a:xfrm>
            <a:off x="4201549" y="6141567"/>
            <a:ext cx="740901" cy="487833"/>
          </a:xfrm>
          <a:prstGeom prst="rect">
            <a:avLst/>
          </a:prstGeom>
          <a:solidFill>
            <a:schemeClr val="accent1">
              <a:alpha val="0"/>
            </a:schemeClr>
          </a:solid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7" name="Rectangle 16"/>
          <p:cNvSpPr/>
          <p:nvPr/>
        </p:nvSpPr>
        <p:spPr>
          <a:xfrm>
            <a:off x="6667759" y="4270746"/>
            <a:ext cx="951186" cy="244476"/>
          </a:xfrm>
          <a:prstGeom prst="rect">
            <a:avLst/>
          </a:prstGeom>
          <a:solidFill>
            <a:schemeClr val="accent1">
              <a:alpha val="0"/>
            </a:schemeClr>
          </a:solid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8" name="Right Arrow 17"/>
          <p:cNvSpPr/>
          <p:nvPr/>
        </p:nvSpPr>
        <p:spPr>
          <a:xfrm rot="8658176">
            <a:off x="4899594" y="5180854"/>
            <a:ext cx="2211774" cy="396566"/>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7873404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0" y="281622"/>
            <a:ext cx="9144000" cy="990600"/>
          </a:xfrm>
        </p:spPr>
        <p:txBody>
          <a:bodyPr>
            <a:noAutofit/>
          </a:bodyPr>
          <a:lstStyle/>
          <a:p>
            <a:pPr marL="2063750" indent="-1952625">
              <a:lnSpc>
                <a:spcPct val="80000"/>
              </a:lnSpc>
            </a:pPr>
            <a:r>
              <a:rPr lang="en-US" sz="2800" b="1" dirty="0">
                <a:latin typeface="Calibri" pitchFamily="34" charset="0"/>
              </a:rPr>
              <a:t>Section II: Completing the Energy Burden Measures Section </a:t>
            </a:r>
            <a:r>
              <a:rPr lang="en-US" sz="2800" b="1" dirty="0" smtClean="0">
                <a:latin typeface="Calibri" pitchFamily="34" charset="0"/>
              </a:rPr>
              <a:t>Section B</a:t>
            </a:r>
            <a:endParaRPr lang="en-US" sz="2800" b="1" i="1" dirty="0">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16</a:t>
            </a:fld>
            <a:endParaRPr lang="en-US"/>
          </a:p>
        </p:txBody>
      </p:sp>
      <p:sp>
        <p:nvSpPr>
          <p:cNvPr id="10" name="Content Placeholder 2"/>
          <p:cNvSpPr>
            <a:spLocks noGrp="1"/>
          </p:cNvSpPr>
          <p:nvPr>
            <p:ph sz="quarter" idx="1"/>
          </p:nvPr>
        </p:nvSpPr>
        <p:spPr>
          <a:xfrm>
            <a:off x="533400" y="1752600"/>
            <a:ext cx="8458200" cy="4953000"/>
          </a:xfrm>
        </p:spPr>
        <p:txBody>
          <a:bodyPr>
            <a:noAutofit/>
          </a:bodyPr>
          <a:lstStyle/>
          <a:p>
            <a:pPr marL="0" indent="0">
              <a:spcBef>
                <a:spcPts val="0"/>
              </a:spcBef>
              <a:spcAft>
                <a:spcPts val="1800"/>
              </a:spcAft>
              <a:buNone/>
            </a:pPr>
            <a:r>
              <a:rPr lang="en-US" sz="2400" b="1" dirty="0" smtClean="0">
                <a:latin typeface="Calibri" pitchFamily="34" charset="0"/>
              </a:rPr>
              <a:t>Section B – </a:t>
            </a:r>
            <a:r>
              <a:rPr lang="en-US" sz="2400" dirty="0">
                <a:latin typeface="Calibri" pitchFamily="34" charset="0"/>
              </a:rPr>
              <a:t>All Bill Payment Assistance Clients with complete heating AND electric expenditures for the targeted 12-month period</a:t>
            </a:r>
          </a:p>
          <a:p>
            <a:pPr>
              <a:spcBef>
                <a:spcPts val="0"/>
              </a:spcBef>
              <a:spcAft>
                <a:spcPts val="600"/>
              </a:spcAft>
              <a:buSzPct val="100000"/>
              <a:buFont typeface="Arial" panose="020B0604020202020204" pitchFamily="34" charset="0"/>
              <a:buChar char="•"/>
            </a:pPr>
            <a:r>
              <a:rPr lang="en-US" sz="2000" b="1" dirty="0" smtClean="0">
                <a:solidFill>
                  <a:srgbClr val="C00000"/>
                </a:solidFill>
                <a:latin typeface="Calibri" pitchFamily="34" charset="0"/>
              </a:rPr>
              <a:t>Note: </a:t>
            </a:r>
            <a:r>
              <a:rPr lang="en-US" sz="2000" b="1" dirty="0" smtClean="0">
                <a:latin typeface="Calibri" pitchFamily="34" charset="0"/>
              </a:rPr>
              <a:t>Section B will include fewer clients than Section A. </a:t>
            </a:r>
            <a:r>
              <a:rPr lang="en-US" sz="2000" dirty="0" smtClean="0">
                <a:latin typeface="Calibri" pitchFamily="34" charset="0"/>
              </a:rPr>
              <a:t>This is because Section A includes all Bill Payment Assistance households – whereas Section B includes all LIHEAP Bill </a:t>
            </a:r>
            <a:r>
              <a:rPr lang="en-US" sz="2000" dirty="0">
                <a:latin typeface="Calibri" pitchFamily="34" charset="0"/>
              </a:rPr>
              <a:t>Payment </a:t>
            </a:r>
            <a:r>
              <a:rPr lang="en-US" sz="2000" dirty="0" smtClean="0">
                <a:latin typeface="Calibri" pitchFamily="34" charset="0"/>
              </a:rPr>
              <a:t>Assistance </a:t>
            </a:r>
            <a:r>
              <a:rPr lang="en-US" sz="2000" dirty="0">
                <a:latin typeface="Calibri" pitchFamily="34" charset="0"/>
              </a:rPr>
              <a:t>households </a:t>
            </a:r>
            <a:r>
              <a:rPr lang="en-US" sz="2000" dirty="0" smtClean="0">
                <a:latin typeface="Calibri" pitchFamily="34" charset="0"/>
              </a:rPr>
              <a:t>for which grantees were able to obtain </a:t>
            </a:r>
            <a:r>
              <a:rPr lang="en-US" sz="2000" i="1" dirty="0" smtClean="0">
                <a:latin typeface="Calibri" pitchFamily="34" charset="0"/>
              </a:rPr>
              <a:t>complete </a:t>
            </a:r>
            <a:r>
              <a:rPr lang="en-US" sz="2000" i="1" dirty="0">
                <a:latin typeface="Calibri" pitchFamily="34" charset="0"/>
              </a:rPr>
              <a:t>heating AND electric </a:t>
            </a:r>
            <a:r>
              <a:rPr lang="en-US" sz="2000" i="1" dirty="0" smtClean="0">
                <a:latin typeface="Calibri" pitchFamily="34" charset="0"/>
              </a:rPr>
              <a:t>expenditure data </a:t>
            </a:r>
            <a:r>
              <a:rPr lang="en-US" sz="2000" i="1" dirty="0">
                <a:latin typeface="Calibri" pitchFamily="34" charset="0"/>
              </a:rPr>
              <a:t>for the targeted 12-month </a:t>
            </a:r>
            <a:r>
              <a:rPr lang="en-US" sz="2000" i="1" dirty="0" smtClean="0">
                <a:latin typeface="Calibri" pitchFamily="34" charset="0"/>
              </a:rPr>
              <a:t>period.</a:t>
            </a:r>
          </a:p>
          <a:p>
            <a:pPr lvl="1">
              <a:spcBef>
                <a:spcPts val="0"/>
              </a:spcBef>
              <a:spcAft>
                <a:spcPts val="600"/>
              </a:spcAft>
              <a:buFont typeface="Courier New" panose="02070309020205020404" pitchFamily="49" charset="0"/>
              <a:buChar char="o"/>
            </a:pPr>
            <a:endParaRPr lang="en-US" sz="2400" dirty="0" smtClean="0">
              <a:latin typeface="Calibri" pitchFamily="34" charset="0"/>
            </a:endParaRPr>
          </a:p>
          <a:p>
            <a:pPr marL="457200" indent="-457200">
              <a:spcBef>
                <a:spcPts val="0"/>
              </a:spcBef>
              <a:buFont typeface="Arial" pitchFamily="34" charset="0"/>
              <a:buChar char="•"/>
            </a:pPr>
            <a:endParaRPr lang="en-US" sz="2400" dirty="0">
              <a:latin typeface="Calibri" pitchFamily="34" charset="0"/>
            </a:endParaRPr>
          </a:p>
          <a:p>
            <a:pPr marL="320040" lvl="1" indent="0">
              <a:spcBef>
                <a:spcPts val="0"/>
              </a:spcBef>
              <a:buNone/>
            </a:pPr>
            <a:endParaRPr lang="en-US" sz="2400" dirty="0">
              <a:latin typeface="Calibri" pitchFamily="34" charset="0"/>
            </a:endParaRPr>
          </a:p>
          <a:p>
            <a:pPr marL="320040" lvl="1" indent="0">
              <a:spcBef>
                <a:spcPts val="0"/>
              </a:spcBef>
              <a:buNone/>
            </a:pPr>
            <a:endParaRPr lang="en-US" sz="2400" dirty="0">
              <a:latin typeface="Calibri" pitchFamily="34" charset="0"/>
            </a:endParaRPr>
          </a:p>
        </p:txBody>
      </p:sp>
    </p:spTree>
    <p:extLst>
      <p:ext uri="{BB962C8B-B14F-4D97-AF65-F5344CB8AC3E}">
        <p14:creationId xmlns:p14="http://schemas.microsoft.com/office/powerpoint/2010/main" val="239365721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0" y="281622"/>
            <a:ext cx="9144000" cy="990600"/>
          </a:xfrm>
        </p:spPr>
        <p:txBody>
          <a:bodyPr>
            <a:noAutofit/>
          </a:bodyPr>
          <a:lstStyle/>
          <a:p>
            <a:pPr marL="2063750" indent="-1952625">
              <a:lnSpc>
                <a:spcPct val="80000"/>
              </a:lnSpc>
            </a:pPr>
            <a:r>
              <a:rPr lang="en-US" sz="2800" b="1" dirty="0">
                <a:latin typeface="Calibri" pitchFamily="34" charset="0"/>
              </a:rPr>
              <a:t>Section </a:t>
            </a:r>
            <a:r>
              <a:rPr lang="en-US" sz="2800" b="1" dirty="0" smtClean="0">
                <a:latin typeface="Calibri" pitchFamily="34" charset="0"/>
              </a:rPr>
              <a:t>II: Completing the </a:t>
            </a:r>
            <a:r>
              <a:rPr lang="en-US" sz="2800" b="1" dirty="0">
                <a:latin typeface="Calibri" pitchFamily="34" charset="0"/>
              </a:rPr>
              <a:t>Energy Burden </a:t>
            </a:r>
            <a:r>
              <a:rPr lang="en-US" sz="2800" b="1" dirty="0" smtClean="0">
                <a:latin typeface="Calibri" pitchFamily="34" charset="0"/>
              </a:rPr>
              <a:t>Measures </a:t>
            </a:r>
            <a:r>
              <a:rPr lang="en-US" sz="2800" b="1" dirty="0">
                <a:latin typeface="Calibri" pitchFamily="34" charset="0"/>
              </a:rPr>
              <a:t>Section </a:t>
            </a:r>
            <a:r>
              <a:rPr lang="en-US" sz="2800" b="1" dirty="0" smtClean="0">
                <a:latin typeface="Calibri" pitchFamily="34" charset="0"/>
              </a:rPr>
              <a:t>Section B</a:t>
            </a:r>
            <a:endParaRPr lang="en-US" sz="2800" b="1" i="1" dirty="0">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17</a:t>
            </a:fld>
            <a:endParaRPr lang="en-US"/>
          </a:p>
        </p:txBody>
      </p:sp>
      <p:sp>
        <p:nvSpPr>
          <p:cNvPr id="10" name="Content Placeholder 2"/>
          <p:cNvSpPr>
            <a:spLocks noGrp="1"/>
          </p:cNvSpPr>
          <p:nvPr>
            <p:ph sz="quarter" idx="1"/>
          </p:nvPr>
        </p:nvSpPr>
        <p:spPr>
          <a:xfrm>
            <a:off x="533400" y="1981200"/>
            <a:ext cx="7924800" cy="4648200"/>
          </a:xfrm>
        </p:spPr>
        <p:txBody>
          <a:bodyPr>
            <a:noAutofit/>
          </a:bodyPr>
          <a:lstStyle/>
          <a:p>
            <a:pPr>
              <a:spcBef>
                <a:spcPts val="0"/>
              </a:spcBef>
              <a:spcAft>
                <a:spcPts val="1800"/>
              </a:spcAft>
              <a:buSzPct val="100000"/>
              <a:buFont typeface="Arial" panose="020B0604020202020204" pitchFamily="34" charset="0"/>
              <a:buChar char="•"/>
            </a:pPr>
            <a:r>
              <a:rPr lang="en-US" sz="2000" b="1" dirty="0" smtClean="0">
                <a:latin typeface="Calibri" pitchFamily="34" charset="0"/>
              </a:rPr>
              <a:t>Section </a:t>
            </a:r>
            <a:r>
              <a:rPr lang="en-US" sz="2000" b="1" dirty="0">
                <a:latin typeface="Calibri" pitchFamily="34" charset="0"/>
              </a:rPr>
              <a:t>B </a:t>
            </a:r>
            <a:r>
              <a:rPr lang="en-US" sz="2000" dirty="0">
                <a:latin typeface="Calibri" pitchFamily="34" charset="0"/>
              </a:rPr>
              <a:t>– All Bill Payment Assistance Clients with complete heating AND electric expenditures for the targeted 12-month period</a:t>
            </a:r>
          </a:p>
          <a:p>
            <a:pPr marL="0" indent="0">
              <a:spcBef>
                <a:spcPts val="0"/>
              </a:spcBef>
              <a:spcAft>
                <a:spcPts val="1800"/>
              </a:spcAft>
              <a:buNone/>
            </a:pPr>
            <a:endParaRPr lang="en-US" sz="2400" b="1" dirty="0" smtClean="0">
              <a:latin typeface="Calibri" pitchFamily="34" charset="0"/>
            </a:endParaRPr>
          </a:p>
        </p:txBody>
      </p:sp>
      <p:pic>
        <p:nvPicPr>
          <p:cNvPr id="2" name="Picture 1"/>
          <p:cNvPicPr>
            <a:picLocks noChangeAspect="1"/>
          </p:cNvPicPr>
          <p:nvPr/>
        </p:nvPicPr>
        <p:blipFill>
          <a:blip r:embed="rId3"/>
          <a:stretch>
            <a:fillRect/>
          </a:stretch>
        </p:blipFill>
        <p:spPr>
          <a:xfrm>
            <a:off x="295275" y="3276600"/>
            <a:ext cx="8553450" cy="2714625"/>
          </a:xfrm>
          <a:prstGeom prst="rect">
            <a:avLst/>
          </a:prstGeom>
        </p:spPr>
      </p:pic>
    </p:spTree>
    <p:extLst>
      <p:ext uri="{BB962C8B-B14F-4D97-AF65-F5344CB8AC3E}">
        <p14:creationId xmlns:p14="http://schemas.microsoft.com/office/powerpoint/2010/main" val="5335085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0" y="281622"/>
            <a:ext cx="9144000" cy="990600"/>
          </a:xfrm>
        </p:spPr>
        <p:txBody>
          <a:bodyPr>
            <a:noAutofit/>
          </a:bodyPr>
          <a:lstStyle/>
          <a:p>
            <a:pPr marL="2063750" indent="-1952625">
              <a:lnSpc>
                <a:spcPct val="80000"/>
              </a:lnSpc>
            </a:pPr>
            <a:r>
              <a:rPr lang="en-US" sz="2800" b="1" dirty="0">
                <a:latin typeface="Calibri" pitchFamily="34" charset="0"/>
              </a:rPr>
              <a:t>Section II: Completing the Energy Burden Measures Section </a:t>
            </a:r>
            <a:r>
              <a:rPr lang="en-US" sz="2800" b="1" dirty="0" smtClean="0">
                <a:latin typeface="Calibri" pitchFamily="34" charset="0"/>
              </a:rPr>
              <a:t>Section B</a:t>
            </a:r>
            <a:endParaRPr lang="en-US" sz="2800" b="1" i="1" dirty="0">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18</a:t>
            </a:fld>
            <a:endParaRPr lang="en-US"/>
          </a:p>
        </p:txBody>
      </p:sp>
      <p:sp>
        <p:nvSpPr>
          <p:cNvPr id="10" name="Content Placeholder 2"/>
          <p:cNvSpPr>
            <a:spLocks noGrp="1"/>
          </p:cNvSpPr>
          <p:nvPr>
            <p:ph sz="quarter" idx="1"/>
          </p:nvPr>
        </p:nvSpPr>
        <p:spPr>
          <a:xfrm>
            <a:off x="225135" y="1752600"/>
            <a:ext cx="8690266" cy="5029200"/>
          </a:xfrm>
        </p:spPr>
        <p:txBody>
          <a:bodyPr>
            <a:noAutofit/>
          </a:bodyPr>
          <a:lstStyle/>
          <a:p>
            <a:pPr marL="0" indent="0">
              <a:spcBef>
                <a:spcPts val="0"/>
              </a:spcBef>
              <a:spcAft>
                <a:spcPts val="600"/>
              </a:spcAft>
              <a:buNone/>
            </a:pPr>
            <a:r>
              <a:rPr lang="en-US" sz="2400" b="1" dirty="0" smtClean="0">
                <a:latin typeface="Calibri" pitchFamily="34" charset="0"/>
              </a:rPr>
              <a:t>Example #1</a:t>
            </a:r>
            <a:r>
              <a:rPr lang="en-US" sz="2400" b="1" dirty="0">
                <a:latin typeface="Calibri" pitchFamily="34" charset="0"/>
              </a:rPr>
              <a:t>: </a:t>
            </a:r>
            <a:r>
              <a:rPr lang="en-US" sz="2400" b="1" dirty="0">
                <a:solidFill>
                  <a:srgbClr val="FF0000"/>
                </a:solidFill>
                <a:latin typeface="Calibri" pitchFamily="34" charset="0"/>
              </a:rPr>
              <a:t>[Example State: </a:t>
            </a:r>
            <a:r>
              <a:rPr lang="en-US" sz="2400" b="1" dirty="0" smtClean="0">
                <a:solidFill>
                  <a:srgbClr val="FF0000"/>
                </a:solidFill>
                <a:latin typeface="Calibri" pitchFamily="34" charset="0"/>
              </a:rPr>
              <a:t>MA]</a:t>
            </a:r>
          </a:p>
          <a:p>
            <a:pPr marL="0" indent="0">
              <a:spcBef>
                <a:spcPts val="0"/>
              </a:spcBef>
              <a:spcAft>
                <a:spcPts val="600"/>
              </a:spcAft>
              <a:buNone/>
            </a:pPr>
            <a:endParaRPr lang="en-US" sz="2400" b="1" dirty="0" smtClean="0">
              <a:solidFill>
                <a:srgbClr val="FF0000"/>
              </a:solidFill>
              <a:latin typeface="Calibri" pitchFamily="34" charset="0"/>
            </a:endParaRPr>
          </a:p>
          <a:p>
            <a:pPr marL="0" indent="0">
              <a:spcBef>
                <a:spcPts val="0"/>
              </a:spcBef>
              <a:spcAft>
                <a:spcPts val="600"/>
              </a:spcAft>
              <a:buNone/>
            </a:pPr>
            <a:endParaRPr lang="en-US" sz="2400" b="1" dirty="0">
              <a:solidFill>
                <a:srgbClr val="FF0000"/>
              </a:solidFill>
              <a:latin typeface="Calibri" pitchFamily="34" charset="0"/>
            </a:endParaRPr>
          </a:p>
          <a:p>
            <a:pPr marL="0" indent="0">
              <a:spcBef>
                <a:spcPts val="0"/>
              </a:spcBef>
              <a:spcAft>
                <a:spcPts val="600"/>
              </a:spcAft>
              <a:buNone/>
            </a:pPr>
            <a:endParaRPr lang="en-US" sz="2400" b="1" dirty="0">
              <a:solidFill>
                <a:srgbClr val="FF0000"/>
              </a:solidFill>
              <a:latin typeface="Calibri" pitchFamily="34" charset="0"/>
            </a:endParaRPr>
          </a:p>
          <a:p>
            <a:pPr marL="457200" indent="-457200">
              <a:spcBef>
                <a:spcPts val="0"/>
              </a:spcBef>
              <a:buFont typeface="Arial" pitchFamily="34" charset="0"/>
              <a:buChar char="•"/>
            </a:pPr>
            <a:endParaRPr lang="en-US" sz="2400" dirty="0">
              <a:latin typeface="Calibri" pitchFamily="34" charset="0"/>
            </a:endParaRPr>
          </a:p>
          <a:p>
            <a:pPr marL="320040" lvl="1" indent="0">
              <a:spcBef>
                <a:spcPts val="0"/>
              </a:spcBef>
              <a:buNone/>
            </a:pPr>
            <a:endParaRPr lang="en-US" sz="2400" dirty="0">
              <a:latin typeface="Calibri" pitchFamily="34" charset="0"/>
            </a:endParaRPr>
          </a:p>
          <a:p>
            <a:pPr marL="91440" lvl="1" indent="0">
              <a:spcBef>
                <a:spcPts val="0"/>
              </a:spcBef>
              <a:buNone/>
            </a:pPr>
            <a:endParaRPr lang="en-US" sz="900" dirty="0" smtClean="0">
              <a:latin typeface="Calibri" pitchFamily="34" charset="0"/>
            </a:endParaRPr>
          </a:p>
          <a:p>
            <a:pPr marL="91440" lvl="1" indent="0">
              <a:spcBef>
                <a:spcPts val="0"/>
              </a:spcBef>
              <a:buNone/>
            </a:pPr>
            <a:endParaRPr lang="en-US" sz="1000" b="1" dirty="0" smtClean="0">
              <a:latin typeface="Calibri" pitchFamily="34" charset="0"/>
            </a:endParaRPr>
          </a:p>
          <a:p>
            <a:pPr marL="91440" lvl="1" indent="0">
              <a:spcBef>
                <a:spcPts val="0"/>
              </a:spcBef>
              <a:buNone/>
            </a:pPr>
            <a:r>
              <a:rPr lang="en-US" sz="1800" b="1" dirty="0" smtClean="0">
                <a:latin typeface="Calibri" pitchFamily="34" charset="0"/>
              </a:rPr>
              <a:t>Percent of Bill Payment Households with Available Energy Data</a:t>
            </a:r>
          </a:p>
          <a:p>
            <a:pPr marL="91440" lvl="1" indent="0">
              <a:spcBef>
                <a:spcPts val="0"/>
              </a:spcBef>
              <a:buNone/>
            </a:pPr>
            <a:endParaRPr lang="en-US" sz="1800" b="1" dirty="0">
              <a:latin typeface="Calibri" pitchFamily="34" charset="0"/>
            </a:endParaRPr>
          </a:p>
          <a:p>
            <a:pPr marL="91440" lvl="1" indent="0">
              <a:spcBef>
                <a:spcPts val="0"/>
              </a:spcBef>
              <a:buNone/>
            </a:pPr>
            <a:endParaRPr lang="en-US" sz="1800" b="1" dirty="0" smtClean="0">
              <a:latin typeface="Calibri" pitchFamily="34" charset="0"/>
            </a:endParaRPr>
          </a:p>
          <a:p>
            <a:pPr marL="91440" lvl="1" indent="0">
              <a:spcBef>
                <a:spcPts val="0"/>
              </a:spcBef>
              <a:buNone/>
            </a:pPr>
            <a:endParaRPr lang="en-US" sz="1800" b="1" dirty="0">
              <a:latin typeface="Calibri" pitchFamily="34" charset="0"/>
            </a:endParaRPr>
          </a:p>
          <a:p>
            <a:pPr marL="91440" lvl="1" indent="0">
              <a:spcBef>
                <a:spcPts val="0"/>
              </a:spcBef>
              <a:buNone/>
            </a:pPr>
            <a:endParaRPr lang="en-US" sz="1800" b="1" dirty="0" smtClean="0">
              <a:latin typeface="Calibri" pitchFamily="34" charset="0"/>
            </a:endParaRPr>
          </a:p>
          <a:p>
            <a:pPr marL="91440" lvl="1" indent="0">
              <a:spcBef>
                <a:spcPts val="0"/>
              </a:spcBef>
              <a:buNone/>
            </a:pPr>
            <a:endParaRPr lang="en-US" sz="1800" b="1" dirty="0">
              <a:latin typeface="Calibri" pitchFamily="34" charset="0"/>
            </a:endParaRPr>
          </a:p>
          <a:p>
            <a:pPr marL="91440" lvl="1" indent="0">
              <a:spcBef>
                <a:spcPts val="0"/>
              </a:spcBef>
              <a:buNone/>
            </a:pPr>
            <a:endParaRPr lang="en-US" sz="1800" b="1" dirty="0" smtClean="0">
              <a:solidFill>
                <a:srgbClr val="C00000"/>
              </a:solidFill>
              <a:latin typeface="Calibri" pitchFamily="34" charset="0"/>
            </a:endParaRPr>
          </a:p>
          <a:p>
            <a:pPr marL="91440" lvl="1" indent="0">
              <a:spcBef>
                <a:spcPts val="0"/>
              </a:spcBef>
              <a:buNone/>
            </a:pPr>
            <a:r>
              <a:rPr lang="en-US" sz="1800" b="1" dirty="0" smtClean="0">
                <a:solidFill>
                  <a:srgbClr val="C00000"/>
                </a:solidFill>
                <a:latin typeface="Calibri" pitchFamily="34" charset="0"/>
              </a:rPr>
              <a:t>*</a:t>
            </a:r>
            <a:r>
              <a:rPr lang="en-US" sz="1800" b="1" dirty="0" smtClean="0">
                <a:latin typeface="Calibri" pitchFamily="34" charset="0"/>
              </a:rPr>
              <a:t>Section </a:t>
            </a:r>
            <a:r>
              <a:rPr lang="en-US" sz="1800" b="1" dirty="0">
                <a:latin typeface="Calibri" pitchFamily="34" charset="0"/>
              </a:rPr>
              <a:t>B </a:t>
            </a:r>
            <a:r>
              <a:rPr lang="en-US" sz="1800" b="1" dirty="0" smtClean="0">
                <a:latin typeface="Calibri" pitchFamily="34" charset="0"/>
              </a:rPr>
              <a:t>includes </a:t>
            </a:r>
            <a:r>
              <a:rPr lang="en-US" sz="1800" b="1" dirty="0">
                <a:latin typeface="Calibri" pitchFamily="34" charset="0"/>
              </a:rPr>
              <a:t>fewer clients than Section A.</a:t>
            </a:r>
          </a:p>
        </p:txBody>
      </p:sp>
      <p:graphicFrame>
        <p:nvGraphicFramePr>
          <p:cNvPr id="3" name="Table 2"/>
          <p:cNvGraphicFramePr>
            <a:graphicFrameLocks noGrp="1"/>
          </p:cNvGraphicFramePr>
          <p:nvPr>
            <p:extLst>
              <p:ext uri="{D42A27DB-BD31-4B8C-83A1-F6EECF244321}">
                <p14:modId xmlns:p14="http://schemas.microsoft.com/office/powerpoint/2010/main" val="3927829589"/>
              </p:ext>
            </p:extLst>
          </p:nvPr>
        </p:nvGraphicFramePr>
        <p:xfrm>
          <a:off x="400048" y="2431125"/>
          <a:ext cx="8324430" cy="1919550"/>
        </p:xfrm>
        <a:graphic>
          <a:graphicData uri="http://schemas.openxmlformats.org/drawingml/2006/table">
            <a:tbl>
              <a:tblPr/>
              <a:tblGrid>
                <a:gridCol w="4127004"/>
                <a:gridCol w="699571"/>
                <a:gridCol w="699571"/>
                <a:gridCol w="699571"/>
                <a:gridCol w="699571"/>
                <a:gridCol w="699571"/>
                <a:gridCol w="699571"/>
              </a:tblGrid>
              <a:tr h="174014">
                <a:tc gridSpan="7">
                  <a:txBody>
                    <a:bodyPr/>
                    <a:lstStyle/>
                    <a:p>
                      <a:pPr algn="ctr" fontAlgn="ctr"/>
                      <a:r>
                        <a:rPr lang="en-US" sz="1100" b="1" i="0" u="none" strike="noStrike" dirty="0">
                          <a:effectLst/>
                          <a:latin typeface="Arial" panose="020B0604020202020204" pitchFamily="34" charset="0"/>
                        </a:rPr>
                        <a:t>V.  ENERGY BURDEN TARGETING</a:t>
                      </a:r>
                    </a:p>
                  </a:txBody>
                  <a:tcPr marL="4594" marR="4594" marT="45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74014">
                <a:tc>
                  <a:txBody>
                    <a:bodyPr/>
                    <a:lstStyle/>
                    <a:p>
                      <a:pPr algn="ctr" fontAlgn="ctr"/>
                      <a:r>
                        <a:rPr lang="en-US" sz="1100" b="1" i="0" u="none" strike="noStrike" dirty="0">
                          <a:effectLst/>
                          <a:latin typeface="Arial" panose="020B0604020202020204" pitchFamily="34" charset="0"/>
                        </a:rPr>
                        <a:t> </a:t>
                      </a:r>
                    </a:p>
                  </a:txBody>
                  <a:tcPr marL="4594" marR="4594" marT="4594"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85000"/>
                      </a:schemeClr>
                    </a:solidFill>
                  </a:tcPr>
                </a:tc>
                <a:tc>
                  <a:txBody>
                    <a:bodyPr/>
                    <a:lstStyle/>
                    <a:p>
                      <a:pPr algn="ctr" fontAlgn="ctr"/>
                      <a:r>
                        <a:rPr lang="en-US" sz="1100" b="1" i="0" u="none" strike="noStrike" dirty="0">
                          <a:effectLst/>
                          <a:latin typeface="Arial" panose="020B060402020202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a:noFill/>
                    </a:lnB>
                    <a:solidFill>
                      <a:schemeClr val="bg1">
                        <a:lumMod val="85000"/>
                      </a:schemeClr>
                    </a:solidFill>
                  </a:tcPr>
                </a:tc>
                <a:tc>
                  <a:txBody>
                    <a:bodyPr/>
                    <a:lstStyle/>
                    <a:p>
                      <a:pPr algn="ctr" fontAlgn="ctr"/>
                      <a:r>
                        <a:rPr lang="en-US" sz="1100" b="1" i="0" u="none" strike="noStrike" dirty="0">
                          <a:effectLst/>
                          <a:latin typeface="Arial" panose="020B060402020202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fontAlgn="ctr"/>
                      <a:r>
                        <a:rPr lang="en-US" sz="1100" b="1" i="0" u="none" strike="noStrike" dirty="0">
                          <a:effectLst/>
                          <a:latin typeface="Arial" panose="020B060402020202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fontAlgn="ctr"/>
                      <a:r>
                        <a:rPr lang="en-US" sz="1100" b="1" i="0" u="none" strike="noStrike" dirty="0">
                          <a:effectLst/>
                          <a:latin typeface="Arial" panose="020B060402020202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fontAlgn="ctr"/>
                      <a:r>
                        <a:rPr lang="en-US" sz="1100" b="1" i="0" u="none" strike="noStrike" dirty="0">
                          <a:effectLst/>
                          <a:latin typeface="Arial" panose="020B060402020202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fontAlgn="ctr"/>
                      <a:r>
                        <a:rPr lang="en-US" sz="1100" b="1" i="0" u="none" strike="noStrike" dirty="0">
                          <a:effectLst/>
                          <a:latin typeface="Arial" panose="020B0604020202020204" pitchFamily="34" charset="0"/>
                        </a:rPr>
                        <a:t> </a:t>
                      </a:r>
                    </a:p>
                  </a:txBody>
                  <a:tcPr marL="4594" marR="4594" marT="4594"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schemeClr>
                    </a:solidFill>
                  </a:tcPr>
                </a:tc>
              </a:tr>
              <a:tr h="181924">
                <a:tc>
                  <a:txBody>
                    <a:bodyPr/>
                    <a:lstStyle/>
                    <a:p>
                      <a:pPr algn="l" fontAlgn="ctr"/>
                      <a:endParaRPr lang="en-US" sz="1100" b="1" i="0" u="none" strike="noStrike" dirty="0">
                        <a:effectLst/>
                        <a:latin typeface="Arial" panose="020B0604020202020204" pitchFamily="34" charset="0"/>
                      </a:endParaRPr>
                    </a:p>
                  </a:txBody>
                  <a:tcPr marL="4594" marR="4594" marT="4594"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ctr"/>
                      <a:r>
                        <a:rPr lang="en-US" sz="1100" b="1" i="0" u="none" strike="noStrike" dirty="0">
                          <a:effectLst/>
                          <a:latin typeface="Calibri" panose="020F0502020204030204" pitchFamily="34" charset="0"/>
                        </a:rPr>
                        <a:t> </a:t>
                      </a:r>
                    </a:p>
                  </a:txBody>
                  <a:tcPr marL="4594" marR="4594" marT="4594"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gridSpan="5">
                  <a:txBody>
                    <a:bodyPr/>
                    <a:lstStyle/>
                    <a:p>
                      <a:pPr algn="ctr" fontAlgn="ctr"/>
                      <a:r>
                        <a:rPr lang="en-US" sz="1100" b="1" i="0" u="none" strike="noStrike" dirty="0">
                          <a:effectLst/>
                          <a:latin typeface="Calibri" panose="020F0502020204030204" pitchFamily="34" charset="0"/>
                        </a:rPr>
                        <a:t>Bill Payment-Assisted Household Main Fuel</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66105">
                <a:tc>
                  <a:txBody>
                    <a:bodyPr/>
                    <a:lstStyle/>
                    <a:p>
                      <a:pPr algn="l" fontAlgn="ctr"/>
                      <a:endParaRPr lang="en-US" sz="1100" b="1" i="0" u="none" strike="noStrike" dirty="0">
                        <a:effectLst/>
                        <a:latin typeface="Calibri" panose="020F0502020204030204" pitchFamily="34" charset="0"/>
                      </a:endParaRPr>
                    </a:p>
                  </a:txBody>
                  <a:tcPr marL="4594" marR="4594" marT="4594"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1100" b="1" i="1" u="none" strike="noStrike" dirty="0">
                          <a:effectLst/>
                          <a:latin typeface="Calibri" panose="020F0502020204030204" pitchFamily="34" charset="0"/>
                        </a:rPr>
                        <a:t>All Households</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1" i="0" u="none" strike="noStrike" dirty="0">
                          <a:effectLst/>
                          <a:latin typeface="Calibri" panose="020F0502020204030204" pitchFamily="34" charset="0"/>
                        </a:rPr>
                        <a:t>Electricity</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1" i="0" u="none" strike="noStrike" dirty="0">
                          <a:effectLst/>
                          <a:latin typeface="Calibri" panose="020F0502020204030204" pitchFamily="34" charset="0"/>
                        </a:rPr>
                        <a:t>Natural Gas</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1" i="0" u="none" strike="noStrike" dirty="0">
                          <a:effectLst/>
                          <a:latin typeface="Calibri" panose="020F0502020204030204" pitchFamily="34" charset="0"/>
                        </a:rPr>
                        <a:t>Fuel Oil</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1" i="0" u="none" strike="noStrike">
                          <a:effectLst/>
                          <a:latin typeface="Calibri" panose="020F0502020204030204" pitchFamily="34" charset="0"/>
                        </a:rPr>
                        <a:t>Propane</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1" i="0" u="none" strike="noStrike" dirty="0">
                          <a:effectLst/>
                          <a:latin typeface="Calibri" panose="020F0502020204030204" pitchFamily="34" charset="0"/>
                        </a:rPr>
                        <a:t>Other Fuels</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7742">
                <a:tc>
                  <a:txBody>
                    <a:bodyPr/>
                    <a:lstStyle/>
                    <a:p>
                      <a:pPr algn="l" fontAlgn="ctr"/>
                      <a:r>
                        <a:rPr lang="en-US" sz="1100" b="1" i="0" u="none" strike="noStrike" dirty="0">
                          <a:effectLst/>
                          <a:latin typeface="Calibri" panose="020F0502020204030204" pitchFamily="34" charset="0"/>
                        </a:rPr>
                        <a:t>A.  Unduplicated Number of LIHEAP Bill Payment-Assisted Households</a:t>
                      </a:r>
                    </a:p>
                  </a:txBody>
                  <a:tcPr marL="4594" marR="4594" marT="4594"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100" b="0" i="0" u="none" strike="noStrike">
                          <a:effectLst/>
                          <a:latin typeface="Calibri" panose="020F0502020204030204" pitchFamily="34" charset="0"/>
                        </a:rPr>
                        <a:t>180,010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100" b="0" i="0" u="none" strike="noStrike" dirty="0">
                          <a:effectLst/>
                          <a:latin typeface="Calibri" panose="020F0502020204030204" pitchFamily="34" charset="0"/>
                        </a:rPr>
                        <a:t>18,123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100" b="0" i="0" u="none" strike="noStrike">
                          <a:effectLst/>
                          <a:latin typeface="Calibri" panose="020F0502020204030204" pitchFamily="34" charset="0"/>
                        </a:rPr>
                        <a:t>97,106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100" b="0" i="0" u="none" strike="noStrike" dirty="0">
                          <a:effectLst/>
                          <a:latin typeface="Calibri" panose="020F0502020204030204" pitchFamily="34" charset="0"/>
                        </a:rPr>
                        <a:t>49,678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100" b="0" i="0" u="none" strike="noStrike" dirty="0">
                          <a:effectLst/>
                          <a:latin typeface="Calibri" panose="020F0502020204030204" pitchFamily="34" charset="0"/>
                        </a:rPr>
                        <a:t>4,068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100" b="0" i="0" u="none" strike="noStrike" dirty="0">
                          <a:effectLst/>
                          <a:latin typeface="Calibri" panose="020F0502020204030204" pitchFamily="34" charset="0"/>
                        </a:rPr>
                        <a:t>11,035 </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8194">
                <a:tc>
                  <a:txBody>
                    <a:bodyPr/>
                    <a:lstStyle/>
                    <a:p>
                      <a:pPr algn="l" fontAlgn="ctr"/>
                      <a:endParaRPr lang="en-US" sz="1100" b="1" i="0" u="none" strike="noStrike" dirty="0">
                        <a:effectLst/>
                        <a:latin typeface="Calibri" panose="020F0502020204030204" pitchFamily="34" charset="0"/>
                      </a:endParaRPr>
                    </a:p>
                  </a:txBody>
                  <a:tcPr marL="4594" marR="4594" marT="4594"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sz="1100" b="0" i="0" u="none" strike="noStrike">
                          <a:effectLst/>
                          <a:latin typeface="Calibri" panose="020F050202020403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en-US" sz="1100" b="0" i="0" u="none" strike="noStrike" dirty="0">
                          <a:effectLst/>
                          <a:latin typeface="Calibri" panose="020F050202020403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en-US" sz="1100" b="0" i="0" u="none" strike="noStrike" dirty="0">
                          <a:effectLst/>
                          <a:latin typeface="Calibri" panose="020F050202020403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en-US" sz="1100" b="0" i="0" u="none" strike="noStrike">
                          <a:effectLst/>
                          <a:latin typeface="Calibri" panose="020F050202020403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en-US" sz="1100" b="0" i="0" u="none" strike="noStrike" dirty="0">
                          <a:effectLst/>
                          <a:latin typeface="Calibri" panose="020F050202020403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en-US" sz="1100" b="0" i="0" u="none" strike="noStrike" dirty="0">
                          <a:effectLst/>
                          <a:latin typeface="Calibri" panose="020F0502020204030204" pitchFamily="34" charset="0"/>
                        </a:rPr>
                        <a:t> </a:t>
                      </a:r>
                    </a:p>
                  </a:txBody>
                  <a:tcPr marL="4594" marR="4594" marT="4594"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r>
              <a:tr h="197742">
                <a:tc>
                  <a:txBody>
                    <a:bodyPr/>
                    <a:lstStyle/>
                    <a:p>
                      <a:pPr algn="l" fontAlgn="t"/>
                      <a:r>
                        <a:rPr lang="en-US" sz="1100" b="1" i="0" u="none" strike="noStrike" dirty="0">
                          <a:effectLst/>
                          <a:latin typeface="Calibri" panose="020F0502020204030204" pitchFamily="34" charset="0"/>
                        </a:rPr>
                        <a:t>B.  All Households with 12 Consecutive Months of Bill Data (Main Fuel and Electric)</a:t>
                      </a:r>
                    </a:p>
                  </a:txBody>
                  <a:tcPr marL="4594" marR="4594" marT="4594" marB="0">
                    <a:lnL w="12700" cap="flat" cmpd="sng" algn="ctr">
                      <a:solidFill>
                        <a:schemeClr val="tx1"/>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100" b="0" i="0" u="none" strike="noStrike">
                          <a:effectLst/>
                          <a:latin typeface="Calibri" panose="020F0502020204030204" pitchFamily="34" charset="0"/>
                        </a:rPr>
                        <a:t> </a:t>
                      </a:r>
                    </a:p>
                  </a:txBody>
                  <a:tcPr marL="4594" marR="4594" marT="4594"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100" b="0" i="0" u="none" strike="noStrike">
                          <a:effectLst/>
                          <a:latin typeface="Calibri" panose="020F0502020204030204" pitchFamily="34" charset="0"/>
                        </a:rPr>
                        <a:t> </a:t>
                      </a:r>
                    </a:p>
                  </a:txBody>
                  <a:tcPr marL="4594" marR="4594" marT="4594"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100" b="0" i="0" u="none" strike="noStrike" dirty="0">
                          <a:effectLst/>
                          <a:latin typeface="Calibri" panose="020F0502020204030204" pitchFamily="34" charset="0"/>
                        </a:rPr>
                        <a:t> </a:t>
                      </a:r>
                    </a:p>
                  </a:txBody>
                  <a:tcPr marL="4594" marR="4594" marT="4594"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100" b="0" i="0" u="none" strike="noStrike" dirty="0">
                          <a:effectLst/>
                          <a:latin typeface="Calibri" panose="020F0502020204030204" pitchFamily="34" charset="0"/>
                        </a:rPr>
                        <a:t> </a:t>
                      </a:r>
                    </a:p>
                  </a:txBody>
                  <a:tcPr marL="4594" marR="4594" marT="4594"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100" b="0" i="0" u="none" strike="noStrike" dirty="0">
                          <a:effectLst/>
                          <a:latin typeface="Calibri" panose="020F0502020204030204" pitchFamily="34" charset="0"/>
                        </a:rPr>
                        <a:t> </a:t>
                      </a:r>
                    </a:p>
                  </a:txBody>
                  <a:tcPr marL="4594" marR="4594" marT="4594"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100" b="0" i="0" u="none" strike="noStrike" dirty="0">
                          <a:effectLst/>
                          <a:latin typeface="Calibri" panose="020F0502020204030204" pitchFamily="34" charset="0"/>
                        </a:rPr>
                        <a:t> </a:t>
                      </a:r>
                    </a:p>
                  </a:txBody>
                  <a:tcPr marL="4594" marR="4594" marT="4594" marB="0" anchor="ctr">
                    <a:lnL>
                      <a:noFill/>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r>
              <a:tr h="166105">
                <a:tc>
                  <a:txBody>
                    <a:bodyPr/>
                    <a:lstStyle/>
                    <a:p>
                      <a:pPr marL="398463" indent="-398463" algn="l" fontAlgn="ctr"/>
                      <a:r>
                        <a:rPr lang="en-US" sz="1100" b="0" i="0" u="none" strike="noStrike" dirty="0" smtClean="0">
                          <a:solidFill>
                            <a:srgbClr val="000000"/>
                          </a:solidFill>
                          <a:effectLst/>
                          <a:latin typeface="Calibri" panose="020F0502020204030204" pitchFamily="34" charset="0"/>
                        </a:rPr>
                        <a:t>    1. </a:t>
                      </a:r>
                      <a:r>
                        <a:rPr lang="en-US" sz="1100" b="1" i="0" u="none" strike="noStrike" dirty="0" smtClean="0">
                          <a:solidFill>
                            <a:srgbClr val="000000"/>
                          </a:solidFill>
                          <a:effectLst/>
                          <a:latin typeface="Calibri" panose="020F0502020204030204" pitchFamily="34" charset="0"/>
                        </a:rPr>
                        <a:t>   </a:t>
                      </a:r>
                      <a:r>
                        <a:rPr lang="en-US" sz="1100" b="0" i="0" u="none" strike="noStrike" dirty="0" smtClean="0">
                          <a:solidFill>
                            <a:srgbClr val="000000"/>
                          </a:solidFill>
                          <a:effectLst/>
                          <a:latin typeface="Calibri" panose="020F0502020204030204" pitchFamily="34" charset="0"/>
                        </a:rPr>
                        <a:t>Unduplicated Number of Households with 12 Consecutive Months of  Bill Data (Main Fuel and Electric)</a:t>
                      </a:r>
                      <a:endParaRPr lang="en-US" sz="1100" b="1" i="0" u="none" strike="noStrike" dirty="0">
                        <a:solidFill>
                          <a:srgbClr val="000000"/>
                        </a:solidFill>
                        <a:effectLst/>
                        <a:latin typeface="Calibri" panose="020F0502020204030204" pitchFamily="34" charset="0"/>
                      </a:endParaRPr>
                    </a:p>
                  </a:txBody>
                  <a:tcPr marL="4594" marR="4594" marT="4594"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1100" b="0" i="0" u="none" strike="noStrike" dirty="0">
                          <a:effectLst/>
                          <a:latin typeface="Calibri" panose="020F0502020204030204" pitchFamily="34" charset="0"/>
                        </a:rPr>
                        <a:t>82,601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1100" b="0" i="0" u="none" strike="noStrike" dirty="0">
                          <a:effectLst/>
                          <a:latin typeface="Calibri" panose="020F0502020204030204" pitchFamily="34" charset="0"/>
                        </a:rPr>
                        <a:t>8,954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1100" b="0" i="0" u="none" strike="noStrike" dirty="0">
                          <a:effectLst/>
                          <a:latin typeface="Calibri" panose="020F0502020204030204" pitchFamily="34" charset="0"/>
                        </a:rPr>
                        <a:t>38,983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1100" b="0" i="0" u="none" strike="noStrike" dirty="0">
                          <a:effectLst/>
                          <a:latin typeface="Calibri" panose="020F0502020204030204" pitchFamily="34" charset="0"/>
                        </a:rPr>
                        <a:t>30,755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1100" b="0" i="0" u="none" strike="noStrike" dirty="0">
                          <a:effectLst/>
                          <a:latin typeface="Calibri" panose="020F0502020204030204" pitchFamily="34" charset="0"/>
                        </a:rPr>
                        <a:t>2,269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1100" b="0" i="0" u="none" strike="noStrike" dirty="0">
                          <a:effectLst/>
                          <a:latin typeface="Calibri" panose="020F0502020204030204" pitchFamily="34" charset="0"/>
                        </a:rPr>
                        <a:t>1,640 </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3177677355"/>
              </p:ext>
            </p:extLst>
          </p:nvPr>
        </p:nvGraphicFramePr>
        <p:xfrm>
          <a:off x="386192" y="4940645"/>
          <a:ext cx="7962903" cy="1270015"/>
        </p:xfrm>
        <a:graphic>
          <a:graphicData uri="http://schemas.openxmlformats.org/drawingml/2006/table">
            <a:tbl>
              <a:tblPr firstRow="1" bandRow="1">
                <a:tableStyleId>{5C22544A-7EE6-4342-B048-85BDC9FD1C3A}</a:tableStyleId>
              </a:tblPr>
              <a:tblGrid>
                <a:gridCol w="1333504"/>
                <a:gridCol w="1174015"/>
                <a:gridCol w="1363846"/>
                <a:gridCol w="1363846"/>
                <a:gridCol w="1363846"/>
                <a:gridCol w="1363846"/>
              </a:tblGrid>
              <a:tr h="796821">
                <a:tc>
                  <a:txBody>
                    <a:bodyPr/>
                    <a:lstStyle/>
                    <a:p>
                      <a:r>
                        <a:rPr lang="en-US" dirty="0" smtClean="0"/>
                        <a:t>All Households</a:t>
                      </a:r>
                      <a:endParaRPr lang="en-US" dirty="0"/>
                    </a:p>
                  </a:txBody>
                  <a:tcPr/>
                </a:tc>
                <a:tc>
                  <a:txBody>
                    <a:bodyPr/>
                    <a:lstStyle/>
                    <a:p>
                      <a:r>
                        <a:rPr lang="en-US" dirty="0" smtClean="0"/>
                        <a:t>Electricity</a:t>
                      </a:r>
                      <a:endParaRPr lang="en-US" dirty="0"/>
                    </a:p>
                  </a:txBody>
                  <a:tcPr/>
                </a:tc>
                <a:tc>
                  <a:txBody>
                    <a:bodyPr/>
                    <a:lstStyle/>
                    <a:p>
                      <a:r>
                        <a:rPr lang="en-US" dirty="0" smtClean="0"/>
                        <a:t>Natural Gas</a:t>
                      </a:r>
                      <a:endParaRPr lang="en-US" dirty="0"/>
                    </a:p>
                  </a:txBody>
                  <a:tcPr/>
                </a:tc>
                <a:tc>
                  <a:txBody>
                    <a:bodyPr/>
                    <a:lstStyle/>
                    <a:p>
                      <a:r>
                        <a:rPr lang="en-US" dirty="0" smtClean="0"/>
                        <a:t>Fuel Oil</a:t>
                      </a:r>
                      <a:endParaRPr lang="en-US" dirty="0"/>
                    </a:p>
                  </a:txBody>
                  <a:tcPr/>
                </a:tc>
                <a:tc>
                  <a:txBody>
                    <a:bodyPr/>
                    <a:lstStyle/>
                    <a:p>
                      <a:r>
                        <a:rPr lang="en-US" dirty="0" smtClean="0"/>
                        <a:t>Propane</a:t>
                      </a:r>
                      <a:endParaRPr lang="en-US" dirty="0"/>
                    </a:p>
                  </a:txBody>
                  <a:tcPr/>
                </a:tc>
                <a:tc>
                  <a:txBody>
                    <a:bodyPr/>
                    <a:lstStyle/>
                    <a:p>
                      <a:r>
                        <a:rPr lang="en-US" dirty="0" smtClean="0"/>
                        <a:t>Other Fuel</a:t>
                      </a:r>
                      <a:endParaRPr lang="en-US" dirty="0"/>
                    </a:p>
                  </a:txBody>
                  <a:tcPr/>
                </a:tc>
              </a:tr>
              <a:tr h="473194">
                <a:tc>
                  <a:txBody>
                    <a:bodyPr/>
                    <a:lstStyle/>
                    <a:p>
                      <a:pPr algn="ctr"/>
                      <a:r>
                        <a:rPr lang="en-US" dirty="0" smtClean="0"/>
                        <a:t>46%</a:t>
                      </a:r>
                      <a:endParaRPr lang="en-US" dirty="0"/>
                    </a:p>
                  </a:txBody>
                  <a:tcPr/>
                </a:tc>
                <a:tc>
                  <a:txBody>
                    <a:bodyPr/>
                    <a:lstStyle/>
                    <a:p>
                      <a:pPr algn="ctr"/>
                      <a:r>
                        <a:rPr lang="en-US" dirty="0" smtClean="0"/>
                        <a:t>49%</a:t>
                      </a:r>
                      <a:endParaRPr lang="en-US" dirty="0"/>
                    </a:p>
                  </a:txBody>
                  <a:tcPr/>
                </a:tc>
                <a:tc>
                  <a:txBody>
                    <a:bodyPr/>
                    <a:lstStyle/>
                    <a:p>
                      <a:pPr algn="ctr"/>
                      <a:r>
                        <a:rPr lang="en-US" dirty="0" smtClean="0"/>
                        <a:t>40%</a:t>
                      </a:r>
                      <a:endParaRPr lang="en-US" dirty="0"/>
                    </a:p>
                  </a:txBody>
                  <a:tcPr/>
                </a:tc>
                <a:tc>
                  <a:txBody>
                    <a:bodyPr/>
                    <a:lstStyle/>
                    <a:p>
                      <a:pPr algn="ctr"/>
                      <a:r>
                        <a:rPr lang="en-US" dirty="0" smtClean="0"/>
                        <a:t>62%</a:t>
                      </a:r>
                      <a:endParaRPr lang="en-US" dirty="0"/>
                    </a:p>
                  </a:txBody>
                  <a:tcPr/>
                </a:tc>
                <a:tc>
                  <a:txBody>
                    <a:bodyPr/>
                    <a:lstStyle/>
                    <a:p>
                      <a:pPr algn="ctr"/>
                      <a:r>
                        <a:rPr lang="en-US" dirty="0" smtClean="0"/>
                        <a:t>56%</a:t>
                      </a:r>
                      <a:endParaRPr lang="en-US" dirty="0"/>
                    </a:p>
                  </a:txBody>
                  <a:tcPr/>
                </a:tc>
                <a:tc>
                  <a:txBody>
                    <a:bodyPr/>
                    <a:lstStyle/>
                    <a:p>
                      <a:pPr algn="ctr"/>
                      <a:r>
                        <a:rPr lang="en-US" dirty="0" smtClean="0"/>
                        <a:t>15%</a:t>
                      </a:r>
                      <a:endParaRPr lang="en-US" dirty="0"/>
                    </a:p>
                  </a:txBody>
                  <a:tcPr/>
                </a:tc>
              </a:tr>
            </a:tbl>
          </a:graphicData>
        </a:graphic>
      </p:graphicFrame>
      <p:sp>
        <p:nvSpPr>
          <p:cNvPr id="8" name="Rectangle 7"/>
          <p:cNvSpPr/>
          <p:nvPr/>
        </p:nvSpPr>
        <p:spPr>
          <a:xfrm>
            <a:off x="386193" y="3280879"/>
            <a:ext cx="8338285" cy="220041"/>
          </a:xfrm>
          <a:prstGeom prst="rect">
            <a:avLst/>
          </a:prstGeom>
          <a:solidFill>
            <a:schemeClr val="accent1">
              <a:alpha val="0"/>
            </a:schemeClr>
          </a:solid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1" name="Rectangle 10"/>
          <p:cNvSpPr/>
          <p:nvPr/>
        </p:nvSpPr>
        <p:spPr>
          <a:xfrm>
            <a:off x="393120" y="3999039"/>
            <a:ext cx="8338285" cy="351635"/>
          </a:xfrm>
          <a:prstGeom prst="rect">
            <a:avLst/>
          </a:prstGeom>
          <a:solidFill>
            <a:schemeClr val="accent1">
              <a:alpha val="0"/>
            </a:schemeClr>
          </a:solidFill>
          <a:ln w="317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Tree>
    <p:extLst>
      <p:ext uri="{BB962C8B-B14F-4D97-AF65-F5344CB8AC3E}">
        <p14:creationId xmlns:p14="http://schemas.microsoft.com/office/powerpoint/2010/main" val="71386387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0" y="281622"/>
            <a:ext cx="9144000" cy="990600"/>
          </a:xfrm>
        </p:spPr>
        <p:txBody>
          <a:bodyPr>
            <a:noAutofit/>
          </a:bodyPr>
          <a:lstStyle/>
          <a:p>
            <a:pPr marL="2063750" indent="-1952625">
              <a:lnSpc>
                <a:spcPct val="80000"/>
              </a:lnSpc>
            </a:pPr>
            <a:r>
              <a:rPr lang="en-US" sz="2800" b="1" dirty="0">
                <a:latin typeface="Calibri" pitchFamily="34" charset="0"/>
              </a:rPr>
              <a:t>Section II: Completing the Energy Burden Measures Section </a:t>
            </a:r>
            <a:r>
              <a:rPr lang="en-US" sz="2800" b="1" dirty="0" smtClean="0">
                <a:latin typeface="Calibri" pitchFamily="34" charset="0"/>
              </a:rPr>
              <a:t>Section B</a:t>
            </a:r>
            <a:endParaRPr lang="en-US" sz="2800" b="1" i="1" dirty="0">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19</a:t>
            </a:fld>
            <a:endParaRPr lang="en-US"/>
          </a:p>
        </p:txBody>
      </p:sp>
      <p:sp>
        <p:nvSpPr>
          <p:cNvPr id="10" name="Content Placeholder 2"/>
          <p:cNvSpPr>
            <a:spLocks noGrp="1"/>
          </p:cNvSpPr>
          <p:nvPr>
            <p:ph sz="quarter" idx="1"/>
          </p:nvPr>
        </p:nvSpPr>
        <p:spPr>
          <a:xfrm>
            <a:off x="225135" y="1752600"/>
            <a:ext cx="8690266" cy="5029200"/>
          </a:xfrm>
        </p:spPr>
        <p:txBody>
          <a:bodyPr>
            <a:noAutofit/>
          </a:bodyPr>
          <a:lstStyle/>
          <a:p>
            <a:pPr marL="0" indent="0">
              <a:spcBef>
                <a:spcPts val="0"/>
              </a:spcBef>
              <a:spcAft>
                <a:spcPts val="600"/>
              </a:spcAft>
              <a:buNone/>
            </a:pPr>
            <a:r>
              <a:rPr lang="en-US" sz="2400" b="1" dirty="0">
                <a:latin typeface="Calibri" pitchFamily="34" charset="0"/>
              </a:rPr>
              <a:t>Example #2: </a:t>
            </a:r>
            <a:r>
              <a:rPr lang="en-US" sz="2400" b="1" dirty="0">
                <a:solidFill>
                  <a:srgbClr val="FF0000"/>
                </a:solidFill>
                <a:latin typeface="Calibri" pitchFamily="34" charset="0"/>
              </a:rPr>
              <a:t>[Example State: MT]</a:t>
            </a:r>
          </a:p>
          <a:p>
            <a:pPr marL="0" indent="0">
              <a:spcBef>
                <a:spcPts val="0"/>
              </a:spcBef>
              <a:spcAft>
                <a:spcPts val="600"/>
              </a:spcAft>
              <a:buNone/>
            </a:pPr>
            <a:endParaRPr lang="en-US" sz="2400" b="1" dirty="0" smtClean="0">
              <a:solidFill>
                <a:srgbClr val="FF0000"/>
              </a:solidFill>
              <a:latin typeface="Calibri" pitchFamily="34" charset="0"/>
            </a:endParaRPr>
          </a:p>
          <a:p>
            <a:pPr marL="0" indent="0">
              <a:spcBef>
                <a:spcPts val="0"/>
              </a:spcBef>
              <a:spcAft>
                <a:spcPts val="600"/>
              </a:spcAft>
              <a:buNone/>
            </a:pPr>
            <a:endParaRPr lang="en-US" sz="2400" b="1" dirty="0">
              <a:solidFill>
                <a:srgbClr val="FF0000"/>
              </a:solidFill>
              <a:latin typeface="Calibri" pitchFamily="34" charset="0"/>
            </a:endParaRPr>
          </a:p>
          <a:p>
            <a:pPr marL="0" indent="0">
              <a:spcBef>
                <a:spcPts val="0"/>
              </a:spcBef>
              <a:spcAft>
                <a:spcPts val="600"/>
              </a:spcAft>
              <a:buNone/>
            </a:pPr>
            <a:endParaRPr lang="en-US" sz="2400" b="1" dirty="0">
              <a:solidFill>
                <a:srgbClr val="FF0000"/>
              </a:solidFill>
              <a:latin typeface="Calibri" pitchFamily="34" charset="0"/>
            </a:endParaRPr>
          </a:p>
          <a:p>
            <a:pPr marL="457200" indent="-457200">
              <a:spcBef>
                <a:spcPts val="0"/>
              </a:spcBef>
              <a:buFont typeface="Arial" pitchFamily="34" charset="0"/>
              <a:buChar char="•"/>
            </a:pPr>
            <a:endParaRPr lang="en-US" sz="2400" dirty="0">
              <a:latin typeface="Calibri" pitchFamily="34" charset="0"/>
            </a:endParaRPr>
          </a:p>
          <a:p>
            <a:pPr marL="320040" lvl="1" indent="0">
              <a:spcBef>
                <a:spcPts val="0"/>
              </a:spcBef>
              <a:buNone/>
            </a:pPr>
            <a:endParaRPr lang="en-US" sz="2400" dirty="0">
              <a:latin typeface="Calibri" pitchFamily="34" charset="0"/>
            </a:endParaRPr>
          </a:p>
          <a:p>
            <a:pPr marL="91440" lvl="1" indent="0">
              <a:spcBef>
                <a:spcPts val="0"/>
              </a:spcBef>
              <a:buNone/>
            </a:pPr>
            <a:endParaRPr lang="en-US" sz="900" dirty="0" smtClean="0">
              <a:latin typeface="Calibri" pitchFamily="34" charset="0"/>
            </a:endParaRPr>
          </a:p>
          <a:p>
            <a:pPr marL="91440" lvl="1" indent="0">
              <a:spcBef>
                <a:spcPts val="0"/>
              </a:spcBef>
              <a:buNone/>
            </a:pPr>
            <a:endParaRPr lang="en-US" sz="1000" b="1" dirty="0" smtClean="0">
              <a:latin typeface="Calibri" pitchFamily="34" charset="0"/>
            </a:endParaRPr>
          </a:p>
          <a:p>
            <a:pPr marL="91440" lvl="1" indent="0">
              <a:spcBef>
                <a:spcPts val="0"/>
              </a:spcBef>
              <a:buNone/>
            </a:pPr>
            <a:r>
              <a:rPr lang="en-US" sz="1800" b="1" dirty="0" smtClean="0">
                <a:latin typeface="Calibri" pitchFamily="34" charset="0"/>
              </a:rPr>
              <a:t>Percent of Bill Payment Households with Available Energy Data</a:t>
            </a:r>
          </a:p>
          <a:p>
            <a:pPr marL="91440" lvl="1" indent="0">
              <a:spcBef>
                <a:spcPts val="0"/>
              </a:spcBef>
              <a:buNone/>
            </a:pPr>
            <a:endParaRPr lang="en-US" sz="1800" b="1" dirty="0">
              <a:latin typeface="Calibri" pitchFamily="34" charset="0"/>
            </a:endParaRPr>
          </a:p>
          <a:p>
            <a:pPr marL="91440" lvl="1" indent="0">
              <a:spcBef>
                <a:spcPts val="0"/>
              </a:spcBef>
              <a:buNone/>
            </a:pPr>
            <a:endParaRPr lang="en-US" sz="1800" b="1" dirty="0" smtClean="0">
              <a:latin typeface="Calibri" pitchFamily="34" charset="0"/>
            </a:endParaRPr>
          </a:p>
          <a:p>
            <a:pPr marL="91440" lvl="1" indent="0">
              <a:spcBef>
                <a:spcPts val="0"/>
              </a:spcBef>
              <a:buNone/>
            </a:pPr>
            <a:endParaRPr lang="en-US" sz="1800" b="1" dirty="0">
              <a:latin typeface="Calibri" pitchFamily="34" charset="0"/>
            </a:endParaRPr>
          </a:p>
          <a:p>
            <a:pPr marL="91440" lvl="1" indent="0">
              <a:spcBef>
                <a:spcPts val="0"/>
              </a:spcBef>
              <a:buNone/>
            </a:pPr>
            <a:endParaRPr lang="en-US" sz="1800" b="1" dirty="0" smtClean="0">
              <a:latin typeface="Calibri" pitchFamily="34" charset="0"/>
            </a:endParaRPr>
          </a:p>
          <a:p>
            <a:pPr marL="91440" lvl="1" indent="0">
              <a:spcBef>
                <a:spcPts val="0"/>
              </a:spcBef>
              <a:buNone/>
            </a:pPr>
            <a:endParaRPr lang="en-US" sz="1800" b="1" dirty="0">
              <a:latin typeface="Calibri" pitchFamily="34" charset="0"/>
            </a:endParaRPr>
          </a:p>
          <a:p>
            <a:pPr marL="91440" lvl="1" indent="0">
              <a:spcBef>
                <a:spcPts val="0"/>
              </a:spcBef>
              <a:buNone/>
            </a:pPr>
            <a:endParaRPr lang="en-US" sz="1800" b="1" dirty="0" smtClean="0">
              <a:solidFill>
                <a:srgbClr val="C00000"/>
              </a:solidFill>
              <a:latin typeface="Calibri" pitchFamily="34" charset="0"/>
            </a:endParaRPr>
          </a:p>
          <a:p>
            <a:pPr marL="91440" lvl="1" indent="0">
              <a:spcBef>
                <a:spcPts val="0"/>
              </a:spcBef>
              <a:buNone/>
            </a:pPr>
            <a:r>
              <a:rPr lang="en-US" sz="1800" b="1" dirty="0">
                <a:solidFill>
                  <a:srgbClr val="C00000"/>
                </a:solidFill>
                <a:latin typeface="Calibri" pitchFamily="34" charset="0"/>
              </a:rPr>
              <a:t>*</a:t>
            </a:r>
            <a:r>
              <a:rPr lang="en-US" sz="1800" b="1" dirty="0" smtClean="0">
                <a:latin typeface="Calibri" pitchFamily="34" charset="0"/>
              </a:rPr>
              <a:t>Section </a:t>
            </a:r>
            <a:r>
              <a:rPr lang="en-US" sz="1800" b="1" dirty="0">
                <a:latin typeface="Calibri" pitchFamily="34" charset="0"/>
              </a:rPr>
              <a:t>B </a:t>
            </a:r>
            <a:r>
              <a:rPr lang="en-US" sz="1800" b="1" dirty="0" smtClean="0">
                <a:latin typeface="Calibri" pitchFamily="34" charset="0"/>
              </a:rPr>
              <a:t>includes </a:t>
            </a:r>
            <a:r>
              <a:rPr lang="en-US" sz="1800" b="1" dirty="0">
                <a:latin typeface="Calibri" pitchFamily="34" charset="0"/>
              </a:rPr>
              <a:t>fewer clients than Section A.</a:t>
            </a:r>
          </a:p>
        </p:txBody>
      </p:sp>
      <p:graphicFrame>
        <p:nvGraphicFramePr>
          <p:cNvPr id="7" name="Table 6"/>
          <p:cNvGraphicFramePr>
            <a:graphicFrameLocks noGrp="1"/>
          </p:cNvGraphicFramePr>
          <p:nvPr>
            <p:extLst>
              <p:ext uri="{D42A27DB-BD31-4B8C-83A1-F6EECF244321}">
                <p14:modId xmlns:p14="http://schemas.microsoft.com/office/powerpoint/2010/main" val="3985379871"/>
              </p:ext>
            </p:extLst>
          </p:nvPr>
        </p:nvGraphicFramePr>
        <p:xfrm>
          <a:off x="386192" y="4940645"/>
          <a:ext cx="7962903" cy="1270015"/>
        </p:xfrm>
        <a:graphic>
          <a:graphicData uri="http://schemas.openxmlformats.org/drawingml/2006/table">
            <a:tbl>
              <a:tblPr firstRow="1" bandRow="1">
                <a:tableStyleId>{5C22544A-7EE6-4342-B048-85BDC9FD1C3A}</a:tableStyleId>
              </a:tblPr>
              <a:tblGrid>
                <a:gridCol w="1333504"/>
                <a:gridCol w="1174015"/>
                <a:gridCol w="1363846"/>
                <a:gridCol w="1363846"/>
                <a:gridCol w="1363846"/>
                <a:gridCol w="1363846"/>
              </a:tblGrid>
              <a:tr h="796821">
                <a:tc>
                  <a:txBody>
                    <a:bodyPr/>
                    <a:lstStyle/>
                    <a:p>
                      <a:r>
                        <a:rPr lang="en-US" dirty="0" smtClean="0"/>
                        <a:t>All Households</a:t>
                      </a:r>
                      <a:endParaRPr lang="en-US" dirty="0"/>
                    </a:p>
                  </a:txBody>
                  <a:tcPr/>
                </a:tc>
                <a:tc>
                  <a:txBody>
                    <a:bodyPr/>
                    <a:lstStyle/>
                    <a:p>
                      <a:r>
                        <a:rPr lang="en-US" dirty="0" smtClean="0"/>
                        <a:t>Electricity</a:t>
                      </a:r>
                      <a:endParaRPr lang="en-US" dirty="0"/>
                    </a:p>
                  </a:txBody>
                  <a:tcPr/>
                </a:tc>
                <a:tc>
                  <a:txBody>
                    <a:bodyPr/>
                    <a:lstStyle/>
                    <a:p>
                      <a:r>
                        <a:rPr lang="en-US" dirty="0" smtClean="0"/>
                        <a:t>Natural Gas</a:t>
                      </a:r>
                      <a:endParaRPr lang="en-US" dirty="0"/>
                    </a:p>
                  </a:txBody>
                  <a:tcPr/>
                </a:tc>
                <a:tc>
                  <a:txBody>
                    <a:bodyPr/>
                    <a:lstStyle/>
                    <a:p>
                      <a:r>
                        <a:rPr lang="en-US" dirty="0" smtClean="0"/>
                        <a:t>Fuel Oil</a:t>
                      </a:r>
                      <a:endParaRPr lang="en-US" dirty="0"/>
                    </a:p>
                  </a:txBody>
                  <a:tcPr/>
                </a:tc>
                <a:tc>
                  <a:txBody>
                    <a:bodyPr/>
                    <a:lstStyle/>
                    <a:p>
                      <a:r>
                        <a:rPr lang="en-US" dirty="0" smtClean="0"/>
                        <a:t>Propane</a:t>
                      </a:r>
                      <a:endParaRPr lang="en-US" dirty="0"/>
                    </a:p>
                  </a:txBody>
                  <a:tcPr/>
                </a:tc>
                <a:tc>
                  <a:txBody>
                    <a:bodyPr/>
                    <a:lstStyle/>
                    <a:p>
                      <a:r>
                        <a:rPr lang="en-US" dirty="0" smtClean="0"/>
                        <a:t>Other Fuel</a:t>
                      </a:r>
                      <a:endParaRPr lang="en-US" dirty="0"/>
                    </a:p>
                  </a:txBody>
                  <a:tcPr/>
                </a:tc>
              </a:tr>
              <a:tr h="473194">
                <a:tc>
                  <a:txBody>
                    <a:bodyPr/>
                    <a:lstStyle/>
                    <a:p>
                      <a:pPr algn="ctr"/>
                      <a:r>
                        <a:rPr lang="en-US" dirty="0" smtClean="0"/>
                        <a:t>62%</a:t>
                      </a:r>
                      <a:endParaRPr lang="en-US" dirty="0"/>
                    </a:p>
                  </a:txBody>
                  <a:tcPr/>
                </a:tc>
                <a:tc>
                  <a:txBody>
                    <a:bodyPr/>
                    <a:lstStyle/>
                    <a:p>
                      <a:pPr algn="ctr"/>
                      <a:r>
                        <a:rPr lang="en-US" dirty="0" smtClean="0"/>
                        <a:t>70%</a:t>
                      </a:r>
                      <a:endParaRPr lang="en-US" dirty="0"/>
                    </a:p>
                  </a:txBody>
                  <a:tcPr/>
                </a:tc>
                <a:tc>
                  <a:txBody>
                    <a:bodyPr/>
                    <a:lstStyle/>
                    <a:p>
                      <a:pPr algn="ctr"/>
                      <a:r>
                        <a:rPr lang="en-US" dirty="0" smtClean="0"/>
                        <a:t>78%</a:t>
                      </a:r>
                      <a:endParaRPr lang="en-US" dirty="0"/>
                    </a:p>
                  </a:txBody>
                  <a:tcPr/>
                </a:tc>
                <a:tc>
                  <a:txBody>
                    <a:bodyPr/>
                    <a:lstStyle/>
                    <a:p>
                      <a:pPr algn="ctr"/>
                      <a:r>
                        <a:rPr lang="en-US" dirty="0" smtClean="0"/>
                        <a:t>N/A</a:t>
                      </a:r>
                      <a:endParaRPr lang="en-US" dirty="0"/>
                    </a:p>
                  </a:txBody>
                  <a:tcPr/>
                </a:tc>
                <a:tc>
                  <a:txBody>
                    <a:bodyPr/>
                    <a:lstStyle/>
                    <a:p>
                      <a:pPr algn="ctr"/>
                      <a:r>
                        <a:rPr lang="en-US" dirty="0" smtClean="0"/>
                        <a:t>N/A</a:t>
                      </a:r>
                      <a:endParaRPr lang="en-US" dirty="0"/>
                    </a:p>
                  </a:txBody>
                  <a:tcPr/>
                </a:tc>
                <a:tc>
                  <a:txBody>
                    <a:bodyPr/>
                    <a:lstStyle/>
                    <a:p>
                      <a:pPr algn="ctr"/>
                      <a:r>
                        <a:rPr lang="en-US" dirty="0" smtClean="0"/>
                        <a:t>N/A</a:t>
                      </a:r>
                      <a:endParaRPr lang="en-US" dirty="0"/>
                    </a:p>
                  </a:txBody>
                  <a:tcPr/>
                </a:tc>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505664846"/>
              </p:ext>
            </p:extLst>
          </p:nvPr>
        </p:nvGraphicFramePr>
        <p:xfrm>
          <a:off x="337699" y="2277163"/>
          <a:ext cx="8338285" cy="2116221"/>
        </p:xfrm>
        <a:graphic>
          <a:graphicData uri="http://schemas.openxmlformats.org/drawingml/2006/table">
            <a:tbl>
              <a:tblPr/>
              <a:tblGrid>
                <a:gridCol w="4133869"/>
                <a:gridCol w="700736"/>
                <a:gridCol w="700736"/>
                <a:gridCol w="700736"/>
                <a:gridCol w="700736"/>
                <a:gridCol w="700736"/>
                <a:gridCol w="700736"/>
              </a:tblGrid>
              <a:tr h="215403">
                <a:tc gridSpan="7">
                  <a:txBody>
                    <a:bodyPr/>
                    <a:lstStyle/>
                    <a:p>
                      <a:pPr algn="ctr" fontAlgn="ctr"/>
                      <a:r>
                        <a:rPr lang="en-US" sz="1100" b="1" i="0" u="none" strike="noStrike" dirty="0">
                          <a:effectLst/>
                          <a:latin typeface="Arial" panose="020B0604020202020204" pitchFamily="34" charset="0"/>
                        </a:rPr>
                        <a:t>V.  ENERGY BURDEN TARGETING</a:t>
                      </a:r>
                    </a:p>
                  </a:txBody>
                  <a:tcPr marL="4594" marR="4594" marT="45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15403">
                <a:tc>
                  <a:txBody>
                    <a:bodyPr/>
                    <a:lstStyle/>
                    <a:p>
                      <a:pPr algn="ctr" fontAlgn="ctr"/>
                      <a:r>
                        <a:rPr lang="en-US" sz="1100" b="1" i="0" u="none" strike="noStrike" dirty="0">
                          <a:effectLst/>
                          <a:latin typeface="Arial" panose="020B0604020202020204" pitchFamily="34" charset="0"/>
                        </a:rPr>
                        <a:t> </a:t>
                      </a:r>
                    </a:p>
                  </a:txBody>
                  <a:tcPr marL="4594" marR="4594" marT="4594"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ctr"/>
                      <a:r>
                        <a:rPr lang="en-US" sz="1100" b="1" i="0" u="none" strike="noStrike" dirty="0">
                          <a:effectLst/>
                          <a:latin typeface="Arial" panose="020B060402020202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ctr"/>
                      <a:r>
                        <a:rPr lang="en-US" sz="1100" b="1" i="0" u="none" strike="noStrike">
                          <a:effectLst/>
                          <a:latin typeface="Arial" panose="020B060402020202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100" b="1" i="0" u="none" strike="noStrike">
                          <a:effectLst/>
                          <a:latin typeface="Arial" panose="020B060402020202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100" b="1" i="0" u="none" strike="noStrike">
                          <a:effectLst/>
                          <a:latin typeface="Arial" panose="020B060402020202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100" b="1" i="0" u="none" strike="noStrike">
                          <a:effectLst/>
                          <a:latin typeface="Arial" panose="020B060402020202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100" b="1" i="0" u="none" strike="noStrike" dirty="0">
                          <a:effectLst/>
                          <a:latin typeface="Arial" panose="020B0604020202020204" pitchFamily="34" charset="0"/>
                        </a:rPr>
                        <a:t> </a:t>
                      </a:r>
                    </a:p>
                  </a:txBody>
                  <a:tcPr marL="4594" marR="4594" marT="4594"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225195">
                <a:tc>
                  <a:txBody>
                    <a:bodyPr/>
                    <a:lstStyle/>
                    <a:p>
                      <a:pPr algn="l" fontAlgn="ctr"/>
                      <a:endParaRPr lang="en-US" sz="1100" b="1" i="0" u="none" strike="noStrike" dirty="0">
                        <a:effectLst/>
                        <a:latin typeface="Arial" panose="020B0604020202020204" pitchFamily="34" charset="0"/>
                      </a:endParaRPr>
                    </a:p>
                  </a:txBody>
                  <a:tcPr marL="4594" marR="4594" marT="4594"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ctr"/>
                      <a:r>
                        <a:rPr lang="en-US" sz="1100" b="1" i="0" u="none" strike="noStrike" dirty="0">
                          <a:effectLst/>
                          <a:latin typeface="Calibri" panose="020F0502020204030204" pitchFamily="34" charset="0"/>
                        </a:rPr>
                        <a:t> </a:t>
                      </a:r>
                    </a:p>
                  </a:txBody>
                  <a:tcPr marL="4594" marR="4594" marT="4594"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gridSpan="5">
                  <a:txBody>
                    <a:bodyPr/>
                    <a:lstStyle/>
                    <a:p>
                      <a:pPr algn="ctr" fontAlgn="ctr"/>
                      <a:r>
                        <a:rPr lang="en-US" sz="1100" b="1" i="0" u="none" strike="noStrike" dirty="0">
                          <a:effectLst/>
                          <a:latin typeface="Calibri" panose="020F0502020204030204" pitchFamily="34" charset="0"/>
                        </a:rPr>
                        <a:t>Bill Payment-Assisted Household Main Fuel</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05612">
                <a:tc>
                  <a:txBody>
                    <a:bodyPr/>
                    <a:lstStyle/>
                    <a:p>
                      <a:pPr algn="l" fontAlgn="ctr"/>
                      <a:endParaRPr lang="en-US" sz="1100" b="1" i="0" u="none" strike="noStrike" dirty="0">
                        <a:effectLst/>
                        <a:latin typeface="Calibri" panose="020F0502020204030204" pitchFamily="34" charset="0"/>
                      </a:endParaRPr>
                    </a:p>
                  </a:txBody>
                  <a:tcPr marL="4594" marR="4594" marT="4594"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1100" b="1" i="1" u="none" strike="noStrike">
                          <a:effectLst/>
                          <a:latin typeface="Calibri" panose="020F0502020204030204" pitchFamily="34" charset="0"/>
                        </a:rPr>
                        <a:t>All Households</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1" i="0" u="none" strike="noStrike" dirty="0">
                          <a:effectLst/>
                          <a:latin typeface="Calibri" panose="020F0502020204030204" pitchFamily="34" charset="0"/>
                        </a:rPr>
                        <a:t>Electricity</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1" i="0" u="none" strike="noStrike" dirty="0">
                          <a:effectLst/>
                          <a:latin typeface="Calibri" panose="020F0502020204030204" pitchFamily="34" charset="0"/>
                        </a:rPr>
                        <a:t>Natural Gas</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1" i="0" u="none" strike="noStrike" dirty="0">
                          <a:effectLst/>
                          <a:latin typeface="Calibri" panose="020F0502020204030204" pitchFamily="34" charset="0"/>
                        </a:rPr>
                        <a:t>Fuel Oil</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1" i="0" u="none" strike="noStrike">
                          <a:effectLst/>
                          <a:latin typeface="Calibri" panose="020F0502020204030204" pitchFamily="34" charset="0"/>
                        </a:rPr>
                        <a:t>Propane</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1" i="0" u="none" strike="noStrike" dirty="0">
                          <a:effectLst/>
                          <a:latin typeface="Calibri" panose="020F0502020204030204" pitchFamily="34" charset="0"/>
                        </a:rPr>
                        <a:t>Other Fuels</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4776">
                <a:tc>
                  <a:txBody>
                    <a:bodyPr/>
                    <a:lstStyle/>
                    <a:p>
                      <a:pPr algn="l" fontAlgn="ctr"/>
                      <a:r>
                        <a:rPr lang="en-US" sz="1100" b="1" i="0" u="none" strike="noStrike" dirty="0">
                          <a:effectLst/>
                          <a:latin typeface="Calibri" panose="020F0502020204030204" pitchFamily="34" charset="0"/>
                        </a:rPr>
                        <a:t>A.  Unduplicated Number of LIHEAP Bill Payment-Assisted Households</a:t>
                      </a:r>
                    </a:p>
                  </a:txBody>
                  <a:tcPr marL="4594" marR="4594" marT="4594"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100" b="0" i="0" u="none" strike="noStrike">
                          <a:effectLst/>
                          <a:latin typeface="Calibri" panose="020F0502020204030204" pitchFamily="34" charset="0"/>
                        </a:rPr>
                        <a:t>18,506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100" b="0" i="0" u="none" strike="noStrike" dirty="0">
                          <a:effectLst/>
                          <a:latin typeface="Calibri" panose="020F0502020204030204" pitchFamily="34" charset="0"/>
                        </a:rPr>
                        <a:t>4,531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100" b="0" i="0" u="none" strike="noStrike" dirty="0">
                          <a:effectLst/>
                          <a:latin typeface="Calibri" panose="020F0502020204030204" pitchFamily="34" charset="0"/>
                        </a:rPr>
                        <a:t>10,535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100" b="0" i="0" u="none" strike="noStrike" dirty="0">
                          <a:effectLst/>
                          <a:latin typeface="Calibri" panose="020F0502020204030204" pitchFamily="34" charset="0"/>
                        </a:rPr>
                        <a:t>316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100" b="0" i="0" u="none" strike="noStrike">
                          <a:effectLst/>
                          <a:latin typeface="Calibri" panose="020F0502020204030204" pitchFamily="34" charset="0"/>
                        </a:rPr>
                        <a:t>2,491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100" b="0" i="0" u="none" strike="noStrike" dirty="0">
                          <a:effectLst/>
                          <a:latin typeface="Calibri" panose="020F0502020204030204" pitchFamily="34" charset="0"/>
                        </a:rPr>
                        <a:t>633 </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5822">
                <a:tc>
                  <a:txBody>
                    <a:bodyPr/>
                    <a:lstStyle/>
                    <a:p>
                      <a:pPr algn="l" fontAlgn="ctr"/>
                      <a:endParaRPr lang="en-US" sz="1100" b="1" i="0" u="none" strike="noStrike" dirty="0">
                        <a:effectLst/>
                        <a:latin typeface="Calibri" panose="020F0502020204030204" pitchFamily="34" charset="0"/>
                      </a:endParaRPr>
                    </a:p>
                  </a:txBody>
                  <a:tcPr marL="4594" marR="4594" marT="4594"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sz="1100" b="0" i="0" u="none" strike="noStrike">
                          <a:effectLst/>
                          <a:latin typeface="Calibri" panose="020F050202020403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en-US" sz="1100" b="0" i="0" u="none" strike="noStrike">
                          <a:effectLst/>
                          <a:latin typeface="Calibri" panose="020F050202020403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en-US" sz="1100" b="0" i="0" u="none" strike="noStrike">
                          <a:effectLst/>
                          <a:latin typeface="Calibri" panose="020F050202020403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en-US" sz="1100" b="0" i="0" u="none" strike="noStrike" dirty="0">
                          <a:effectLst/>
                          <a:latin typeface="Calibri" panose="020F050202020403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en-US" sz="1100" b="0" i="0" u="none" strike="noStrike">
                          <a:effectLst/>
                          <a:latin typeface="Calibri" panose="020F050202020403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en-US" sz="1100" b="0" i="0" u="none" strike="noStrike" dirty="0">
                          <a:effectLst/>
                          <a:latin typeface="Calibri" panose="020F0502020204030204" pitchFamily="34" charset="0"/>
                        </a:rPr>
                        <a:t> </a:t>
                      </a:r>
                    </a:p>
                  </a:txBody>
                  <a:tcPr marL="4594" marR="4594" marT="4594"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r>
              <a:tr h="244776">
                <a:tc>
                  <a:txBody>
                    <a:bodyPr/>
                    <a:lstStyle/>
                    <a:p>
                      <a:pPr algn="l" fontAlgn="t"/>
                      <a:r>
                        <a:rPr lang="en-US" sz="1100" b="1" i="0" u="none" strike="noStrike" dirty="0">
                          <a:effectLst/>
                          <a:latin typeface="Calibri" panose="020F0502020204030204" pitchFamily="34" charset="0"/>
                        </a:rPr>
                        <a:t>B.  All Households with 12 Consecutive Months of Bill Data (Main Fuel and Electric)</a:t>
                      </a:r>
                    </a:p>
                  </a:txBody>
                  <a:tcPr marL="4594" marR="4594" marT="4594" marB="0">
                    <a:lnL w="12700" cap="flat" cmpd="sng" algn="ctr">
                      <a:solidFill>
                        <a:schemeClr val="tx1"/>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100" b="0" i="0" u="none" strike="noStrike">
                          <a:effectLst/>
                          <a:latin typeface="Calibri" panose="020F0502020204030204" pitchFamily="34" charset="0"/>
                        </a:rPr>
                        <a:t> </a:t>
                      </a:r>
                    </a:p>
                  </a:txBody>
                  <a:tcPr marL="4594" marR="4594" marT="4594"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100" b="0" i="0" u="none" strike="noStrike">
                          <a:effectLst/>
                          <a:latin typeface="Calibri" panose="020F0502020204030204" pitchFamily="34" charset="0"/>
                        </a:rPr>
                        <a:t> </a:t>
                      </a:r>
                    </a:p>
                  </a:txBody>
                  <a:tcPr marL="4594" marR="4594" marT="4594"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100" b="0" i="0" u="none" strike="noStrike">
                          <a:effectLst/>
                          <a:latin typeface="Calibri" panose="020F0502020204030204" pitchFamily="34" charset="0"/>
                        </a:rPr>
                        <a:t> </a:t>
                      </a:r>
                    </a:p>
                  </a:txBody>
                  <a:tcPr marL="4594" marR="4594" marT="4594"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100" b="0" i="0" u="none" strike="noStrike" dirty="0">
                          <a:effectLst/>
                          <a:latin typeface="Calibri" panose="020F0502020204030204" pitchFamily="34" charset="0"/>
                        </a:rPr>
                        <a:t> </a:t>
                      </a:r>
                    </a:p>
                  </a:txBody>
                  <a:tcPr marL="4594" marR="4594" marT="4594"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100" b="0" i="0" u="none" strike="noStrike" dirty="0">
                          <a:effectLst/>
                          <a:latin typeface="Calibri" panose="020F0502020204030204" pitchFamily="34" charset="0"/>
                        </a:rPr>
                        <a:t> </a:t>
                      </a:r>
                    </a:p>
                  </a:txBody>
                  <a:tcPr marL="4594" marR="4594" marT="4594"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100" b="0" i="0" u="none" strike="noStrike" dirty="0">
                          <a:effectLst/>
                          <a:latin typeface="Calibri" panose="020F0502020204030204" pitchFamily="34" charset="0"/>
                        </a:rPr>
                        <a:t> </a:t>
                      </a:r>
                    </a:p>
                  </a:txBody>
                  <a:tcPr marL="4594" marR="4594" marT="4594" marB="0" anchor="ctr">
                    <a:lnL>
                      <a:noFill/>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r>
              <a:tr h="205612">
                <a:tc>
                  <a:txBody>
                    <a:bodyPr/>
                    <a:lstStyle/>
                    <a:p>
                      <a:pPr marL="398463" indent="-398463" algn="l" fontAlgn="ctr"/>
                      <a:r>
                        <a:rPr lang="en-US" sz="1100" b="0" i="0" u="none" strike="noStrike" dirty="0" smtClean="0">
                          <a:solidFill>
                            <a:srgbClr val="000000"/>
                          </a:solidFill>
                          <a:effectLst/>
                          <a:latin typeface="Calibri" panose="020F0502020204030204" pitchFamily="34" charset="0"/>
                        </a:rPr>
                        <a:t>    1. </a:t>
                      </a:r>
                      <a:r>
                        <a:rPr lang="en-US" sz="1100" b="1" i="0" u="none" strike="noStrike" dirty="0" smtClean="0">
                          <a:solidFill>
                            <a:srgbClr val="000000"/>
                          </a:solidFill>
                          <a:effectLst/>
                          <a:latin typeface="Calibri" panose="020F0502020204030204" pitchFamily="34" charset="0"/>
                        </a:rPr>
                        <a:t>   </a:t>
                      </a:r>
                      <a:r>
                        <a:rPr lang="en-US" sz="1100" b="0" i="0" u="none" strike="noStrike" dirty="0" smtClean="0">
                          <a:solidFill>
                            <a:srgbClr val="000000"/>
                          </a:solidFill>
                          <a:effectLst/>
                          <a:latin typeface="Calibri" panose="020F0502020204030204" pitchFamily="34" charset="0"/>
                        </a:rPr>
                        <a:t>Unduplicated Number of Households with 12 Consecutive Months of  Bill Data (Main Fuel and Electric)</a:t>
                      </a:r>
                      <a:endParaRPr lang="en-US" sz="1100" b="1" i="0" u="none" strike="noStrike" dirty="0">
                        <a:solidFill>
                          <a:srgbClr val="000000"/>
                        </a:solidFill>
                        <a:effectLst/>
                        <a:latin typeface="Calibri" panose="020F0502020204030204" pitchFamily="34" charset="0"/>
                      </a:endParaRPr>
                    </a:p>
                  </a:txBody>
                  <a:tcPr marL="4594" marR="4594" marT="4594"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1100" b="0" i="0" u="none" strike="noStrike" dirty="0">
                          <a:effectLst/>
                          <a:latin typeface="Calibri" panose="020F0502020204030204" pitchFamily="34" charset="0"/>
                        </a:rPr>
                        <a:t>11,412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1100" b="0" i="0" u="none" strike="noStrike" dirty="0">
                          <a:effectLst/>
                          <a:latin typeface="Calibri" panose="020F0502020204030204" pitchFamily="34" charset="0"/>
                        </a:rPr>
                        <a:t>3,162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1100" b="0" i="0" u="none" strike="noStrike" dirty="0">
                          <a:effectLst/>
                          <a:latin typeface="Calibri" panose="020F0502020204030204" pitchFamily="34" charset="0"/>
                        </a:rPr>
                        <a:t>8,250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1100" b="0" i="0" u="none" strike="noStrike" dirty="0">
                          <a:effectLst/>
                          <a:latin typeface="Calibri" panose="020F0502020204030204" pitchFamily="34" charset="0"/>
                        </a:rPr>
                        <a:t>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1100" b="0" i="0" u="none" strike="noStrike" dirty="0">
                          <a:effectLst/>
                          <a:latin typeface="Calibri" panose="020F0502020204030204" pitchFamily="34" charset="0"/>
                        </a:rPr>
                        <a:t>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1100" b="0" i="0" u="none" strike="noStrike" dirty="0">
                          <a:effectLst/>
                          <a:latin typeface="Calibri" panose="020F0502020204030204" pitchFamily="34" charset="0"/>
                        </a:rPr>
                        <a:t>0 </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2" name="Rectangle 11"/>
          <p:cNvSpPr/>
          <p:nvPr/>
        </p:nvSpPr>
        <p:spPr>
          <a:xfrm>
            <a:off x="337700" y="3281794"/>
            <a:ext cx="8338285" cy="213595"/>
          </a:xfrm>
          <a:prstGeom prst="rect">
            <a:avLst/>
          </a:prstGeom>
          <a:solidFill>
            <a:schemeClr val="accent1">
              <a:alpha val="0"/>
            </a:schemeClr>
          </a:solid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3" name="Rectangle 12"/>
          <p:cNvSpPr/>
          <p:nvPr/>
        </p:nvSpPr>
        <p:spPr>
          <a:xfrm>
            <a:off x="351554" y="4042650"/>
            <a:ext cx="8338285" cy="340670"/>
          </a:xfrm>
          <a:prstGeom prst="rect">
            <a:avLst/>
          </a:prstGeom>
          <a:solidFill>
            <a:schemeClr val="accent1">
              <a:alpha val="0"/>
            </a:schemeClr>
          </a:solidFill>
          <a:ln w="317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Tree>
    <p:extLst>
      <p:ext uri="{BB962C8B-B14F-4D97-AF65-F5344CB8AC3E}">
        <p14:creationId xmlns:p14="http://schemas.microsoft.com/office/powerpoint/2010/main" val="37421593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228600"/>
            <a:ext cx="9144000" cy="990600"/>
          </a:xfrm>
        </p:spPr>
        <p:txBody>
          <a:bodyPr>
            <a:normAutofit/>
          </a:bodyPr>
          <a:lstStyle/>
          <a:p>
            <a:pPr marL="234950"/>
            <a:r>
              <a:rPr lang="en-US" sz="3600" b="1" dirty="0" smtClean="0">
                <a:latin typeface="Calibri" pitchFamily="34" charset="0"/>
              </a:rPr>
              <a:t>Webinar Speakers</a:t>
            </a:r>
            <a:endParaRPr lang="en-US" sz="3600" b="1" dirty="0">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2</a:t>
            </a:fld>
            <a:endParaRPr lang="en-US" dirty="0"/>
          </a:p>
        </p:txBody>
      </p:sp>
      <p:sp>
        <p:nvSpPr>
          <p:cNvPr id="3" name="Content Placeholder 2"/>
          <p:cNvSpPr>
            <a:spLocks noGrp="1"/>
          </p:cNvSpPr>
          <p:nvPr>
            <p:ph sz="quarter" idx="1"/>
          </p:nvPr>
        </p:nvSpPr>
        <p:spPr>
          <a:xfrm>
            <a:off x="381000" y="1828800"/>
            <a:ext cx="8229600" cy="4404360"/>
          </a:xfrm>
        </p:spPr>
        <p:txBody>
          <a:bodyPr>
            <a:normAutofit/>
          </a:bodyPr>
          <a:lstStyle/>
          <a:p>
            <a:pPr marL="319088" indent="-319088">
              <a:lnSpc>
                <a:spcPct val="90000"/>
              </a:lnSpc>
              <a:spcBef>
                <a:spcPts val="0"/>
              </a:spcBef>
              <a:buFont typeface="Arial" panose="020B0604020202020204" pitchFamily="34" charset="0"/>
              <a:buChar char="•"/>
            </a:pPr>
            <a:endParaRPr lang="en-US" sz="3200" b="1" dirty="0" smtClean="0">
              <a:latin typeface="Calibri" pitchFamily="34" charset="0"/>
            </a:endParaRPr>
          </a:p>
          <a:p>
            <a:pPr marL="319088" indent="-319088">
              <a:lnSpc>
                <a:spcPct val="90000"/>
              </a:lnSpc>
              <a:spcBef>
                <a:spcPts val="0"/>
              </a:spcBef>
              <a:buFont typeface="Arial" panose="020B0604020202020204" pitchFamily="34" charset="0"/>
              <a:buChar char="•"/>
            </a:pPr>
            <a:r>
              <a:rPr lang="en-US" sz="3200" b="1" dirty="0" smtClean="0">
                <a:latin typeface="Calibri" pitchFamily="34" charset="0"/>
              </a:rPr>
              <a:t>David Carroll</a:t>
            </a:r>
            <a:endParaRPr lang="en-US" sz="3200" b="1" dirty="0">
              <a:latin typeface="Calibri" pitchFamily="34" charset="0"/>
            </a:endParaRPr>
          </a:p>
          <a:p>
            <a:pPr marL="319088" indent="-319088">
              <a:lnSpc>
                <a:spcPct val="90000"/>
              </a:lnSpc>
              <a:spcBef>
                <a:spcPts val="0"/>
              </a:spcBef>
              <a:buNone/>
            </a:pPr>
            <a:r>
              <a:rPr lang="en-US" sz="3200" dirty="0">
                <a:latin typeface="Calibri" pitchFamily="34" charset="0"/>
              </a:rPr>
              <a:t>	</a:t>
            </a:r>
            <a:r>
              <a:rPr lang="en-US" sz="3200" i="1" dirty="0">
                <a:latin typeface="Calibri" pitchFamily="34" charset="0"/>
              </a:rPr>
              <a:t>APPRISE</a:t>
            </a:r>
          </a:p>
          <a:p>
            <a:pPr marL="319088" indent="-319088">
              <a:lnSpc>
                <a:spcPct val="90000"/>
              </a:lnSpc>
              <a:spcBef>
                <a:spcPts val="0"/>
              </a:spcBef>
              <a:buFont typeface="Arial" panose="020B0604020202020204" pitchFamily="34" charset="0"/>
              <a:buChar char="•"/>
            </a:pPr>
            <a:endParaRPr lang="en-US" sz="3200" b="1" dirty="0" smtClean="0">
              <a:latin typeface="Calibri" pitchFamily="34" charset="0"/>
            </a:endParaRPr>
          </a:p>
          <a:p>
            <a:pPr marL="319088" indent="-319088">
              <a:lnSpc>
                <a:spcPct val="90000"/>
              </a:lnSpc>
              <a:spcBef>
                <a:spcPts val="0"/>
              </a:spcBef>
              <a:buFont typeface="Arial" panose="020B0604020202020204" pitchFamily="34" charset="0"/>
              <a:buChar char="•"/>
            </a:pPr>
            <a:r>
              <a:rPr lang="en-US" sz="3200" b="1" dirty="0" smtClean="0">
                <a:latin typeface="Calibri" pitchFamily="34" charset="0"/>
              </a:rPr>
              <a:t>Trayvon Braxton</a:t>
            </a:r>
          </a:p>
          <a:p>
            <a:pPr marL="319088" indent="-319088">
              <a:lnSpc>
                <a:spcPct val="90000"/>
              </a:lnSpc>
              <a:spcBef>
                <a:spcPts val="0"/>
              </a:spcBef>
              <a:buNone/>
            </a:pPr>
            <a:r>
              <a:rPr lang="en-US" sz="3200" dirty="0" smtClean="0">
                <a:latin typeface="Calibri" pitchFamily="34" charset="0"/>
              </a:rPr>
              <a:t>	</a:t>
            </a:r>
            <a:r>
              <a:rPr lang="en-US" sz="3200" i="1" dirty="0" smtClean="0">
                <a:latin typeface="Calibri" pitchFamily="34" charset="0"/>
              </a:rPr>
              <a:t>APPRISE</a:t>
            </a:r>
          </a:p>
          <a:p>
            <a:pPr marL="319088" indent="-319088">
              <a:lnSpc>
                <a:spcPct val="90000"/>
              </a:lnSpc>
              <a:spcBef>
                <a:spcPts val="0"/>
              </a:spcBef>
              <a:buNone/>
            </a:pPr>
            <a:endParaRPr lang="en-US" sz="3200" i="1" dirty="0">
              <a:latin typeface="Calibri" pitchFamily="34" charset="0"/>
            </a:endParaRPr>
          </a:p>
          <a:p>
            <a:pPr marL="319088" indent="-319088">
              <a:lnSpc>
                <a:spcPct val="90000"/>
              </a:lnSpc>
              <a:spcBef>
                <a:spcPts val="0"/>
              </a:spcBef>
              <a:buFont typeface="Arial" panose="020B0604020202020204" pitchFamily="34" charset="0"/>
              <a:buChar char="•"/>
            </a:pPr>
            <a:r>
              <a:rPr lang="en-US" sz="3200" b="1" dirty="0" smtClean="0">
                <a:latin typeface="Calibri" pitchFamily="34" charset="0"/>
              </a:rPr>
              <a:t>Kevin McGrath</a:t>
            </a:r>
            <a:endParaRPr lang="en-US" sz="3200" b="1" dirty="0">
              <a:latin typeface="Calibri" pitchFamily="34" charset="0"/>
            </a:endParaRPr>
          </a:p>
          <a:p>
            <a:pPr marL="319088" indent="-319088">
              <a:lnSpc>
                <a:spcPct val="90000"/>
              </a:lnSpc>
              <a:spcBef>
                <a:spcPts val="0"/>
              </a:spcBef>
              <a:buNone/>
            </a:pPr>
            <a:r>
              <a:rPr lang="en-US" sz="3200" dirty="0">
                <a:latin typeface="Calibri" pitchFamily="34" charset="0"/>
              </a:rPr>
              <a:t>	</a:t>
            </a:r>
            <a:r>
              <a:rPr lang="en-US" sz="3200" i="1" dirty="0">
                <a:latin typeface="Calibri" pitchFamily="34" charset="0"/>
              </a:rPr>
              <a:t>APPRISE</a:t>
            </a:r>
          </a:p>
          <a:p>
            <a:pPr marL="319088" indent="-319088">
              <a:lnSpc>
                <a:spcPct val="90000"/>
              </a:lnSpc>
              <a:spcBef>
                <a:spcPts val="0"/>
              </a:spcBef>
              <a:buNone/>
            </a:pPr>
            <a:endParaRPr lang="en-US" sz="2600" i="1" dirty="0">
              <a:latin typeface="Calibri" pitchFamily="34" charset="0"/>
            </a:endParaRPr>
          </a:p>
        </p:txBody>
      </p:sp>
    </p:spTree>
    <p:extLst>
      <p:ext uri="{BB962C8B-B14F-4D97-AF65-F5344CB8AC3E}">
        <p14:creationId xmlns:p14="http://schemas.microsoft.com/office/powerpoint/2010/main" val="148541432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0" y="281622"/>
            <a:ext cx="9144000" cy="990600"/>
          </a:xfrm>
        </p:spPr>
        <p:txBody>
          <a:bodyPr>
            <a:noAutofit/>
          </a:bodyPr>
          <a:lstStyle/>
          <a:p>
            <a:pPr marL="2063750" indent="-1952625">
              <a:lnSpc>
                <a:spcPct val="80000"/>
              </a:lnSpc>
            </a:pPr>
            <a:r>
              <a:rPr lang="en-US" sz="2800" b="1" dirty="0">
                <a:latin typeface="Calibri" pitchFamily="34" charset="0"/>
              </a:rPr>
              <a:t>Section II: Completing the Energy Burden Measures Section </a:t>
            </a:r>
            <a:r>
              <a:rPr lang="en-US" sz="2800" b="1" dirty="0" smtClean="0">
                <a:latin typeface="Calibri" pitchFamily="34" charset="0"/>
              </a:rPr>
              <a:t>Section B</a:t>
            </a:r>
            <a:endParaRPr lang="en-US" sz="2800" b="1" i="1" dirty="0">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20</a:t>
            </a:fld>
            <a:endParaRPr lang="en-US"/>
          </a:p>
        </p:txBody>
      </p:sp>
      <p:sp>
        <p:nvSpPr>
          <p:cNvPr id="10" name="Content Placeholder 2"/>
          <p:cNvSpPr>
            <a:spLocks noGrp="1"/>
          </p:cNvSpPr>
          <p:nvPr>
            <p:ph sz="quarter" idx="1"/>
          </p:nvPr>
        </p:nvSpPr>
        <p:spPr>
          <a:xfrm>
            <a:off x="304800" y="1752600"/>
            <a:ext cx="8686800" cy="4953000"/>
          </a:xfrm>
        </p:spPr>
        <p:txBody>
          <a:bodyPr>
            <a:noAutofit/>
          </a:bodyPr>
          <a:lstStyle/>
          <a:p>
            <a:pPr marL="0" lvl="1" indent="0">
              <a:spcBef>
                <a:spcPts val="0"/>
              </a:spcBef>
              <a:buNone/>
            </a:pPr>
            <a:r>
              <a:rPr lang="en-US" sz="2400" b="1" dirty="0" smtClean="0">
                <a:latin typeface="Calibri" pitchFamily="34" charset="0"/>
              </a:rPr>
              <a:t>How to Calculate the “All Household” columns for Section B?</a:t>
            </a:r>
          </a:p>
          <a:p>
            <a:pPr marL="0" lvl="1" indent="0">
              <a:spcBef>
                <a:spcPts val="0"/>
              </a:spcBef>
              <a:buNone/>
            </a:pPr>
            <a:endParaRPr lang="en-US" sz="2400" b="1" dirty="0">
              <a:latin typeface="Calibri" pitchFamily="34" charset="0"/>
            </a:endParaRPr>
          </a:p>
          <a:p>
            <a:pPr marL="342900" lvl="1" indent="-342900">
              <a:spcBef>
                <a:spcPts val="0"/>
              </a:spcBef>
              <a:buClr>
                <a:schemeClr val="accent2"/>
              </a:buClr>
              <a:buSzPct val="100000"/>
              <a:buFont typeface="Arial" panose="020B0604020202020204" pitchFamily="34" charset="0"/>
              <a:buChar char="•"/>
            </a:pPr>
            <a:r>
              <a:rPr lang="en-US" sz="2400" dirty="0" smtClean="0">
                <a:latin typeface="Calibri" pitchFamily="34" charset="0"/>
              </a:rPr>
              <a:t>The “All Households” columns need to be computed based on the population of clients eligible for Section B (weighted average). It </a:t>
            </a:r>
            <a:r>
              <a:rPr lang="en-US" sz="2400" u="sng" dirty="0" smtClean="0">
                <a:latin typeface="Calibri" pitchFamily="34" charset="0"/>
              </a:rPr>
              <a:t>IS NOT </a:t>
            </a:r>
            <a:r>
              <a:rPr lang="en-US" sz="2400" dirty="0" smtClean="0">
                <a:latin typeface="Calibri" pitchFamily="34" charset="0"/>
              </a:rPr>
              <a:t>a simple average of the values reported in the 5 ‘Main Heating Fuel’ columns for each line.</a:t>
            </a:r>
          </a:p>
          <a:p>
            <a:pPr marL="342900" lvl="1" indent="-342900">
              <a:spcBef>
                <a:spcPts val="0"/>
              </a:spcBef>
              <a:buClr>
                <a:schemeClr val="accent2"/>
              </a:buClr>
              <a:buSzPct val="100000"/>
              <a:buFont typeface="Arial" panose="020B0604020202020204" pitchFamily="34" charset="0"/>
              <a:buChar char="•"/>
            </a:pPr>
            <a:endParaRPr lang="en-US" sz="2400" b="1" dirty="0">
              <a:latin typeface="Calibri" pitchFamily="34" charset="0"/>
            </a:endParaRPr>
          </a:p>
          <a:p>
            <a:pPr marL="342900" lvl="1" indent="-342900">
              <a:spcBef>
                <a:spcPts val="0"/>
              </a:spcBef>
              <a:buClr>
                <a:schemeClr val="accent2"/>
              </a:buClr>
              <a:buSzPct val="100000"/>
              <a:buFont typeface="Arial" panose="020B0604020202020204" pitchFamily="34" charset="0"/>
              <a:buChar char="•"/>
            </a:pPr>
            <a:r>
              <a:rPr lang="en-US" sz="2400" b="1" dirty="0" smtClean="0">
                <a:solidFill>
                  <a:srgbClr val="C00000"/>
                </a:solidFill>
                <a:latin typeface="Calibri" pitchFamily="34" charset="0"/>
              </a:rPr>
              <a:t>“All </a:t>
            </a:r>
            <a:r>
              <a:rPr lang="en-US" sz="2400" b="1" dirty="0">
                <a:solidFill>
                  <a:srgbClr val="C00000"/>
                </a:solidFill>
                <a:latin typeface="Calibri" pitchFamily="34" charset="0"/>
              </a:rPr>
              <a:t>Households” </a:t>
            </a:r>
            <a:r>
              <a:rPr lang="en-US" sz="2400" b="1" dirty="0">
                <a:latin typeface="Calibri" pitchFamily="34" charset="0"/>
              </a:rPr>
              <a:t>= weighted average </a:t>
            </a:r>
            <a:r>
              <a:rPr lang="en-US" sz="2400" b="1" dirty="0" smtClean="0">
                <a:latin typeface="Calibri" pitchFamily="34" charset="0"/>
              </a:rPr>
              <a:t>for </a:t>
            </a:r>
            <a:r>
              <a:rPr lang="en-US" sz="2400" b="1" dirty="0">
                <a:latin typeface="Calibri" pitchFamily="34" charset="0"/>
              </a:rPr>
              <a:t>all </a:t>
            </a:r>
            <a:r>
              <a:rPr lang="en-US" sz="2400" b="1" dirty="0" smtClean="0">
                <a:latin typeface="Calibri" pitchFamily="34" charset="0"/>
              </a:rPr>
              <a:t>electricity, natural </a:t>
            </a:r>
            <a:r>
              <a:rPr lang="en-US" sz="2400" b="1" dirty="0">
                <a:latin typeface="Calibri" pitchFamily="34" charset="0"/>
              </a:rPr>
              <a:t>gas, fuel oil, propane, and other fuel </a:t>
            </a:r>
            <a:r>
              <a:rPr lang="en-US" sz="2400" b="1" dirty="0" smtClean="0">
                <a:latin typeface="Calibri" pitchFamily="34" charset="0"/>
              </a:rPr>
              <a:t>LIHEAP </a:t>
            </a:r>
            <a:r>
              <a:rPr lang="en-US" sz="2400" b="1" i="1" dirty="0" smtClean="0">
                <a:latin typeface="Calibri" pitchFamily="34" charset="0"/>
              </a:rPr>
              <a:t>Bill </a:t>
            </a:r>
            <a:r>
              <a:rPr lang="en-US" sz="2400" b="1" i="1" dirty="0">
                <a:latin typeface="Calibri" pitchFamily="34" charset="0"/>
              </a:rPr>
              <a:t>Payment </a:t>
            </a:r>
            <a:r>
              <a:rPr lang="en-US" sz="2400" b="1" i="1" dirty="0" smtClean="0">
                <a:latin typeface="Calibri" pitchFamily="34" charset="0"/>
              </a:rPr>
              <a:t>clients </a:t>
            </a:r>
            <a:r>
              <a:rPr lang="en-US" sz="2400" b="1" i="1" dirty="0">
                <a:latin typeface="Calibri" pitchFamily="34" charset="0"/>
              </a:rPr>
              <a:t>with complete Energy Bill </a:t>
            </a:r>
            <a:r>
              <a:rPr lang="en-US" sz="2400" b="1" i="1" dirty="0" smtClean="0">
                <a:latin typeface="Calibri" pitchFamily="34" charset="0"/>
              </a:rPr>
              <a:t>Data.</a:t>
            </a:r>
          </a:p>
          <a:p>
            <a:pPr marL="342900" lvl="1" indent="-342900">
              <a:spcBef>
                <a:spcPts val="0"/>
              </a:spcBef>
              <a:buClr>
                <a:schemeClr val="accent2"/>
              </a:buClr>
              <a:buSzPct val="100000"/>
              <a:buFont typeface="Arial" panose="020B0604020202020204" pitchFamily="34" charset="0"/>
              <a:buChar char="•"/>
            </a:pPr>
            <a:endParaRPr lang="en-US" sz="2400" b="1" i="1" dirty="0">
              <a:latin typeface="Calibri" pitchFamily="34" charset="0"/>
            </a:endParaRPr>
          </a:p>
          <a:p>
            <a:pPr marL="342900" lvl="1" indent="-342900">
              <a:spcBef>
                <a:spcPts val="0"/>
              </a:spcBef>
              <a:buClr>
                <a:schemeClr val="accent2"/>
              </a:buClr>
              <a:buSzPct val="100000"/>
              <a:buFont typeface="Arial" panose="020B0604020202020204" pitchFamily="34" charset="0"/>
              <a:buChar char="•"/>
            </a:pPr>
            <a:r>
              <a:rPr lang="en-US" sz="1600" b="1" i="1" dirty="0" smtClean="0">
                <a:solidFill>
                  <a:srgbClr val="C00000"/>
                </a:solidFill>
                <a:latin typeface="Calibri" pitchFamily="34" charset="0"/>
              </a:rPr>
              <a:t>Note: </a:t>
            </a:r>
            <a:r>
              <a:rPr lang="en-US" sz="1600" b="1" i="1" dirty="0" smtClean="0">
                <a:latin typeface="Calibri" pitchFamily="34" charset="0"/>
              </a:rPr>
              <a:t>Grantees should note that some, but not all, of the “All Households” columns in Section B are currently auto-calculated in OLDC. However, it is still important to understand the formulas used in these calculations. </a:t>
            </a:r>
            <a:endParaRPr lang="en-US" sz="1600" b="1" i="1" dirty="0">
              <a:latin typeface="Calibri" pitchFamily="34" charset="0"/>
            </a:endParaRPr>
          </a:p>
          <a:p>
            <a:pPr marL="342900" lvl="1" indent="-342900">
              <a:spcBef>
                <a:spcPts val="0"/>
              </a:spcBef>
              <a:buFont typeface="Arial" panose="020B0604020202020204" pitchFamily="34" charset="0"/>
              <a:buChar char="•"/>
            </a:pPr>
            <a:endParaRPr lang="en-US" sz="2400" b="1" dirty="0">
              <a:latin typeface="Calibri" pitchFamily="34" charset="0"/>
            </a:endParaRPr>
          </a:p>
        </p:txBody>
      </p:sp>
    </p:spTree>
    <p:extLst>
      <p:ext uri="{BB962C8B-B14F-4D97-AF65-F5344CB8AC3E}">
        <p14:creationId xmlns:p14="http://schemas.microsoft.com/office/powerpoint/2010/main" val="383485290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0" y="281622"/>
            <a:ext cx="9144000" cy="990600"/>
          </a:xfrm>
        </p:spPr>
        <p:txBody>
          <a:bodyPr>
            <a:noAutofit/>
          </a:bodyPr>
          <a:lstStyle/>
          <a:p>
            <a:pPr marL="2063750" indent="-1952625">
              <a:lnSpc>
                <a:spcPct val="80000"/>
              </a:lnSpc>
            </a:pPr>
            <a:r>
              <a:rPr lang="en-US" sz="2800" b="1" dirty="0">
                <a:latin typeface="Calibri" pitchFamily="34" charset="0"/>
              </a:rPr>
              <a:t>Section II: Completing the Energy Burden Measures Section </a:t>
            </a:r>
            <a:r>
              <a:rPr lang="en-US" sz="2800" b="1" dirty="0" smtClean="0">
                <a:latin typeface="Calibri" pitchFamily="34" charset="0"/>
              </a:rPr>
              <a:t>Section B</a:t>
            </a:r>
            <a:endParaRPr lang="en-US" sz="2800" b="1" i="1" dirty="0">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21</a:t>
            </a:fld>
            <a:endParaRPr lang="en-US"/>
          </a:p>
        </p:txBody>
      </p:sp>
      <p:sp>
        <p:nvSpPr>
          <p:cNvPr id="10" name="Content Placeholder 2"/>
          <p:cNvSpPr>
            <a:spLocks noGrp="1"/>
          </p:cNvSpPr>
          <p:nvPr>
            <p:ph sz="quarter" idx="1"/>
          </p:nvPr>
        </p:nvSpPr>
        <p:spPr>
          <a:xfrm>
            <a:off x="166254" y="1752600"/>
            <a:ext cx="8977746" cy="4953000"/>
          </a:xfrm>
        </p:spPr>
        <p:txBody>
          <a:bodyPr>
            <a:noAutofit/>
          </a:bodyPr>
          <a:lstStyle/>
          <a:p>
            <a:pPr marL="0" lvl="1" indent="0">
              <a:spcBef>
                <a:spcPts val="0"/>
              </a:spcBef>
              <a:buNone/>
            </a:pPr>
            <a:r>
              <a:rPr lang="en-US" sz="2400" b="1" dirty="0" smtClean="0">
                <a:latin typeface="Calibri" pitchFamily="34" charset="0"/>
              </a:rPr>
              <a:t>Example: Average Annual Total LIHEAP Benefit per Household </a:t>
            </a:r>
            <a:r>
              <a:rPr lang="en-US" sz="2400" b="1" dirty="0" smtClean="0">
                <a:solidFill>
                  <a:srgbClr val="FF0000"/>
                </a:solidFill>
                <a:latin typeface="Calibri" pitchFamily="34" charset="0"/>
              </a:rPr>
              <a:t>[Example </a:t>
            </a:r>
            <a:r>
              <a:rPr lang="en-US" sz="2400" b="1" dirty="0">
                <a:solidFill>
                  <a:srgbClr val="FF0000"/>
                </a:solidFill>
                <a:latin typeface="Calibri" pitchFamily="34" charset="0"/>
              </a:rPr>
              <a:t>State: </a:t>
            </a:r>
            <a:r>
              <a:rPr lang="en-US" sz="2400" b="1" dirty="0" smtClean="0">
                <a:solidFill>
                  <a:srgbClr val="FF0000"/>
                </a:solidFill>
                <a:latin typeface="Calibri" pitchFamily="34" charset="0"/>
              </a:rPr>
              <a:t>MT]</a:t>
            </a:r>
          </a:p>
          <a:p>
            <a:pPr marL="0" lvl="1" indent="0">
              <a:spcBef>
                <a:spcPts val="0"/>
              </a:spcBef>
              <a:buNone/>
            </a:pPr>
            <a:endParaRPr lang="en-US" sz="2400" b="1" dirty="0">
              <a:solidFill>
                <a:srgbClr val="FF0000"/>
              </a:solidFill>
              <a:latin typeface="Calibri" pitchFamily="34" charset="0"/>
            </a:endParaRPr>
          </a:p>
          <a:p>
            <a:pPr marL="0" lvl="1" indent="0">
              <a:spcBef>
                <a:spcPts val="0"/>
              </a:spcBef>
              <a:buNone/>
            </a:pPr>
            <a:endParaRPr lang="en-US" sz="2400" b="1" dirty="0">
              <a:solidFill>
                <a:srgbClr val="FF0000"/>
              </a:solidFill>
              <a:latin typeface="Calibri" pitchFamily="34" charset="0"/>
            </a:endParaRPr>
          </a:p>
          <a:p>
            <a:pPr marL="0" lvl="1" indent="0">
              <a:spcBef>
                <a:spcPts val="0"/>
              </a:spcBef>
              <a:buNone/>
            </a:pPr>
            <a:r>
              <a:rPr lang="en-US" sz="2400" b="1" dirty="0" smtClean="0">
                <a:latin typeface="Calibri" pitchFamily="34" charset="0"/>
              </a:rPr>
              <a:t> </a:t>
            </a:r>
          </a:p>
          <a:p>
            <a:pPr marL="0" lvl="1" indent="0">
              <a:spcBef>
                <a:spcPts val="0"/>
              </a:spcBef>
              <a:buNone/>
            </a:pPr>
            <a:endParaRPr lang="en-US" sz="2400" b="1" dirty="0">
              <a:latin typeface="Calibri" pitchFamily="34" charset="0"/>
            </a:endParaRPr>
          </a:p>
          <a:p>
            <a:pPr marL="0" lvl="1" indent="0">
              <a:spcBef>
                <a:spcPts val="0"/>
              </a:spcBef>
              <a:buNone/>
            </a:pPr>
            <a:endParaRPr lang="en-US" sz="2400" b="1" dirty="0" smtClean="0">
              <a:latin typeface="Calibri" pitchFamily="34" charset="0"/>
            </a:endParaRPr>
          </a:p>
          <a:p>
            <a:pPr marL="0" lvl="1" indent="0">
              <a:spcBef>
                <a:spcPts val="0"/>
              </a:spcBef>
              <a:buNone/>
            </a:pPr>
            <a:endParaRPr lang="en-US" sz="2400" b="1" dirty="0">
              <a:latin typeface="Calibri" pitchFamily="34" charset="0"/>
            </a:endParaRPr>
          </a:p>
          <a:p>
            <a:pPr marL="0" lvl="1" indent="0">
              <a:spcBef>
                <a:spcPts val="0"/>
              </a:spcBef>
              <a:buNone/>
            </a:pPr>
            <a:endParaRPr lang="en-US" sz="2400" b="1" dirty="0" smtClean="0">
              <a:latin typeface="Calibri" pitchFamily="34" charset="0"/>
            </a:endParaRPr>
          </a:p>
          <a:p>
            <a:pPr marL="0" lvl="1" indent="0">
              <a:spcBef>
                <a:spcPts val="0"/>
              </a:spcBef>
              <a:buNone/>
            </a:pPr>
            <a:endParaRPr lang="en-US" sz="2400" b="1" dirty="0" smtClean="0">
              <a:latin typeface="Calibri" pitchFamily="34" charset="0"/>
            </a:endParaRPr>
          </a:p>
        </p:txBody>
      </p:sp>
      <p:graphicFrame>
        <p:nvGraphicFramePr>
          <p:cNvPr id="6" name="Table 5"/>
          <p:cNvGraphicFramePr>
            <a:graphicFrameLocks noGrp="1"/>
          </p:cNvGraphicFramePr>
          <p:nvPr>
            <p:extLst>
              <p:ext uri="{D42A27DB-BD31-4B8C-83A1-F6EECF244321}">
                <p14:modId xmlns:p14="http://schemas.microsoft.com/office/powerpoint/2010/main" val="1130284367"/>
              </p:ext>
            </p:extLst>
          </p:nvPr>
        </p:nvGraphicFramePr>
        <p:xfrm>
          <a:off x="152399" y="2797837"/>
          <a:ext cx="8825343" cy="2636807"/>
        </p:xfrm>
        <a:graphic>
          <a:graphicData uri="http://schemas.openxmlformats.org/drawingml/2006/table">
            <a:tbl>
              <a:tblPr/>
              <a:tblGrid>
                <a:gridCol w="4375341"/>
                <a:gridCol w="741667"/>
                <a:gridCol w="741667"/>
                <a:gridCol w="741667"/>
                <a:gridCol w="741667"/>
                <a:gridCol w="741667"/>
                <a:gridCol w="741667"/>
              </a:tblGrid>
              <a:tr h="214798">
                <a:tc gridSpan="7">
                  <a:txBody>
                    <a:bodyPr/>
                    <a:lstStyle/>
                    <a:p>
                      <a:pPr algn="ctr" fontAlgn="ctr"/>
                      <a:r>
                        <a:rPr lang="en-US" sz="1000" b="1" i="0" u="none" strike="noStrike" dirty="0">
                          <a:effectLst/>
                          <a:latin typeface="Arial" panose="020B0604020202020204" pitchFamily="34" charset="0"/>
                        </a:rPr>
                        <a:t>V.  ENERGY BURDEN TARGETING</a:t>
                      </a:r>
                    </a:p>
                  </a:txBody>
                  <a:tcPr marL="4594" marR="4594" marT="45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14798">
                <a:tc>
                  <a:txBody>
                    <a:bodyPr/>
                    <a:lstStyle/>
                    <a:p>
                      <a:pPr algn="ctr" fontAlgn="ctr"/>
                      <a:r>
                        <a:rPr lang="en-US" sz="1000" b="1" i="0" u="none" strike="noStrike" dirty="0">
                          <a:effectLst/>
                          <a:latin typeface="Arial" panose="020B0604020202020204" pitchFamily="34" charset="0"/>
                        </a:rPr>
                        <a:t> </a:t>
                      </a:r>
                    </a:p>
                  </a:txBody>
                  <a:tcPr marL="4594" marR="4594" marT="4594"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ctr"/>
                      <a:r>
                        <a:rPr lang="en-US" sz="1000" b="1" i="0" u="none" strike="noStrike" dirty="0">
                          <a:effectLst/>
                          <a:latin typeface="Arial" panose="020B060402020202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ctr"/>
                      <a:r>
                        <a:rPr lang="en-US" sz="1000" b="1" i="0" u="none" strike="noStrike">
                          <a:effectLst/>
                          <a:latin typeface="Arial" panose="020B060402020202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000" b="1" i="0" u="none" strike="noStrike">
                          <a:effectLst/>
                          <a:latin typeface="Arial" panose="020B060402020202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000" b="1" i="0" u="none" strike="noStrike">
                          <a:effectLst/>
                          <a:latin typeface="Arial" panose="020B060402020202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000" b="1" i="0" u="none" strike="noStrike">
                          <a:effectLst/>
                          <a:latin typeface="Arial" panose="020B060402020202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000" b="1" i="0" u="none" strike="noStrike" dirty="0">
                          <a:effectLst/>
                          <a:latin typeface="Arial" panose="020B0604020202020204" pitchFamily="34" charset="0"/>
                        </a:rPr>
                        <a:t> </a:t>
                      </a:r>
                    </a:p>
                  </a:txBody>
                  <a:tcPr marL="4594" marR="4594" marT="4594"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224563">
                <a:tc>
                  <a:txBody>
                    <a:bodyPr/>
                    <a:lstStyle/>
                    <a:p>
                      <a:pPr algn="l" fontAlgn="ctr"/>
                      <a:endParaRPr lang="en-US" sz="1000" b="1" i="0" u="none" strike="noStrike" dirty="0">
                        <a:effectLst/>
                        <a:latin typeface="Arial" panose="020B0604020202020204" pitchFamily="34" charset="0"/>
                      </a:endParaRPr>
                    </a:p>
                  </a:txBody>
                  <a:tcPr marL="4594" marR="4594" marT="4594"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ctr"/>
                      <a:r>
                        <a:rPr lang="en-US" sz="1000" b="1" i="0" u="none" strike="noStrike" dirty="0">
                          <a:effectLst/>
                          <a:latin typeface="Calibri" panose="020F0502020204030204" pitchFamily="34" charset="0"/>
                        </a:rPr>
                        <a:t> </a:t>
                      </a:r>
                    </a:p>
                  </a:txBody>
                  <a:tcPr marL="4594" marR="4594" marT="4594"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gridSpan="5">
                  <a:txBody>
                    <a:bodyPr/>
                    <a:lstStyle/>
                    <a:p>
                      <a:pPr algn="ctr" fontAlgn="ctr"/>
                      <a:r>
                        <a:rPr lang="en-US" sz="1000" b="1" i="0" u="none" strike="noStrike" dirty="0">
                          <a:effectLst/>
                          <a:latin typeface="Calibri" panose="020F0502020204030204" pitchFamily="34" charset="0"/>
                        </a:rPr>
                        <a:t>Bill Payment-Assisted Household Main Fuel</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05035">
                <a:tc>
                  <a:txBody>
                    <a:bodyPr/>
                    <a:lstStyle/>
                    <a:p>
                      <a:pPr algn="l" fontAlgn="ctr"/>
                      <a:endParaRPr lang="en-US" sz="1000" b="1" i="0" u="none" strike="noStrike" dirty="0">
                        <a:effectLst/>
                        <a:latin typeface="Calibri" panose="020F0502020204030204" pitchFamily="34" charset="0"/>
                      </a:endParaRPr>
                    </a:p>
                  </a:txBody>
                  <a:tcPr marL="4594" marR="4594" marT="4594"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1000" b="1" i="1" u="none" strike="noStrike" dirty="0">
                          <a:effectLst/>
                          <a:latin typeface="Calibri" panose="020F0502020204030204" pitchFamily="34" charset="0"/>
                        </a:rPr>
                        <a:t>All Households</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effectLst/>
                          <a:latin typeface="Calibri" panose="020F0502020204030204" pitchFamily="34" charset="0"/>
                        </a:rPr>
                        <a:t>Electricity</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effectLst/>
                          <a:latin typeface="Calibri" panose="020F0502020204030204" pitchFamily="34" charset="0"/>
                        </a:rPr>
                        <a:t>Natural Gas</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effectLst/>
                          <a:latin typeface="Calibri" panose="020F0502020204030204" pitchFamily="34" charset="0"/>
                        </a:rPr>
                        <a:t>Fuel Oil</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effectLst/>
                          <a:latin typeface="Calibri" panose="020F0502020204030204" pitchFamily="34" charset="0"/>
                        </a:rPr>
                        <a:t>Propane</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effectLst/>
                          <a:latin typeface="Calibri" panose="020F0502020204030204" pitchFamily="34" charset="0"/>
                        </a:rPr>
                        <a:t>Other Fuels</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5272">
                <a:tc>
                  <a:txBody>
                    <a:bodyPr/>
                    <a:lstStyle/>
                    <a:p>
                      <a:pPr algn="l" fontAlgn="ctr"/>
                      <a:endParaRPr lang="en-US" sz="1000" b="1" i="0" u="none" strike="noStrike" dirty="0">
                        <a:effectLst/>
                        <a:latin typeface="Calibri" panose="020F0502020204030204" pitchFamily="34" charset="0"/>
                      </a:endParaRPr>
                    </a:p>
                  </a:txBody>
                  <a:tcPr marL="4594" marR="4594" marT="4594"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sz="1000" b="0" i="0" u="none" strike="noStrike">
                          <a:effectLst/>
                          <a:latin typeface="Calibri" panose="020F050202020403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en-US" sz="1000" b="0" i="0" u="none" strike="noStrike" dirty="0">
                          <a:effectLst/>
                          <a:latin typeface="Calibri" panose="020F050202020403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en-US" sz="1000" b="0" i="0" u="none" strike="noStrike" dirty="0">
                          <a:effectLst/>
                          <a:latin typeface="Calibri" panose="020F050202020403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en-US" sz="1000" b="0" i="0" u="none" strike="noStrike">
                          <a:effectLst/>
                          <a:latin typeface="Calibri" panose="020F050202020403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en-US" sz="1000" b="0" i="0" u="none" strike="noStrike">
                          <a:effectLst/>
                          <a:latin typeface="Calibri" panose="020F050202020403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en-US" sz="1000" b="0" i="0" u="none" strike="noStrike" dirty="0">
                          <a:effectLst/>
                          <a:latin typeface="Calibri" panose="020F0502020204030204" pitchFamily="34" charset="0"/>
                        </a:rPr>
                        <a:t> </a:t>
                      </a:r>
                    </a:p>
                  </a:txBody>
                  <a:tcPr marL="4594" marR="4594" marT="4594"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r>
              <a:tr h="244089">
                <a:tc>
                  <a:txBody>
                    <a:bodyPr/>
                    <a:lstStyle/>
                    <a:p>
                      <a:pPr algn="l" fontAlgn="t"/>
                      <a:r>
                        <a:rPr lang="en-US" sz="1000" b="1" i="0" u="none" strike="noStrike" dirty="0">
                          <a:effectLst/>
                          <a:latin typeface="Calibri" panose="020F0502020204030204" pitchFamily="34" charset="0"/>
                        </a:rPr>
                        <a:t>B.  All Households with 12 Consecutive Months of Bill Data (Main Fuel and Electric)</a:t>
                      </a:r>
                    </a:p>
                  </a:txBody>
                  <a:tcPr marL="4594" marR="4594" marT="4594" marB="0">
                    <a:lnL w="12700" cap="flat" cmpd="sng" algn="ctr">
                      <a:solidFill>
                        <a:schemeClr val="tx1"/>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000" b="0" i="0" u="none" strike="noStrike" dirty="0">
                          <a:effectLst/>
                          <a:latin typeface="Calibri" panose="020F0502020204030204" pitchFamily="34" charset="0"/>
                        </a:rPr>
                        <a:t> </a:t>
                      </a:r>
                    </a:p>
                  </a:txBody>
                  <a:tcPr marL="4594" marR="4594" marT="4594"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000" b="0" i="0" u="none" strike="noStrike">
                          <a:effectLst/>
                          <a:latin typeface="Calibri" panose="020F0502020204030204" pitchFamily="34" charset="0"/>
                        </a:rPr>
                        <a:t> </a:t>
                      </a:r>
                    </a:p>
                  </a:txBody>
                  <a:tcPr marL="4594" marR="4594" marT="4594"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000" b="0" i="0" u="none" strike="noStrike" dirty="0">
                          <a:effectLst/>
                          <a:latin typeface="Calibri" panose="020F0502020204030204" pitchFamily="34" charset="0"/>
                        </a:rPr>
                        <a:t> </a:t>
                      </a:r>
                    </a:p>
                  </a:txBody>
                  <a:tcPr marL="4594" marR="4594" marT="4594"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000" b="0" i="0" u="none" strike="noStrike">
                          <a:effectLst/>
                          <a:latin typeface="Calibri" panose="020F0502020204030204" pitchFamily="34" charset="0"/>
                        </a:rPr>
                        <a:t> </a:t>
                      </a:r>
                    </a:p>
                  </a:txBody>
                  <a:tcPr marL="4594" marR="4594" marT="4594"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000" b="0" i="0" u="none" strike="noStrike">
                          <a:effectLst/>
                          <a:latin typeface="Calibri" panose="020F0502020204030204" pitchFamily="34" charset="0"/>
                        </a:rPr>
                        <a:t> </a:t>
                      </a:r>
                    </a:p>
                  </a:txBody>
                  <a:tcPr marL="4594" marR="4594" marT="4594"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000" b="0" i="0" u="none" strike="noStrike" dirty="0">
                          <a:effectLst/>
                          <a:latin typeface="Calibri" panose="020F0502020204030204" pitchFamily="34" charset="0"/>
                        </a:rPr>
                        <a:t> </a:t>
                      </a:r>
                    </a:p>
                  </a:txBody>
                  <a:tcPr marL="4594" marR="4594" marT="4594" marB="0" anchor="ctr">
                    <a:lnL>
                      <a:noFill/>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r>
              <a:tr h="205035">
                <a:tc>
                  <a:txBody>
                    <a:bodyPr/>
                    <a:lstStyle/>
                    <a:p>
                      <a:pPr marL="398463" indent="-398463" algn="l" fontAlgn="ctr"/>
                      <a:r>
                        <a:rPr lang="en-US" sz="1000" b="0" i="0" u="none" strike="noStrike" dirty="0">
                          <a:effectLst/>
                          <a:latin typeface="Calibri" panose="020F0502020204030204" pitchFamily="34" charset="0"/>
                        </a:rPr>
                        <a:t>      </a:t>
                      </a:r>
                      <a:r>
                        <a:rPr lang="en-US" sz="1000" b="0" i="0" u="none" strike="noStrike" dirty="0" smtClean="0">
                          <a:solidFill>
                            <a:srgbClr val="000000"/>
                          </a:solidFill>
                          <a:effectLst/>
                          <a:latin typeface="Calibri" panose="020F0502020204030204" pitchFamily="34" charset="0"/>
                        </a:rPr>
                        <a:t>1. </a:t>
                      </a:r>
                      <a:r>
                        <a:rPr lang="en-US" sz="1000" b="1" i="0" u="none" strike="noStrike" dirty="0" smtClean="0">
                          <a:solidFill>
                            <a:srgbClr val="000000"/>
                          </a:solidFill>
                          <a:effectLst/>
                          <a:latin typeface="Calibri" panose="020F0502020204030204" pitchFamily="34" charset="0"/>
                        </a:rPr>
                        <a:t>   </a:t>
                      </a:r>
                      <a:r>
                        <a:rPr lang="en-US" sz="1000" b="0" i="0" u="none" strike="noStrike" dirty="0" smtClean="0">
                          <a:solidFill>
                            <a:srgbClr val="000000"/>
                          </a:solidFill>
                          <a:effectLst/>
                          <a:latin typeface="Calibri" panose="020F0502020204030204" pitchFamily="34" charset="0"/>
                        </a:rPr>
                        <a:t>Unduplicated Number of Households with 12 Consecutive Months of  Bill Data (Main Fuel and Electric)</a:t>
                      </a:r>
                      <a:endParaRPr lang="en-US" sz="1000" b="1" i="0" u="none" strike="noStrike" dirty="0">
                        <a:solidFill>
                          <a:srgbClr val="000000"/>
                        </a:solidFill>
                        <a:effectLst/>
                        <a:latin typeface="Calibri" panose="020F0502020204030204" pitchFamily="34" charset="0"/>
                      </a:endParaRPr>
                    </a:p>
                  </a:txBody>
                  <a:tcPr marL="4594" marR="4594" marT="4594"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sz="1000" b="0" i="0" u="none" strike="noStrike" dirty="0">
                          <a:effectLst/>
                          <a:latin typeface="Calibri" panose="020F0502020204030204" pitchFamily="34" charset="0"/>
                        </a:rPr>
                        <a:t>11,412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a:effectLst/>
                          <a:latin typeface="Calibri" panose="020F0502020204030204" pitchFamily="34" charset="0"/>
                        </a:rPr>
                        <a:t>3,162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a:effectLst/>
                          <a:latin typeface="Calibri" panose="020F0502020204030204" pitchFamily="34" charset="0"/>
                        </a:rPr>
                        <a:t>8,250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effectLst/>
                          <a:latin typeface="Calibri" panose="020F0502020204030204" pitchFamily="34" charset="0"/>
                        </a:rPr>
                        <a:t>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effectLst/>
                          <a:latin typeface="Calibri" panose="020F0502020204030204" pitchFamily="34" charset="0"/>
                        </a:rPr>
                        <a:t>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a:effectLst/>
                          <a:latin typeface="Calibri" panose="020F0502020204030204" pitchFamily="34" charset="0"/>
                        </a:rPr>
                        <a:t>0 </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5035">
                <a:tc>
                  <a:txBody>
                    <a:bodyPr/>
                    <a:lstStyle/>
                    <a:p>
                      <a:pPr algn="l" fontAlgn="ctr"/>
                      <a:r>
                        <a:rPr lang="en-US" sz="1000" b="0" i="0" u="none" strike="noStrike" dirty="0">
                          <a:effectLst/>
                          <a:latin typeface="Calibri" panose="020F0502020204030204" pitchFamily="34" charset="0"/>
                        </a:rPr>
                        <a:t>      2.    Average Annual Household Income</a:t>
                      </a:r>
                    </a:p>
                  </a:txBody>
                  <a:tcPr marL="4594" marR="4594" marT="4594"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sz="1000" b="0" i="0" u="none" strike="noStrike">
                          <a:effectLst/>
                          <a:latin typeface="Calibri" panose="020F0502020204030204" pitchFamily="34" charset="0"/>
                        </a:rPr>
                        <a:t>$14,120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effectLst/>
                          <a:latin typeface="Calibri" panose="020F0502020204030204" pitchFamily="34" charset="0"/>
                        </a:rPr>
                        <a:t>$13,242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a:effectLst/>
                          <a:latin typeface="Calibri" panose="020F0502020204030204" pitchFamily="34" charset="0"/>
                        </a:rPr>
                        <a:t>$14,456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a:effectLst/>
                          <a:latin typeface="Calibri" panose="020F0502020204030204" pitchFamily="34" charset="0"/>
                        </a:rPr>
                        <a:t>$0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effectLst/>
                          <a:latin typeface="Calibri" panose="020F0502020204030204" pitchFamily="34" charset="0"/>
                        </a:rPr>
                        <a:t>$0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a:effectLst/>
                          <a:latin typeface="Calibri" panose="020F0502020204030204" pitchFamily="34" charset="0"/>
                        </a:rPr>
                        <a:t>$0 </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5035">
                <a:tc>
                  <a:txBody>
                    <a:bodyPr/>
                    <a:lstStyle/>
                    <a:p>
                      <a:pPr marL="398463" indent="-398463" algn="l" fontAlgn="ctr"/>
                      <a:r>
                        <a:rPr lang="en-US" sz="1000" b="0" i="0" u="none" strike="noStrike" dirty="0">
                          <a:effectLst/>
                          <a:latin typeface="Calibri" panose="020F0502020204030204" pitchFamily="34" charset="0"/>
                        </a:rPr>
                        <a:t>      </a:t>
                      </a:r>
                      <a:r>
                        <a:rPr lang="en-US" sz="1000" b="0" i="0" u="none" strike="noStrike" dirty="0" smtClean="0">
                          <a:solidFill>
                            <a:srgbClr val="000000"/>
                          </a:solidFill>
                          <a:effectLst/>
                          <a:latin typeface="Calibri" panose="020F0502020204030204" pitchFamily="34" charset="0"/>
                        </a:rPr>
                        <a:t>3.    Average Annual Total LIHEAP Benefit per Household (including Heating, Cooling, Crisis, Supplemental Benefits)</a:t>
                      </a:r>
                      <a:endParaRPr lang="en-US" sz="1000" b="0" i="0" u="none" strike="noStrike" dirty="0">
                        <a:solidFill>
                          <a:srgbClr val="000000"/>
                        </a:solidFill>
                        <a:effectLst/>
                        <a:latin typeface="Calibri" panose="020F0502020204030204" pitchFamily="34" charset="0"/>
                      </a:endParaRPr>
                    </a:p>
                  </a:txBody>
                  <a:tcPr marL="4594" marR="4594" marT="4594"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sz="1000" b="0" i="0" u="none" strike="noStrike" dirty="0">
                          <a:effectLst/>
                          <a:latin typeface="Calibri" panose="020F0502020204030204" pitchFamily="34" charset="0"/>
                        </a:rPr>
                        <a:t>$488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en-US" sz="1000" b="0" i="0" u="none" strike="noStrike">
                          <a:effectLst/>
                          <a:latin typeface="Calibri" panose="020F0502020204030204" pitchFamily="34" charset="0"/>
                        </a:rPr>
                        <a:t>$594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effectLst/>
                          <a:latin typeface="Calibri" panose="020F0502020204030204" pitchFamily="34" charset="0"/>
                        </a:rPr>
                        <a:t>$448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a:effectLst/>
                          <a:latin typeface="Calibri" panose="020F0502020204030204" pitchFamily="34" charset="0"/>
                        </a:rPr>
                        <a:t>$0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effectLst/>
                          <a:latin typeface="Calibri" panose="020F0502020204030204" pitchFamily="34" charset="0"/>
                        </a:rPr>
                        <a:t>$0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a:effectLst/>
                          <a:latin typeface="Calibri" panose="020F0502020204030204" pitchFamily="34" charset="0"/>
                        </a:rPr>
                        <a:t>$0 </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5035">
                <a:tc>
                  <a:txBody>
                    <a:bodyPr/>
                    <a:lstStyle/>
                    <a:p>
                      <a:pPr algn="l" fontAlgn="ctr"/>
                      <a:r>
                        <a:rPr lang="en-US" sz="1000" b="0" i="0" u="none" strike="noStrike" dirty="0">
                          <a:effectLst/>
                          <a:latin typeface="Calibri" panose="020F0502020204030204" pitchFamily="34" charset="0"/>
                        </a:rPr>
                        <a:t>      4.    Average Annual Main Heating Fuel Bill</a:t>
                      </a:r>
                    </a:p>
                  </a:txBody>
                  <a:tcPr marL="4594" marR="4594" marT="4594"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sz="1000" b="0" i="0" u="none" strike="noStrike">
                          <a:effectLst/>
                          <a:latin typeface="Calibri" panose="020F0502020204030204" pitchFamily="34" charset="0"/>
                        </a:rPr>
                        <a:t>$583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effectLst/>
                          <a:latin typeface="Calibri" panose="020F0502020204030204" pitchFamily="34" charset="0"/>
                        </a:rPr>
                        <a:t>$960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effectLst/>
                          <a:latin typeface="Calibri" panose="020F0502020204030204" pitchFamily="34" charset="0"/>
                        </a:rPr>
                        <a:t>$438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a:effectLst/>
                          <a:latin typeface="Calibri" panose="020F0502020204030204" pitchFamily="34" charset="0"/>
                        </a:rPr>
                        <a:t>$0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a:effectLst/>
                          <a:latin typeface="Calibri" panose="020F0502020204030204" pitchFamily="34" charset="0"/>
                        </a:rPr>
                        <a:t>$0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a:effectLst/>
                          <a:latin typeface="Calibri" panose="020F0502020204030204" pitchFamily="34" charset="0"/>
                        </a:rPr>
                        <a:t>$0 </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5035">
                <a:tc>
                  <a:txBody>
                    <a:bodyPr/>
                    <a:lstStyle/>
                    <a:p>
                      <a:pPr algn="l" fontAlgn="ctr"/>
                      <a:r>
                        <a:rPr lang="en-US" sz="1000" b="0" i="0" u="none" strike="noStrike" dirty="0">
                          <a:effectLst/>
                          <a:latin typeface="Calibri" panose="020F0502020204030204" pitchFamily="34" charset="0"/>
                        </a:rPr>
                        <a:t>      5.    Average Annual Electricity Bill</a:t>
                      </a:r>
                    </a:p>
                  </a:txBody>
                  <a:tcPr marL="4594" marR="4594" marT="4594"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1000" b="0" i="0" u="none" strike="noStrike" dirty="0">
                          <a:effectLst/>
                          <a:latin typeface="Calibri" panose="020F0502020204030204" pitchFamily="34" charset="0"/>
                        </a:rPr>
                        <a:t>$445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1000" b="0" i="0" u="none" strike="noStrike" dirty="0">
                          <a:effectLst/>
                          <a:latin typeface="Calibri" panose="020F0502020204030204" pitchFamily="34" charset="0"/>
                        </a:rPr>
                        <a:t>$0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algn="r" fontAlgn="ctr"/>
                      <a:r>
                        <a:rPr lang="en-US" sz="1000" b="0" i="0" u="none" strike="noStrike" dirty="0">
                          <a:effectLst/>
                          <a:latin typeface="Calibri" panose="020F0502020204030204" pitchFamily="34" charset="0"/>
                        </a:rPr>
                        <a:t>$615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1000" b="0" i="0" u="none" strike="noStrike" dirty="0">
                          <a:effectLst/>
                          <a:latin typeface="Calibri" panose="020F0502020204030204" pitchFamily="34" charset="0"/>
                        </a:rPr>
                        <a:t>$0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1000" b="0" i="0" u="none" strike="noStrike" dirty="0">
                          <a:effectLst/>
                          <a:latin typeface="Calibri" panose="020F0502020204030204" pitchFamily="34" charset="0"/>
                        </a:rPr>
                        <a:t>$0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1000" b="0" i="0" u="none" strike="noStrike" dirty="0">
                          <a:effectLst/>
                          <a:latin typeface="Calibri" panose="020F0502020204030204" pitchFamily="34" charset="0"/>
                        </a:rPr>
                        <a:t>$0 </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1" name="Rectangle 10"/>
          <p:cNvSpPr/>
          <p:nvPr/>
        </p:nvSpPr>
        <p:spPr>
          <a:xfrm>
            <a:off x="145470" y="4203207"/>
            <a:ext cx="8832272" cy="297873"/>
          </a:xfrm>
          <a:prstGeom prst="rect">
            <a:avLst/>
          </a:prstGeom>
          <a:solidFill>
            <a:schemeClr val="accent1">
              <a:alpha val="0"/>
            </a:schemeClr>
          </a:solid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2" name="Rectangle 11"/>
          <p:cNvSpPr/>
          <p:nvPr/>
        </p:nvSpPr>
        <p:spPr>
          <a:xfrm>
            <a:off x="152399" y="4736982"/>
            <a:ext cx="8846127" cy="299520"/>
          </a:xfrm>
          <a:prstGeom prst="rect">
            <a:avLst/>
          </a:prstGeom>
          <a:solidFill>
            <a:schemeClr val="accent1">
              <a:alpha val="0"/>
            </a:schemeClr>
          </a:solidFill>
          <a:ln w="317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Tree>
    <p:extLst>
      <p:ext uri="{BB962C8B-B14F-4D97-AF65-F5344CB8AC3E}">
        <p14:creationId xmlns:p14="http://schemas.microsoft.com/office/powerpoint/2010/main" val="198467527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0" y="281622"/>
            <a:ext cx="9144000" cy="990600"/>
          </a:xfrm>
        </p:spPr>
        <p:txBody>
          <a:bodyPr>
            <a:noAutofit/>
          </a:bodyPr>
          <a:lstStyle/>
          <a:p>
            <a:pPr marL="2063750" indent="-1952625">
              <a:lnSpc>
                <a:spcPct val="80000"/>
              </a:lnSpc>
            </a:pPr>
            <a:r>
              <a:rPr lang="en-US" sz="2800" b="1" dirty="0">
                <a:latin typeface="Calibri" pitchFamily="34" charset="0"/>
              </a:rPr>
              <a:t>Section II: Completing the Energy Burden Measures Section </a:t>
            </a:r>
            <a:r>
              <a:rPr lang="en-US" sz="2800" b="1" dirty="0" smtClean="0">
                <a:latin typeface="Calibri" pitchFamily="34" charset="0"/>
              </a:rPr>
              <a:t>Section B</a:t>
            </a:r>
            <a:endParaRPr lang="en-US" sz="2800" b="1" i="1" dirty="0">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22</a:t>
            </a:fld>
            <a:endParaRPr lang="en-US"/>
          </a:p>
        </p:txBody>
      </p:sp>
      <p:sp>
        <p:nvSpPr>
          <p:cNvPr id="10" name="Content Placeholder 2"/>
          <p:cNvSpPr>
            <a:spLocks noGrp="1"/>
          </p:cNvSpPr>
          <p:nvPr>
            <p:ph sz="quarter" idx="1"/>
          </p:nvPr>
        </p:nvSpPr>
        <p:spPr>
          <a:xfrm>
            <a:off x="128151" y="1807837"/>
            <a:ext cx="9206346" cy="4973964"/>
          </a:xfrm>
        </p:spPr>
        <p:txBody>
          <a:bodyPr>
            <a:noAutofit/>
          </a:bodyPr>
          <a:lstStyle/>
          <a:p>
            <a:pPr marL="0" lvl="1" indent="0">
              <a:spcBef>
                <a:spcPts val="0"/>
              </a:spcBef>
              <a:buNone/>
            </a:pPr>
            <a:endParaRPr lang="en-US" sz="2400" b="1" dirty="0">
              <a:solidFill>
                <a:srgbClr val="FF0000"/>
              </a:solidFill>
              <a:latin typeface="Calibri" pitchFamily="34" charset="0"/>
            </a:endParaRPr>
          </a:p>
          <a:p>
            <a:pPr marL="0" lvl="1" indent="0">
              <a:spcBef>
                <a:spcPts val="0"/>
              </a:spcBef>
              <a:buNone/>
            </a:pPr>
            <a:r>
              <a:rPr lang="en-US" sz="2400" b="1" dirty="0" smtClean="0">
                <a:latin typeface="Calibri" pitchFamily="34" charset="0"/>
              </a:rPr>
              <a:t> </a:t>
            </a:r>
          </a:p>
          <a:p>
            <a:pPr marL="0" lvl="1" indent="0">
              <a:spcBef>
                <a:spcPts val="0"/>
              </a:spcBef>
              <a:buNone/>
            </a:pPr>
            <a:endParaRPr lang="en-US" sz="2400" b="1" dirty="0">
              <a:latin typeface="Calibri" pitchFamily="34" charset="0"/>
            </a:endParaRPr>
          </a:p>
          <a:p>
            <a:pPr marL="0" lvl="1" indent="0">
              <a:spcBef>
                <a:spcPts val="0"/>
              </a:spcBef>
              <a:buNone/>
            </a:pPr>
            <a:endParaRPr lang="en-US" sz="2400" b="1" dirty="0" smtClean="0">
              <a:latin typeface="Calibri" pitchFamily="34" charset="0"/>
            </a:endParaRPr>
          </a:p>
          <a:p>
            <a:pPr marL="0" lvl="1" indent="0">
              <a:spcBef>
                <a:spcPts val="0"/>
              </a:spcBef>
              <a:buNone/>
            </a:pPr>
            <a:endParaRPr lang="en-US" sz="2400" b="1" dirty="0">
              <a:latin typeface="Calibri" pitchFamily="34" charset="0"/>
            </a:endParaRPr>
          </a:p>
          <a:p>
            <a:pPr marL="0" lvl="1" indent="0">
              <a:spcBef>
                <a:spcPts val="0"/>
              </a:spcBef>
              <a:buNone/>
            </a:pPr>
            <a:endParaRPr lang="en-US" sz="2400" b="1" dirty="0" smtClean="0">
              <a:latin typeface="Calibri" pitchFamily="34" charset="0"/>
            </a:endParaRPr>
          </a:p>
          <a:p>
            <a:pPr marL="0" lvl="1" indent="0">
              <a:spcBef>
                <a:spcPts val="0"/>
              </a:spcBef>
              <a:buNone/>
            </a:pPr>
            <a:endParaRPr lang="en-US" sz="800" b="1" u="sng" dirty="0" smtClean="0">
              <a:latin typeface="Calibri" pitchFamily="34" charset="0"/>
            </a:endParaRPr>
          </a:p>
          <a:p>
            <a:pPr marL="0" lvl="1" indent="0">
              <a:spcBef>
                <a:spcPts val="0"/>
              </a:spcBef>
              <a:buNone/>
            </a:pPr>
            <a:r>
              <a:rPr lang="en-US" sz="1400" b="1" u="sng" dirty="0" smtClean="0">
                <a:latin typeface="Calibri" pitchFamily="34" charset="0"/>
              </a:rPr>
              <a:t>Formula</a:t>
            </a:r>
            <a:r>
              <a:rPr lang="en-US" sz="1400" b="1" dirty="0" smtClean="0">
                <a:latin typeface="Calibri" pitchFamily="34" charset="0"/>
              </a:rPr>
              <a:t>:</a:t>
            </a:r>
          </a:p>
          <a:p>
            <a:pPr marL="0" lvl="1" indent="0">
              <a:spcBef>
                <a:spcPts val="0"/>
              </a:spcBef>
              <a:buNone/>
            </a:pPr>
            <a:endParaRPr lang="en-US" sz="800" b="1" dirty="0" smtClean="0">
              <a:latin typeface="Calibri" pitchFamily="34" charset="0"/>
            </a:endParaRPr>
          </a:p>
          <a:p>
            <a:pPr marL="0" lvl="1" indent="0">
              <a:spcBef>
                <a:spcPts val="0"/>
              </a:spcBef>
              <a:buNone/>
            </a:pPr>
            <a:r>
              <a:rPr lang="en-US" sz="1100" b="1" u="sng" dirty="0">
                <a:latin typeface="Calibri" pitchFamily="34" charset="0"/>
              </a:rPr>
              <a:t>[(Avg. LIHEAP benefit for electric HHs*# of Electric HHs with complete data) + (Avg. LIHEAP benefit for </a:t>
            </a:r>
            <a:r>
              <a:rPr lang="en-US" sz="1100" b="1" u="sng" dirty="0" err="1">
                <a:latin typeface="Calibri" pitchFamily="34" charset="0"/>
              </a:rPr>
              <a:t>N.Gas</a:t>
            </a:r>
            <a:r>
              <a:rPr lang="en-US" sz="1100" b="1" u="sng" dirty="0">
                <a:latin typeface="Calibri" pitchFamily="34" charset="0"/>
              </a:rPr>
              <a:t> HHs*# of </a:t>
            </a:r>
            <a:r>
              <a:rPr lang="en-US" sz="1100" b="1" u="sng" dirty="0" err="1">
                <a:latin typeface="Calibri" pitchFamily="34" charset="0"/>
              </a:rPr>
              <a:t>N.Gas</a:t>
            </a:r>
            <a:r>
              <a:rPr lang="en-US" sz="1100" b="1" u="sng" dirty="0">
                <a:latin typeface="Calibri" pitchFamily="34" charset="0"/>
              </a:rPr>
              <a:t> HHs with complete data)]</a:t>
            </a:r>
          </a:p>
          <a:p>
            <a:pPr marL="0" lvl="1" indent="0" algn="ctr">
              <a:spcBef>
                <a:spcPts val="0"/>
              </a:spcBef>
              <a:buNone/>
            </a:pPr>
            <a:r>
              <a:rPr lang="en-US" sz="1100" b="1" dirty="0">
                <a:latin typeface="Calibri" pitchFamily="34" charset="0"/>
              </a:rPr>
              <a:t>Total # of Bill Payment HHs with complete Energy Bill Data</a:t>
            </a:r>
          </a:p>
          <a:p>
            <a:pPr marL="0" lvl="1" indent="0">
              <a:spcBef>
                <a:spcPts val="0"/>
              </a:spcBef>
              <a:buNone/>
            </a:pPr>
            <a:endParaRPr lang="en-US" sz="1000" b="1" dirty="0" smtClean="0">
              <a:latin typeface="Calibri" pitchFamily="34" charset="0"/>
            </a:endParaRPr>
          </a:p>
          <a:p>
            <a:pPr marL="0" lvl="1" indent="0">
              <a:spcBef>
                <a:spcPts val="0"/>
              </a:spcBef>
              <a:buNone/>
            </a:pPr>
            <a:r>
              <a:rPr lang="en-US" sz="1400" b="1" u="sng" dirty="0" smtClean="0">
                <a:latin typeface="Calibri" pitchFamily="34" charset="0"/>
              </a:rPr>
              <a:t>Calculation</a:t>
            </a:r>
            <a:endParaRPr lang="en-US" sz="1400" b="1" dirty="0" smtClean="0">
              <a:latin typeface="Calibri" pitchFamily="34" charset="0"/>
            </a:endParaRPr>
          </a:p>
          <a:p>
            <a:pPr marL="0" lvl="1" indent="0">
              <a:spcBef>
                <a:spcPts val="0"/>
              </a:spcBef>
              <a:buNone/>
            </a:pPr>
            <a:r>
              <a:rPr lang="en-US" sz="1100" b="1" dirty="0" smtClean="0">
                <a:latin typeface="Calibri" pitchFamily="34" charset="0"/>
              </a:rPr>
              <a:t> </a:t>
            </a:r>
          </a:p>
          <a:p>
            <a:pPr marL="228600" lvl="1" indent="0">
              <a:spcBef>
                <a:spcPts val="0"/>
              </a:spcBef>
              <a:buNone/>
            </a:pPr>
            <a:r>
              <a:rPr lang="en-US" sz="1600" b="1" u="sng" dirty="0" smtClean="0">
                <a:latin typeface="Calibri" pitchFamily="34" charset="0"/>
              </a:rPr>
              <a:t>(</a:t>
            </a:r>
            <a:r>
              <a:rPr lang="en-US" sz="1600" b="1" u="sng" dirty="0" smtClean="0">
                <a:solidFill>
                  <a:srgbClr val="FF0000"/>
                </a:solidFill>
                <a:latin typeface="Calibri" pitchFamily="34" charset="0"/>
              </a:rPr>
              <a:t>$594*3,162</a:t>
            </a:r>
            <a:r>
              <a:rPr lang="en-US" sz="1600" b="1" u="sng" dirty="0" smtClean="0">
                <a:latin typeface="Calibri" pitchFamily="34" charset="0"/>
              </a:rPr>
              <a:t>) + (</a:t>
            </a:r>
            <a:r>
              <a:rPr lang="en-US" sz="1600" b="1" u="sng" dirty="0" smtClean="0">
                <a:solidFill>
                  <a:srgbClr val="0070C0"/>
                </a:solidFill>
                <a:latin typeface="Calibri" pitchFamily="34" charset="0"/>
              </a:rPr>
              <a:t>$448*8,250</a:t>
            </a:r>
            <a:r>
              <a:rPr lang="en-US" sz="1600" b="1" u="sng" dirty="0" smtClean="0">
                <a:latin typeface="Calibri" pitchFamily="34" charset="0"/>
              </a:rPr>
              <a:t>)</a:t>
            </a:r>
            <a:endParaRPr lang="en-US" sz="1600" b="1" u="sng" dirty="0">
              <a:latin typeface="Calibri" pitchFamily="34" charset="0"/>
            </a:endParaRPr>
          </a:p>
          <a:p>
            <a:pPr marL="1234440" lvl="1" indent="0">
              <a:spcBef>
                <a:spcPts val="0"/>
              </a:spcBef>
              <a:buNone/>
            </a:pPr>
            <a:r>
              <a:rPr lang="en-US" sz="1600" b="1" dirty="0" smtClean="0">
                <a:latin typeface="Calibri" pitchFamily="34" charset="0"/>
              </a:rPr>
              <a:t>11,412                                                                </a:t>
            </a:r>
          </a:p>
          <a:p>
            <a:pPr marL="1234440" lvl="1" indent="0">
              <a:spcBef>
                <a:spcPts val="0"/>
              </a:spcBef>
              <a:buNone/>
            </a:pPr>
            <a:endParaRPr lang="en-US" sz="1100" b="1" dirty="0" smtClean="0">
              <a:latin typeface="Calibri" pitchFamily="34" charset="0"/>
            </a:endParaRPr>
          </a:p>
          <a:p>
            <a:pPr marL="0" lvl="1" indent="0" algn="ctr">
              <a:spcBef>
                <a:spcPts val="0"/>
              </a:spcBef>
              <a:buNone/>
            </a:pPr>
            <a:endParaRPr lang="en-US" sz="1100" b="1" dirty="0" smtClean="0">
              <a:latin typeface="Calibri" pitchFamily="34" charset="0"/>
            </a:endParaRPr>
          </a:p>
          <a:p>
            <a:pPr marL="0" lvl="1" indent="0">
              <a:spcBef>
                <a:spcPts val="0"/>
              </a:spcBef>
              <a:buNone/>
            </a:pPr>
            <a:r>
              <a:rPr lang="en-US" sz="1200" b="1" i="1" dirty="0" smtClean="0">
                <a:latin typeface="Calibri" pitchFamily="34" charset="0"/>
              </a:rPr>
              <a:t>For more detailed information on the calculations utilized in the LIHEAP Performance Data Form-Performance Measures section, please refer to the following document developed by APPRISE: </a:t>
            </a:r>
            <a:r>
              <a:rPr lang="en-US" sz="1200" b="1" i="1" dirty="0">
                <a:latin typeface="Calibri" pitchFamily="34" charset="0"/>
                <a:hlinkClick r:id="rId3"/>
              </a:rPr>
              <a:t>https://</a:t>
            </a:r>
            <a:r>
              <a:rPr lang="en-US" sz="1200" b="1" i="1" dirty="0" smtClean="0">
                <a:latin typeface="Calibri" pitchFamily="34" charset="0"/>
                <a:hlinkClick r:id="rId3"/>
              </a:rPr>
              <a:t>liheappm.ncat.org/node/781</a:t>
            </a:r>
            <a:r>
              <a:rPr lang="en-US" sz="1200" b="1" i="1" dirty="0" smtClean="0">
                <a:latin typeface="Calibri" pitchFamily="34" charset="0"/>
              </a:rPr>
              <a:t>   </a:t>
            </a:r>
            <a:endParaRPr lang="en-US" sz="1200" b="1" i="1" dirty="0">
              <a:latin typeface="Calibri" pitchFamily="34" charset="0"/>
            </a:endParaRPr>
          </a:p>
        </p:txBody>
      </p:sp>
      <p:graphicFrame>
        <p:nvGraphicFramePr>
          <p:cNvPr id="6" name="Table 5"/>
          <p:cNvGraphicFramePr>
            <a:graphicFrameLocks noGrp="1"/>
          </p:cNvGraphicFramePr>
          <p:nvPr>
            <p:extLst>
              <p:ext uri="{D42A27DB-BD31-4B8C-83A1-F6EECF244321}">
                <p14:modId xmlns:p14="http://schemas.microsoft.com/office/powerpoint/2010/main" val="1358347696"/>
              </p:ext>
            </p:extLst>
          </p:nvPr>
        </p:nvGraphicFramePr>
        <p:xfrm>
          <a:off x="148935" y="1807837"/>
          <a:ext cx="8825343" cy="2194303"/>
        </p:xfrm>
        <a:graphic>
          <a:graphicData uri="http://schemas.openxmlformats.org/drawingml/2006/table">
            <a:tbl>
              <a:tblPr/>
              <a:tblGrid>
                <a:gridCol w="4375341"/>
                <a:gridCol w="741667"/>
                <a:gridCol w="741667"/>
                <a:gridCol w="741667"/>
                <a:gridCol w="741667"/>
                <a:gridCol w="741667"/>
                <a:gridCol w="741667"/>
              </a:tblGrid>
              <a:tr h="147103">
                <a:tc gridSpan="7">
                  <a:txBody>
                    <a:bodyPr/>
                    <a:lstStyle/>
                    <a:p>
                      <a:pPr algn="ctr" fontAlgn="ctr"/>
                      <a:r>
                        <a:rPr lang="en-US" sz="1000" b="1" i="0" u="none" strike="noStrike" dirty="0">
                          <a:effectLst/>
                          <a:latin typeface="Arial" panose="020B0604020202020204" pitchFamily="34" charset="0"/>
                        </a:rPr>
                        <a:t>V.  ENERGY BURDEN TARGETING</a:t>
                      </a:r>
                    </a:p>
                  </a:txBody>
                  <a:tcPr marL="4594" marR="4594" marT="45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47103">
                <a:tc>
                  <a:txBody>
                    <a:bodyPr/>
                    <a:lstStyle/>
                    <a:p>
                      <a:pPr algn="ctr" fontAlgn="ctr"/>
                      <a:r>
                        <a:rPr lang="en-US" sz="1000" b="1" i="0" u="none" strike="noStrike" dirty="0">
                          <a:effectLst/>
                          <a:latin typeface="Arial" panose="020B0604020202020204" pitchFamily="34" charset="0"/>
                        </a:rPr>
                        <a:t> </a:t>
                      </a:r>
                    </a:p>
                  </a:txBody>
                  <a:tcPr marL="4594" marR="4594" marT="4594"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ctr"/>
                      <a:r>
                        <a:rPr lang="en-US" sz="1000" b="1" i="0" u="none" strike="noStrike" dirty="0">
                          <a:effectLst/>
                          <a:latin typeface="Arial" panose="020B060402020202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ctr"/>
                      <a:r>
                        <a:rPr lang="en-US" sz="1000" b="1" i="0" u="none" strike="noStrike">
                          <a:effectLst/>
                          <a:latin typeface="Arial" panose="020B060402020202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000" b="1" i="0" u="none" strike="noStrike">
                          <a:effectLst/>
                          <a:latin typeface="Arial" panose="020B060402020202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000" b="1" i="0" u="none" strike="noStrike">
                          <a:effectLst/>
                          <a:latin typeface="Arial" panose="020B060402020202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000" b="1" i="0" u="none" strike="noStrike">
                          <a:effectLst/>
                          <a:latin typeface="Arial" panose="020B060402020202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000" b="1" i="0" u="none" strike="noStrike" dirty="0">
                          <a:effectLst/>
                          <a:latin typeface="Arial" panose="020B0604020202020204" pitchFamily="34" charset="0"/>
                        </a:rPr>
                        <a:t> </a:t>
                      </a:r>
                    </a:p>
                  </a:txBody>
                  <a:tcPr marL="4594" marR="4594" marT="4594"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153790">
                <a:tc>
                  <a:txBody>
                    <a:bodyPr/>
                    <a:lstStyle/>
                    <a:p>
                      <a:pPr algn="l" fontAlgn="ctr"/>
                      <a:endParaRPr lang="en-US" sz="1000" b="1" i="0" u="none" strike="noStrike" dirty="0">
                        <a:effectLst/>
                        <a:latin typeface="Arial" panose="020B0604020202020204" pitchFamily="34" charset="0"/>
                      </a:endParaRPr>
                    </a:p>
                  </a:txBody>
                  <a:tcPr marL="4594" marR="4594" marT="4594"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ctr"/>
                      <a:r>
                        <a:rPr lang="en-US" sz="1000" b="1" i="0" u="none" strike="noStrike" dirty="0">
                          <a:effectLst/>
                          <a:latin typeface="Calibri" panose="020F0502020204030204" pitchFamily="34" charset="0"/>
                        </a:rPr>
                        <a:t> </a:t>
                      </a:r>
                    </a:p>
                  </a:txBody>
                  <a:tcPr marL="4594" marR="4594" marT="4594"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gridSpan="5">
                  <a:txBody>
                    <a:bodyPr/>
                    <a:lstStyle/>
                    <a:p>
                      <a:pPr algn="ctr" fontAlgn="ctr"/>
                      <a:r>
                        <a:rPr lang="en-US" sz="1000" b="1" i="0" u="none" strike="noStrike" dirty="0">
                          <a:effectLst/>
                          <a:latin typeface="Calibri" panose="020F0502020204030204" pitchFamily="34" charset="0"/>
                        </a:rPr>
                        <a:t>Bill Payment-Assisted Household Main Fuel</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11886">
                <a:tc>
                  <a:txBody>
                    <a:bodyPr/>
                    <a:lstStyle/>
                    <a:p>
                      <a:pPr algn="l" fontAlgn="ctr"/>
                      <a:endParaRPr lang="en-US" sz="1000" b="1" i="0" u="none" strike="noStrike" dirty="0">
                        <a:effectLst/>
                        <a:latin typeface="Calibri" panose="020F0502020204030204" pitchFamily="34" charset="0"/>
                      </a:endParaRPr>
                    </a:p>
                  </a:txBody>
                  <a:tcPr marL="4594" marR="4594" marT="4594"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1000" b="1" i="1" u="none" strike="noStrike" dirty="0">
                          <a:effectLst/>
                          <a:latin typeface="Calibri" panose="020F0502020204030204" pitchFamily="34" charset="0"/>
                        </a:rPr>
                        <a:t>All Households</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effectLst/>
                          <a:latin typeface="Calibri" panose="020F0502020204030204" pitchFamily="34" charset="0"/>
                        </a:rPr>
                        <a:t>Electricity</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effectLst/>
                          <a:latin typeface="Calibri" panose="020F0502020204030204" pitchFamily="34" charset="0"/>
                        </a:rPr>
                        <a:t>Natural Gas</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effectLst/>
                          <a:latin typeface="Calibri" panose="020F0502020204030204" pitchFamily="34" charset="0"/>
                        </a:rPr>
                        <a:t>Fuel Oil</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effectLst/>
                          <a:latin typeface="Calibri" panose="020F0502020204030204" pitchFamily="34" charset="0"/>
                        </a:rPr>
                        <a:t>Propane</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effectLst/>
                          <a:latin typeface="Calibri" panose="020F0502020204030204" pitchFamily="34" charset="0"/>
                        </a:rPr>
                        <a:t>Other Fuels</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3731">
                <a:tc>
                  <a:txBody>
                    <a:bodyPr/>
                    <a:lstStyle/>
                    <a:p>
                      <a:pPr algn="l" fontAlgn="ctr"/>
                      <a:endParaRPr lang="en-US" sz="1000" b="1" i="0" u="none" strike="noStrike" dirty="0">
                        <a:effectLst/>
                        <a:latin typeface="Calibri" panose="020F0502020204030204" pitchFamily="34" charset="0"/>
                      </a:endParaRPr>
                    </a:p>
                  </a:txBody>
                  <a:tcPr marL="4594" marR="4594" marT="4594"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sz="1000" b="0" i="0" u="none" strike="noStrike">
                          <a:effectLst/>
                          <a:latin typeface="Calibri" panose="020F050202020403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en-US" sz="1000" b="0" i="0" u="none" strike="noStrike" dirty="0">
                          <a:effectLst/>
                          <a:latin typeface="Calibri" panose="020F050202020403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en-US" sz="1000" b="0" i="0" u="none" strike="noStrike" dirty="0">
                          <a:effectLst/>
                          <a:latin typeface="Calibri" panose="020F050202020403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en-US" sz="1000" b="0" i="0" u="none" strike="noStrike">
                          <a:effectLst/>
                          <a:latin typeface="Calibri" panose="020F050202020403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en-US" sz="1000" b="0" i="0" u="none" strike="noStrike">
                          <a:effectLst/>
                          <a:latin typeface="Calibri" panose="020F050202020403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en-US" sz="1000" b="0" i="0" u="none" strike="noStrike" dirty="0">
                          <a:effectLst/>
                          <a:latin typeface="Calibri" panose="020F0502020204030204" pitchFamily="34" charset="0"/>
                        </a:rPr>
                        <a:t> </a:t>
                      </a:r>
                    </a:p>
                  </a:txBody>
                  <a:tcPr marL="4594" marR="4594" marT="4594"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r>
              <a:tr h="167163">
                <a:tc>
                  <a:txBody>
                    <a:bodyPr/>
                    <a:lstStyle/>
                    <a:p>
                      <a:pPr algn="l" fontAlgn="t"/>
                      <a:r>
                        <a:rPr lang="en-US" sz="1000" b="1" i="0" u="none" strike="noStrike" dirty="0">
                          <a:effectLst/>
                          <a:latin typeface="Calibri" panose="020F0502020204030204" pitchFamily="34" charset="0"/>
                        </a:rPr>
                        <a:t>B.  All Households with 12 Consecutive Months of Bill Data (Main Fuel and Electric)</a:t>
                      </a:r>
                    </a:p>
                  </a:txBody>
                  <a:tcPr marL="4594" marR="4594" marT="4594" marB="0">
                    <a:lnL w="12700" cap="flat" cmpd="sng" algn="ctr">
                      <a:solidFill>
                        <a:schemeClr val="tx1"/>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000" b="0" i="0" u="none" strike="noStrike" dirty="0">
                          <a:effectLst/>
                          <a:latin typeface="Calibri" panose="020F0502020204030204" pitchFamily="34" charset="0"/>
                        </a:rPr>
                        <a:t> </a:t>
                      </a:r>
                    </a:p>
                  </a:txBody>
                  <a:tcPr marL="4594" marR="4594" marT="4594"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000" b="0" i="0" u="none" strike="noStrike">
                          <a:effectLst/>
                          <a:latin typeface="Calibri" panose="020F0502020204030204" pitchFamily="34" charset="0"/>
                        </a:rPr>
                        <a:t> </a:t>
                      </a:r>
                    </a:p>
                  </a:txBody>
                  <a:tcPr marL="4594" marR="4594" marT="4594"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000" b="0" i="0" u="none" strike="noStrike" dirty="0">
                          <a:effectLst/>
                          <a:latin typeface="Calibri" panose="020F0502020204030204" pitchFamily="34" charset="0"/>
                        </a:rPr>
                        <a:t> </a:t>
                      </a:r>
                    </a:p>
                  </a:txBody>
                  <a:tcPr marL="4594" marR="4594" marT="4594"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000" b="0" i="0" u="none" strike="noStrike">
                          <a:effectLst/>
                          <a:latin typeface="Calibri" panose="020F0502020204030204" pitchFamily="34" charset="0"/>
                        </a:rPr>
                        <a:t> </a:t>
                      </a:r>
                    </a:p>
                  </a:txBody>
                  <a:tcPr marL="4594" marR="4594" marT="4594"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000" b="0" i="0" u="none" strike="noStrike">
                          <a:effectLst/>
                          <a:latin typeface="Calibri" panose="020F0502020204030204" pitchFamily="34" charset="0"/>
                        </a:rPr>
                        <a:t> </a:t>
                      </a:r>
                    </a:p>
                  </a:txBody>
                  <a:tcPr marL="4594" marR="4594" marT="4594"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000" b="0" i="0" u="none" strike="noStrike" dirty="0">
                          <a:effectLst/>
                          <a:latin typeface="Calibri" panose="020F0502020204030204" pitchFamily="34" charset="0"/>
                        </a:rPr>
                        <a:t> </a:t>
                      </a:r>
                    </a:p>
                  </a:txBody>
                  <a:tcPr marL="4594" marR="4594" marT="4594" marB="0" anchor="ctr">
                    <a:lnL>
                      <a:noFill/>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r>
              <a:tr h="211886">
                <a:tc>
                  <a:txBody>
                    <a:bodyPr/>
                    <a:lstStyle/>
                    <a:p>
                      <a:pPr marL="398463" indent="-398463" algn="l" fontAlgn="ctr"/>
                      <a:r>
                        <a:rPr lang="en-US" sz="1000" b="0" i="0" u="none" strike="noStrike" dirty="0">
                          <a:effectLst/>
                          <a:latin typeface="Calibri" panose="020F0502020204030204" pitchFamily="34" charset="0"/>
                        </a:rPr>
                        <a:t>      </a:t>
                      </a:r>
                      <a:r>
                        <a:rPr lang="en-US" sz="1000" b="0" i="0" u="none" strike="noStrike" dirty="0" smtClean="0">
                          <a:solidFill>
                            <a:srgbClr val="000000"/>
                          </a:solidFill>
                          <a:effectLst/>
                          <a:latin typeface="Calibri" panose="020F0502020204030204" pitchFamily="34" charset="0"/>
                        </a:rPr>
                        <a:t>1. </a:t>
                      </a:r>
                      <a:r>
                        <a:rPr lang="en-US" sz="1000" b="1" i="0" u="none" strike="noStrike" dirty="0" smtClean="0">
                          <a:solidFill>
                            <a:srgbClr val="000000"/>
                          </a:solidFill>
                          <a:effectLst/>
                          <a:latin typeface="Calibri" panose="020F0502020204030204" pitchFamily="34" charset="0"/>
                        </a:rPr>
                        <a:t>   </a:t>
                      </a:r>
                      <a:r>
                        <a:rPr lang="en-US" sz="1000" b="0" i="0" u="none" strike="noStrike" dirty="0" smtClean="0">
                          <a:solidFill>
                            <a:srgbClr val="000000"/>
                          </a:solidFill>
                          <a:effectLst/>
                          <a:latin typeface="Calibri" panose="020F0502020204030204" pitchFamily="34" charset="0"/>
                        </a:rPr>
                        <a:t>Unduplicated Number of Households with 12 Consecutive Months of  Bill Data (Main Fuel and Electric)</a:t>
                      </a:r>
                      <a:endParaRPr lang="en-US" sz="1000" b="1" i="0" u="none" strike="noStrike" dirty="0">
                        <a:solidFill>
                          <a:srgbClr val="000000"/>
                        </a:solidFill>
                        <a:effectLst/>
                        <a:latin typeface="Calibri" panose="020F0502020204030204" pitchFamily="34" charset="0"/>
                      </a:endParaRPr>
                    </a:p>
                  </a:txBody>
                  <a:tcPr marL="4594" marR="4594" marT="4594"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sz="1600" b="1" i="0" u="none" strike="noStrike" dirty="0">
                          <a:effectLst/>
                          <a:latin typeface="Calibri" panose="020F0502020204030204" pitchFamily="34" charset="0"/>
                        </a:rPr>
                        <a:t>11,412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sz="1600" b="1" i="0" u="none" strike="noStrike" dirty="0">
                          <a:solidFill>
                            <a:srgbClr val="FF0000"/>
                          </a:solidFill>
                          <a:effectLst/>
                          <a:latin typeface="Calibri" panose="020F0502020204030204" pitchFamily="34" charset="0"/>
                        </a:rPr>
                        <a:t>3,162</a:t>
                      </a:r>
                      <a:r>
                        <a:rPr lang="en-US" sz="1600" b="1" i="0" u="none" strike="noStrike" dirty="0">
                          <a:effectLst/>
                          <a:latin typeface="Calibri" panose="020F0502020204030204" pitchFamily="34" charset="0"/>
                        </a:rPr>
                        <a:t>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BFBF"/>
                    </a:solidFill>
                  </a:tcPr>
                </a:tc>
                <a:tc>
                  <a:txBody>
                    <a:bodyPr/>
                    <a:lstStyle/>
                    <a:p>
                      <a:pPr algn="r" fontAlgn="ctr"/>
                      <a:r>
                        <a:rPr lang="en-US" sz="1600" b="1" i="0" u="none" strike="noStrike" dirty="0">
                          <a:solidFill>
                            <a:srgbClr val="0070C0"/>
                          </a:solidFill>
                          <a:effectLst/>
                          <a:latin typeface="Calibri" panose="020F0502020204030204" pitchFamily="34" charset="0"/>
                        </a:rPr>
                        <a:t>8,250</a:t>
                      </a:r>
                      <a:r>
                        <a:rPr lang="en-US" sz="1600" b="1" i="0" u="none" strike="noStrike" dirty="0">
                          <a:effectLst/>
                          <a:latin typeface="Calibri" panose="020F0502020204030204" pitchFamily="34" charset="0"/>
                        </a:rPr>
                        <a:t>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DBEF"/>
                    </a:solidFill>
                  </a:tcPr>
                </a:tc>
                <a:tc>
                  <a:txBody>
                    <a:bodyPr/>
                    <a:lstStyle/>
                    <a:p>
                      <a:pPr algn="r" fontAlgn="ctr"/>
                      <a:r>
                        <a:rPr lang="en-US" sz="1000" b="0" i="0" u="none" strike="noStrike">
                          <a:effectLst/>
                          <a:latin typeface="Calibri" panose="020F0502020204030204" pitchFamily="34" charset="0"/>
                        </a:rPr>
                        <a:t>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effectLst/>
                          <a:latin typeface="Calibri" panose="020F0502020204030204" pitchFamily="34" charset="0"/>
                        </a:rPr>
                        <a:t>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a:effectLst/>
                          <a:latin typeface="Calibri" panose="020F0502020204030204" pitchFamily="34" charset="0"/>
                        </a:rPr>
                        <a:t>0 </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0417">
                <a:tc>
                  <a:txBody>
                    <a:bodyPr/>
                    <a:lstStyle/>
                    <a:p>
                      <a:pPr algn="l" fontAlgn="ctr"/>
                      <a:r>
                        <a:rPr lang="en-US" sz="1000" b="0" i="0" u="none" strike="noStrike" dirty="0">
                          <a:effectLst/>
                          <a:latin typeface="Calibri" panose="020F0502020204030204" pitchFamily="34" charset="0"/>
                        </a:rPr>
                        <a:t>      2.    Average Annual Household Income</a:t>
                      </a:r>
                    </a:p>
                  </a:txBody>
                  <a:tcPr marL="4594" marR="4594" marT="4594"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sz="1000" b="0" i="0" u="none" strike="noStrike" dirty="0">
                          <a:effectLst/>
                          <a:latin typeface="Calibri" panose="020F0502020204030204" pitchFamily="34" charset="0"/>
                        </a:rPr>
                        <a:t>$14,120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a:effectLst/>
                          <a:latin typeface="Calibri" panose="020F0502020204030204" pitchFamily="34" charset="0"/>
                        </a:rPr>
                        <a:t>$13,242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a:effectLst/>
                          <a:latin typeface="Calibri" panose="020F0502020204030204" pitchFamily="34" charset="0"/>
                        </a:rPr>
                        <a:t>$14,456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a:effectLst/>
                          <a:latin typeface="Calibri" panose="020F0502020204030204" pitchFamily="34" charset="0"/>
                        </a:rPr>
                        <a:t>$0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effectLst/>
                          <a:latin typeface="Calibri" panose="020F0502020204030204" pitchFamily="34" charset="0"/>
                        </a:rPr>
                        <a:t>$0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a:effectLst/>
                          <a:latin typeface="Calibri" panose="020F0502020204030204" pitchFamily="34" charset="0"/>
                        </a:rPr>
                        <a:t>$0 </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1886">
                <a:tc>
                  <a:txBody>
                    <a:bodyPr/>
                    <a:lstStyle/>
                    <a:p>
                      <a:pPr marL="398463" indent="-398463" algn="l" fontAlgn="ctr"/>
                      <a:r>
                        <a:rPr lang="en-US" sz="1000" b="0" i="0" u="none" strike="noStrike" dirty="0">
                          <a:effectLst/>
                          <a:latin typeface="Calibri" panose="020F0502020204030204" pitchFamily="34" charset="0"/>
                        </a:rPr>
                        <a:t>      </a:t>
                      </a:r>
                      <a:r>
                        <a:rPr lang="en-US" sz="1000" b="0" i="0" u="none" strike="noStrike" dirty="0" smtClean="0">
                          <a:solidFill>
                            <a:srgbClr val="000000"/>
                          </a:solidFill>
                          <a:effectLst/>
                          <a:latin typeface="Calibri" panose="020F0502020204030204" pitchFamily="34" charset="0"/>
                        </a:rPr>
                        <a:t>3.    Average Annual Total LIHEAP Benefit per Household (including Heating, Cooling, Crisis, Supplemental Benefits)</a:t>
                      </a:r>
                      <a:endParaRPr lang="en-US" sz="1000" b="0" i="0" u="none" strike="noStrike" dirty="0">
                        <a:solidFill>
                          <a:srgbClr val="000000"/>
                        </a:solidFill>
                        <a:effectLst/>
                        <a:latin typeface="Calibri" panose="020F0502020204030204" pitchFamily="34" charset="0"/>
                      </a:endParaRPr>
                    </a:p>
                  </a:txBody>
                  <a:tcPr marL="4594" marR="4594" marT="4594"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sz="1600" b="1" i="0" u="none" strike="noStrike" dirty="0">
                          <a:effectLst/>
                          <a:latin typeface="Calibri" panose="020F0502020204030204" pitchFamily="34" charset="0"/>
                        </a:rPr>
                        <a:t>$488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en-US" sz="1600" b="1" i="0" u="none" strike="noStrike" dirty="0">
                          <a:solidFill>
                            <a:srgbClr val="FF0000"/>
                          </a:solidFill>
                          <a:effectLst/>
                          <a:latin typeface="Calibri" panose="020F0502020204030204" pitchFamily="34" charset="0"/>
                        </a:rPr>
                        <a:t>$594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BFBF"/>
                    </a:solidFill>
                  </a:tcPr>
                </a:tc>
                <a:tc>
                  <a:txBody>
                    <a:bodyPr/>
                    <a:lstStyle/>
                    <a:p>
                      <a:pPr algn="r" fontAlgn="ctr"/>
                      <a:r>
                        <a:rPr lang="en-US" sz="1600" b="1" i="0" u="none" strike="noStrike" dirty="0">
                          <a:solidFill>
                            <a:srgbClr val="0070C0"/>
                          </a:solidFill>
                          <a:effectLst/>
                          <a:latin typeface="Calibri" panose="020F0502020204030204" pitchFamily="34" charset="0"/>
                        </a:rPr>
                        <a:t>$448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DBEF"/>
                    </a:solidFill>
                  </a:tcPr>
                </a:tc>
                <a:tc>
                  <a:txBody>
                    <a:bodyPr/>
                    <a:lstStyle/>
                    <a:p>
                      <a:pPr algn="r" fontAlgn="ctr"/>
                      <a:r>
                        <a:rPr lang="en-US" sz="1000" b="0" i="0" u="none" strike="noStrike" dirty="0">
                          <a:effectLst/>
                          <a:latin typeface="Calibri" panose="020F0502020204030204" pitchFamily="34" charset="0"/>
                        </a:rPr>
                        <a:t>$0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effectLst/>
                          <a:latin typeface="Calibri" panose="020F0502020204030204" pitchFamily="34" charset="0"/>
                        </a:rPr>
                        <a:t>$0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a:effectLst/>
                          <a:latin typeface="Calibri" panose="020F0502020204030204" pitchFamily="34" charset="0"/>
                        </a:rPr>
                        <a:t>$0 </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0417">
                <a:tc>
                  <a:txBody>
                    <a:bodyPr/>
                    <a:lstStyle/>
                    <a:p>
                      <a:pPr algn="l" fontAlgn="ctr"/>
                      <a:r>
                        <a:rPr lang="en-US" sz="1000" b="0" i="0" u="none" strike="noStrike" dirty="0">
                          <a:effectLst/>
                          <a:latin typeface="Calibri" panose="020F0502020204030204" pitchFamily="34" charset="0"/>
                        </a:rPr>
                        <a:t>      4.    Average Annual Main Heating Fuel Bill</a:t>
                      </a:r>
                    </a:p>
                  </a:txBody>
                  <a:tcPr marL="4594" marR="4594" marT="4594"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sz="1000" b="0" i="0" u="none" strike="noStrike">
                          <a:effectLst/>
                          <a:latin typeface="Calibri" panose="020F0502020204030204" pitchFamily="34" charset="0"/>
                        </a:rPr>
                        <a:t>$583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effectLst/>
                          <a:latin typeface="Calibri" panose="020F0502020204030204" pitchFamily="34" charset="0"/>
                        </a:rPr>
                        <a:t>$960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effectLst/>
                          <a:latin typeface="Calibri" panose="020F0502020204030204" pitchFamily="34" charset="0"/>
                        </a:rPr>
                        <a:t>$438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a:effectLst/>
                          <a:latin typeface="Calibri" panose="020F0502020204030204" pitchFamily="34" charset="0"/>
                        </a:rPr>
                        <a:t>$0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a:effectLst/>
                          <a:latin typeface="Calibri" panose="020F0502020204030204" pitchFamily="34" charset="0"/>
                        </a:rPr>
                        <a:t>$0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a:effectLst/>
                          <a:latin typeface="Calibri" panose="020F0502020204030204" pitchFamily="34" charset="0"/>
                        </a:rPr>
                        <a:t>$0 </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0417">
                <a:tc>
                  <a:txBody>
                    <a:bodyPr/>
                    <a:lstStyle/>
                    <a:p>
                      <a:pPr algn="l" fontAlgn="ctr"/>
                      <a:r>
                        <a:rPr lang="en-US" sz="1000" b="0" i="0" u="none" strike="noStrike" dirty="0">
                          <a:effectLst/>
                          <a:latin typeface="Calibri" panose="020F0502020204030204" pitchFamily="34" charset="0"/>
                        </a:rPr>
                        <a:t>      5.    Average Annual Electricity Bill</a:t>
                      </a:r>
                    </a:p>
                  </a:txBody>
                  <a:tcPr marL="4594" marR="4594" marT="4594"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1000" b="0" i="0" u="none" strike="noStrike" dirty="0">
                          <a:effectLst/>
                          <a:latin typeface="Calibri" panose="020F0502020204030204" pitchFamily="34" charset="0"/>
                        </a:rPr>
                        <a:t>$445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1000" b="0" i="0" u="none" strike="noStrike" dirty="0">
                          <a:effectLst/>
                          <a:latin typeface="Calibri" panose="020F0502020204030204" pitchFamily="34" charset="0"/>
                        </a:rPr>
                        <a:t>$0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algn="r" fontAlgn="ctr"/>
                      <a:r>
                        <a:rPr lang="en-US" sz="1000" b="0" i="0" u="none" strike="noStrike" dirty="0">
                          <a:effectLst/>
                          <a:latin typeface="Calibri" panose="020F0502020204030204" pitchFamily="34" charset="0"/>
                        </a:rPr>
                        <a:t>$615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1000" b="0" i="0" u="none" strike="noStrike" dirty="0">
                          <a:effectLst/>
                          <a:latin typeface="Calibri" panose="020F0502020204030204" pitchFamily="34" charset="0"/>
                        </a:rPr>
                        <a:t>$0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1000" b="0" i="0" u="none" strike="noStrike" dirty="0">
                          <a:effectLst/>
                          <a:latin typeface="Calibri" panose="020F0502020204030204" pitchFamily="34" charset="0"/>
                        </a:rPr>
                        <a:t>$0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1000" b="0" i="0" u="none" strike="noStrike" dirty="0">
                          <a:effectLst/>
                          <a:latin typeface="Calibri" panose="020F0502020204030204" pitchFamily="34" charset="0"/>
                        </a:rPr>
                        <a:t>$0 </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2" name="TextBox 1"/>
          <p:cNvSpPr txBox="1"/>
          <p:nvPr/>
        </p:nvSpPr>
        <p:spPr>
          <a:xfrm>
            <a:off x="2895600" y="5410200"/>
            <a:ext cx="889279" cy="338554"/>
          </a:xfrm>
          <a:prstGeom prst="rect">
            <a:avLst/>
          </a:prstGeom>
          <a:noFill/>
        </p:spPr>
        <p:txBody>
          <a:bodyPr wrap="square" rtlCol="0">
            <a:spAutoFit/>
          </a:bodyPr>
          <a:lstStyle/>
          <a:p>
            <a:r>
              <a:rPr lang="en-US" sz="1600" b="1" dirty="0" smtClean="0">
                <a:latin typeface="Calibri" panose="020F0502020204030204" pitchFamily="34" charset="0"/>
              </a:rPr>
              <a:t>= $488</a:t>
            </a:r>
            <a:endParaRPr lang="en-US" sz="1600" b="1" dirty="0">
              <a:latin typeface="Calibri" panose="020F0502020204030204" pitchFamily="34" charset="0"/>
            </a:endParaRPr>
          </a:p>
        </p:txBody>
      </p:sp>
    </p:spTree>
    <p:extLst>
      <p:ext uri="{BB962C8B-B14F-4D97-AF65-F5344CB8AC3E}">
        <p14:creationId xmlns:p14="http://schemas.microsoft.com/office/powerpoint/2010/main" val="74352634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0" y="281622"/>
            <a:ext cx="9144000" cy="990600"/>
          </a:xfrm>
        </p:spPr>
        <p:txBody>
          <a:bodyPr>
            <a:noAutofit/>
          </a:bodyPr>
          <a:lstStyle/>
          <a:p>
            <a:pPr marL="2063750" indent="-1952625">
              <a:lnSpc>
                <a:spcPct val="80000"/>
              </a:lnSpc>
            </a:pPr>
            <a:r>
              <a:rPr lang="en-US" sz="2800" b="1" dirty="0">
                <a:latin typeface="Calibri" pitchFamily="34" charset="0"/>
              </a:rPr>
              <a:t>Section II: Completing the Energy Burden Measures Section </a:t>
            </a:r>
            <a:r>
              <a:rPr lang="en-US" sz="2800" b="1" dirty="0" smtClean="0">
                <a:latin typeface="Calibri" pitchFamily="34" charset="0"/>
              </a:rPr>
              <a:t>Section B</a:t>
            </a:r>
            <a:endParaRPr lang="en-US" sz="2800" b="1" i="1" dirty="0">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23</a:t>
            </a:fld>
            <a:endParaRPr lang="en-US"/>
          </a:p>
        </p:txBody>
      </p:sp>
      <p:sp>
        <p:nvSpPr>
          <p:cNvPr id="10" name="Content Placeholder 2"/>
          <p:cNvSpPr>
            <a:spLocks noGrp="1"/>
          </p:cNvSpPr>
          <p:nvPr>
            <p:ph sz="quarter" idx="1"/>
          </p:nvPr>
        </p:nvSpPr>
        <p:spPr>
          <a:xfrm>
            <a:off x="304800" y="1752600"/>
            <a:ext cx="8686800" cy="4953000"/>
          </a:xfrm>
        </p:spPr>
        <p:txBody>
          <a:bodyPr>
            <a:noAutofit/>
          </a:bodyPr>
          <a:lstStyle/>
          <a:p>
            <a:pPr marL="0" lvl="1" indent="0">
              <a:spcBef>
                <a:spcPts val="0"/>
              </a:spcBef>
              <a:buNone/>
            </a:pPr>
            <a:r>
              <a:rPr lang="en-US" sz="2400" b="1" dirty="0" smtClean="0">
                <a:latin typeface="Calibri" pitchFamily="34" charset="0"/>
              </a:rPr>
              <a:t>How to Calculate the “Average Annual Main Heating Fuel Bill” and “Average Annual Electricity Bill”?</a:t>
            </a:r>
          </a:p>
          <a:p>
            <a:pPr marL="0" lvl="1" indent="0">
              <a:spcBef>
                <a:spcPts val="0"/>
              </a:spcBef>
              <a:buNone/>
            </a:pPr>
            <a:endParaRPr lang="en-US" sz="2000" b="1" dirty="0">
              <a:latin typeface="Calibri" pitchFamily="34" charset="0"/>
            </a:endParaRPr>
          </a:p>
          <a:p>
            <a:pPr marL="342900" lvl="1" indent="-342900">
              <a:spcBef>
                <a:spcPts val="0"/>
              </a:spcBef>
              <a:buClr>
                <a:schemeClr val="accent2"/>
              </a:buClr>
              <a:buSzPct val="100000"/>
              <a:buFont typeface="Arial" panose="020B0604020202020204" pitchFamily="34" charset="0"/>
              <a:buChar char="•"/>
            </a:pPr>
            <a:r>
              <a:rPr lang="en-US" sz="2400" dirty="0" smtClean="0">
                <a:latin typeface="Calibri" pitchFamily="34" charset="0"/>
              </a:rPr>
              <a:t>The “All Households” column for Part B can be confusing since, for </a:t>
            </a:r>
            <a:r>
              <a:rPr lang="en-US" sz="2400" u="sng" dirty="0" smtClean="0">
                <a:latin typeface="Calibri" pitchFamily="34" charset="0"/>
              </a:rPr>
              <a:t>electric main heat households</a:t>
            </a:r>
            <a:r>
              <a:rPr lang="en-US" sz="2400" dirty="0" smtClean="0">
                <a:latin typeface="Calibri" pitchFamily="34" charset="0"/>
              </a:rPr>
              <a:t>, both baseload electric and electric heating expenditures are included in the electric bill. Those expenditures are only recorded once – under “Average Annual Main Heating Fuel Bill”.</a:t>
            </a:r>
          </a:p>
          <a:p>
            <a:pPr marL="0" lvl="1" indent="0">
              <a:spcBef>
                <a:spcPts val="0"/>
              </a:spcBef>
              <a:buClr>
                <a:schemeClr val="accent2"/>
              </a:buClr>
              <a:buSzPct val="100000"/>
              <a:buNone/>
            </a:pPr>
            <a:endParaRPr lang="en-US" sz="1000" dirty="0" smtClean="0">
              <a:latin typeface="Calibri" pitchFamily="34" charset="0"/>
            </a:endParaRPr>
          </a:p>
          <a:p>
            <a:pPr marL="617220" lvl="2" indent="-342900">
              <a:spcBef>
                <a:spcPts val="0"/>
              </a:spcBef>
              <a:buSzPct val="100000"/>
              <a:buFont typeface="Wingdings" panose="05000000000000000000" pitchFamily="2" charset="2"/>
              <a:buChar char="Ø"/>
            </a:pPr>
            <a:r>
              <a:rPr lang="en-US" sz="2000" dirty="0" smtClean="0">
                <a:latin typeface="Calibri" pitchFamily="34" charset="0"/>
              </a:rPr>
              <a:t>That makes the “Average Annual Main Heating Fuel Bill” for “All Households” appear higher than it is, and the “Average Annual Electricity Bill” for “All Households” appear lower than it is.</a:t>
            </a:r>
          </a:p>
          <a:p>
            <a:pPr marL="617220" lvl="2" indent="-342900">
              <a:spcBef>
                <a:spcPts val="0"/>
              </a:spcBef>
              <a:buSzPct val="100000"/>
              <a:buFont typeface="Wingdings" panose="05000000000000000000" pitchFamily="2" charset="2"/>
              <a:buChar char="Ø"/>
            </a:pPr>
            <a:endParaRPr lang="en-US" sz="1000" dirty="0" smtClean="0">
              <a:latin typeface="Calibri" pitchFamily="34" charset="0"/>
            </a:endParaRPr>
          </a:p>
          <a:p>
            <a:pPr marL="617220" lvl="2" indent="-342900">
              <a:spcBef>
                <a:spcPts val="0"/>
              </a:spcBef>
              <a:buSzPct val="100000"/>
              <a:buFont typeface="Wingdings" panose="05000000000000000000" pitchFamily="2" charset="2"/>
              <a:buChar char="Ø"/>
            </a:pPr>
            <a:r>
              <a:rPr lang="en-US" sz="2000" dirty="0" smtClean="0">
                <a:latin typeface="Calibri" pitchFamily="34" charset="0"/>
              </a:rPr>
              <a:t>For reporting in FY 2016, we are proposing a change to the form to better reflect baseload electric and electric heating expenditures for </a:t>
            </a:r>
            <a:r>
              <a:rPr lang="en-US" sz="2000" u="sng" dirty="0" smtClean="0">
                <a:latin typeface="Calibri" pitchFamily="34" charset="0"/>
              </a:rPr>
              <a:t>electric </a:t>
            </a:r>
            <a:r>
              <a:rPr lang="en-US" sz="2000" u="sng" dirty="0">
                <a:latin typeface="Calibri" pitchFamily="34" charset="0"/>
              </a:rPr>
              <a:t>main</a:t>
            </a:r>
            <a:r>
              <a:rPr lang="en-US" sz="2000" u="sng" dirty="0" smtClean="0">
                <a:latin typeface="Calibri" pitchFamily="34" charset="0"/>
              </a:rPr>
              <a:t> heat households</a:t>
            </a:r>
            <a:r>
              <a:rPr lang="en-US" sz="2000" dirty="0" smtClean="0">
                <a:latin typeface="Calibri" pitchFamily="34" charset="0"/>
              </a:rPr>
              <a:t>.</a:t>
            </a:r>
            <a:endParaRPr lang="en-US" sz="2000" dirty="0">
              <a:latin typeface="Calibri" pitchFamily="34" charset="0"/>
            </a:endParaRPr>
          </a:p>
        </p:txBody>
      </p:sp>
    </p:spTree>
    <p:extLst>
      <p:ext uri="{BB962C8B-B14F-4D97-AF65-F5344CB8AC3E}">
        <p14:creationId xmlns:p14="http://schemas.microsoft.com/office/powerpoint/2010/main" val="124520141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0" y="281622"/>
            <a:ext cx="9144000" cy="990600"/>
          </a:xfrm>
        </p:spPr>
        <p:txBody>
          <a:bodyPr>
            <a:noAutofit/>
          </a:bodyPr>
          <a:lstStyle/>
          <a:p>
            <a:pPr marL="2063750" indent="-1952625">
              <a:lnSpc>
                <a:spcPct val="80000"/>
              </a:lnSpc>
            </a:pPr>
            <a:r>
              <a:rPr lang="en-US" sz="2800" b="1" dirty="0">
                <a:latin typeface="Calibri" pitchFamily="34" charset="0"/>
              </a:rPr>
              <a:t>Section II: Completing the Energy Burden Measures Section </a:t>
            </a:r>
            <a:r>
              <a:rPr lang="en-US" sz="2800" b="1" dirty="0" smtClean="0">
                <a:latin typeface="Calibri" pitchFamily="34" charset="0"/>
              </a:rPr>
              <a:t>Section B</a:t>
            </a:r>
            <a:endParaRPr lang="en-US" sz="2800" b="1" i="1" dirty="0">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24</a:t>
            </a:fld>
            <a:endParaRPr lang="en-US"/>
          </a:p>
        </p:txBody>
      </p:sp>
      <p:sp>
        <p:nvSpPr>
          <p:cNvPr id="10" name="Content Placeholder 2"/>
          <p:cNvSpPr>
            <a:spLocks noGrp="1"/>
          </p:cNvSpPr>
          <p:nvPr>
            <p:ph sz="quarter" idx="1"/>
          </p:nvPr>
        </p:nvSpPr>
        <p:spPr>
          <a:xfrm>
            <a:off x="304800" y="1752600"/>
            <a:ext cx="8686800" cy="4953000"/>
          </a:xfrm>
        </p:spPr>
        <p:txBody>
          <a:bodyPr>
            <a:noAutofit/>
          </a:bodyPr>
          <a:lstStyle/>
          <a:p>
            <a:pPr marL="0" lvl="1" indent="0">
              <a:spcBef>
                <a:spcPts val="0"/>
              </a:spcBef>
              <a:buNone/>
            </a:pPr>
            <a:r>
              <a:rPr lang="en-US" sz="2400" b="1" dirty="0" smtClean="0">
                <a:solidFill>
                  <a:srgbClr val="0070C0"/>
                </a:solidFill>
                <a:latin typeface="Calibri" pitchFamily="34" charset="0"/>
              </a:rPr>
              <a:t>Current procedure </a:t>
            </a:r>
            <a:r>
              <a:rPr lang="en-US" sz="2400" b="1" dirty="0" smtClean="0">
                <a:latin typeface="Calibri" pitchFamily="34" charset="0"/>
              </a:rPr>
              <a:t>for calculating </a:t>
            </a:r>
            <a:r>
              <a:rPr lang="en-US" sz="2400" b="1" dirty="0">
                <a:latin typeface="Calibri" pitchFamily="34" charset="0"/>
              </a:rPr>
              <a:t>“</a:t>
            </a:r>
            <a:r>
              <a:rPr lang="en-US" sz="2400" b="1" dirty="0" smtClean="0">
                <a:latin typeface="Calibri" pitchFamily="34" charset="0"/>
              </a:rPr>
              <a:t>Average Annual Main Heating Fuel Bill” and “Average </a:t>
            </a:r>
            <a:r>
              <a:rPr lang="en-US" sz="2400" b="1" dirty="0">
                <a:latin typeface="Calibri" pitchFamily="34" charset="0"/>
              </a:rPr>
              <a:t>Annual Electricity Bill” for </a:t>
            </a:r>
            <a:r>
              <a:rPr lang="en-US" sz="2400" b="1" u="sng" dirty="0" smtClean="0">
                <a:latin typeface="Calibri" pitchFamily="34" charset="0"/>
              </a:rPr>
              <a:t>electric </a:t>
            </a:r>
            <a:r>
              <a:rPr lang="en-US" sz="2400" b="1" u="sng" dirty="0">
                <a:latin typeface="Calibri" pitchFamily="34" charset="0"/>
              </a:rPr>
              <a:t>main</a:t>
            </a:r>
            <a:r>
              <a:rPr lang="en-US" sz="2400" b="1" u="sng" dirty="0" smtClean="0">
                <a:latin typeface="Calibri" pitchFamily="34" charset="0"/>
              </a:rPr>
              <a:t> heat households</a:t>
            </a:r>
            <a:r>
              <a:rPr lang="en-US" sz="2400" b="1" dirty="0" smtClean="0">
                <a:latin typeface="Calibri" pitchFamily="34" charset="0"/>
              </a:rPr>
              <a:t>:</a:t>
            </a:r>
            <a:endParaRPr lang="en-US" sz="2400" b="1" u="sng" dirty="0">
              <a:latin typeface="Calibri" pitchFamily="34" charset="0"/>
            </a:endParaRPr>
          </a:p>
          <a:p>
            <a:pPr marL="0" lvl="1" indent="0">
              <a:spcBef>
                <a:spcPts val="0"/>
              </a:spcBef>
              <a:buNone/>
            </a:pPr>
            <a:endParaRPr lang="en-US" sz="2000" b="1" dirty="0">
              <a:latin typeface="Calibri" pitchFamily="34" charset="0"/>
            </a:endParaRPr>
          </a:p>
          <a:p>
            <a:pPr marL="342900" lvl="1" indent="-342900">
              <a:spcBef>
                <a:spcPts val="0"/>
              </a:spcBef>
              <a:buClr>
                <a:schemeClr val="accent2"/>
              </a:buClr>
              <a:buSzPct val="100000"/>
              <a:buFont typeface="Arial" panose="020B0604020202020204" pitchFamily="34" charset="0"/>
              <a:buChar char="•"/>
            </a:pPr>
            <a:r>
              <a:rPr lang="en-US" sz="2200" dirty="0" smtClean="0">
                <a:latin typeface="Calibri" pitchFamily="34" charset="0"/>
              </a:rPr>
              <a:t>Compute the average annual electric expenditures for electric </a:t>
            </a:r>
            <a:r>
              <a:rPr lang="en-US" sz="2200" dirty="0">
                <a:latin typeface="Calibri" pitchFamily="34" charset="0"/>
              </a:rPr>
              <a:t>main</a:t>
            </a:r>
            <a:r>
              <a:rPr lang="en-US" sz="2200" u="sng" dirty="0">
                <a:latin typeface="Calibri" pitchFamily="34" charset="0"/>
              </a:rPr>
              <a:t> </a:t>
            </a:r>
            <a:r>
              <a:rPr lang="en-US" sz="2200" dirty="0" smtClean="0">
                <a:latin typeface="Calibri" pitchFamily="34" charset="0"/>
              </a:rPr>
              <a:t>heat households.</a:t>
            </a:r>
          </a:p>
          <a:p>
            <a:pPr marL="0" lvl="1" indent="0">
              <a:spcBef>
                <a:spcPts val="0"/>
              </a:spcBef>
              <a:buClr>
                <a:schemeClr val="accent2"/>
              </a:buClr>
              <a:buSzPct val="100000"/>
              <a:buNone/>
            </a:pPr>
            <a:endParaRPr lang="en-US" sz="2200" dirty="0">
              <a:latin typeface="Calibri" pitchFamily="34" charset="0"/>
            </a:endParaRPr>
          </a:p>
          <a:p>
            <a:pPr marL="342900" lvl="1" indent="-342900">
              <a:spcBef>
                <a:spcPts val="0"/>
              </a:spcBef>
              <a:buClr>
                <a:schemeClr val="accent2"/>
              </a:buClr>
              <a:buSzPct val="100000"/>
              <a:buFont typeface="Arial" panose="020B0604020202020204" pitchFamily="34" charset="0"/>
              <a:buChar char="•"/>
            </a:pPr>
            <a:r>
              <a:rPr lang="en-US" sz="2200" dirty="0" smtClean="0">
                <a:latin typeface="Calibri" pitchFamily="34" charset="0"/>
              </a:rPr>
              <a:t>Enter full amount of the average annual electric expenditures for electric </a:t>
            </a:r>
            <a:r>
              <a:rPr lang="en-US" sz="2200" dirty="0">
                <a:latin typeface="Calibri" pitchFamily="34" charset="0"/>
              </a:rPr>
              <a:t>main </a:t>
            </a:r>
            <a:r>
              <a:rPr lang="en-US" sz="2200" dirty="0" smtClean="0">
                <a:latin typeface="Calibri" pitchFamily="34" charset="0"/>
              </a:rPr>
              <a:t>heat households in the row for “Average Annual Main Heating Fuel Bill”.</a:t>
            </a:r>
          </a:p>
          <a:p>
            <a:pPr marL="342900" lvl="1" indent="-342900">
              <a:spcBef>
                <a:spcPts val="0"/>
              </a:spcBef>
              <a:buClr>
                <a:schemeClr val="accent2"/>
              </a:buClr>
              <a:buSzPct val="100000"/>
              <a:buFont typeface="Arial" panose="020B0604020202020204" pitchFamily="34" charset="0"/>
              <a:buChar char="•"/>
            </a:pPr>
            <a:endParaRPr lang="en-US" sz="2200" dirty="0" smtClean="0">
              <a:latin typeface="Calibri" pitchFamily="34" charset="0"/>
            </a:endParaRPr>
          </a:p>
          <a:p>
            <a:pPr marL="342900" lvl="1" indent="-342900">
              <a:spcBef>
                <a:spcPts val="0"/>
              </a:spcBef>
              <a:buClr>
                <a:schemeClr val="accent2"/>
              </a:buClr>
              <a:buSzPct val="100000"/>
              <a:buFont typeface="Arial" panose="020B0604020202020204" pitchFamily="34" charset="0"/>
              <a:buChar char="•"/>
            </a:pPr>
            <a:r>
              <a:rPr lang="en-US" sz="2200" dirty="0" smtClean="0">
                <a:latin typeface="Calibri" pitchFamily="34" charset="0"/>
              </a:rPr>
              <a:t>Leave blank (locked for editing) the average annual electric expenditures for electric </a:t>
            </a:r>
            <a:r>
              <a:rPr lang="en-US" sz="2200" dirty="0">
                <a:latin typeface="Calibri" pitchFamily="34" charset="0"/>
              </a:rPr>
              <a:t>main </a:t>
            </a:r>
            <a:r>
              <a:rPr lang="en-US" sz="2200" dirty="0" smtClean="0">
                <a:latin typeface="Calibri" pitchFamily="34" charset="0"/>
              </a:rPr>
              <a:t>heat households in the row for “Average Annual Electricity Bill”.</a:t>
            </a:r>
          </a:p>
        </p:txBody>
      </p:sp>
    </p:spTree>
    <p:extLst>
      <p:ext uri="{BB962C8B-B14F-4D97-AF65-F5344CB8AC3E}">
        <p14:creationId xmlns:p14="http://schemas.microsoft.com/office/powerpoint/2010/main" val="395224817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0" y="281622"/>
            <a:ext cx="9144000" cy="990600"/>
          </a:xfrm>
        </p:spPr>
        <p:txBody>
          <a:bodyPr>
            <a:noAutofit/>
          </a:bodyPr>
          <a:lstStyle/>
          <a:p>
            <a:pPr marL="2063750" indent="-1952625">
              <a:lnSpc>
                <a:spcPct val="80000"/>
              </a:lnSpc>
            </a:pPr>
            <a:r>
              <a:rPr lang="en-US" sz="2800" b="1" dirty="0">
                <a:latin typeface="Calibri" pitchFamily="34" charset="0"/>
              </a:rPr>
              <a:t>Section II: Completing the Energy Burden Measures Section </a:t>
            </a:r>
            <a:r>
              <a:rPr lang="en-US" sz="2800" b="1" dirty="0" smtClean="0">
                <a:latin typeface="Calibri" pitchFamily="34" charset="0"/>
              </a:rPr>
              <a:t>Section B</a:t>
            </a:r>
            <a:endParaRPr lang="en-US" sz="2800" b="1" i="1" dirty="0">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25</a:t>
            </a:fld>
            <a:endParaRPr lang="en-US"/>
          </a:p>
        </p:txBody>
      </p:sp>
      <p:sp>
        <p:nvSpPr>
          <p:cNvPr id="10" name="Content Placeholder 2"/>
          <p:cNvSpPr>
            <a:spLocks noGrp="1"/>
          </p:cNvSpPr>
          <p:nvPr>
            <p:ph sz="quarter" idx="1"/>
          </p:nvPr>
        </p:nvSpPr>
        <p:spPr>
          <a:xfrm>
            <a:off x="304800" y="1752600"/>
            <a:ext cx="8686800" cy="4953000"/>
          </a:xfrm>
        </p:spPr>
        <p:txBody>
          <a:bodyPr>
            <a:noAutofit/>
          </a:bodyPr>
          <a:lstStyle/>
          <a:p>
            <a:pPr marL="0" lvl="1" indent="0">
              <a:spcBef>
                <a:spcPts val="0"/>
              </a:spcBef>
              <a:buNone/>
            </a:pPr>
            <a:r>
              <a:rPr lang="en-US" sz="2400" b="1" dirty="0" smtClean="0">
                <a:solidFill>
                  <a:srgbClr val="0070C0"/>
                </a:solidFill>
                <a:latin typeface="Calibri" pitchFamily="34" charset="0"/>
              </a:rPr>
              <a:t>Current procedure </a:t>
            </a:r>
            <a:r>
              <a:rPr lang="en-US" sz="2400" b="1" dirty="0" smtClean="0">
                <a:latin typeface="Calibri" pitchFamily="34" charset="0"/>
              </a:rPr>
              <a:t>for calculating </a:t>
            </a:r>
            <a:r>
              <a:rPr lang="en-US" sz="2400" b="1" dirty="0">
                <a:latin typeface="Calibri" pitchFamily="34" charset="0"/>
              </a:rPr>
              <a:t>“</a:t>
            </a:r>
            <a:r>
              <a:rPr lang="en-US" sz="2400" b="1" dirty="0" smtClean="0">
                <a:latin typeface="Calibri" pitchFamily="34" charset="0"/>
              </a:rPr>
              <a:t>Average Annual Main Heating Fuel Bill” and “Average </a:t>
            </a:r>
            <a:r>
              <a:rPr lang="en-US" sz="2400" b="1" dirty="0">
                <a:latin typeface="Calibri" pitchFamily="34" charset="0"/>
              </a:rPr>
              <a:t>Annual Electricity Bill” for </a:t>
            </a:r>
            <a:r>
              <a:rPr lang="en-US" sz="2400" b="1" u="sng" dirty="0" smtClean="0">
                <a:latin typeface="Calibri" pitchFamily="34" charset="0"/>
              </a:rPr>
              <a:t>electric main</a:t>
            </a:r>
            <a:r>
              <a:rPr lang="en-US" sz="2400" u="sng" dirty="0" smtClean="0">
                <a:solidFill>
                  <a:srgbClr val="FF0000"/>
                </a:solidFill>
                <a:latin typeface="Calibri" pitchFamily="34" charset="0"/>
              </a:rPr>
              <a:t> </a:t>
            </a:r>
            <a:r>
              <a:rPr lang="en-US" sz="2400" b="1" u="sng" dirty="0" smtClean="0">
                <a:latin typeface="Calibri" pitchFamily="34" charset="0"/>
              </a:rPr>
              <a:t>heat households</a:t>
            </a:r>
            <a:r>
              <a:rPr lang="en-US" sz="2400" b="1" dirty="0">
                <a:latin typeface="Calibri" pitchFamily="34" charset="0"/>
              </a:rPr>
              <a:t> </a:t>
            </a:r>
            <a:r>
              <a:rPr lang="en-US" sz="2400" b="1" dirty="0" smtClean="0">
                <a:solidFill>
                  <a:srgbClr val="FF0000"/>
                </a:solidFill>
                <a:latin typeface="Calibri" pitchFamily="34" charset="0"/>
              </a:rPr>
              <a:t>[Example State: WY]</a:t>
            </a:r>
            <a:endParaRPr lang="en-US" sz="2400" b="1" u="sng" dirty="0">
              <a:solidFill>
                <a:srgbClr val="FF0000"/>
              </a:solidFill>
              <a:latin typeface="Calibri" pitchFamily="34" charset="0"/>
            </a:endParaRPr>
          </a:p>
          <a:p>
            <a:pPr marL="0" lvl="1" indent="0">
              <a:spcBef>
                <a:spcPts val="0"/>
              </a:spcBef>
              <a:buNone/>
            </a:pPr>
            <a:endParaRPr lang="en-US" sz="2000" b="1" dirty="0" smtClean="0">
              <a:latin typeface="Calibri" pitchFamily="34" charset="0"/>
            </a:endParaRPr>
          </a:p>
          <a:p>
            <a:pPr marL="0" lvl="1" indent="0">
              <a:spcBef>
                <a:spcPts val="0"/>
              </a:spcBef>
              <a:buNone/>
            </a:pPr>
            <a:endParaRPr lang="en-US" sz="2000" b="1" dirty="0" smtClean="0">
              <a:latin typeface="Calibri" pitchFamily="34" charset="0"/>
            </a:endParaRPr>
          </a:p>
          <a:p>
            <a:pPr marL="0" lvl="1" indent="0">
              <a:spcBef>
                <a:spcPts val="0"/>
              </a:spcBef>
              <a:buNone/>
            </a:pPr>
            <a:endParaRPr lang="en-US" sz="2000" b="1" dirty="0" smtClean="0">
              <a:latin typeface="Calibri" pitchFamily="34" charset="0"/>
            </a:endParaRPr>
          </a:p>
          <a:p>
            <a:pPr marL="0" lvl="1" indent="0">
              <a:spcBef>
                <a:spcPts val="0"/>
              </a:spcBef>
              <a:buNone/>
            </a:pPr>
            <a:endParaRPr lang="en-US" sz="2000" b="1" dirty="0">
              <a:latin typeface="Calibri" pitchFamily="34" charset="0"/>
            </a:endParaRPr>
          </a:p>
          <a:p>
            <a:pPr marL="0" lvl="1" indent="0">
              <a:spcBef>
                <a:spcPts val="0"/>
              </a:spcBef>
              <a:buNone/>
            </a:pPr>
            <a:endParaRPr lang="en-US" sz="2000" b="1" dirty="0" smtClean="0">
              <a:latin typeface="Calibri" pitchFamily="34" charset="0"/>
            </a:endParaRPr>
          </a:p>
          <a:p>
            <a:pPr marL="0" lvl="1" indent="0">
              <a:spcBef>
                <a:spcPts val="0"/>
              </a:spcBef>
              <a:buNone/>
            </a:pPr>
            <a:endParaRPr lang="en-US" sz="2000" b="1" dirty="0">
              <a:latin typeface="Calibri" pitchFamily="34" charset="0"/>
            </a:endParaRPr>
          </a:p>
          <a:p>
            <a:pPr marL="0" lvl="1" indent="0">
              <a:spcBef>
                <a:spcPts val="0"/>
              </a:spcBef>
              <a:buNone/>
            </a:pPr>
            <a:endParaRPr lang="en-US" sz="2000" b="1" dirty="0">
              <a:latin typeface="Calibri" pitchFamily="34" charset="0"/>
            </a:endParaRPr>
          </a:p>
          <a:p>
            <a:pPr marL="342900" lvl="1" indent="-342900">
              <a:spcBef>
                <a:spcPts val="0"/>
              </a:spcBef>
              <a:buClr>
                <a:schemeClr val="accent2"/>
              </a:buClr>
              <a:buSzPct val="100000"/>
              <a:buFont typeface="Arial" panose="020B0604020202020204" pitchFamily="34" charset="0"/>
              <a:buChar char="•"/>
            </a:pPr>
            <a:r>
              <a:rPr lang="en-US" sz="1800" dirty="0">
                <a:latin typeface="Calibri" pitchFamily="34" charset="0"/>
              </a:rPr>
              <a:t>Compute the average annual electric expenditures for electric </a:t>
            </a:r>
            <a:r>
              <a:rPr lang="en-US" sz="1800" dirty="0" smtClean="0">
                <a:latin typeface="Calibri" pitchFamily="34" charset="0"/>
              </a:rPr>
              <a:t>main heat households</a:t>
            </a:r>
          </a:p>
          <a:p>
            <a:pPr marL="0" lvl="1" indent="0">
              <a:spcBef>
                <a:spcPts val="0"/>
              </a:spcBef>
              <a:buClr>
                <a:schemeClr val="accent2"/>
              </a:buClr>
              <a:buSzPct val="100000"/>
              <a:buNone/>
            </a:pPr>
            <a:endParaRPr lang="en-US" sz="1800" dirty="0">
              <a:latin typeface="Calibri" pitchFamily="34" charset="0"/>
            </a:endParaRPr>
          </a:p>
          <a:p>
            <a:pPr marL="342900" lvl="1" indent="-342900">
              <a:spcBef>
                <a:spcPts val="0"/>
              </a:spcBef>
              <a:buClr>
                <a:schemeClr val="accent2"/>
              </a:buClr>
              <a:buSzPct val="100000"/>
              <a:buFont typeface="Arial" panose="020B0604020202020204" pitchFamily="34" charset="0"/>
              <a:buChar char="•"/>
            </a:pPr>
            <a:r>
              <a:rPr lang="en-US" sz="1800" dirty="0">
                <a:latin typeface="Calibri" pitchFamily="34" charset="0"/>
              </a:rPr>
              <a:t>Enter full amount (</a:t>
            </a:r>
            <a:r>
              <a:rPr lang="en-US" sz="1800" dirty="0">
                <a:solidFill>
                  <a:srgbClr val="0070C0"/>
                </a:solidFill>
                <a:latin typeface="Calibri" pitchFamily="34" charset="0"/>
              </a:rPr>
              <a:t>$1,828</a:t>
            </a:r>
            <a:r>
              <a:rPr lang="en-US" sz="1800" dirty="0">
                <a:latin typeface="Calibri" pitchFamily="34" charset="0"/>
              </a:rPr>
              <a:t>) as “Average Annual Main Heating Fuel Bill</a:t>
            </a:r>
            <a:r>
              <a:rPr lang="en-US" sz="1800" dirty="0" smtClean="0">
                <a:latin typeface="Calibri" pitchFamily="34" charset="0"/>
              </a:rPr>
              <a:t>”</a:t>
            </a:r>
          </a:p>
          <a:p>
            <a:pPr marL="342900" lvl="1" indent="-342900">
              <a:spcBef>
                <a:spcPts val="0"/>
              </a:spcBef>
              <a:buClr>
                <a:schemeClr val="accent2"/>
              </a:buClr>
              <a:buSzPct val="100000"/>
              <a:buFont typeface="Arial" panose="020B0604020202020204" pitchFamily="34" charset="0"/>
              <a:buChar char="•"/>
            </a:pPr>
            <a:endParaRPr lang="en-US" sz="1800" dirty="0" smtClean="0">
              <a:latin typeface="Calibri" pitchFamily="34" charset="0"/>
            </a:endParaRPr>
          </a:p>
          <a:p>
            <a:pPr marL="342900" lvl="1" indent="-342900">
              <a:spcBef>
                <a:spcPts val="0"/>
              </a:spcBef>
              <a:buClr>
                <a:schemeClr val="accent2"/>
              </a:buClr>
              <a:buSzPct val="100000"/>
              <a:buFont typeface="Arial" panose="020B0604020202020204" pitchFamily="34" charset="0"/>
              <a:buChar char="•"/>
            </a:pPr>
            <a:r>
              <a:rPr lang="en-US" sz="1800" dirty="0">
                <a:latin typeface="Calibri" pitchFamily="34" charset="0"/>
              </a:rPr>
              <a:t>Leave blank (locked for editing) “Average Annual Electricity Bill” – treated as </a:t>
            </a:r>
            <a:r>
              <a:rPr lang="en-US" sz="1800" dirty="0" smtClean="0">
                <a:solidFill>
                  <a:srgbClr val="FF0000"/>
                </a:solidFill>
                <a:latin typeface="Calibri" pitchFamily="34" charset="0"/>
              </a:rPr>
              <a:t>$0</a:t>
            </a:r>
            <a:endParaRPr lang="en-US" sz="1800" dirty="0" smtClean="0">
              <a:latin typeface="Calibri"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2926267820"/>
              </p:ext>
            </p:extLst>
          </p:nvPr>
        </p:nvGraphicFramePr>
        <p:xfrm>
          <a:off x="381001" y="3161531"/>
          <a:ext cx="8385175" cy="1561619"/>
        </p:xfrm>
        <a:graphic>
          <a:graphicData uri="http://schemas.openxmlformats.org/drawingml/2006/table">
            <a:tbl>
              <a:tblPr/>
              <a:tblGrid>
                <a:gridCol w="7467599"/>
                <a:gridCol w="917576"/>
              </a:tblGrid>
              <a:tr h="232335">
                <a:tc>
                  <a:txBody>
                    <a:bodyPr/>
                    <a:lstStyle/>
                    <a:p>
                      <a:pPr algn="l" fontAlgn="t"/>
                      <a:r>
                        <a:rPr lang="en-US" sz="1400" b="1" i="0" u="none" strike="noStrike" dirty="0">
                          <a:effectLst/>
                          <a:latin typeface="Calibri" panose="020F0502020204030204" pitchFamily="34" charset="0"/>
                        </a:rPr>
                        <a:t>B.  All Households with 12 Consecutive Months of Bill Data (Main Fuel and Electric)</a:t>
                      </a:r>
                    </a:p>
                  </a:txBody>
                  <a:tcPr marL="0" marR="0" marT="0" marB="0">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200" b="1" i="0" u="none" strike="noStrike">
                          <a:effectLst/>
                          <a:latin typeface="Calibri" panose="020F0502020204030204" pitchFamily="34" charset="0"/>
                        </a:rPr>
                        <a:t>Electricity</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5161">
                <a:tc>
                  <a:txBody>
                    <a:bodyPr/>
                    <a:lstStyle/>
                    <a:p>
                      <a:pPr algn="l" fontAlgn="ctr"/>
                      <a:r>
                        <a:rPr lang="en-US" sz="1200" b="0" i="0" u="none" strike="noStrike">
                          <a:effectLst/>
                          <a:latin typeface="Calibri" panose="020F0502020204030204" pitchFamily="34" charset="0"/>
                        </a:rPr>
                        <a:t>      1. </a:t>
                      </a:r>
                      <a:r>
                        <a:rPr lang="en-US" sz="1200" b="1" i="0" u="none" strike="noStrike">
                          <a:effectLst/>
                          <a:latin typeface="Calibri" panose="020F0502020204030204" pitchFamily="34" charset="0"/>
                        </a:rPr>
                        <a:t>   </a:t>
                      </a:r>
                      <a:r>
                        <a:rPr lang="en-US" sz="1200" b="0" i="0" u="none" strike="noStrike">
                          <a:effectLst/>
                          <a:latin typeface="Calibri" panose="020F0502020204030204" pitchFamily="34" charset="0"/>
                        </a:rPr>
                        <a:t>Unduplicated Number of Households with 12 Consecutive Months of  Bill Data (Main Fuel and Electric)</a:t>
                      </a:r>
                      <a:endParaRPr lang="en-US" sz="1200" b="1" i="0" u="none" strike="noStrike">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sz="1100" b="0" i="0" u="none" strike="noStrike" dirty="0" smtClean="0">
                          <a:effectLst/>
                          <a:latin typeface="Calibri" panose="020F0502020204030204" pitchFamily="34" charset="0"/>
                        </a:rPr>
                        <a:t>543</a:t>
                      </a:r>
                      <a:endParaRPr lang="en-US" sz="1100" b="0" i="0" u="none" strike="noStrike" dirty="0">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5161">
                <a:tc>
                  <a:txBody>
                    <a:bodyPr/>
                    <a:lstStyle/>
                    <a:p>
                      <a:pPr algn="l" fontAlgn="ctr"/>
                      <a:r>
                        <a:rPr lang="en-US" sz="1200" b="0" i="0" u="none" strike="noStrike" dirty="0">
                          <a:effectLst/>
                          <a:latin typeface="Calibri" panose="020F0502020204030204" pitchFamily="34" charset="0"/>
                        </a:rPr>
                        <a:t>      2.    Average Annual Household Income</a:t>
                      </a:r>
                    </a:p>
                  </a:txBody>
                  <a:tcPr marL="0" marR="0" marT="0"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sz="1100" b="0" i="0" u="none" strike="noStrike" dirty="0">
                          <a:effectLst/>
                          <a:latin typeface="Calibri" panose="020F0502020204030204" pitchFamily="34" charset="0"/>
                        </a:rPr>
                        <a:t>$19,829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5161">
                <a:tc>
                  <a:txBody>
                    <a:bodyPr/>
                    <a:lstStyle/>
                    <a:p>
                      <a:pPr algn="l" fontAlgn="ctr"/>
                      <a:r>
                        <a:rPr lang="en-US" sz="1200" b="0" i="0" u="none" strike="noStrike">
                          <a:effectLst/>
                          <a:latin typeface="Calibri" panose="020F0502020204030204" pitchFamily="34" charset="0"/>
                        </a:rPr>
                        <a:t>      3.    Average Annual Total LIHEAP Benefit per Household (including Heating, Cooling, Crisis, Supplemental Benefits)</a:t>
                      </a:r>
                    </a:p>
                  </a:txBody>
                  <a:tcPr marL="0" marR="0" marT="0"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sz="1100" b="0" i="0" u="none" strike="noStrike" dirty="0">
                          <a:effectLst/>
                          <a:latin typeface="Calibri" panose="020F0502020204030204" pitchFamily="34" charset="0"/>
                        </a:rPr>
                        <a:t>$530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5161">
                <a:tc>
                  <a:txBody>
                    <a:bodyPr/>
                    <a:lstStyle/>
                    <a:p>
                      <a:pPr algn="l" fontAlgn="ctr"/>
                      <a:r>
                        <a:rPr lang="en-US" sz="1200" b="0" i="0" u="none" strike="noStrike">
                          <a:effectLst/>
                          <a:latin typeface="Calibri" panose="020F0502020204030204" pitchFamily="34" charset="0"/>
                        </a:rPr>
                        <a:t>      4.    Average Annual Main Heating Fuel Bill</a:t>
                      </a:r>
                    </a:p>
                  </a:txBody>
                  <a:tcPr marL="0" marR="0" marT="0"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sz="1800" b="0" i="0" u="none" strike="noStrike" dirty="0">
                          <a:solidFill>
                            <a:srgbClr val="0070C0"/>
                          </a:solidFill>
                          <a:effectLst/>
                          <a:latin typeface="Calibri" panose="020F0502020204030204" pitchFamily="34" charset="0"/>
                        </a:rPr>
                        <a:t>$1,828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5161">
                <a:tc>
                  <a:txBody>
                    <a:bodyPr/>
                    <a:lstStyle/>
                    <a:p>
                      <a:pPr algn="l" fontAlgn="ctr"/>
                      <a:r>
                        <a:rPr lang="en-US" sz="1200" b="0" i="0" u="none" strike="noStrike">
                          <a:effectLst/>
                          <a:latin typeface="Calibri" panose="020F0502020204030204" pitchFamily="34" charset="0"/>
                        </a:rPr>
                        <a:t>      5.    Average Annual Electricity Bill</a:t>
                      </a:r>
                    </a:p>
                  </a:txBody>
                  <a:tcPr marL="0" marR="0" marT="0"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sz="1800" b="0" i="0" u="none" strike="noStrike" dirty="0">
                          <a:solidFill>
                            <a:srgbClr val="FF0000"/>
                          </a:solidFill>
                          <a:effectLst/>
                          <a:latin typeface="Calibri" panose="020F0502020204030204" pitchFamily="34" charset="0"/>
                        </a:rPr>
                        <a:t>$0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195161">
                <a:tc>
                  <a:txBody>
                    <a:bodyPr/>
                    <a:lstStyle/>
                    <a:p>
                      <a:pPr algn="l" fontAlgn="ctr"/>
                      <a:r>
                        <a:rPr lang="en-US" sz="1200" b="0" i="0" u="none" strike="noStrike" dirty="0">
                          <a:effectLst/>
                          <a:latin typeface="Calibri" panose="020F0502020204030204" pitchFamily="34" charset="0"/>
                        </a:rPr>
                        <a:t>      6.    Average Annual Total Residential Energy Bill</a:t>
                      </a:r>
                    </a:p>
                  </a:txBody>
                  <a:tcPr marL="0" marR="0" marT="0"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algn="r" fontAlgn="ctr"/>
                      <a:r>
                        <a:rPr lang="en-US" sz="1100" b="1" i="0" u="none" strike="noStrike" dirty="0">
                          <a:effectLst/>
                          <a:latin typeface="Calibri" panose="020F0502020204030204" pitchFamily="34" charset="0"/>
                        </a:rPr>
                        <a:t>$1,828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r>
            </a:tbl>
          </a:graphicData>
        </a:graphic>
      </p:graphicFrame>
    </p:spTree>
    <p:extLst>
      <p:ext uri="{BB962C8B-B14F-4D97-AF65-F5344CB8AC3E}">
        <p14:creationId xmlns:p14="http://schemas.microsoft.com/office/powerpoint/2010/main" val="202696939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0" y="281622"/>
            <a:ext cx="9144000" cy="990600"/>
          </a:xfrm>
        </p:spPr>
        <p:txBody>
          <a:bodyPr>
            <a:noAutofit/>
          </a:bodyPr>
          <a:lstStyle/>
          <a:p>
            <a:pPr marL="2063750" indent="-1952625">
              <a:lnSpc>
                <a:spcPct val="80000"/>
              </a:lnSpc>
            </a:pPr>
            <a:r>
              <a:rPr lang="en-US" sz="2800" b="1" dirty="0">
                <a:latin typeface="Calibri" pitchFamily="34" charset="0"/>
              </a:rPr>
              <a:t>Section II: Completing the Energy Burden Measures Section </a:t>
            </a:r>
            <a:r>
              <a:rPr lang="en-US" sz="2800" b="1" dirty="0" smtClean="0">
                <a:latin typeface="Calibri" pitchFamily="34" charset="0"/>
              </a:rPr>
              <a:t>Section B</a:t>
            </a:r>
            <a:endParaRPr lang="en-US" sz="2800" b="1" i="1" dirty="0">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26</a:t>
            </a:fld>
            <a:endParaRPr lang="en-US"/>
          </a:p>
        </p:txBody>
      </p:sp>
      <p:sp>
        <p:nvSpPr>
          <p:cNvPr id="10" name="Content Placeholder 2"/>
          <p:cNvSpPr>
            <a:spLocks noGrp="1"/>
          </p:cNvSpPr>
          <p:nvPr>
            <p:ph sz="quarter" idx="1"/>
          </p:nvPr>
        </p:nvSpPr>
        <p:spPr>
          <a:xfrm>
            <a:off x="304800" y="1752600"/>
            <a:ext cx="8686800" cy="4953000"/>
          </a:xfrm>
        </p:spPr>
        <p:txBody>
          <a:bodyPr>
            <a:noAutofit/>
          </a:bodyPr>
          <a:lstStyle/>
          <a:p>
            <a:pPr marL="0" lvl="1" indent="0">
              <a:spcBef>
                <a:spcPts val="0"/>
              </a:spcBef>
              <a:buNone/>
            </a:pPr>
            <a:r>
              <a:rPr lang="en-US" sz="2400" b="1" dirty="0">
                <a:solidFill>
                  <a:srgbClr val="FF0000"/>
                </a:solidFill>
                <a:latin typeface="Calibri" pitchFamily="34" charset="0"/>
              </a:rPr>
              <a:t>Proposed change </a:t>
            </a:r>
            <a:r>
              <a:rPr lang="en-US" sz="2400" b="1" dirty="0">
                <a:latin typeface="Calibri" pitchFamily="34" charset="0"/>
              </a:rPr>
              <a:t>for </a:t>
            </a:r>
            <a:r>
              <a:rPr lang="en-US" sz="2400" b="1" dirty="0" smtClean="0">
                <a:latin typeface="Calibri" pitchFamily="34" charset="0"/>
              </a:rPr>
              <a:t>calculating </a:t>
            </a:r>
            <a:r>
              <a:rPr lang="en-US" sz="2400" b="1" dirty="0">
                <a:latin typeface="Calibri" pitchFamily="34" charset="0"/>
              </a:rPr>
              <a:t>“</a:t>
            </a:r>
            <a:r>
              <a:rPr lang="en-US" sz="2400" b="1" dirty="0" smtClean="0">
                <a:latin typeface="Calibri" pitchFamily="34" charset="0"/>
              </a:rPr>
              <a:t>Average Annual Main Heating Fuel Bill” and “Average </a:t>
            </a:r>
            <a:r>
              <a:rPr lang="en-US" sz="2400" b="1" dirty="0">
                <a:latin typeface="Calibri" pitchFamily="34" charset="0"/>
              </a:rPr>
              <a:t>Annual Electricity Bill” for </a:t>
            </a:r>
            <a:r>
              <a:rPr lang="en-US" sz="2400" b="1" u="sng" dirty="0" smtClean="0">
                <a:latin typeface="Calibri" pitchFamily="34" charset="0"/>
              </a:rPr>
              <a:t>electric main</a:t>
            </a:r>
            <a:r>
              <a:rPr lang="en-US" sz="2400" b="1" dirty="0" smtClean="0">
                <a:latin typeface="Calibri" pitchFamily="34" charset="0"/>
              </a:rPr>
              <a:t> </a:t>
            </a:r>
            <a:r>
              <a:rPr lang="en-US" sz="2400" b="1" u="sng" dirty="0" smtClean="0">
                <a:latin typeface="Calibri" pitchFamily="34" charset="0"/>
              </a:rPr>
              <a:t>heat households</a:t>
            </a:r>
            <a:r>
              <a:rPr lang="en-US" sz="2400" b="1" dirty="0" smtClean="0">
                <a:latin typeface="Calibri" pitchFamily="34" charset="0"/>
              </a:rPr>
              <a:t>:</a:t>
            </a:r>
            <a:endParaRPr lang="en-US" sz="2400" b="1" u="sng" dirty="0">
              <a:latin typeface="Calibri" pitchFamily="34" charset="0"/>
            </a:endParaRPr>
          </a:p>
          <a:p>
            <a:pPr marL="0" lvl="1" indent="0">
              <a:spcBef>
                <a:spcPts val="0"/>
              </a:spcBef>
              <a:buNone/>
            </a:pPr>
            <a:endParaRPr lang="en-US" sz="2000" b="1" dirty="0">
              <a:latin typeface="Calibri" pitchFamily="34" charset="0"/>
            </a:endParaRPr>
          </a:p>
          <a:p>
            <a:pPr marL="342900" lvl="1" indent="-342900">
              <a:spcBef>
                <a:spcPts val="0"/>
              </a:spcBef>
              <a:buClr>
                <a:schemeClr val="accent2"/>
              </a:buClr>
              <a:buSzPct val="100000"/>
              <a:buFont typeface="Arial" panose="020B0604020202020204" pitchFamily="34" charset="0"/>
              <a:buChar char="•"/>
            </a:pPr>
            <a:r>
              <a:rPr lang="en-US" sz="2200" dirty="0" smtClean="0">
                <a:latin typeface="Calibri" pitchFamily="34" charset="0"/>
              </a:rPr>
              <a:t>Compute the average annual electric expenditures for electric </a:t>
            </a:r>
            <a:r>
              <a:rPr lang="en-US" sz="2200" dirty="0">
                <a:latin typeface="Calibri" pitchFamily="34" charset="0"/>
              </a:rPr>
              <a:t>main </a:t>
            </a:r>
            <a:r>
              <a:rPr lang="en-US" sz="2200" dirty="0" smtClean="0">
                <a:latin typeface="Calibri" pitchFamily="34" charset="0"/>
              </a:rPr>
              <a:t>heat households.  (Same as before - $1,828)</a:t>
            </a:r>
          </a:p>
          <a:p>
            <a:pPr marL="0" lvl="1" indent="0">
              <a:spcBef>
                <a:spcPts val="0"/>
              </a:spcBef>
              <a:buClr>
                <a:schemeClr val="accent2"/>
              </a:buClr>
              <a:buSzPct val="100000"/>
              <a:buNone/>
            </a:pPr>
            <a:endParaRPr lang="en-US" sz="2200" dirty="0">
              <a:latin typeface="Calibri" pitchFamily="34" charset="0"/>
            </a:endParaRPr>
          </a:p>
          <a:p>
            <a:pPr marL="342900" lvl="1" indent="-342900">
              <a:spcBef>
                <a:spcPts val="0"/>
              </a:spcBef>
              <a:buClr>
                <a:schemeClr val="accent2"/>
              </a:buClr>
              <a:buSzPct val="100000"/>
              <a:buFont typeface="Arial" panose="020B0604020202020204" pitchFamily="34" charset="0"/>
              <a:buChar char="•"/>
            </a:pPr>
            <a:r>
              <a:rPr lang="en-US" sz="2200" dirty="0" smtClean="0">
                <a:latin typeface="Calibri" pitchFamily="34" charset="0"/>
              </a:rPr>
              <a:t>Enter </a:t>
            </a:r>
            <a:r>
              <a:rPr lang="en-US" sz="2200" dirty="0" smtClean="0">
                <a:latin typeface="Calibri" pitchFamily="34" charset="0"/>
              </a:rPr>
              <a:t>one-third (1/3</a:t>
            </a:r>
            <a:r>
              <a:rPr lang="en-US" sz="2200" dirty="0" smtClean="0">
                <a:latin typeface="Calibri" pitchFamily="34" charset="0"/>
              </a:rPr>
              <a:t>) of the average annual electric expenditures for electric main</a:t>
            </a:r>
            <a:r>
              <a:rPr lang="en-US" sz="2400" dirty="0" smtClean="0">
                <a:latin typeface="Calibri" pitchFamily="34" charset="0"/>
              </a:rPr>
              <a:t> </a:t>
            </a:r>
            <a:r>
              <a:rPr lang="en-US" sz="2200" dirty="0" smtClean="0">
                <a:latin typeface="Calibri" pitchFamily="34" charset="0"/>
              </a:rPr>
              <a:t>heat households in the row for “Average Annual Main Heating Fuel Bill”.  </a:t>
            </a:r>
            <a:r>
              <a:rPr lang="en-US" sz="2200" dirty="0" smtClean="0">
                <a:solidFill>
                  <a:srgbClr val="0070C0"/>
                </a:solidFill>
                <a:latin typeface="Calibri" pitchFamily="34" charset="0"/>
              </a:rPr>
              <a:t>(1/3 </a:t>
            </a:r>
            <a:r>
              <a:rPr lang="en-US" sz="2200" dirty="0" smtClean="0">
                <a:solidFill>
                  <a:srgbClr val="0070C0"/>
                </a:solidFill>
                <a:latin typeface="Calibri" pitchFamily="34" charset="0"/>
              </a:rPr>
              <a:t>* $1,828 = </a:t>
            </a:r>
            <a:r>
              <a:rPr lang="en-US" sz="2200" dirty="0" smtClean="0">
                <a:solidFill>
                  <a:srgbClr val="0070C0"/>
                </a:solidFill>
                <a:latin typeface="Calibri" pitchFamily="34" charset="0"/>
              </a:rPr>
              <a:t>$609)</a:t>
            </a:r>
            <a:endParaRPr lang="en-US" sz="1900" dirty="0" smtClean="0">
              <a:solidFill>
                <a:srgbClr val="0070C0"/>
              </a:solidFill>
              <a:latin typeface="Calibri" pitchFamily="34" charset="0"/>
            </a:endParaRPr>
          </a:p>
          <a:p>
            <a:pPr marL="342900" lvl="1" indent="-342900">
              <a:spcBef>
                <a:spcPts val="0"/>
              </a:spcBef>
              <a:buClr>
                <a:schemeClr val="accent2"/>
              </a:buClr>
              <a:buSzPct val="100000"/>
              <a:buFont typeface="Arial" panose="020B0604020202020204" pitchFamily="34" charset="0"/>
              <a:buChar char="•"/>
            </a:pPr>
            <a:endParaRPr lang="en-US" sz="2200" dirty="0" smtClean="0">
              <a:latin typeface="Calibri" pitchFamily="34" charset="0"/>
            </a:endParaRPr>
          </a:p>
          <a:p>
            <a:pPr marL="342900" lvl="1" indent="-342900">
              <a:spcBef>
                <a:spcPts val="0"/>
              </a:spcBef>
              <a:buClr>
                <a:schemeClr val="accent2"/>
              </a:buClr>
              <a:buSzPct val="100000"/>
              <a:buFont typeface="Arial" panose="020B0604020202020204" pitchFamily="34" charset="0"/>
              <a:buChar char="•"/>
            </a:pPr>
            <a:r>
              <a:rPr lang="en-US" sz="2200" dirty="0" smtClean="0">
                <a:latin typeface="Calibri" pitchFamily="34" charset="0"/>
              </a:rPr>
              <a:t>Enter </a:t>
            </a:r>
            <a:r>
              <a:rPr lang="en-US" sz="2200" dirty="0" smtClean="0">
                <a:latin typeface="Calibri" pitchFamily="34" charset="0"/>
              </a:rPr>
              <a:t>two-thirds (2/3</a:t>
            </a:r>
            <a:r>
              <a:rPr lang="en-US" sz="2200" dirty="0" smtClean="0">
                <a:latin typeface="Calibri" pitchFamily="34" charset="0"/>
              </a:rPr>
              <a:t>) of the average annual electric expenditures for electric </a:t>
            </a:r>
            <a:r>
              <a:rPr lang="en-US" sz="2200" dirty="0">
                <a:latin typeface="Calibri" pitchFamily="34" charset="0"/>
              </a:rPr>
              <a:t>main</a:t>
            </a:r>
            <a:r>
              <a:rPr lang="en-US" sz="2200" dirty="0" smtClean="0">
                <a:latin typeface="Calibri" pitchFamily="34" charset="0"/>
              </a:rPr>
              <a:t> heat households in the row for “Average Annual Electricity Bill”.  </a:t>
            </a:r>
            <a:r>
              <a:rPr lang="en-US" sz="2200" dirty="0" smtClean="0">
                <a:solidFill>
                  <a:srgbClr val="FF0000"/>
                </a:solidFill>
                <a:latin typeface="Calibri" pitchFamily="34" charset="0"/>
              </a:rPr>
              <a:t>(2/3 </a:t>
            </a:r>
            <a:r>
              <a:rPr lang="en-US" sz="2200" dirty="0" smtClean="0">
                <a:solidFill>
                  <a:srgbClr val="FF0000"/>
                </a:solidFill>
                <a:latin typeface="Calibri" pitchFamily="34" charset="0"/>
              </a:rPr>
              <a:t>* $1,828 = </a:t>
            </a:r>
            <a:r>
              <a:rPr lang="en-US" sz="2200" dirty="0" smtClean="0">
                <a:solidFill>
                  <a:srgbClr val="FF0000"/>
                </a:solidFill>
                <a:latin typeface="Calibri" pitchFamily="34" charset="0"/>
              </a:rPr>
              <a:t>$1,219)</a:t>
            </a:r>
            <a:endParaRPr lang="en-US" sz="2200" dirty="0" smtClean="0">
              <a:solidFill>
                <a:srgbClr val="FF0000"/>
              </a:solidFill>
              <a:latin typeface="Calibri" pitchFamily="34" charset="0"/>
            </a:endParaRPr>
          </a:p>
        </p:txBody>
      </p:sp>
    </p:spTree>
    <p:extLst>
      <p:ext uri="{BB962C8B-B14F-4D97-AF65-F5344CB8AC3E}">
        <p14:creationId xmlns:p14="http://schemas.microsoft.com/office/powerpoint/2010/main" val="158478931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0" y="281622"/>
            <a:ext cx="9144000" cy="990600"/>
          </a:xfrm>
        </p:spPr>
        <p:txBody>
          <a:bodyPr>
            <a:noAutofit/>
          </a:bodyPr>
          <a:lstStyle/>
          <a:p>
            <a:pPr marL="2063750" indent="-1952625">
              <a:lnSpc>
                <a:spcPct val="80000"/>
              </a:lnSpc>
            </a:pPr>
            <a:r>
              <a:rPr lang="en-US" sz="2800" b="1" dirty="0">
                <a:latin typeface="Calibri" pitchFamily="34" charset="0"/>
              </a:rPr>
              <a:t>Section II: Completing the Energy Burden Measures Section </a:t>
            </a:r>
            <a:r>
              <a:rPr lang="en-US" sz="2800" b="1" dirty="0" smtClean="0">
                <a:latin typeface="Calibri" pitchFamily="34" charset="0"/>
              </a:rPr>
              <a:t>Section B</a:t>
            </a:r>
            <a:endParaRPr lang="en-US" sz="2800" b="1" i="1" dirty="0">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27</a:t>
            </a:fld>
            <a:endParaRPr lang="en-US"/>
          </a:p>
        </p:txBody>
      </p:sp>
      <p:sp>
        <p:nvSpPr>
          <p:cNvPr id="10" name="Content Placeholder 2"/>
          <p:cNvSpPr>
            <a:spLocks noGrp="1"/>
          </p:cNvSpPr>
          <p:nvPr>
            <p:ph sz="quarter" idx="1"/>
          </p:nvPr>
        </p:nvSpPr>
        <p:spPr>
          <a:xfrm>
            <a:off x="304800" y="1752600"/>
            <a:ext cx="8686800" cy="4953000"/>
          </a:xfrm>
        </p:spPr>
        <p:txBody>
          <a:bodyPr>
            <a:noAutofit/>
          </a:bodyPr>
          <a:lstStyle/>
          <a:p>
            <a:pPr marL="0" lvl="1" indent="0">
              <a:spcBef>
                <a:spcPts val="0"/>
              </a:spcBef>
              <a:buNone/>
            </a:pPr>
            <a:r>
              <a:rPr lang="en-US" sz="2400" b="1" dirty="0" smtClean="0">
                <a:solidFill>
                  <a:srgbClr val="FF0000"/>
                </a:solidFill>
                <a:latin typeface="Calibri" pitchFamily="34" charset="0"/>
              </a:rPr>
              <a:t>Proposed change </a:t>
            </a:r>
            <a:r>
              <a:rPr lang="en-US" sz="2400" b="1" dirty="0" smtClean="0">
                <a:latin typeface="Calibri" pitchFamily="34" charset="0"/>
              </a:rPr>
              <a:t>for calculating </a:t>
            </a:r>
            <a:r>
              <a:rPr lang="en-US" sz="2400" b="1" dirty="0">
                <a:latin typeface="Calibri" pitchFamily="34" charset="0"/>
              </a:rPr>
              <a:t>“</a:t>
            </a:r>
            <a:r>
              <a:rPr lang="en-US" sz="2400" b="1" dirty="0" smtClean="0">
                <a:latin typeface="Calibri" pitchFamily="34" charset="0"/>
              </a:rPr>
              <a:t>Average Annual Main Heating Fuel Bill” and “Average </a:t>
            </a:r>
            <a:r>
              <a:rPr lang="en-US" sz="2400" b="1" dirty="0">
                <a:latin typeface="Calibri" pitchFamily="34" charset="0"/>
              </a:rPr>
              <a:t>Annual Electricity Bill” for </a:t>
            </a:r>
            <a:r>
              <a:rPr lang="en-US" sz="2400" b="1" u="sng" dirty="0" smtClean="0">
                <a:latin typeface="Calibri" pitchFamily="34" charset="0"/>
              </a:rPr>
              <a:t>electric </a:t>
            </a:r>
            <a:r>
              <a:rPr lang="en-US" sz="2400" b="1" u="sng" dirty="0">
                <a:latin typeface="Calibri" pitchFamily="34" charset="0"/>
              </a:rPr>
              <a:t>main</a:t>
            </a:r>
            <a:r>
              <a:rPr lang="en-US" sz="2400" b="1" u="sng" dirty="0" smtClean="0">
                <a:latin typeface="Calibri" pitchFamily="34" charset="0"/>
              </a:rPr>
              <a:t> heat households</a:t>
            </a:r>
            <a:r>
              <a:rPr lang="en-US" sz="2400" b="1" dirty="0">
                <a:latin typeface="Calibri" pitchFamily="34" charset="0"/>
              </a:rPr>
              <a:t> </a:t>
            </a:r>
            <a:r>
              <a:rPr lang="en-US" sz="2400" b="1" dirty="0" smtClean="0">
                <a:solidFill>
                  <a:srgbClr val="FF0000"/>
                </a:solidFill>
                <a:latin typeface="Calibri" pitchFamily="34" charset="0"/>
              </a:rPr>
              <a:t>[Example State: WY]</a:t>
            </a:r>
            <a:endParaRPr lang="en-US" sz="2400" b="1" u="sng" dirty="0">
              <a:solidFill>
                <a:srgbClr val="FF0000"/>
              </a:solidFill>
              <a:latin typeface="Calibri" pitchFamily="34" charset="0"/>
            </a:endParaRPr>
          </a:p>
          <a:p>
            <a:pPr marL="0" lvl="1" indent="0">
              <a:spcBef>
                <a:spcPts val="0"/>
              </a:spcBef>
              <a:buNone/>
            </a:pPr>
            <a:endParaRPr lang="en-US" sz="2000" b="1" dirty="0" smtClean="0">
              <a:latin typeface="Calibri" pitchFamily="34" charset="0"/>
            </a:endParaRPr>
          </a:p>
          <a:p>
            <a:pPr marL="0" lvl="1" indent="0">
              <a:spcBef>
                <a:spcPts val="0"/>
              </a:spcBef>
              <a:buNone/>
            </a:pPr>
            <a:endParaRPr lang="en-US" sz="2000" b="1" dirty="0" smtClean="0">
              <a:latin typeface="Calibri" pitchFamily="34" charset="0"/>
            </a:endParaRPr>
          </a:p>
          <a:p>
            <a:pPr marL="0" lvl="1" indent="0">
              <a:spcBef>
                <a:spcPts val="0"/>
              </a:spcBef>
              <a:buNone/>
            </a:pPr>
            <a:endParaRPr lang="en-US" sz="2000" b="1" dirty="0" smtClean="0">
              <a:latin typeface="Calibri" pitchFamily="34" charset="0"/>
            </a:endParaRPr>
          </a:p>
          <a:p>
            <a:pPr marL="0" lvl="1" indent="0">
              <a:spcBef>
                <a:spcPts val="0"/>
              </a:spcBef>
              <a:buNone/>
            </a:pPr>
            <a:endParaRPr lang="en-US" sz="2000" b="1" dirty="0">
              <a:latin typeface="Calibri" pitchFamily="34" charset="0"/>
            </a:endParaRPr>
          </a:p>
          <a:p>
            <a:pPr marL="0" lvl="1" indent="0">
              <a:spcBef>
                <a:spcPts val="0"/>
              </a:spcBef>
              <a:buNone/>
            </a:pPr>
            <a:endParaRPr lang="en-US" sz="2000" b="1" dirty="0" smtClean="0">
              <a:latin typeface="Calibri" pitchFamily="34" charset="0"/>
            </a:endParaRPr>
          </a:p>
          <a:p>
            <a:pPr marL="0" lvl="1" indent="0">
              <a:spcBef>
                <a:spcPts val="0"/>
              </a:spcBef>
              <a:buNone/>
            </a:pPr>
            <a:endParaRPr lang="en-US" sz="2000" b="1" dirty="0">
              <a:latin typeface="Calibri" pitchFamily="34" charset="0"/>
            </a:endParaRPr>
          </a:p>
          <a:p>
            <a:pPr marL="0" lvl="1" indent="0">
              <a:spcBef>
                <a:spcPts val="0"/>
              </a:spcBef>
              <a:buNone/>
            </a:pPr>
            <a:endParaRPr lang="en-US" sz="2000" b="1" dirty="0">
              <a:latin typeface="Calibri" pitchFamily="34" charset="0"/>
            </a:endParaRPr>
          </a:p>
          <a:p>
            <a:pPr marL="342900" lvl="1" indent="-342900">
              <a:spcBef>
                <a:spcPts val="0"/>
              </a:spcBef>
              <a:buClr>
                <a:schemeClr val="accent2"/>
              </a:buClr>
              <a:buSzPct val="100000"/>
              <a:buFont typeface="Arial" panose="020B0604020202020204" pitchFamily="34" charset="0"/>
              <a:buChar char="•"/>
            </a:pPr>
            <a:r>
              <a:rPr lang="en-US" sz="1800" dirty="0">
                <a:latin typeface="Calibri" pitchFamily="34" charset="0"/>
              </a:rPr>
              <a:t>Compute the average annual electric expenditures for electric main </a:t>
            </a:r>
            <a:r>
              <a:rPr lang="en-US" sz="1800" dirty="0" smtClean="0">
                <a:latin typeface="Calibri" pitchFamily="34" charset="0"/>
              </a:rPr>
              <a:t>heat households</a:t>
            </a:r>
          </a:p>
          <a:p>
            <a:pPr marL="0" lvl="1" indent="0">
              <a:spcBef>
                <a:spcPts val="0"/>
              </a:spcBef>
              <a:buClr>
                <a:schemeClr val="accent2"/>
              </a:buClr>
              <a:buSzPct val="100000"/>
              <a:buNone/>
            </a:pPr>
            <a:endParaRPr lang="en-US" sz="1800" dirty="0">
              <a:latin typeface="Calibri" pitchFamily="34" charset="0"/>
            </a:endParaRPr>
          </a:p>
          <a:p>
            <a:pPr marL="342900" lvl="1" indent="-342900">
              <a:spcBef>
                <a:spcPts val="0"/>
              </a:spcBef>
              <a:buClr>
                <a:schemeClr val="accent2"/>
              </a:buClr>
              <a:buSzPct val="100000"/>
              <a:buFont typeface="Arial" panose="020B0604020202020204" pitchFamily="34" charset="0"/>
              <a:buChar char="•"/>
            </a:pPr>
            <a:r>
              <a:rPr lang="en-US" sz="1800" dirty="0">
                <a:latin typeface="Calibri" pitchFamily="34" charset="0"/>
              </a:rPr>
              <a:t>Enter </a:t>
            </a:r>
            <a:r>
              <a:rPr lang="en-US" sz="1800" dirty="0" smtClean="0">
                <a:latin typeface="Calibri" pitchFamily="34" charset="0"/>
              </a:rPr>
              <a:t>1/3 </a:t>
            </a:r>
            <a:r>
              <a:rPr lang="en-US" sz="1800" dirty="0" smtClean="0">
                <a:latin typeface="Calibri" pitchFamily="34" charset="0"/>
              </a:rPr>
              <a:t>as </a:t>
            </a:r>
            <a:r>
              <a:rPr lang="en-US" sz="1800" dirty="0">
                <a:latin typeface="Calibri" pitchFamily="34" charset="0"/>
              </a:rPr>
              <a:t>“Average Annual Main Heating Fuel Bill” – </a:t>
            </a:r>
            <a:r>
              <a:rPr lang="en-US" sz="1800" dirty="0" smtClean="0">
                <a:solidFill>
                  <a:srgbClr val="0070C0"/>
                </a:solidFill>
                <a:latin typeface="Calibri" pitchFamily="34" charset="0"/>
              </a:rPr>
              <a:t>1/3 </a:t>
            </a:r>
            <a:r>
              <a:rPr lang="en-US" sz="1800" dirty="0">
                <a:solidFill>
                  <a:srgbClr val="0070C0"/>
                </a:solidFill>
                <a:latin typeface="Calibri" pitchFamily="34" charset="0"/>
              </a:rPr>
              <a:t>* $1,828 = </a:t>
            </a:r>
            <a:r>
              <a:rPr lang="en-US" sz="1800" dirty="0" smtClean="0">
                <a:solidFill>
                  <a:srgbClr val="0070C0"/>
                </a:solidFill>
                <a:latin typeface="Calibri" pitchFamily="34" charset="0"/>
              </a:rPr>
              <a:t>$609</a:t>
            </a:r>
            <a:endParaRPr lang="en-US" sz="1800" dirty="0" smtClean="0">
              <a:solidFill>
                <a:srgbClr val="0070C0"/>
              </a:solidFill>
              <a:latin typeface="Calibri" pitchFamily="34" charset="0"/>
            </a:endParaRPr>
          </a:p>
          <a:p>
            <a:pPr marL="342900" lvl="1" indent="-342900">
              <a:spcBef>
                <a:spcPts val="0"/>
              </a:spcBef>
              <a:buClr>
                <a:schemeClr val="accent2"/>
              </a:buClr>
              <a:buSzPct val="100000"/>
              <a:buFont typeface="Arial" panose="020B0604020202020204" pitchFamily="34" charset="0"/>
              <a:buChar char="•"/>
            </a:pPr>
            <a:endParaRPr lang="en-US" sz="1800" dirty="0" smtClean="0">
              <a:latin typeface="Calibri" pitchFamily="34" charset="0"/>
            </a:endParaRPr>
          </a:p>
          <a:p>
            <a:pPr marL="342900" lvl="1" indent="-342900">
              <a:spcBef>
                <a:spcPts val="0"/>
              </a:spcBef>
              <a:buClr>
                <a:schemeClr val="accent2"/>
              </a:buClr>
              <a:buSzPct val="100000"/>
              <a:buFont typeface="Arial" panose="020B0604020202020204" pitchFamily="34" charset="0"/>
              <a:buChar char="•"/>
            </a:pPr>
            <a:r>
              <a:rPr lang="en-US" sz="1800" dirty="0" smtClean="0">
                <a:latin typeface="Calibri" pitchFamily="34" charset="0"/>
              </a:rPr>
              <a:t>Enter </a:t>
            </a:r>
            <a:r>
              <a:rPr lang="en-US" sz="1800" dirty="0" smtClean="0">
                <a:latin typeface="Calibri" pitchFamily="34" charset="0"/>
              </a:rPr>
              <a:t>2/3 </a:t>
            </a:r>
            <a:r>
              <a:rPr lang="en-US" sz="1800" dirty="0" smtClean="0">
                <a:latin typeface="Calibri" pitchFamily="34" charset="0"/>
              </a:rPr>
              <a:t>as “Average </a:t>
            </a:r>
            <a:r>
              <a:rPr lang="en-US" sz="1800" dirty="0">
                <a:latin typeface="Calibri" pitchFamily="34" charset="0"/>
              </a:rPr>
              <a:t>Annual Electricity Bill” </a:t>
            </a:r>
            <a:r>
              <a:rPr lang="en-US" sz="1800" dirty="0" smtClean="0">
                <a:latin typeface="Calibri" pitchFamily="34" charset="0"/>
              </a:rPr>
              <a:t>– </a:t>
            </a:r>
            <a:r>
              <a:rPr lang="en-US" sz="1800" dirty="0" smtClean="0">
                <a:solidFill>
                  <a:srgbClr val="FF0000"/>
                </a:solidFill>
                <a:latin typeface="Calibri" pitchFamily="34" charset="0"/>
              </a:rPr>
              <a:t>2/3 </a:t>
            </a:r>
            <a:r>
              <a:rPr lang="en-US" sz="1800" dirty="0" smtClean="0">
                <a:solidFill>
                  <a:srgbClr val="FF0000"/>
                </a:solidFill>
                <a:latin typeface="Calibri" pitchFamily="34" charset="0"/>
              </a:rPr>
              <a:t>* $1,828 = </a:t>
            </a:r>
            <a:r>
              <a:rPr lang="en-US" sz="1800" dirty="0" smtClean="0">
                <a:solidFill>
                  <a:srgbClr val="FF0000"/>
                </a:solidFill>
                <a:latin typeface="Calibri" pitchFamily="34" charset="0"/>
              </a:rPr>
              <a:t>$1,219</a:t>
            </a:r>
            <a:endParaRPr lang="en-US" sz="1800" dirty="0" smtClean="0">
              <a:solidFill>
                <a:srgbClr val="FF0000"/>
              </a:solidFill>
              <a:latin typeface="Calibri"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2899034640"/>
              </p:ext>
            </p:extLst>
          </p:nvPr>
        </p:nvGraphicFramePr>
        <p:xfrm>
          <a:off x="381001" y="3161531"/>
          <a:ext cx="8385175" cy="1561619"/>
        </p:xfrm>
        <a:graphic>
          <a:graphicData uri="http://schemas.openxmlformats.org/drawingml/2006/table">
            <a:tbl>
              <a:tblPr/>
              <a:tblGrid>
                <a:gridCol w="7467599"/>
                <a:gridCol w="917576"/>
              </a:tblGrid>
              <a:tr h="232335">
                <a:tc>
                  <a:txBody>
                    <a:bodyPr/>
                    <a:lstStyle/>
                    <a:p>
                      <a:pPr algn="l" fontAlgn="t"/>
                      <a:r>
                        <a:rPr lang="en-US" sz="1400" b="1" i="0" u="none" strike="noStrike" dirty="0">
                          <a:effectLst/>
                          <a:latin typeface="Calibri" panose="020F0502020204030204" pitchFamily="34" charset="0"/>
                        </a:rPr>
                        <a:t>B.  All Households with 12 Consecutive Months of Bill Data (Main Fuel and Electric)</a:t>
                      </a:r>
                    </a:p>
                  </a:txBody>
                  <a:tcPr marL="0" marR="0" marT="0" marB="0">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200" b="1" i="0" u="none" strike="noStrike">
                          <a:effectLst/>
                          <a:latin typeface="Calibri" panose="020F0502020204030204" pitchFamily="34" charset="0"/>
                        </a:rPr>
                        <a:t>Electricity</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5161">
                <a:tc>
                  <a:txBody>
                    <a:bodyPr/>
                    <a:lstStyle/>
                    <a:p>
                      <a:pPr algn="l" fontAlgn="ctr"/>
                      <a:r>
                        <a:rPr lang="en-US" sz="1200" b="0" i="0" u="none" strike="noStrike">
                          <a:effectLst/>
                          <a:latin typeface="Calibri" panose="020F0502020204030204" pitchFamily="34" charset="0"/>
                        </a:rPr>
                        <a:t>      1. </a:t>
                      </a:r>
                      <a:r>
                        <a:rPr lang="en-US" sz="1200" b="1" i="0" u="none" strike="noStrike">
                          <a:effectLst/>
                          <a:latin typeface="Calibri" panose="020F0502020204030204" pitchFamily="34" charset="0"/>
                        </a:rPr>
                        <a:t>   </a:t>
                      </a:r>
                      <a:r>
                        <a:rPr lang="en-US" sz="1200" b="0" i="0" u="none" strike="noStrike">
                          <a:effectLst/>
                          <a:latin typeface="Calibri" panose="020F0502020204030204" pitchFamily="34" charset="0"/>
                        </a:rPr>
                        <a:t>Unduplicated Number of Households with 12 Consecutive Months of  Bill Data (Main Fuel and Electric)</a:t>
                      </a:r>
                      <a:endParaRPr lang="en-US" sz="1200" b="1" i="0" u="none" strike="noStrike">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sz="1100" b="0" i="0" u="none" strike="noStrike" dirty="0" smtClean="0">
                          <a:effectLst/>
                          <a:latin typeface="Calibri" panose="020F0502020204030204" pitchFamily="34" charset="0"/>
                        </a:rPr>
                        <a:t>543</a:t>
                      </a:r>
                      <a:endParaRPr lang="en-US" sz="1100" b="0" i="0" u="none" strike="noStrike" dirty="0">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5161">
                <a:tc>
                  <a:txBody>
                    <a:bodyPr/>
                    <a:lstStyle/>
                    <a:p>
                      <a:pPr algn="l" fontAlgn="ctr"/>
                      <a:r>
                        <a:rPr lang="en-US" sz="1200" b="0" i="0" u="none" strike="noStrike" dirty="0">
                          <a:effectLst/>
                          <a:latin typeface="Calibri" panose="020F0502020204030204" pitchFamily="34" charset="0"/>
                        </a:rPr>
                        <a:t>      2.    Average Annual Household Income</a:t>
                      </a:r>
                    </a:p>
                  </a:txBody>
                  <a:tcPr marL="0" marR="0" marT="0"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sz="1100" b="0" i="0" u="none" strike="noStrike" dirty="0">
                          <a:effectLst/>
                          <a:latin typeface="Calibri" panose="020F0502020204030204" pitchFamily="34" charset="0"/>
                        </a:rPr>
                        <a:t>$19,829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5161">
                <a:tc>
                  <a:txBody>
                    <a:bodyPr/>
                    <a:lstStyle/>
                    <a:p>
                      <a:pPr algn="l" fontAlgn="ctr"/>
                      <a:r>
                        <a:rPr lang="en-US" sz="1200" b="0" i="0" u="none" strike="noStrike">
                          <a:effectLst/>
                          <a:latin typeface="Calibri" panose="020F0502020204030204" pitchFamily="34" charset="0"/>
                        </a:rPr>
                        <a:t>      3.    Average Annual Total LIHEAP Benefit per Household (including Heating, Cooling, Crisis, Supplemental Benefits)</a:t>
                      </a:r>
                    </a:p>
                  </a:txBody>
                  <a:tcPr marL="0" marR="0" marT="0"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sz="1100" b="0" i="0" u="none" strike="noStrike" dirty="0">
                          <a:effectLst/>
                          <a:latin typeface="Calibri" panose="020F0502020204030204" pitchFamily="34" charset="0"/>
                        </a:rPr>
                        <a:t>$530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5161">
                <a:tc>
                  <a:txBody>
                    <a:bodyPr/>
                    <a:lstStyle/>
                    <a:p>
                      <a:pPr algn="l" fontAlgn="ctr"/>
                      <a:r>
                        <a:rPr lang="en-US" sz="1200" b="0" i="0" u="none" strike="noStrike">
                          <a:effectLst/>
                          <a:latin typeface="Calibri" panose="020F0502020204030204" pitchFamily="34" charset="0"/>
                        </a:rPr>
                        <a:t>      4.    Average Annual Main Heating Fuel Bill</a:t>
                      </a:r>
                    </a:p>
                  </a:txBody>
                  <a:tcPr marL="0" marR="0" marT="0"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sz="1800" b="0" i="0" u="none" strike="noStrike" dirty="0" smtClean="0">
                          <a:solidFill>
                            <a:srgbClr val="0070C0"/>
                          </a:solidFill>
                          <a:effectLst/>
                          <a:latin typeface="Calibri" panose="020F0502020204030204" pitchFamily="34" charset="0"/>
                        </a:rPr>
                        <a:t>$609 </a:t>
                      </a:r>
                      <a:endParaRPr lang="en-US" sz="1800" b="0" i="0" u="none" strike="noStrike" dirty="0">
                        <a:solidFill>
                          <a:srgbClr val="0070C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5161">
                <a:tc>
                  <a:txBody>
                    <a:bodyPr/>
                    <a:lstStyle/>
                    <a:p>
                      <a:pPr algn="l" fontAlgn="ctr"/>
                      <a:r>
                        <a:rPr lang="en-US" sz="1200" b="0" i="0" u="none" strike="noStrike">
                          <a:effectLst/>
                          <a:latin typeface="Calibri" panose="020F0502020204030204" pitchFamily="34" charset="0"/>
                        </a:rPr>
                        <a:t>      5.    Average Annual Electricity Bill</a:t>
                      </a:r>
                    </a:p>
                  </a:txBody>
                  <a:tcPr marL="0" marR="0" marT="0"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sz="1800" b="0" i="0" u="none" strike="noStrike" dirty="0" smtClean="0">
                          <a:solidFill>
                            <a:srgbClr val="FF0000"/>
                          </a:solidFill>
                          <a:effectLst/>
                          <a:latin typeface="Calibri" panose="020F0502020204030204" pitchFamily="34" charset="0"/>
                        </a:rPr>
                        <a:t>$1,219 </a:t>
                      </a:r>
                      <a:endParaRPr lang="en-US" sz="1800" b="0" i="0" u="none" strike="noStrike" dirty="0">
                        <a:solidFill>
                          <a:srgbClr val="FF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195161">
                <a:tc>
                  <a:txBody>
                    <a:bodyPr/>
                    <a:lstStyle/>
                    <a:p>
                      <a:pPr algn="l" fontAlgn="ctr"/>
                      <a:r>
                        <a:rPr lang="en-US" sz="1200" b="0" i="0" u="none" strike="noStrike" dirty="0">
                          <a:effectLst/>
                          <a:latin typeface="Calibri" panose="020F0502020204030204" pitchFamily="34" charset="0"/>
                        </a:rPr>
                        <a:t>      6.    Average Annual Total Residential Energy Bill</a:t>
                      </a:r>
                    </a:p>
                  </a:txBody>
                  <a:tcPr marL="0" marR="0" marT="0"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algn="r" fontAlgn="ctr"/>
                      <a:r>
                        <a:rPr lang="en-US" sz="1100" b="1" i="0" u="none" strike="noStrike" dirty="0">
                          <a:effectLst/>
                          <a:latin typeface="Calibri" panose="020F0502020204030204" pitchFamily="34" charset="0"/>
                        </a:rPr>
                        <a:t>$1,828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r>
            </a:tbl>
          </a:graphicData>
        </a:graphic>
      </p:graphicFrame>
    </p:spTree>
    <p:extLst>
      <p:ext uri="{BB962C8B-B14F-4D97-AF65-F5344CB8AC3E}">
        <p14:creationId xmlns:p14="http://schemas.microsoft.com/office/powerpoint/2010/main" val="243556895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0" y="281622"/>
            <a:ext cx="9144000" cy="990600"/>
          </a:xfrm>
        </p:spPr>
        <p:txBody>
          <a:bodyPr>
            <a:noAutofit/>
          </a:bodyPr>
          <a:lstStyle/>
          <a:p>
            <a:pPr marL="2063750" indent="-1952625">
              <a:lnSpc>
                <a:spcPct val="80000"/>
              </a:lnSpc>
            </a:pPr>
            <a:r>
              <a:rPr lang="en-US" sz="2800" b="1" dirty="0">
                <a:latin typeface="Calibri" pitchFamily="34" charset="0"/>
              </a:rPr>
              <a:t>Section II: Completing the Energy Burden Measures Section </a:t>
            </a:r>
            <a:r>
              <a:rPr lang="en-US" sz="2800" b="1" dirty="0" smtClean="0">
                <a:latin typeface="Calibri" pitchFamily="34" charset="0"/>
              </a:rPr>
              <a:t>Section B</a:t>
            </a:r>
            <a:endParaRPr lang="en-US" sz="2800" b="1" i="1" dirty="0">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28</a:t>
            </a:fld>
            <a:endParaRPr lang="en-US"/>
          </a:p>
        </p:txBody>
      </p:sp>
      <p:sp>
        <p:nvSpPr>
          <p:cNvPr id="10" name="Content Placeholder 2"/>
          <p:cNvSpPr>
            <a:spLocks noGrp="1"/>
          </p:cNvSpPr>
          <p:nvPr>
            <p:ph sz="quarter" idx="1"/>
          </p:nvPr>
        </p:nvSpPr>
        <p:spPr>
          <a:xfrm>
            <a:off x="304800" y="1752600"/>
            <a:ext cx="8686800" cy="4953000"/>
          </a:xfrm>
        </p:spPr>
        <p:txBody>
          <a:bodyPr>
            <a:noAutofit/>
          </a:bodyPr>
          <a:lstStyle/>
          <a:p>
            <a:pPr marL="0" lvl="1" indent="0">
              <a:spcBef>
                <a:spcPts val="0"/>
              </a:spcBef>
              <a:buNone/>
            </a:pPr>
            <a:r>
              <a:rPr lang="en-US" sz="2400" b="1" dirty="0" smtClean="0">
                <a:solidFill>
                  <a:srgbClr val="0070C0"/>
                </a:solidFill>
                <a:latin typeface="Calibri" pitchFamily="34" charset="0"/>
              </a:rPr>
              <a:t>Current procedure </a:t>
            </a:r>
            <a:r>
              <a:rPr lang="en-US" sz="2400" b="1" dirty="0">
                <a:latin typeface="Calibri" pitchFamily="34" charset="0"/>
              </a:rPr>
              <a:t>for calculating </a:t>
            </a:r>
            <a:r>
              <a:rPr lang="en-US" sz="2400" b="1" dirty="0" smtClean="0">
                <a:latin typeface="Calibri" pitchFamily="34" charset="0"/>
              </a:rPr>
              <a:t>“</a:t>
            </a:r>
            <a:r>
              <a:rPr lang="en-US" sz="2400" b="1" dirty="0">
                <a:latin typeface="Calibri" pitchFamily="34" charset="0"/>
              </a:rPr>
              <a:t>Average Annual Electricity Bill” </a:t>
            </a:r>
            <a:r>
              <a:rPr lang="en-US" sz="2400" b="1" dirty="0" smtClean="0">
                <a:latin typeface="Calibri" pitchFamily="34" charset="0"/>
              </a:rPr>
              <a:t>for “All Households”:</a:t>
            </a:r>
          </a:p>
          <a:p>
            <a:pPr marL="0" lvl="1" indent="0">
              <a:spcBef>
                <a:spcPts val="0"/>
              </a:spcBef>
              <a:buNone/>
            </a:pPr>
            <a:endParaRPr lang="en-US" sz="2400" b="1" dirty="0" smtClean="0">
              <a:latin typeface="Calibri" pitchFamily="34" charset="0"/>
            </a:endParaRPr>
          </a:p>
          <a:p>
            <a:pPr marL="0" lvl="1" indent="0">
              <a:spcBef>
                <a:spcPts val="0"/>
              </a:spcBef>
              <a:buNone/>
            </a:pPr>
            <a:endParaRPr lang="en-US" sz="800" b="1" u="sng" dirty="0">
              <a:latin typeface="Calibri" pitchFamily="34" charset="0"/>
            </a:endParaRPr>
          </a:p>
          <a:p>
            <a:pPr marL="0" lvl="1" indent="0">
              <a:spcBef>
                <a:spcPts val="0"/>
              </a:spcBef>
              <a:buNone/>
            </a:pPr>
            <a:endParaRPr lang="en-US" sz="800" b="1" u="sng" dirty="0" smtClean="0">
              <a:latin typeface="Calibri" pitchFamily="34" charset="0"/>
            </a:endParaRPr>
          </a:p>
          <a:p>
            <a:pPr marL="0" lvl="1" indent="0">
              <a:spcBef>
                <a:spcPts val="0"/>
              </a:spcBef>
              <a:buNone/>
            </a:pPr>
            <a:endParaRPr lang="en-US" sz="800" b="1" u="sng" dirty="0">
              <a:latin typeface="Calibri" pitchFamily="34" charset="0"/>
            </a:endParaRPr>
          </a:p>
          <a:p>
            <a:pPr marL="0" lvl="1" indent="0">
              <a:spcBef>
                <a:spcPts val="0"/>
              </a:spcBef>
              <a:buNone/>
            </a:pPr>
            <a:endParaRPr lang="en-US" sz="800" b="1" u="sng" dirty="0" smtClean="0">
              <a:latin typeface="Calibri" pitchFamily="34" charset="0"/>
            </a:endParaRPr>
          </a:p>
          <a:p>
            <a:pPr marL="0" lvl="1" indent="0">
              <a:spcBef>
                <a:spcPts val="0"/>
              </a:spcBef>
              <a:buNone/>
            </a:pPr>
            <a:endParaRPr lang="en-US" sz="800" b="1" u="sng" dirty="0">
              <a:latin typeface="Calibri" pitchFamily="34" charset="0"/>
            </a:endParaRPr>
          </a:p>
          <a:p>
            <a:pPr marL="0" lvl="1" indent="0">
              <a:spcBef>
                <a:spcPts val="0"/>
              </a:spcBef>
              <a:buNone/>
            </a:pPr>
            <a:endParaRPr lang="en-US" sz="800" b="1" u="sng" dirty="0" smtClean="0">
              <a:latin typeface="Calibri" pitchFamily="34" charset="0"/>
            </a:endParaRPr>
          </a:p>
          <a:p>
            <a:pPr marL="0" lvl="1" indent="0">
              <a:spcBef>
                <a:spcPts val="0"/>
              </a:spcBef>
              <a:buNone/>
            </a:pPr>
            <a:endParaRPr lang="en-US" sz="800" b="1" u="sng" dirty="0">
              <a:latin typeface="Calibri" pitchFamily="34" charset="0"/>
            </a:endParaRPr>
          </a:p>
          <a:p>
            <a:pPr marL="0" lvl="1" indent="0">
              <a:spcBef>
                <a:spcPts val="0"/>
              </a:spcBef>
              <a:buNone/>
            </a:pPr>
            <a:endParaRPr lang="en-US" sz="800" b="1" u="sng" dirty="0" smtClean="0">
              <a:latin typeface="Calibri" pitchFamily="34" charset="0"/>
            </a:endParaRPr>
          </a:p>
          <a:p>
            <a:pPr marL="0" lvl="1" indent="0">
              <a:spcBef>
                <a:spcPts val="0"/>
              </a:spcBef>
              <a:buNone/>
            </a:pPr>
            <a:endParaRPr lang="en-US" sz="800" b="1" u="sng" dirty="0">
              <a:latin typeface="Calibri" pitchFamily="34" charset="0"/>
            </a:endParaRPr>
          </a:p>
          <a:p>
            <a:pPr marL="0" lvl="1" indent="0">
              <a:spcBef>
                <a:spcPts val="0"/>
              </a:spcBef>
              <a:buNone/>
            </a:pPr>
            <a:endParaRPr lang="en-US" sz="800" b="1" u="sng" dirty="0" smtClean="0">
              <a:latin typeface="Calibri" pitchFamily="34" charset="0"/>
            </a:endParaRPr>
          </a:p>
          <a:p>
            <a:pPr marL="0" lvl="1" indent="0">
              <a:spcBef>
                <a:spcPts val="0"/>
              </a:spcBef>
              <a:buNone/>
            </a:pPr>
            <a:endParaRPr lang="en-US" sz="1400" b="1" u="sng" dirty="0" smtClean="0">
              <a:latin typeface="Calibri" pitchFamily="34" charset="0"/>
            </a:endParaRPr>
          </a:p>
          <a:p>
            <a:pPr marL="0" lvl="1" indent="0">
              <a:spcBef>
                <a:spcPts val="0"/>
              </a:spcBef>
              <a:buNone/>
            </a:pPr>
            <a:endParaRPr lang="en-US" sz="1400" b="1" u="sng" dirty="0">
              <a:latin typeface="Calibri" pitchFamily="34" charset="0"/>
            </a:endParaRPr>
          </a:p>
          <a:p>
            <a:pPr marL="0" lvl="1" indent="0">
              <a:spcBef>
                <a:spcPts val="0"/>
              </a:spcBef>
              <a:buNone/>
            </a:pPr>
            <a:endParaRPr lang="en-US" sz="1400" b="1" u="sng" dirty="0" smtClean="0">
              <a:latin typeface="Calibri" pitchFamily="34" charset="0"/>
            </a:endParaRPr>
          </a:p>
          <a:p>
            <a:pPr marL="0" lvl="1" indent="0">
              <a:spcBef>
                <a:spcPts val="0"/>
              </a:spcBef>
              <a:buNone/>
            </a:pPr>
            <a:endParaRPr lang="en-US" sz="1400" b="1" u="sng" dirty="0" smtClean="0">
              <a:latin typeface="Calibri" pitchFamily="34" charset="0"/>
            </a:endParaRPr>
          </a:p>
          <a:p>
            <a:pPr marL="0" lvl="1" indent="0">
              <a:spcBef>
                <a:spcPts val="0"/>
              </a:spcBef>
              <a:buNone/>
            </a:pPr>
            <a:r>
              <a:rPr lang="en-US" sz="1400" b="1" u="sng" dirty="0" smtClean="0">
                <a:latin typeface="Calibri" pitchFamily="34" charset="0"/>
              </a:rPr>
              <a:t>Formula</a:t>
            </a:r>
            <a:r>
              <a:rPr lang="en-US" sz="1400" b="1" dirty="0" smtClean="0">
                <a:latin typeface="Calibri" pitchFamily="34" charset="0"/>
              </a:rPr>
              <a:t>:</a:t>
            </a:r>
          </a:p>
          <a:p>
            <a:pPr marL="0" lvl="1" indent="0">
              <a:spcBef>
                <a:spcPts val="0"/>
              </a:spcBef>
              <a:buNone/>
            </a:pPr>
            <a:endParaRPr lang="en-US" sz="800" b="1" dirty="0" smtClean="0">
              <a:latin typeface="Calibri" pitchFamily="34" charset="0"/>
            </a:endParaRPr>
          </a:p>
          <a:p>
            <a:pPr marL="0" lvl="1" indent="0">
              <a:spcBef>
                <a:spcPts val="0"/>
              </a:spcBef>
              <a:buNone/>
            </a:pPr>
            <a:r>
              <a:rPr lang="en-US" sz="1100" b="1" dirty="0" smtClean="0">
                <a:latin typeface="Calibri" pitchFamily="34" charset="0"/>
                <a:cs typeface="Times New Roman" panose="02020603050405020304" pitchFamily="18" charset="0"/>
              </a:rPr>
              <a:t>∑(Avg. Annual Elec. Bill by Heating Fuel*# of HHs w/ complete data by Heating Fuel) ÷ Total # of Bill Payment HHs w/ complete Energy Bill Data</a:t>
            </a:r>
            <a:endParaRPr lang="en-US" sz="800" b="1" dirty="0" smtClean="0">
              <a:latin typeface="Calibri" pitchFamily="34" charset="0"/>
            </a:endParaRPr>
          </a:p>
          <a:p>
            <a:pPr marL="0" lvl="1" indent="0">
              <a:spcBef>
                <a:spcPts val="0"/>
              </a:spcBef>
              <a:buNone/>
            </a:pPr>
            <a:endParaRPr lang="en-US" sz="800" b="1" dirty="0">
              <a:latin typeface="Calibri" pitchFamily="34" charset="0"/>
            </a:endParaRPr>
          </a:p>
          <a:p>
            <a:pPr marL="0" lvl="1" indent="0">
              <a:spcBef>
                <a:spcPts val="0"/>
              </a:spcBef>
              <a:buNone/>
            </a:pPr>
            <a:endParaRPr lang="en-US" sz="1400" b="1" u="sng" dirty="0" smtClean="0">
              <a:latin typeface="Calibri" pitchFamily="34" charset="0"/>
            </a:endParaRPr>
          </a:p>
          <a:p>
            <a:pPr marL="0" lvl="1" indent="0">
              <a:spcBef>
                <a:spcPts val="0"/>
              </a:spcBef>
              <a:buNone/>
            </a:pPr>
            <a:r>
              <a:rPr lang="en-US" sz="1400" b="1" u="sng" dirty="0" smtClean="0">
                <a:latin typeface="Calibri" pitchFamily="34" charset="0"/>
              </a:rPr>
              <a:t>Calculation</a:t>
            </a:r>
            <a:r>
              <a:rPr lang="en-US" sz="1400" b="1" dirty="0">
                <a:latin typeface="Calibri" pitchFamily="34" charset="0"/>
              </a:rPr>
              <a:t>:</a:t>
            </a:r>
          </a:p>
          <a:p>
            <a:pPr marL="0" lvl="1" indent="0">
              <a:spcBef>
                <a:spcPts val="0"/>
              </a:spcBef>
              <a:buNone/>
            </a:pPr>
            <a:endParaRPr lang="en-US" sz="800" b="1" u="sng" dirty="0">
              <a:latin typeface="Calibri" pitchFamily="34" charset="0"/>
            </a:endParaRPr>
          </a:p>
          <a:p>
            <a:pPr marL="0" lvl="1" indent="0" defTabSz="403225">
              <a:spcBef>
                <a:spcPts val="0"/>
              </a:spcBef>
              <a:buNone/>
            </a:pPr>
            <a:r>
              <a:rPr lang="en-US" sz="1600" b="1" u="sng" dirty="0" smtClean="0">
                <a:latin typeface="Calibri" pitchFamily="34" charset="0"/>
              </a:rPr>
              <a:t>(</a:t>
            </a:r>
            <a:r>
              <a:rPr lang="en-US" sz="1600" b="1" u="sng" dirty="0" smtClean="0">
                <a:solidFill>
                  <a:srgbClr val="FF0000"/>
                </a:solidFill>
                <a:latin typeface="Calibri" pitchFamily="34" charset="0"/>
              </a:rPr>
              <a:t>$0*543</a:t>
            </a:r>
            <a:r>
              <a:rPr lang="en-US" sz="1600" b="1" u="sng" dirty="0" smtClean="0">
                <a:latin typeface="Calibri" pitchFamily="34" charset="0"/>
              </a:rPr>
              <a:t>) </a:t>
            </a:r>
            <a:r>
              <a:rPr lang="en-US" sz="1600" b="1" u="sng" dirty="0">
                <a:latin typeface="Calibri" pitchFamily="34" charset="0"/>
              </a:rPr>
              <a:t>+ </a:t>
            </a:r>
            <a:r>
              <a:rPr lang="en-US" sz="1600" b="1" u="sng" dirty="0" smtClean="0">
                <a:latin typeface="Calibri" pitchFamily="34" charset="0"/>
              </a:rPr>
              <a:t>(</a:t>
            </a:r>
            <a:r>
              <a:rPr lang="en-US" sz="1600" b="1" u="sng" dirty="0" smtClean="0">
                <a:solidFill>
                  <a:srgbClr val="0070C0"/>
                </a:solidFill>
                <a:latin typeface="Calibri" pitchFamily="34" charset="0"/>
              </a:rPr>
              <a:t>$796*2,362</a:t>
            </a:r>
            <a:r>
              <a:rPr lang="en-US" sz="1600" b="1" u="sng" dirty="0" smtClean="0">
                <a:latin typeface="Calibri" pitchFamily="34" charset="0"/>
              </a:rPr>
              <a:t>) + (</a:t>
            </a:r>
            <a:r>
              <a:rPr lang="en-US" sz="1600" b="1" u="sng" dirty="0" smtClean="0">
                <a:solidFill>
                  <a:srgbClr val="00823B"/>
                </a:solidFill>
                <a:latin typeface="Calibri" pitchFamily="34" charset="0"/>
              </a:rPr>
              <a:t>$1,023*1</a:t>
            </a:r>
            <a:r>
              <a:rPr lang="en-US" sz="1600" b="1" u="sng" dirty="0" smtClean="0">
                <a:latin typeface="Calibri" pitchFamily="34" charset="0"/>
              </a:rPr>
              <a:t>) + (</a:t>
            </a:r>
            <a:r>
              <a:rPr lang="en-US" sz="1600" b="1" u="sng" dirty="0" smtClean="0">
                <a:solidFill>
                  <a:srgbClr val="7030A0"/>
                </a:solidFill>
                <a:latin typeface="Calibri" pitchFamily="34" charset="0"/>
              </a:rPr>
              <a:t>$1,230*284</a:t>
            </a:r>
            <a:r>
              <a:rPr lang="en-US" sz="1600" b="1" u="sng" dirty="0" smtClean="0">
                <a:latin typeface="Calibri" pitchFamily="34" charset="0"/>
              </a:rPr>
              <a:t>) + (</a:t>
            </a:r>
            <a:r>
              <a:rPr lang="en-US" sz="1600" b="1" u="sng" dirty="0" smtClean="0">
                <a:solidFill>
                  <a:srgbClr val="DEA900"/>
                </a:solidFill>
                <a:latin typeface="Calibri" pitchFamily="34" charset="0"/>
              </a:rPr>
              <a:t>$1,722*10</a:t>
            </a:r>
            <a:r>
              <a:rPr lang="en-US" sz="1600" b="1" u="sng" dirty="0" smtClean="0">
                <a:latin typeface="Calibri" pitchFamily="34" charset="0"/>
              </a:rPr>
              <a:t>)</a:t>
            </a:r>
            <a:r>
              <a:rPr lang="en-US" sz="1600" b="1" dirty="0" smtClean="0">
                <a:latin typeface="Calibri" pitchFamily="34" charset="0"/>
              </a:rPr>
              <a:t> = $702</a:t>
            </a:r>
            <a:endParaRPr lang="en-US" sz="1600" b="1" u="sng" dirty="0">
              <a:latin typeface="Calibri" pitchFamily="34" charset="0"/>
            </a:endParaRPr>
          </a:p>
          <a:p>
            <a:pPr marL="0" lvl="1" indent="0" defTabSz="403225">
              <a:spcBef>
                <a:spcPts val="0"/>
              </a:spcBef>
              <a:buNone/>
              <a:tabLst>
                <a:tab pos="2230438" algn="l"/>
              </a:tabLst>
            </a:pPr>
            <a:r>
              <a:rPr lang="en-US" sz="1600" b="1" dirty="0">
                <a:latin typeface="Calibri" pitchFamily="34" charset="0"/>
              </a:rPr>
              <a:t>	</a:t>
            </a:r>
            <a:r>
              <a:rPr lang="en-US" sz="1600" b="1" dirty="0" smtClean="0">
                <a:latin typeface="Calibri" pitchFamily="34" charset="0"/>
              </a:rPr>
              <a:t>3,200</a:t>
            </a:r>
            <a:endParaRPr lang="en-US" sz="1600" b="1" dirty="0">
              <a:latin typeface="Calibri" pitchFamily="34" charset="0"/>
            </a:endParaRPr>
          </a:p>
          <a:p>
            <a:pPr marL="0" lvl="1" indent="0">
              <a:spcBef>
                <a:spcPts val="0"/>
              </a:spcBef>
              <a:buNone/>
            </a:pPr>
            <a:endParaRPr lang="en-US" sz="2000" b="1" dirty="0">
              <a:latin typeface="Calibri"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170758902"/>
              </p:ext>
            </p:extLst>
          </p:nvPr>
        </p:nvGraphicFramePr>
        <p:xfrm>
          <a:off x="152399" y="2507297"/>
          <a:ext cx="8839201" cy="2369502"/>
        </p:xfrm>
        <a:graphic>
          <a:graphicData uri="http://schemas.openxmlformats.org/drawingml/2006/table">
            <a:tbl>
              <a:tblPr/>
              <a:tblGrid>
                <a:gridCol w="4495801"/>
                <a:gridCol w="685800"/>
                <a:gridCol w="762000"/>
                <a:gridCol w="762000"/>
                <a:gridCol w="762000"/>
                <a:gridCol w="685800"/>
                <a:gridCol w="685800"/>
              </a:tblGrid>
              <a:tr h="263278">
                <a:tc>
                  <a:txBody>
                    <a:bodyPr/>
                    <a:lstStyle/>
                    <a:p>
                      <a:pPr algn="l" fontAlgn="b"/>
                      <a:endParaRPr lang="en-US" sz="1000" b="1" i="0" u="none" strike="noStrike" dirty="0">
                        <a:effectLst/>
                        <a:latin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a:txBody>
                    <a:bodyPr/>
                    <a:lstStyle/>
                    <a:p>
                      <a:pPr algn="l" fontAlgn="b"/>
                      <a:r>
                        <a:rPr lang="en-US" sz="1000" b="1" i="0" u="none" strike="noStrike">
                          <a:effectLst/>
                          <a:latin typeface="Calibri" panose="020F050202020403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5">
                  <a:txBody>
                    <a:bodyPr/>
                    <a:lstStyle/>
                    <a:p>
                      <a:pPr algn="ctr" fontAlgn="b"/>
                      <a:r>
                        <a:rPr lang="en-US" sz="1000" b="1" i="0" u="none" strike="noStrike" dirty="0">
                          <a:effectLst/>
                          <a:latin typeface="Calibri" panose="020F0502020204030204" pitchFamily="34" charset="0"/>
                        </a:rPr>
                        <a:t>Bill Payment-Assisted Household Main Fuel</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789834">
                <a:tc>
                  <a:txBody>
                    <a:bodyPr/>
                    <a:lstStyle/>
                    <a:p>
                      <a:pPr algn="l" fontAlgn="b"/>
                      <a:r>
                        <a:rPr lang="en-US" sz="1000" b="1" i="0" u="none" strike="noStrike" dirty="0" smtClean="0">
                          <a:effectLst/>
                          <a:latin typeface="Calibri" panose="020F0502020204030204" pitchFamily="34" charset="0"/>
                        </a:rPr>
                        <a:t> B</a:t>
                      </a:r>
                      <a:r>
                        <a:rPr lang="en-US" sz="1000" b="1" i="0" u="none" strike="noStrike" dirty="0">
                          <a:effectLst/>
                          <a:latin typeface="Calibri" panose="020F0502020204030204" pitchFamily="34" charset="0"/>
                        </a:rPr>
                        <a:t>.  All Households with 12 Consecutive Months of Bill Data (Main Fuel and Electric)</a:t>
                      </a:r>
                    </a:p>
                  </a:txBody>
                  <a:tcPr marL="0" marR="0" marT="0"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1" i="1" u="none" strike="noStrike">
                          <a:effectLst/>
                          <a:latin typeface="Calibri" panose="020F0502020204030204" pitchFamily="34" charset="0"/>
                        </a:rPr>
                        <a:t>All Households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dirty="0">
                          <a:effectLst/>
                          <a:latin typeface="Calibri" panose="020F0502020204030204" pitchFamily="34" charset="0"/>
                        </a:rPr>
                        <a:t>Electricity</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dirty="0">
                          <a:effectLst/>
                          <a:latin typeface="Calibri" panose="020F0502020204030204" pitchFamily="34" charset="0"/>
                        </a:rPr>
                        <a:t>Natural Gas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a:effectLst/>
                          <a:latin typeface="Calibri" panose="020F0502020204030204" pitchFamily="34" charset="0"/>
                        </a:rPr>
                        <a:t>Fuel Oil</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a:effectLst/>
                          <a:latin typeface="Calibri" panose="020F0502020204030204" pitchFamily="34" charset="0"/>
                        </a:rPr>
                        <a:t>Propane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a:effectLst/>
                          <a:latin typeface="Calibri" panose="020F0502020204030204" pitchFamily="34" charset="0"/>
                        </a:rPr>
                        <a:t>Other Fuels</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26556">
                <a:tc>
                  <a:txBody>
                    <a:bodyPr/>
                    <a:lstStyle/>
                    <a:p>
                      <a:pPr marL="401638" indent="-401638" algn="l" fontAlgn="b"/>
                      <a:r>
                        <a:rPr lang="en-US" sz="1000" b="0" i="0" u="none" strike="noStrike" dirty="0">
                          <a:effectLst/>
                          <a:latin typeface="Calibri" panose="020F0502020204030204" pitchFamily="34" charset="0"/>
                        </a:rPr>
                        <a:t>      1. </a:t>
                      </a:r>
                      <a:r>
                        <a:rPr lang="en-US" sz="1000" b="1" i="0" u="none" strike="noStrike" dirty="0">
                          <a:effectLst/>
                          <a:latin typeface="Calibri" panose="020F0502020204030204" pitchFamily="34" charset="0"/>
                        </a:rPr>
                        <a:t>   </a:t>
                      </a:r>
                      <a:r>
                        <a:rPr lang="en-US" sz="1000" b="0" i="0" u="none" strike="noStrike" dirty="0">
                          <a:effectLst/>
                          <a:latin typeface="Calibri" panose="020F0502020204030204" pitchFamily="34" charset="0"/>
                        </a:rPr>
                        <a:t>Unduplicated Number of Households with 12 Consecutive Months of  Bill Data (Main Fuel and Electric)</a:t>
                      </a:r>
                      <a:endParaRPr lang="en-US" sz="1000" b="1" i="0" u="none" strike="noStrike" dirty="0">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9525" cap="flat" cmpd="sng" algn="ctr">
                      <a:solidFill>
                        <a:schemeClr val="bg1">
                          <a:lumMod val="50000"/>
                        </a:schemeClr>
                      </a:solidFill>
                      <a:prstDash val="sysDot"/>
                      <a:round/>
                      <a:headEnd type="none" w="med" len="med"/>
                      <a:tailEnd type="none" w="med" len="med"/>
                    </a:lnB>
                  </a:tcPr>
                </a:tc>
                <a:tc>
                  <a:txBody>
                    <a:bodyPr/>
                    <a:lstStyle/>
                    <a:p>
                      <a:pPr algn="r" fontAlgn="b"/>
                      <a:r>
                        <a:rPr lang="en-US" sz="1600" b="1" i="0" u="none" strike="noStrike" dirty="0">
                          <a:solidFill>
                            <a:schemeClr val="tx1"/>
                          </a:solidFill>
                          <a:effectLst/>
                          <a:latin typeface="Calibri" panose="020F0502020204030204" pitchFamily="34" charset="0"/>
                        </a:rPr>
                        <a:t>3,200</a:t>
                      </a:r>
                      <a:r>
                        <a:rPr lang="en-US" sz="1600" b="1" i="0" u="none" strike="noStrike" dirty="0">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600" b="1" i="0" u="none" strike="noStrike" dirty="0">
                          <a:solidFill>
                            <a:srgbClr val="FF0000"/>
                          </a:solidFill>
                          <a:effectLst/>
                          <a:latin typeface="Calibri" panose="020F0502020204030204" pitchFamily="34" charset="0"/>
                        </a:rPr>
                        <a:t>543</a:t>
                      </a:r>
                      <a:r>
                        <a:rPr lang="en-US" sz="1600" b="1" i="0" u="none" strike="noStrike" dirty="0">
                          <a:solidFill>
                            <a:srgbClr val="0070C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alpha val="25000"/>
                      </a:srgbClr>
                    </a:solidFill>
                  </a:tcPr>
                </a:tc>
                <a:tc>
                  <a:txBody>
                    <a:bodyPr/>
                    <a:lstStyle/>
                    <a:p>
                      <a:pPr algn="r" fontAlgn="b"/>
                      <a:r>
                        <a:rPr lang="en-US" sz="1600" b="1" i="0" u="none" strike="noStrike" dirty="0">
                          <a:solidFill>
                            <a:srgbClr val="0070C0"/>
                          </a:solidFill>
                          <a:effectLst/>
                          <a:latin typeface="Calibri" panose="020F0502020204030204" pitchFamily="34" charset="0"/>
                        </a:rPr>
                        <a:t>2,362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DBEF"/>
                    </a:solidFill>
                  </a:tcPr>
                </a:tc>
                <a:tc>
                  <a:txBody>
                    <a:bodyPr/>
                    <a:lstStyle/>
                    <a:p>
                      <a:pPr algn="r" fontAlgn="b"/>
                      <a:r>
                        <a:rPr lang="en-US" sz="1600" b="1" i="0" u="none" strike="noStrike" dirty="0">
                          <a:solidFill>
                            <a:srgbClr val="00823B"/>
                          </a:solidFill>
                          <a:effectLst/>
                          <a:latin typeface="Calibri" panose="020F0502020204030204" pitchFamily="34" charset="0"/>
                        </a:rPr>
                        <a:t>1</a:t>
                      </a:r>
                      <a:r>
                        <a:rPr lang="en-US" sz="1600" b="1" i="0" u="none" strike="noStrike" dirty="0">
                          <a:solidFill>
                            <a:srgbClr val="0070C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alpha val="25000"/>
                      </a:srgbClr>
                    </a:solidFill>
                  </a:tcPr>
                </a:tc>
                <a:tc>
                  <a:txBody>
                    <a:bodyPr/>
                    <a:lstStyle/>
                    <a:p>
                      <a:pPr algn="r" fontAlgn="b"/>
                      <a:r>
                        <a:rPr lang="en-US" sz="1600" b="1" i="0" u="none" strike="noStrike" dirty="0">
                          <a:solidFill>
                            <a:srgbClr val="7030A0"/>
                          </a:solidFill>
                          <a:effectLst/>
                          <a:latin typeface="Calibri" panose="020F0502020204030204" pitchFamily="34" charset="0"/>
                        </a:rPr>
                        <a:t>284</a:t>
                      </a:r>
                      <a:r>
                        <a:rPr lang="en-US" sz="1600" b="1" i="0" u="none" strike="noStrike" dirty="0">
                          <a:solidFill>
                            <a:srgbClr val="0070C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30A0">
                        <a:alpha val="25000"/>
                      </a:srgbClr>
                    </a:solidFill>
                  </a:tcPr>
                </a:tc>
                <a:tc>
                  <a:txBody>
                    <a:bodyPr/>
                    <a:lstStyle/>
                    <a:p>
                      <a:pPr algn="r" fontAlgn="b"/>
                      <a:r>
                        <a:rPr lang="en-US" sz="1600" b="1" i="0" u="none" strike="noStrike" dirty="0">
                          <a:solidFill>
                            <a:srgbClr val="DEA900"/>
                          </a:solidFill>
                          <a:effectLst/>
                          <a:latin typeface="Calibri" panose="020F0502020204030204" pitchFamily="34" charset="0"/>
                        </a:rPr>
                        <a:t>10</a:t>
                      </a:r>
                      <a:r>
                        <a:rPr lang="en-US" sz="1600" b="1" i="0" u="none" strike="noStrike" dirty="0">
                          <a:solidFill>
                            <a:srgbClr val="CC33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alpha val="25000"/>
                      </a:srgbClr>
                    </a:solidFill>
                  </a:tcPr>
                </a:tc>
              </a:tr>
              <a:tr h="263278">
                <a:tc>
                  <a:txBody>
                    <a:bodyPr/>
                    <a:lstStyle/>
                    <a:p>
                      <a:pPr algn="l" fontAlgn="b"/>
                      <a:r>
                        <a:rPr lang="en-US" sz="1000" b="0" i="0" u="none" strike="noStrike" dirty="0">
                          <a:effectLst/>
                          <a:latin typeface="Calibri" panose="020F0502020204030204" pitchFamily="34" charset="0"/>
                        </a:rPr>
                        <a:t>      4.    Average Annual Main Heating Fuel Bill</a:t>
                      </a:r>
                    </a:p>
                  </a:txBody>
                  <a:tcPr marL="0" marR="0" marT="0"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9525" cap="flat" cmpd="sng" algn="ctr">
                      <a:solidFill>
                        <a:schemeClr val="bg1">
                          <a:lumMod val="50000"/>
                        </a:schemeClr>
                      </a:solidFill>
                      <a:prstDash val="sysDot"/>
                      <a:round/>
                      <a:headEnd type="none" w="med" len="med"/>
                      <a:tailEnd type="none" w="med" len="med"/>
                    </a:lnT>
                    <a:lnB w="9525" cap="flat" cmpd="sng" algn="ctr">
                      <a:solidFill>
                        <a:schemeClr val="bg1">
                          <a:lumMod val="50000"/>
                        </a:schemeClr>
                      </a:solidFill>
                      <a:prstDash val="sysDot"/>
                      <a:round/>
                      <a:headEnd type="none" w="med" len="med"/>
                      <a:tailEnd type="none" w="med" len="med"/>
                    </a:lnB>
                  </a:tcPr>
                </a:tc>
                <a:tc>
                  <a:txBody>
                    <a:bodyPr/>
                    <a:lstStyle/>
                    <a:p>
                      <a:pPr algn="r" fontAlgn="b"/>
                      <a:r>
                        <a:rPr lang="en-US" sz="1000" b="0" i="0" u="none" strike="noStrike" dirty="0">
                          <a:effectLst/>
                          <a:latin typeface="Calibri" panose="020F0502020204030204" pitchFamily="34" charset="0"/>
                        </a:rPr>
                        <a:t>$973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effectLst/>
                          <a:latin typeface="Calibri" panose="020F0502020204030204" pitchFamily="34" charset="0"/>
                        </a:rPr>
                        <a:t>$1,828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a:effectLst/>
                          <a:latin typeface="Calibri" panose="020F0502020204030204" pitchFamily="34" charset="0"/>
                        </a:rPr>
                        <a:t>$736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a:effectLst/>
                          <a:latin typeface="Calibri" panose="020F0502020204030204" pitchFamily="34" charset="0"/>
                        </a:rPr>
                        <a:t>$767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effectLst/>
                          <a:latin typeface="Calibri" panose="020F0502020204030204" pitchFamily="34" charset="0"/>
                        </a:rPr>
                        <a:t>$1,319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a:effectLst/>
                          <a:latin typeface="Calibri" panose="020F0502020204030204" pitchFamily="34" charset="0"/>
                        </a:rPr>
                        <a:t>$553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3278">
                <a:tc>
                  <a:txBody>
                    <a:bodyPr/>
                    <a:lstStyle/>
                    <a:p>
                      <a:pPr algn="l" fontAlgn="b"/>
                      <a:r>
                        <a:rPr lang="en-US" sz="1000" b="0" i="0" u="none" strike="noStrike" dirty="0">
                          <a:effectLst/>
                          <a:latin typeface="Calibri" panose="020F0502020204030204" pitchFamily="34" charset="0"/>
                        </a:rPr>
                        <a:t>      5.    Average Annual Electricity Bill</a:t>
                      </a:r>
                    </a:p>
                  </a:txBody>
                  <a:tcPr marL="0" marR="0" marT="0"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9525" cap="flat" cmpd="sng" algn="ctr">
                      <a:solidFill>
                        <a:schemeClr val="bg1">
                          <a:lumMod val="50000"/>
                        </a:schemeClr>
                      </a:solidFill>
                      <a:prstDash val="sysDot"/>
                      <a:round/>
                      <a:headEnd type="none" w="med" len="med"/>
                      <a:tailEnd type="none" w="med" len="med"/>
                    </a:lnT>
                    <a:lnB w="9525" cap="flat" cmpd="sng" algn="ctr">
                      <a:solidFill>
                        <a:schemeClr val="bg1">
                          <a:lumMod val="50000"/>
                        </a:schemeClr>
                      </a:solidFill>
                      <a:prstDash val="sysDot"/>
                      <a:round/>
                      <a:headEnd type="none" w="med" len="med"/>
                      <a:tailEnd type="none" w="med" len="med"/>
                    </a:lnB>
                    <a:noFill/>
                  </a:tcPr>
                </a:tc>
                <a:tc>
                  <a:txBody>
                    <a:bodyPr/>
                    <a:lstStyle/>
                    <a:p>
                      <a:pPr algn="r" fontAlgn="b"/>
                      <a:r>
                        <a:rPr lang="en-US" sz="1600" b="1" i="0" u="none" strike="noStrike" dirty="0">
                          <a:effectLst/>
                          <a:latin typeface="Calibri" panose="020F0502020204030204" pitchFamily="34" charset="0"/>
                        </a:rPr>
                        <a:t>$702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1600" b="1" i="0" u="none" strike="noStrike" dirty="0">
                          <a:solidFill>
                            <a:srgbClr val="FF0000"/>
                          </a:solidFill>
                          <a:effectLst/>
                          <a:latin typeface="Calibri" panose="020F0502020204030204" pitchFamily="34" charset="0"/>
                        </a:rPr>
                        <a:t>$0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alpha val="25000"/>
                      </a:srgbClr>
                    </a:solidFill>
                  </a:tcPr>
                </a:tc>
                <a:tc>
                  <a:txBody>
                    <a:bodyPr/>
                    <a:lstStyle/>
                    <a:p>
                      <a:pPr algn="r" fontAlgn="b"/>
                      <a:r>
                        <a:rPr lang="en-US" sz="1600" b="1" i="0" u="none" strike="noStrike" dirty="0">
                          <a:solidFill>
                            <a:srgbClr val="0070C0"/>
                          </a:solidFill>
                          <a:effectLst/>
                          <a:latin typeface="Calibri" panose="020F0502020204030204" pitchFamily="34" charset="0"/>
                        </a:rPr>
                        <a:t>$796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alpha val="25000"/>
                      </a:srgbClr>
                    </a:solidFill>
                  </a:tcPr>
                </a:tc>
                <a:tc>
                  <a:txBody>
                    <a:bodyPr/>
                    <a:lstStyle/>
                    <a:p>
                      <a:pPr algn="r" fontAlgn="b"/>
                      <a:r>
                        <a:rPr lang="en-US" sz="1600" b="1" i="0" u="none" strike="noStrike" dirty="0">
                          <a:solidFill>
                            <a:srgbClr val="00823B"/>
                          </a:solidFill>
                          <a:effectLst/>
                          <a:latin typeface="Calibri" panose="020F0502020204030204" pitchFamily="34" charset="0"/>
                        </a:rPr>
                        <a:t>$1,023</a:t>
                      </a:r>
                      <a:r>
                        <a:rPr lang="en-US" sz="1600" b="1" i="0" u="none" strike="noStrike" dirty="0">
                          <a:solidFill>
                            <a:srgbClr val="FF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alpha val="25000"/>
                      </a:srgbClr>
                    </a:solidFill>
                  </a:tcPr>
                </a:tc>
                <a:tc>
                  <a:txBody>
                    <a:bodyPr/>
                    <a:lstStyle/>
                    <a:p>
                      <a:pPr algn="r" fontAlgn="b"/>
                      <a:r>
                        <a:rPr lang="en-US" sz="1600" b="1" i="0" u="none" strike="noStrike" dirty="0">
                          <a:solidFill>
                            <a:srgbClr val="7030A0"/>
                          </a:solidFill>
                          <a:effectLst/>
                          <a:latin typeface="Calibri" panose="020F0502020204030204" pitchFamily="34" charset="0"/>
                        </a:rPr>
                        <a:t>$1,230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30A0">
                        <a:alpha val="25000"/>
                      </a:srgbClr>
                    </a:solidFill>
                  </a:tcPr>
                </a:tc>
                <a:tc>
                  <a:txBody>
                    <a:bodyPr/>
                    <a:lstStyle/>
                    <a:p>
                      <a:pPr algn="r" fontAlgn="b"/>
                      <a:r>
                        <a:rPr lang="en-US" sz="1600" b="1" i="0" u="none" strike="noStrike" dirty="0">
                          <a:solidFill>
                            <a:srgbClr val="DEA900"/>
                          </a:solidFill>
                          <a:effectLst/>
                          <a:latin typeface="Calibri" panose="020F0502020204030204" pitchFamily="34" charset="0"/>
                        </a:rPr>
                        <a:t>$1,722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alpha val="25000"/>
                      </a:srgbClr>
                    </a:solidFill>
                  </a:tcPr>
                </a:tc>
              </a:tr>
              <a:tr h="263278">
                <a:tc>
                  <a:txBody>
                    <a:bodyPr/>
                    <a:lstStyle/>
                    <a:p>
                      <a:pPr algn="l" fontAlgn="b"/>
                      <a:r>
                        <a:rPr lang="en-US" sz="1000" b="0" i="0" u="none" strike="noStrike" dirty="0">
                          <a:effectLst/>
                          <a:latin typeface="Calibri" panose="020F0502020204030204" pitchFamily="34" charset="0"/>
                        </a:rPr>
                        <a:t>      6.    Average Annual Total Residential Energy Bill</a:t>
                      </a:r>
                    </a:p>
                  </a:txBody>
                  <a:tcPr marL="0" marR="0" marT="0"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9525" cap="flat" cmpd="sng" algn="ctr">
                      <a:solidFill>
                        <a:schemeClr val="bg1">
                          <a:lumMod val="50000"/>
                        </a:schemeClr>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algn="r" fontAlgn="b"/>
                      <a:r>
                        <a:rPr lang="en-US" sz="1000" b="1" i="0" u="none" strike="noStrike" dirty="0">
                          <a:effectLst/>
                          <a:latin typeface="Calibri" panose="020F0502020204030204" pitchFamily="34" charset="0"/>
                        </a:rPr>
                        <a:t>$1,675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algn="r" fontAlgn="b"/>
                      <a:r>
                        <a:rPr lang="en-US" sz="1000" b="1" i="0" u="none" strike="noStrike" dirty="0">
                          <a:effectLst/>
                          <a:latin typeface="Calibri" panose="020F0502020204030204" pitchFamily="34" charset="0"/>
                        </a:rPr>
                        <a:t>$1,828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algn="r" fontAlgn="b"/>
                      <a:r>
                        <a:rPr lang="en-US" sz="1000" b="1" i="0" u="none" strike="noStrike">
                          <a:effectLst/>
                          <a:latin typeface="Calibri" panose="020F0502020204030204" pitchFamily="34" charset="0"/>
                        </a:rPr>
                        <a:t>$1,533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algn="r" fontAlgn="b"/>
                      <a:r>
                        <a:rPr lang="en-US" sz="1000" b="1" i="0" u="none" strike="noStrike">
                          <a:effectLst/>
                          <a:latin typeface="Calibri" panose="020F0502020204030204" pitchFamily="34" charset="0"/>
                        </a:rPr>
                        <a:t>$1,790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algn="r" fontAlgn="b"/>
                      <a:r>
                        <a:rPr lang="en-US" sz="1000" b="1" i="0" u="none" strike="noStrike">
                          <a:effectLst/>
                          <a:latin typeface="Calibri" panose="020F0502020204030204" pitchFamily="34" charset="0"/>
                        </a:rPr>
                        <a:t>$2,549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algn="r" fontAlgn="b"/>
                      <a:r>
                        <a:rPr lang="en-US" sz="1000" b="1" i="0" u="none" strike="noStrike" dirty="0">
                          <a:effectLst/>
                          <a:latin typeface="Calibri" panose="020F0502020204030204" pitchFamily="34" charset="0"/>
                        </a:rPr>
                        <a:t>$2,276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r>
            </a:tbl>
          </a:graphicData>
        </a:graphic>
      </p:graphicFrame>
    </p:spTree>
    <p:extLst>
      <p:ext uri="{BB962C8B-B14F-4D97-AF65-F5344CB8AC3E}">
        <p14:creationId xmlns:p14="http://schemas.microsoft.com/office/powerpoint/2010/main" val="183855137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0" y="281622"/>
            <a:ext cx="9144000" cy="990600"/>
          </a:xfrm>
        </p:spPr>
        <p:txBody>
          <a:bodyPr>
            <a:noAutofit/>
          </a:bodyPr>
          <a:lstStyle/>
          <a:p>
            <a:pPr marL="2063750" indent="-1952625">
              <a:lnSpc>
                <a:spcPct val="80000"/>
              </a:lnSpc>
            </a:pPr>
            <a:r>
              <a:rPr lang="en-US" sz="2800" b="1" dirty="0">
                <a:latin typeface="Calibri" pitchFamily="34" charset="0"/>
              </a:rPr>
              <a:t>Section II: Completing the Energy Burden Measures Section </a:t>
            </a:r>
            <a:r>
              <a:rPr lang="en-US" sz="2800" b="1" dirty="0" smtClean="0">
                <a:latin typeface="Calibri" pitchFamily="34" charset="0"/>
              </a:rPr>
              <a:t>Section B</a:t>
            </a:r>
            <a:endParaRPr lang="en-US" sz="2800" b="1" i="1" dirty="0">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29</a:t>
            </a:fld>
            <a:endParaRPr lang="en-US"/>
          </a:p>
        </p:txBody>
      </p:sp>
      <p:sp>
        <p:nvSpPr>
          <p:cNvPr id="10" name="Content Placeholder 2"/>
          <p:cNvSpPr>
            <a:spLocks noGrp="1"/>
          </p:cNvSpPr>
          <p:nvPr>
            <p:ph sz="quarter" idx="1"/>
          </p:nvPr>
        </p:nvSpPr>
        <p:spPr>
          <a:xfrm>
            <a:off x="304800" y="1752600"/>
            <a:ext cx="8686800" cy="4953000"/>
          </a:xfrm>
        </p:spPr>
        <p:txBody>
          <a:bodyPr>
            <a:noAutofit/>
          </a:bodyPr>
          <a:lstStyle/>
          <a:p>
            <a:pPr marL="0" lvl="1" indent="0">
              <a:spcBef>
                <a:spcPts val="0"/>
              </a:spcBef>
              <a:buNone/>
            </a:pPr>
            <a:r>
              <a:rPr lang="en-US" sz="2400" b="1" dirty="0" smtClean="0">
                <a:solidFill>
                  <a:srgbClr val="FF0000"/>
                </a:solidFill>
                <a:latin typeface="Calibri" pitchFamily="34" charset="0"/>
              </a:rPr>
              <a:t>Proposed change </a:t>
            </a:r>
            <a:r>
              <a:rPr lang="en-US" sz="2400" b="1" dirty="0" smtClean="0">
                <a:latin typeface="Calibri" pitchFamily="34" charset="0"/>
              </a:rPr>
              <a:t>for </a:t>
            </a:r>
            <a:r>
              <a:rPr lang="en-US" sz="2400" b="1" dirty="0">
                <a:latin typeface="Calibri" pitchFamily="34" charset="0"/>
              </a:rPr>
              <a:t>calculating </a:t>
            </a:r>
            <a:r>
              <a:rPr lang="en-US" sz="2400" b="1" dirty="0" smtClean="0">
                <a:latin typeface="Calibri" pitchFamily="34" charset="0"/>
              </a:rPr>
              <a:t>“</a:t>
            </a:r>
            <a:r>
              <a:rPr lang="en-US" sz="2400" b="1" dirty="0">
                <a:latin typeface="Calibri" pitchFamily="34" charset="0"/>
              </a:rPr>
              <a:t>Average Annual Electricity Bill” </a:t>
            </a:r>
            <a:r>
              <a:rPr lang="en-US" sz="2400" b="1" dirty="0" smtClean="0">
                <a:latin typeface="Calibri" pitchFamily="34" charset="0"/>
              </a:rPr>
              <a:t>for “All Households”:</a:t>
            </a:r>
          </a:p>
          <a:p>
            <a:pPr marL="0" lvl="1" indent="0">
              <a:spcBef>
                <a:spcPts val="0"/>
              </a:spcBef>
              <a:buNone/>
            </a:pPr>
            <a:endParaRPr lang="en-US" sz="2400" b="1" dirty="0" smtClean="0">
              <a:latin typeface="Calibri" pitchFamily="34" charset="0"/>
            </a:endParaRPr>
          </a:p>
          <a:p>
            <a:pPr marL="0" lvl="1" indent="0">
              <a:spcBef>
                <a:spcPts val="0"/>
              </a:spcBef>
              <a:buNone/>
            </a:pPr>
            <a:endParaRPr lang="en-US" sz="800" b="1" u="sng" dirty="0">
              <a:latin typeface="Calibri" pitchFamily="34" charset="0"/>
            </a:endParaRPr>
          </a:p>
          <a:p>
            <a:pPr marL="0" lvl="1" indent="0">
              <a:spcBef>
                <a:spcPts val="0"/>
              </a:spcBef>
              <a:buNone/>
            </a:pPr>
            <a:endParaRPr lang="en-US" sz="800" b="1" u="sng" dirty="0" smtClean="0">
              <a:latin typeface="Calibri" pitchFamily="34" charset="0"/>
            </a:endParaRPr>
          </a:p>
          <a:p>
            <a:pPr marL="0" lvl="1" indent="0">
              <a:spcBef>
                <a:spcPts val="0"/>
              </a:spcBef>
              <a:buNone/>
            </a:pPr>
            <a:endParaRPr lang="en-US" sz="800" b="1" u="sng" dirty="0">
              <a:latin typeface="Calibri" pitchFamily="34" charset="0"/>
            </a:endParaRPr>
          </a:p>
          <a:p>
            <a:pPr marL="0" lvl="1" indent="0">
              <a:spcBef>
                <a:spcPts val="0"/>
              </a:spcBef>
              <a:buNone/>
            </a:pPr>
            <a:endParaRPr lang="en-US" sz="800" b="1" u="sng" dirty="0" smtClean="0">
              <a:latin typeface="Calibri" pitchFamily="34" charset="0"/>
            </a:endParaRPr>
          </a:p>
          <a:p>
            <a:pPr marL="0" lvl="1" indent="0">
              <a:spcBef>
                <a:spcPts val="0"/>
              </a:spcBef>
              <a:buNone/>
            </a:pPr>
            <a:endParaRPr lang="en-US" sz="800" b="1" u="sng" dirty="0">
              <a:latin typeface="Calibri" pitchFamily="34" charset="0"/>
            </a:endParaRPr>
          </a:p>
          <a:p>
            <a:pPr marL="0" lvl="1" indent="0">
              <a:spcBef>
                <a:spcPts val="0"/>
              </a:spcBef>
              <a:buNone/>
            </a:pPr>
            <a:endParaRPr lang="en-US" sz="800" b="1" u="sng" dirty="0" smtClean="0">
              <a:latin typeface="Calibri" pitchFamily="34" charset="0"/>
            </a:endParaRPr>
          </a:p>
          <a:p>
            <a:pPr marL="0" lvl="1" indent="0">
              <a:spcBef>
                <a:spcPts val="0"/>
              </a:spcBef>
              <a:buNone/>
            </a:pPr>
            <a:endParaRPr lang="en-US" sz="800" b="1" u="sng" dirty="0">
              <a:latin typeface="Calibri" pitchFamily="34" charset="0"/>
            </a:endParaRPr>
          </a:p>
          <a:p>
            <a:pPr marL="0" lvl="1" indent="0">
              <a:spcBef>
                <a:spcPts val="0"/>
              </a:spcBef>
              <a:buNone/>
            </a:pPr>
            <a:endParaRPr lang="en-US" sz="800" b="1" u="sng" dirty="0" smtClean="0">
              <a:latin typeface="Calibri" pitchFamily="34" charset="0"/>
            </a:endParaRPr>
          </a:p>
          <a:p>
            <a:pPr marL="0" lvl="1" indent="0">
              <a:spcBef>
                <a:spcPts val="0"/>
              </a:spcBef>
              <a:buNone/>
            </a:pPr>
            <a:endParaRPr lang="en-US" sz="800" b="1" u="sng" dirty="0">
              <a:latin typeface="Calibri" pitchFamily="34" charset="0"/>
            </a:endParaRPr>
          </a:p>
          <a:p>
            <a:pPr marL="0" lvl="1" indent="0">
              <a:spcBef>
                <a:spcPts val="0"/>
              </a:spcBef>
              <a:buNone/>
            </a:pPr>
            <a:endParaRPr lang="en-US" sz="800" b="1" u="sng" dirty="0" smtClean="0">
              <a:latin typeface="Calibri" pitchFamily="34" charset="0"/>
            </a:endParaRPr>
          </a:p>
          <a:p>
            <a:pPr marL="0" lvl="1" indent="0">
              <a:spcBef>
                <a:spcPts val="0"/>
              </a:spcBef>
              <a:buNone/>
            </a:pPr>
            <a:endParaRPr lang="en-US" sz="1400" b="1" u="sng" dirty="0" smtClean="0">
              <a:latin typeface="Calibri" pitchFamily="34" charset="0"/>
            </a:endParaRPr>
          </a:p>
          <a:p>
            <a:pPr marL="0" lvl="1" indent="0">
              <a:spcBef>
                <a:spcPts val="0"/>
              </a:spcBef>
              <a:buNone/>
            </a:pPr>
            <a:endParaRPr lang="en-US" sz="1400" b="1" u="sng" dirty="0">
              <a:latin typeface="Calibri" pitchFamily="34" charset="0"/>
            </a:endParaRPr>
          </a:p>
          <a:p>
            <a:pPr marL="0" lvl="1" indent="0">
              <a:spcBef>
                <a:spcPts val="0"/>
              </a:spcBef>
              <a:buNone/>
            </a:pPr>
            <a:endParaRPr lang="en-US" sz="1400" b="1" u="sng" dirty="0" smtClean="0">
              <a:latin typeface="Calibri" pitchFamily="34" charset="0"/>
            </a:endParaRPr>
          </a:p>
          <a:p>
            <a:pPr marL="0" lvl="1" indent="0">
              <a:spcBef>
                <a:spcPts val="0"/>
              </a:spcBef>
              <a:buNone/>
            </a:pPr>
            <a:endParaRPr lang="en-US" sz="1400" b="1" u="sng" dirty="0" smtClean="0">
              <a:latin typeface="Calibri" pitchFamily="34" charset="0"/>
            </a:endParaRPr>
          </a:p>
          <a:p>
            <a:pPr marL="0" lvl="1" indent="0">
              <a:spcBef>
                <a:spcPts val="0"/>
              </a:spcBef>
              <a:buNone/>
            </a:pPr>
            <a:r>
              <a:rPr lang="en-US" sz="1400" b="1" u="sng" dirty="0" smtClean="0">
                <a:latin typeface="Calibri" pitchFamily="34" charset="0"/>
              </a:rPr>
              <a:t>Formula</a:t>
            </a:r>
            <a:r>
              <a:rPr lang="en-US" sz="1400" b="1" dirty="0" smtClean="0">
                <a:latin typeface="Calibri" pitchFamily="34" charset="0"/>
              </a:rPr>
              <a:t>:</a:t>
            </a:r>
          </a:p>
          <a:p>
            <a:pPr marL="0" lvl="1" indent="0">
              <a:spcBef>
                <a:spcPts val="0"/>
              </a:spcBef>
              <a:buNone/>
            </a:pPr>
            <a:endParaRPr lang="en-US" sz="800" b="1" dirty="0" smtClean="0">
              <a:latin typeface="Calibri" pitchFamily="34" charset="0"/>
            </a:endParaRPr>
          </a:p>
          <a:p>
            <a:pPr marL="0" lvl="1" indent="0">
              <a:spcBef>
                <a:spcPts val="0"/>
              </a:spcBef>
              <a:buNone/>
            </a:pPr>
            <a:r>
              <a:rPr lang="en-US" sz="1100" b="1" dirty="0">
                <a:latin typeface="Calibri" pitchFamily="34" charset="0"/>
              </a:rPr>
              <a:t>Remains the same, except now the numbers have changed because the “Average Annual Electricity Bill” for </a:t>
            </a:r>
            <a:r>
              <a:rPr lang="en-US" sz="1100" b="1" u="sng" dirty="0">
                <a:latin typeface="Calibri" pitchFamily="34" charset="0"/>
              </a:rPr>
              <a:t>electric </a:t>
            </a:r>
            <a:r>
              <a:rPr lang="en-US" sz="1100" b="1" u="sng" dirty="0" smtClean="0">
                <a:latin typeface="Calibri" pitchFamily="34" charset="0"/>
              </a:rPr>
              <a:t>main heat </a:t>
            </a:r>
            <a:r>
              <a:rPr lang="en-US" sz="1100" b="1" u="sng" dirty="0">
                <a:latin typeface="Calibri" pitchFamily="34" charset="0"/>
              </a:rPr>
              <a:t>households</a:t>
            </a:r>
            <a:r>
              <a:rPr lang="en-US" sz="1100" b="1" dirty="0">
                <a:latin typeface="Calibri" pitchFamily="34" charset="0"/>
              </a:rPr>
              <a:t> is no longer treated as $0.  As a result, the “Average Annual Electricity Bill” </a:t>
            </a:r>
            <a:r>
              <a:rPr lang="en-US" sz="1100" b="1" dirty="0" smtClean="0">
                <a:latin typeface="Calibri" pitchFamily="34" charset="0"/>
              </a:rPr>
              <a:t>for </a:t>
            </a:r>
            <a:r>
              <a:rPr lang="en-US" sz="1100" b="1" dirty="0">
                <a:latin typeface="Calibri" pitchFamily="34" charset="0"/>
              </a:rPr>
              <a:t>“All Households</a:t>
            </a:r>
            <a:r>
              <a:rPr lang="en-US" sz="1100" b="1" dirty="0" smtClean="0">
                <a:latin typeface="Calibri" pitchFamily="34" charset="0"/>
              </a:rPr>
              <a:t>” has increased ($806), the “Average Annual Heating Bill” for “All Households” has decreased ($869), and the </a:t>
            </a:r>
            <a:r>
              <a:rPr lang="en-US" sz="1100" b="1" dirty="0">
                <a:latin typeface="Calibri" pitchFamily="34" charset="0"/>
              </a:rPr>
              <a:t>“Total Bill” for “All Households” remains the same </a:t>
            </a:r>
            <a:r>
              <a:rPr lang="en-US" sz="1100" b="1" dirty="0" smtClean="0">
                <a:latin typeface="Calibri" pitchFamily="34" charset="0"/>
              </a:rPr>
              <a:t>($1,675).</a:t>
            </a:r>
          </a:p>
          <a:p>
            <a:pPr marL="0" lvl="1" indent="0">
              <a:spcBef>
                <a:spcPts val="0"/>
              </a:spcBef>
              <a:buNone/>
            </a:pPr>
            <a:endParaRPr lang="en-US" sz="800" b="1" dirty="0">
              <a:latin typeface="Calibri" pitchFamily="34" charset="0"/>
            </a:endParaRPr>
          </a:p>
          <a:p>
            <a:pPr marL="0" lvl="1" indent="0">
              <a:spcBef>
                <a:spcPts val="0"/>
              </a:spcBef>
              <a:buNone/>
            </a:pPr>
            <a:r>
              <a:rPr lang="en-US" sz="1400" b="1" u="sng" dirty="0">
                <a:latin typeface="Calibri" pitchFamily="34" charset="0"/>
              </a:rPr>
              <a:t>Calculation</a:t>
            </a:r>
            <a:r>
              <a:rPr lang="en-US" sz="1400" b="1" dirty="0">
                <a:latin typeface="Calibri" pitchFamily="34" charset="0"/>
              </a:rPr>
              <a:t>:</a:t>
            </a:r>
          </a:p>
          <a:p>
            <a:pPr marL="0" lvl="1" indent="0">
              <a:spcBef>
                <a:spcPts val="0"/>
              </a:spcBef>
              <a:buNone/>
            </a:pPr>
            <a:endParaRPr lang="en-US" sz="800" b="1" u="sng" dirty="0">
              <a:latin typeface="Calibri" pitchFamily="34" charset="0"/>
            </a:endParaRPr>
          </a:p>
          <a:p>
            <a:pPr marL="0" lvl="1" indent="0" defTabSz="403225">
              <a:spcBef>
                <a:spcPts val="0"/>
              </a:spcBef>
              <a:buNone/>
            </a:pPr>
            <a:r>
              <a:rPr lang="en-US" sz="1600" b="1" u="sng" dirty="0" smtClean="0">
                <a:latin typeface="Calibri" pitchFamily="34" charset="0"/>
              </a:rPr>
              <a:t>(</a:t>
            </a:r>
            <a:r>
              <a:rPr lang="en-US" sz="1600" b="1" u="sng" dirty="0" smtClean="0">
                <a:solidFill>
                  <a:srgbClr val="FF0000"/>
                </a:solidFill>
                <a:latin typeface="Calibri" pitchFamily="34" charset="0"/>
              </a:rPr>
              <a:t>$1,219*543</a:t>
            </a:r>
            <a:r>
              <a:rPr lang="en-US" sz="1600" b="1" u="sng" dirty="0" smtClean="0">
                <a:latin typeface="Calibri" pitchFamily="34" charset="0"/>
              </a:rPr>
              <a:t>) </a:t>
            </a:r>
            <a:r>
              <a:rPr lang="en-US" sz="1600" b="1" u="sng" dirty="0">
                <a:latin typeface="Calibri" pitchFamily="34" charset="0"/>
              </a:rPr>
              <a:t>+ </a:t>
            </a:r>
            <a:r>
              <a:rPr lang="en-US" sz="1600" b="1" u="sng" dirty="0" smtClean="0">
                <a:latin typeface="Calibri" pitchFamily="34" charset="0"/>
              </a:rPr>
              <a:t>(</a:t>
            </a:r>
            <a:r>
              <a:rPr lang="en-US" sz="1600" b="1" u="sng" dirty="0" smtClean="0">
                <a:solidFill>
                  <a:srgbClr val="0070C0"/>
                </a:solidFill>
                <a:latin typeface="Calibri" pitchFamily="34" charset="0"/>
              </a:rPr>
              <a:t>$796*2,362</a:t>
            </a:r>
            <a:r>
              <a:rPr lang="en-US" sz="1600" b="1" u="sng" dirty="0" smtClean="0">
                <a:latin typeface="Calibri" pitchFamily="34" charset="0"/>
              </a:rPr>
              <a:t>) + (</a:t>
            </a:r>
            <a:r>
              <a:rPr lang="en-US" sz="1600" b="1" u="sng" dirty="0" smtClean="0">
                <a:solidFill>
                  <a:srgbClr val="00823B"/>
                </a:solidFill>
                <a:latin typeface="Calibri" pitchFamily="34" charset="0"/>
              </a:rPr>
              <a:t>$1,023*1</a:t>
            </a:r>
            <a:r>
              <a:rPr lang="en-US" sz="1600" b="1" u="sng" dirty="0" smtClean="0">
                <a:latin typeface="Calibri" pitchFamily="34" charset="0"/>
              </a:rPr>
              <a:t>) + (</a:t>
            </a:r>
            <a:r>
              <a:rPr lang="en-US" sz="1600" b="1" u="sng" dirty="0" smtClean="0">
                <a:solidFill>
                  <a:srgbClr val="7030A0"/>
                </a:solidFill>
                <a:latin typeface="Calibri" pitchFamily="34" charset="0"/>
              </a:rPr>
              <a:t>$1,230*284</a:t>
            </a:r>
            <a:r>
              <a:rPr lang="en-US" sz="1600" b="1" u="sng" dirty="0" smtClean="0">
                <a:latin typeface="Calibri" pitchFamily="34" charset="0"/>
              </a:rPr>
              <a:t>) + (</a:t>
            </a:r>
            <a:r>
              <a:rPr lang="en-US" sz="1600" b="1" u="sng" dirty="0" smtClean="0">
                <a:solidFill>
                  <a:srgbClr val="DEA900"/>
                </a:solidFill>
                <a:latin typeface="Calibri" pitchFamily="34" charset="0"/>
              </a:rPr>
              <a:t>$1,722*10</a:t>
            </a:r>
            <a:r>
              <a:rPr lang="en-US" sz="1600" b="1" u="sng" dirty="0" smtClean="0">
                <a:latin typeface="Calibri" pitchFamily="34" charset="0"/>
              </a:rPr>
              <a:t>)</a:t>
            </a:r>
            <a:r>
              <a:rPr lang="en-US" sz="1600" b="1" dirty="0" smtClean="0">
                <a:latin typeface="Calibri" pitchFamily="34" charset="0"/>
              </a:rPr>
              <a:t> = </a:t>
            </a:r>
            <a:r>
              <a:rPr lang="en-US" sz="1600" b="1" dirty="0" smtClean="0">
                <a:latin typeface="Calibri" pitchFamily="34" charset="0"/>
              </a:rPr>
              <a:t>$909</a:t>
            </a:r>
            <a:endParaRPr lang="en-US" sz="1600" b="1" u="sng" dirty="0">
              <a:latin typeface="Calibri" pitchFamily="34" charset="0"/>
            </a:endParaRPr>
          </a:p>
          <a:p>
            <a:pPr marL="0" lvl="1" indent="0" defTabSz="403225">
              <a:spcBef>
                <a:spcPts val="0"/>
              </a:spcBef>
              <a:buNone/>
              <a:tabLst>
                <a:tab pos="2230438" algn="l"/>
              </a:tabLst>
            </a:pPr>
            <a:r>
              <a:rPr lang="en-US" sz="1600" b="1" dirty="0">
                <a:latin typeface="Calibri" pitchFamily="34" charset="0"/>
              </a:rPr>
              <a:t>	</a:t>
            </a:r>
            <a:r>
              <a:rPr lang="en-US" sz="1600" b="1" dirty="0" smtClean="0">
                <a:latin typeface="Calibri" pitchFamily="34" charset="0"/>
              </a:rPr>
              <a:t>3,200</a:t>
            </a:r>
            <a:endParaRPr lang="en-US" sz="1600" b="1" dirty="0">
              <a:latin typeface="Calibri" pitchFamily="34" charset="0"/>
            </a:endParaRPr>
          </a:p>
          <a:p>
            <a:pPr marL="0" lvl="1" indent="0">
              <a:spcBef>
                <a:spcPts val="0"/>
              </a:spcBef>
              <a:buNone/>
            </a:pPr>
            <a:endParaRPr lang="en-US" sz="2000" b="1" dirty="0">
              <a:latin typeface="Calibri"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223346662"/>
              </p:ext>
            </p:extLst>
          </p:nvPr>
        </p:nvGraphicFramePr>
        <p:xfrm>
          <a:off x="152399" y="2507297"/>
          <a:ext cx="8839201" cy="2369502"/>
        </p:xfrm>
        <a:graphic>
          <a:graphicData uri="http://schemas.openxmlformats.org/drawingml/2006/table">
            <a:tbl>
              <a:tblPr/>
              <a:tblGrid>
                <a:gridCol w="4495801"/>
                <a:gridCol w="685800"/>
                <a:gridCol w="762000"/>
                <a:gridCol w="762000"/>
                <a:gridCol w="762000"/>
                <a:gridCol w="685800"/>
                <a:gridCol w="685800"/>
              </a:tblGrid>
              <a:tr h="263278">
                <a:tc>
                  <a:txBody>
                    <a:bodyPr/>
                    <a:lstStyle/>
                    <a:p>
                      <a:pPr algn="l" fontAlgn="b"/>
                      <a:endParaRPr lang="en-US" sz="1000" b="1" i="0" u="none" strike="noStrike" dirty="0">
                        <a:effectLst/>
                        <a:latin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a:txBody>
                    <a:bodyPr/>
                    <a:lstStyle/>
                    <a:p>
                      <a:pPr algn="l" fontAlgn="b"/>
                      <a:r>
                        <a:rPr lang="en-US" sz="1000" b="1" i="0" u="none" strike="noStrike">
                          <a:effectLst/>
                          <a:latin typeface="Calibri" panose="020F050202020403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5">
                  <a:txBody>
                    <a:bodyPr/>
                    <a:lstStyle/>
                    <a:p>
                      <a:pPr algn="ctr" fontAlgn="b"/>
                      <a:r>
                        <a:rPr lang="en-US" sz="1000" b="1" i="0" u="none" strike="noStrike" dirty="0">
                          <a:effectLst/>
                          <a:latin typeface="Calibri" panose="020F0502020204030204" pitchFamily="34" charset="0"/>
                        </a:rPr>
                        <a:t>Bill Payment-Assisted Household Main Fuel</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789834">
                <a:tc>
                  <a:txBody>
                    <a:bodyPr/>
                    <a:lstStyle/>
                    <a:p>
                      <a:pPr algn="l" fontAlgn="b"/>
                      <a:r>
                        <a:rPr lang="en-US" sz="1000" b="1" i="0" u="none" strike="noStrike" dirty="0" smtClean="0">
                          <a:effectLst/>
                          <a:latin typeface="Calibri" panose="020F0502020204030204" pitchFamily="34" charset="0"/>
                        </a:rPr>
                        <a:t> B</a:t>
                      </a:r>
                      <a:r>
                        <a:rPr lang="en-US" sz="1000" b="1" i="0" u="none" strike="noStrike" dirty="0">
                          <a:effectLst/>
                          <a:latin typeface="Calibri" panose="020F0502020204030204" pitchFamily="34" charset="0"/>
                        </a:rPr>
                        <a:t>.  All Households with 12 Consecutive Months of Bill Data (Main Fuel and Electric)</a:t>
                      </a:r>
                    </a:p>
                  </a:txBody>
                  <a:tcPr marL="0" marR="0" marT="0"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1" i="1" u="none" strike="noStrike">
                          <a:effectLst/>
                          <a:latin typeface="Calibri" panose="020F0502020204030204" pitchFamily="34" charset="0"/>
                        </a:rPr>
                        <a:t>All Households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dirty="0">
                          <a:effectLst/>
                          <a:latin typeface="Calibri" panose="020F0502020204030204" pitchFamily="34" charset="0"/>
                        </a:rPr>
                        <a:t>Electricity</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dirty="0">
                          <a:effectLst/>
                          <a:latin typeface="Calibri" panose="020F0502020204030204" pitchFamily="34" charset="0"/>
                        </a:rPr>
                        <a:t>Natural Gas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a:effectLst/>
                          <a:latin typeface="Calibri" panose="020F0502020204030204" pitchFamily="34" charset="0"/>
                        </a:rPr>
                        <a:t>Fuel Oil</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a:effectLst/>
                          <a:latin typeface="Calibri" panose="020F0502020204030204" pitchFamily="34" charset="0"/>
                        </a:rPr>
                        <a:t>Propane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a:effectLst/>
                          <a:latin typeface="Calibri" panose="020F0502020204030204" pitchFamily="34" charset="0"/>
                        </a:rPr>
                        <a:t>Other Fuels</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26556">
                <a:tc>
                  <a:txBody>
                    <a:bodyPr/>
                    <a:lstStyle/>
                    <a:p>
                      <a:pPr marL="401638" indent="-401638" algn="l" fontAlgn="b"/>
                      <a:r>
                        <a:rPr lang="en-US" sz="1000" b="0" i="0" u="none" strike="noStrike" dirty="0">
                          <a:effectLst/>
                          <a:latin typeface="Calibri" panose="020F0502020204030204" pitchFamily="34" charset="0"/>
                        </a:rPr>
                        <a:t>      1. </a:t>
                      </a:r>
                      <a:r>
                        <a:rPr lang="en-US" sz="1000" b="1" i="0" u="none" strike="noStrike" dirty="0">
                          <a:effectLst/>
                          <a:latin typeface="Calibri" panose="020F0502020204030204" pitchFamily="34" charset="0"/>
                        </a:rPr>
                        <a:t>   </a:t>
                      </a:r>
                      <a:r>
                        <a:rPr lang="en-US" sz="1000" b="0" i="0" u="none" strike="noStrike" dirty="0">
                          <a:effectLst/>
                          <a:latin typeface="Calibri" panose="020F0502020204030204" pitchFamily="34" charset="0"/>
                        </a:rPr>
                        <a:t>Unduplicated Number of Households with 12 Consecutive Months of  Bill Data (Main Fuel and Electric)</a:t>
                      </a:r>
                      <a:endParaRPr lang="en-US" sz="1000" b="1" i="0" u="none" strike="noStrike" dirty="0">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9525" cap="flat" cmpd="sng" algn="ctr">
                      <a:solidFill>
                        <a:schemeClr val="bg1">
                          <a:lumMod val="50000"/>
                        </a:schemeClr>
                      </a:solidFill>
                      <a:prstDash val="sysDot"/>
                      <a:round/>
                      <a:headEnd type="none" w="med" len="med"/>
                      <a:tailEnd type="none" w="med" len="med"/>
                    </a:lnB>
                  </a:tcPr>
                </a:tc>
                <a:tc>
                  <a:txBody>
                    <a:bodyPr/>
                    <a:lstStyle/>
                    <a:p>
                      <a:pPr algn="r" fontAlgn="b"/>
                      <a:r>
                        <a:rPr lang="en-US" sz="1600" b="1" i="0" u="none" strike="noStrike" dirty="0">
                          <a:solidFill>
                            <a:schemeClr val="tx1"/>
                          </a:solidFill>
                          <a:effectLst/>
                          <a:latin typeface="Calibri" panose="020F0502020204030204" pitchFamily="34" charset="0"/>
                        </a:rPr>
                        <a:t>3,200</a:t>
                      </a:r>
                      <a:r>
                        <a:rPr lang="en-US" sz="1600" b="1" i="0" u="none" strike="noStrike" dirty="0">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600" b="1" i="0" u="none" strike="noStrike" dirty="0">
                          <a:solidFill>
                            <a:srgbClr val="FF0000"/>
                          </a:solidFill>
                          <a:effectLst/>
                          <a:latin typeface="Calibri" panose="020F0502020204030204" pitchFamily="34" charset="0"/>
                        </a:rPr>
                        <a:t>543</a:t>
                      </a:r>
                      <a:r>
                        <a:rPr lang="en-US" sz="1600" b="1" i="0" u="none" strike="noStrike" dirty="0">
                          <a:solidFill>
                            <a:srgbClr val="0070C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BFBF"/>
                    </a:solidFill>
                  </a:tcPr>
                </a:tc>
                <a:tc>
                  <a:txBody>
                    <a:bodyPr/>
                    <a:lstStyle/>
                    <a:p>
                      <a:pPr algn="r" fontAlgn="b"/>
                      <a:r>
                        <a:rPr lang="en-US" sz="1600" b="1" i="0" u="none" strike="noStrike" dirty="0">
                          <a:solidFill>
                            <a:srgbClr val="0070C0"/>
                          </a:solidFill>
                          <a:effectLst/>
                          <a:latin typeface="Calibri" panose="020F0502020204030204" pitchFamily="34" charset="0"/>
                        </a:rPr>
                        <a:t>2,362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alpha val="25000"/>
                      </a:srgbClr>
                    </a:solidFill>
                  </a:tcPr>
                </a:tc>
                <a:tc>
                  <a:txBody>
                    <a:bodyPr/>
                    <a:lstStyle/>
                    <a:p>
                      <a:pPr algn="r" fontAlgn="b"/>
                      <a:r>
                        <a:rPr lang="en-US" sz="1600" b="1" i="0" u="none" strike="noStrike" dirty="0">
                          <a:solidFill>
                            <a:srgbClr val="00823B"/>
                          </a:solidFill>
                          <a:effectLst/>
                          <a:latin typeface="Calibri" panose="020F0502020204030204" pitchFamily="34" charset="0"/>
                        </a:rPr>
                        <a:t>1</a:t>
                      </a:r>
                      <a:r>
                        <a:rPr lang="en-US" sz="1600" b="1" i="0" u="none" strike="noStrike" dirty="0">
                          <a:solidFill>
                            <a:srgbClr val="0070C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alpha val="25000"/>
                      </a:srgbClr>
                    </a:solidFill>
                  </a:tcPr>
                </a:tc>
                <a:tc>
                  <a:txBody>
                    <a:bodyPr/>
                    <a:lstStyle/>
                    <a:p>
                      <a:pPr algn="r" fontAlgn="b"/>
                      <a:r>
                        <a:rPr lang="en-US" sz="1600" b="1" i="0" u="none" strike="noStrike" dirty="0">
                          <a:solidFill>
                            <a:srgbClr val="7030A0"/>
                          </a:solidFill>
                          <a:effectLst/>
                          <a:latin typeface="Calibri" panose="020F0502020204030204" pitchFamily="34" charset="0"/>
                        </a:rPr>
                        <a:t>284</a:t>
                      </a:r>
                      <a:r>
                        <a:rPr lang="en-US" sz="1600" b="1" i="0" u="none" strike="noStrike" dirty="0">
                          <a:solidFill>
                            <a:srgbClr val="0070C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30A0">
                        <a:alpha val="25000"/>
                      </a:srgbClr>
                    </a:solidFill>
                  </a:tcPr>
                </a:tc>
                <a:tc>
                  <a:txBody>
                    <a:bodyPr/>
                    <a:lstStyle/>
                    <a:p>
                      <a:pPr algn="r" fontAlgn="b"/>
                      <a:r>
                        <a:rPr lang="en-US" sz="1600" b="1" i="0" u="none" strike="noStrike" dirty="0">
                          <a:solidFill>
                            <a:srgbClr val="DEA900"/>
                          </a:solidFill>
                          <a:effectLst/>
                          <a:latin typeface="Calibri" panose="020F0502020204030204" pitchFamily="34" charset="0"/>
                        </a:rPr>
                        <a:t>10</a:t>
                      </a:r>
                      <a:r>
                        <a:rPr lang="en-US" sz="1600" b="1" i="0" u="none" strike="noStrike" dirty="0">
                          <a:solidFill>
                            <a:srgbClr val="CC33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alpha val="25000"/>
                      </a:srgbClr>
                    </a:solidFill>
                  </a:tcPr>
                </a:tc>
              </a:tr>
              <a:tr h="263278">
                <a:tc>
                  <a:txBody>
                    <a:bodyPr/>
                    <a:lstStyle/>
                    <a:p>
                      <a:pPr algn="l" fontAlgn="b"/>
                      <a:r>
                        <a:rPr lang="en-US" sz="1000" b="0" i="0" u="none" strike="noStrike" dirty="0">
                          <a:effectLst/>
                          <a:latin typeface="Calibri" panose="020F0502020204030204" pitchFamily="34" charset="0"/>
                        </a:rPr>
                        <a:t>      4.    Average Annual Main Heating Fuel Bill</a:t>
                      </a:r>
                    </a:p>
                  </a:txBody>
                  <a:tcPr marL="0" marR="0" marT="0"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9525" cap="flat" cmpd="sng" algn="ctr">
                      <a:solidFill>
                        <a:schemeClr val="bg1">
                          <a:lumMod val="50000"/>
                        </a:schemeClr>
                      </a:solidFill>
                      <a:prstDash val="sysDot"/>
                      <a:round/>
                      <a:headEnd type="none" w="med" len="med"/>
                      <a:tailEnd type="none" w="med" len="med"/>
                    </a:lnT>
                    <a:lnB w="9525" cap="flat" cmpd="sng" algn="ctr">
                      <a:solidFill>
                        <a:schemeClr val="bg1">
                          <a:lumMod val="50000"/>
                        </a:schemeClr>
                      </a:solidFill>
                      <a:prstDash val="sysDot"/>
                      <a:round/>
                      <a:headEnd type="none" w="med" len="med"/>
                      <a:tailEnd type="none" w="med" len="med"/>
                    </a:lnB>
                  </a:tcPr>
                </a:tc>
                <a:tc>
                  <a:txBody>
                    <a:bodyPr/>
                    <a:lstStyle/>
                    <a:p>
                      <a:pPr algn="r" fontAlgn="b"/>
                      <a:r>
                        <a:rPr lang="en-US" sz="1050" b="0" i="0" u="none" strike="noStrike" dirty="0" smtClean="0">
                          <a:effectLst/>
                          <a:latin typeface="Calibri" panose="020F0502020204030204" pitchFamily="34" charset="0"/>
                        </a:rPr>
                        <a:t>$766</a:t>
                      </a:r>
                      <a:r>
                        <a:rPr lang="en-US" sz="1400" b="0" i="0" u="none" strike="noStrike" dirty="0" smtClean="0">
                          <a:effectLst/>
                          <a:latin typeface="Calibri" panose="020F0502020204030204" pitchFamily="34" charset="0"/>
                        </a:rPr>
                        <a:t> </a:t>
                      </a:r>
                      <a:endParaRPr lang="en-US" sz="1400" b="0" i="0" u="none" strike="noStrike" dirty="0">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smtClean="0">
                          <a:effectLst/>
                          <a:latin typeface="Calibri" panose="020F0502020204030204" pitchFamily="34" charset="0"/>
                        </a:rPr>
                        <a:t>$609 </a:t>
                      </a:r>
                      <a:endParaRPr lang="en-US" sz="1000" b="0" i="0" u="none" strike="noStrike" dirty="0">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effectLst/>
                          <a:latin typeface="Calibri" panose="020F0502020204030204" pitchFamily="34" charset="0"/>
                        </a:rPr>
                        <a:t>$736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a:effectLst/>
                          <a:latin typeface="Calibri" panose="020F0502020204030204" pitchFamily="34" charset="0"/>
                        </a:rPr>
                        <a:t>$767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effectLst/>
                          <a:latin typeface="Calibri" panose="020F0502020204030204" pitchFamily="34" charset="0"/>
                        </a:rPr>
                        <a:t>$1,319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a:effectLst/>
                          <a:latin typeface="Calibri" panose="020F0502020204030204" pitchFamily="34" charset="0"/>
                        </a:rPr>
                        <a:t>$553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3278">
                <a:tc>
                  <a:txBody>
                    <a:bodyPr/>
                    <a:lstStyle/>
                    <a:p>
                      <a:pPr algn="l" fontAlgn="b"/>
                      <a:r>
                        <a:rPr lang="en-US" sz="1000" b="0" i="0" u="none" strike="noStrike" dirty="0">
                          <a:effectLst/>
                          <a:latin typeface="Calibri" panose="020F0502020204030204" pitchFamily="34" charset="0"/>
                        </a:rPr>
                        <a:t>      5.    Average Annual Electricity Bill</a:t>
                      </a:r>
                    </a:p>
                  </a:txBody>
                  <a:tcPr marL="0" marR="0" marT="0"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9525" cap="flat" cmpd="sng" algn="ctr">
                      <a:solidFill>
                        <a:schemeClr val="bg1">
                          <a:lumMod val="50000"/>
                        </a:schemeClr>
                      </a:solidFill>
                      <a:prstDash val="sysDot"/>
                      <a:round/>
                      <a:headEnd type="none" w="med" len="med"/>
                      <a:tailEnd type="none" w="med" len="med"/>
                    </a:lnT>
                    <a:lnB w="9525" cap="flat" cmpd="sng" algn="ctr">
                      <a:solidFill>
                        <a:schemeClr val="bg1">
                          <a:lumMod val="50000"/>
                        </a:schemeClr>
                      </a:solidFill>
                      <a:prstDash val="sysDot"/>
                      <a:round/>
                      <a:headEnd type="none" w="med" len="med"/>
                      <a:tailEnd type="none" w="med" len="med"/>
                    </a:lnB>
                    <a:noFill/>
                  </a:tcPr>
                </a:tc>
                <a:tc>
                  <a:txBody>
                    <a:bodyPr/>
                    <a:lstStyle/>
                    <a:p>
                      <a:pPr algn="r" fontAlgn="b"/>
                      <a:r>
                        <a:rPr lang="en-US" sz="1600" b="1" i="0" u="none" strike="noStrike" dirty="0" smtClean="0">
                          <a:effectLst/>
                          <a:latin typeface="Calibri" panose="020F0502020204030204" pitchFamily="34" charset="0"/>
                        </a:rPr>
                        <a:t>$909 </a:t>
                      </a:r>
                      <a:endParaRPr lang="en-US" sz="1600" b="1" i="0" u="none" strike="noStrike" dirty="0">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1600" b="1" i="0" u="none" strike="noStrike" dirty="0" smtClean="0">
                          <a:solidFill>
                            <a:srgbClr val="FF0000"/>
                          </a:solidFill>
                          <a:effectLst/>
                          <a:latin typeface="Calibri" panose="020F0502020204030204" pitchFamily="34" charset="0"/>
                        </a:rPr>
                        <a:t>$1,219 </a:t>
                      </a:r>
                      <a:endParaRPr lang="en-US" sz="1600" b="1" i="0" u="none" strike="noStrike" dirty="0">
                        <a:solidFill>
                          <a:srgbClr val="FF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alpha val="25000"/>
                      </a:srgbClr>
                    </a:solidFill>
                  </a:tcPr>
                </a:tc>
                <a:tc>
                  <a:txBody>
                    <a:bodyPr/>
                    <a:lstStyle/>
                    <a:p>
                      <a:pPr algn="r" fontAlgn="b"/>
                      <a:r>
                        <a:rPr lang="en-US" sz="1600" b="1" i="0" u="none" strike="noStrike" dirty="0">
                          <a:solidFill>
                            <a:srgbClr val="0070C0"/>
                          </a:solidFill>
                          <a:effectLst/>
                          <a:latin typeface="Calibri" panose="020F0502020204030204" pitchFamily="34" charset="0"/>
                        </a:rPr>
                        <a:t>$796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alpha val="25000"/>
                      </a:srgbClr>
                    </a:solidFill>
                  </a:tcPr>
                </a:tc>
                <a:tc>
                  <a:txBody>
                    <a:bodyPr/>
                    <a:lstStyle/>
                    <a:p>
                      <a:pPr algn="r" fontAlgn="b"/>
                      <a:r>
                        <a:rPr lang="en-US" sz="1600" b="1" i="0" u="none" strike="noStrike" dirty="0">
                          <a:solidFill>
                            <a:srgbClr val="00823B"/>
                          </a:solidFill>
                          <a:effectLst/>
                          <a:latin typeface="Calibri" panose="020F0502020204030204" pitchFamily="34" charset="0"/>
                        </a:rPr>
                        <a:t>$1,023</a:t>
                      </a:r>
                      <a:r>
                        <a:rPr lang="en-US" sz="1600" b="1" i="0" u="none" strike="noStrike" dirty="0">
                          <a:solidFill>
                            <a:srgbClr val="FF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alpha val="25000"/>
                      </a:srgbClr>
                    </a:solidFill>
                  </a:tcPr>
                </a:tc>
                <a:tc>
                  <a:txBody>
                    <a:bodyPr/>
                    <a:lstStyle/>
                    <a:p>
                      <a:pPr algn="r" fontAlgn="b"/>
                      <a:r>
                        <a:rPr lang="en-US" sz="1600" b="1" i="0" u="none" strike="noStrike" dirty="0">
                          <a:solidFill>
                            <a:srgbClr val="7030A0"/>
                          </a:solidFill>
                          <a:effectLst/>
                          <a:latin typeface="Calibri" panose="020F0502020204030204" pitchFamily="34" charset="0"/>
                        </a:rPr>
                        <a:t>$1,230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30A0">
                        <a:alpha val="25000"/>
                      </a:srgbClr>
                    </a:solidFill>
                  </a:tcPr>
                </a:tc>
                <a:tc>
                  <a:txBody>
                    <a:bodyPr/>
                    <a:lstStyle/>
                    <a:p>
                      <a:pPr algn="r" fontAlgn="b"/>
                      <a:r>
                        <a:rPr lang="en-US" sz="1600" b="1" i="0" u="none" strike="noStrike" dirty="0">
                          <a:solidFill>
                            <a:srgbClr val="DEA900"/>
                          </a:solidFill>
                          <a:effectLst/>
                          <a:latin typeface="Calibri" panose="020F0502020204030204" pitchFamily="34" charset="0"/>
                        </a:rPr>
                        <a:t>$1,722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alpha val="25000"/>
                      </a:srgbClr>
                    </a:solidFill>
                  </a:tcPr>
                </a:tc>
              </a:tr>
              <a:tr h="263278">
                <a:tc>
                  <a:txBody>
                    <a:bodyPr/>
                    <a:lstStyle/>
                    <a:p>
                      <a:pPr algn="l" fontAlgn="b"/>
                      <a:r>
                        <a:rPr lang="en-US" sz="1000" b="0" i="0" u="none" strike="noStrike" dirty="0">
                          <a:effectLst/>
                          <a:latin typeface="Calibri" panose="020F0502020204030204" pitchFamily="34" charset="0"/>
                        </a:rPr>
                        <a:t>      6.    Average Annual Total Residential Energy Bill</a:t>
                      </a:r>
                    </a:p>
                  </a:txBody>
                  <a:tcPr marL="0" marR="0" marT="0"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9525" cap="flat" cmpd="sng" algn="ctr">
                      <a:solidFill>
                        <a:schemeClr val="bg1">
                          <a:lumMod val="50000"/>
                        </a:schemeClr>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algn="r" fontAlgn="b"/>
                      <a:r>
                        <a:rPr lang="en-US" sz="1000" b="1" i="0" u="none" strike="noStrike" dirty="0">
                          <a:effectLst/>
                          <a:latin typeface="Calibri" panose="020F0502020204030204" pitchFamily="34" charset="0"/>
                        </a:rPr>
                        <a:t>$1,675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algn="r" fontAlgn="b"/>
                      <a:r>
                        <a:rPr lang="en-US" sz="1000" b="1" i="0" u="none" strike="noStrike" dirty="0">
                          <a:effectLst/>
                          <a:latin typeface="Calibri" panose="020F0502020204030204" pitchFamily="34" charset="0"/>
                        </a:rPr>
                        <a:t>$1,828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algn="r" fontAlgn="b"/>
                      <a:r>
                        <a:rPr lang="en-US" sz="1000" b="1" i="0" u="none" strike="noStrike">
                          <a:effectLst/>
                          <a:latin typeface="Calibri" panose="020F0502020204030204" pitchFamily="34" charset="0"/>
                        </a:rPr>
                        <a:t>$1,533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algn="r" fontAlgn="b"/>
                      <a:r>
                        <a:rPr lang="en-US" sz="1000" b="1" i="0" u="none" strike="noStrike">
                          <a:effectLst/>
                          <a:latin typeface="Calibri" panose="020F0502020204030204" pitchFamily="34" charset="0"/>
                        </a:rPr>
                        <a:t>$1,790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algn="r" fontAlgn="b"/>
                      <a:r>
                        <a:rPr lang="en-US" sz="1000" b="1" i="0" u="none" strike="noStrike">
                          <a:effectLst/>
                          <a:latin typeface="Calibri" panose="020F0502020204030204" pitchFamily="34" charset="0"/>
                        </a:rPr>
                        <a:t>$2,549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algn="r" fontAlgn="b"/>
                      <a:r>
                        <a:rPr lang="en-US" sz="1000" b="1" i="0" u="none" strike="noStrike" dirty="0">
                          <a:effectLst/>
                          <a:latin typeface="Calibri" panose="020F0502020204030204" pitchFamily="34" charset="0"/>
                        </a:rPr>
                        <a:t>$2,276 </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r>
            </a:tbl>
          </a:graphicData>
        </a:graphic>
      </p:graphicFrame>
      <p:sp>
        <p:nvSpPr>
          <p:cNvPr id="6" name="Equal 5"/>
          <p:cNvSpPr/>
          <p:nvPr/>
        </p:nvSpPr>
        <p:spPr>
          <a:xfrm>
            <a:off x="4414837" y="4648199"/>
            <a:ext cx="228600" cy="228600"/>
          </a:xfrm>
          <a:prstGeom prst="mathEqual">
            <a:avLst/>
          </a:prstGeom>
          <a:solidFill>
            <a:srgbClr val="00823B"/>
          </a:solidFill>
          <a:ln w="12700">
            <a:solidFill>
              <a:srgbClr val="00823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Down Arrow 6"/>
          <p:cNvSpPr/>
          <p:nvPr/>
        </p:nvSpPr>
        <p:spPr>
          <a:xfrm>
            <a:off x="4421186" y="4137660"/>
            <a:ext cx="182880" cy="182880"/>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own Arrow 10"/>
          <p:cNvSpPr/>
          <p:nvPr/>
        </p:nvSpPr>
        <p:spPr>
          <a:xfrm flipV="1">
            <a:off x="4422773" y="4392929"/>
            <a:ext cx="182880" cy="182880"/>
          </a:xfrm>
          <a:prstGeom prst="downArrow">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982651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0886" y="409035"/>
            <a:ext cx="9144000" cy="758952"/>
          </a:xfrm>
        </p:spPr>
        <p:txBody>
          <a:bodyPr>
            <a:normAutofit/>
          </a:bodyPr>
          <a:lstStyle/>
          <a:p>
            <a:pPr marL="234950"/>
            <a:r>
              <a:rPr lang="en-US" sz="3600" b="1" dirty="0">
                <a:latin typeface="Calibri" pitchFamily="34" charset="0"/>
              </a:rPr>
              <a:t>Introduction:  </a:t>
            </a:r>
            <a:r>
              <a:rPr lang="en-US" sz="3600" b="1" dirty="0" smtClean="0">
                <a:latin typeface="Calibri" pitchFamily="34" charset="0"/>
              </a:rPr>
              <a:t>Webinar Overview</a:t>
            </a:r>
            <a:endParaRPr lang="en-US" sz="3600" dirty="0"/>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3</a:t>
            </a:fld>
            <a:endParaRPr lang="en-US"/>
          </a:p>
        </p:txBody>
      </p:sp>
      <p:sp>
        <p:nvSpPr>
          <p:cNvPr id="3" name="Content Placeholder 2"/>
          <p:cNvSpPr>
            <a:spLocks noGrp="1"/>
          </p:cNvSpPr>
          <p:nvPr>
            <p:ph sz="quarter" idx="1"/>
          </p:nvPr>
        </p:nvSpPr>
        <p:spPr>
          <a:xfrm>
            <a:off x="152400" y="1725168"/>
            <a:ext cx="8686800" cy="5318760"/>
          </a:xfrm>
          <a:noFill/>
        </p:spPr>
        <p:txBody>
          <a:bodyPr>
            <a:normAutofit/>
          </a:bodyPr>
          <a:lstStyle/>
          <a:p>
            <a:pPr marL="319088" lvl="1" indent="0">
              <a:lnSpc>
                <a:spcPct val="110000"/>
              </a:lnSpc>
              <a:spcBef>
                <a:spcPts val="0"/>
              </a:spcBef>
              <a:buSzPct val="85000"/>
              <a:buNone/>
              <a:tabLst>
                <a:tab pos="1490663" algn="l"/>
              </a:tabLst>
            </a:pPr>
            <a:r>
              <a:rPr lang="en-US" sz="2000" b="1" dirty="0" smtClean="0">
                <a:latin typeface="Calibri" pitchFamily="34" charset="0"/>
              </a:rPr>
              <a:t>Section I: Filing Requirements</a:t>
            </a:r>
          </a:p>
          <a:p>
            <a:pPr marL="319088" lvl="1" indent="0">
              <a:lnSpc>
                <a:spcPct val="110000"/>
              </a:lnSpc>
              <a:spcBef>
                <a:spcPts val="0"/>
              </a:spcBef>
              <a:buSzPct val="85000"/>
              <a:buNone/>
              <a:tabLst>
                <a:tab pos="1490663" algn="l"/>
              </a:tabLst>
            </a:pPr>
            <a:endParaRPr lang="en-US" sz="2000" b="1" dirty="0" smtClean="0">
              <a:latin typeface="Calibri" pitchFamily="34" charset="0"/>
            </a:endParaRPr>
          </a:p>
          <a:p>
            <a:pPr marL="319088" lvl="1" indent="0">
              <a:lnSpc>
                <a:spcPct val="110000"/>
              </a:lnSpc>
              <a:spcBef>
                <a:spcPts val="0"/>
              </a:spcBef>
              <a:buSzPct val="85000"/>
              <a:buNone/>
              <a:tabLst>
                <a:tab pos="1490663" algn="l"/>
              </a:tabLst>
            </a:pPr>
            <a:r>
              <a:rPr lang="en-US" sz="2000" b="1" dirty="0" smtClean="0">
                <a:latin typeface="Calibri" pitchFamily="34" charset="0"/>
              </a:rPr>
              <a:t>Section II: </a:t>
            </a:r>
            <a:r>
              <a:rPr lang="en-US" sz="2000" b="1" dirty="0">
                <a:latin typeface="Calibri" pitchFamily="34" charset="0"/>
              </a:rPr>
              <a:t>Completing the Energy Burden Measures</a:t>
            </a:r>
            <a:r>
              <a:rPr lang="en-US" sz="2000" b="1" dirty="0" smtClean="0">
                <a:latin typeface="Calibri" pitchFamily="34" charset="0"/>
              </a:rPr>
              <a:t> Section</a:t>
            </a:r>
            <a:endParaRPr lang="en-US" sz="1900" b="1" dirty="0" smtClean="0">
              <a:latin typeface="Calibri" pitchFamily="34" charset="0"/>
            </a:endParaRPr>
          </a:p>
          <a:p>
            <a:pPr marL="661988" lvl="1" indent="-342900">
              <a:lnSpc>
                <a:spcPct val="110000"/>
              </a:lnSpc>
              <a:spcBef>
                <a:spcPts val="0"/>
              </a:spcBef>
              <a:buSzPct val="85000"/>
              <a:buFont typeface="Arial" panose="020B0604020202020204" pitchFamily="34" charset="0"/>
              <a:buChar char="•"/>
              <a:tabLst>
                <a:tab pos="1490663" algn="l"/>
              </a:tabLst>
            </a:pPr>
            <a:r>
              <a:rPr lang="en-US" sz="1700" dirty="0" smtClean="0">
                <a:latin typeface="Calibri" pitchFamily="34" charset="0"/>
              </a:rPr>
              <a:t>Topic 1 – Bill Payment Assistance Households</a:t>
            </a:r>
          </a:p>
          <a:p>
            <a:pPr marL="661988" lvl="1" indent="-342900">
              <a:lnSpc>
                <a:spcPct val="110000"/>
              </a:lnSpc>
              <a:spcBef>
                <a:spcPts val="0"/>
              </a:spcBef>
              <a:buSzPct val="85000"/>
              <a:buFont typeface="Arial" panose="020B0604020202020204" pitchFamily="34" charset="0"/>
              <a:buChar char="•"/>
              <a:tabLst>
                <a:tab pos="1490663" algn="l"/>
              </a:tabLst>
            </a:pPr>
            <a:r>
              <a:rPr lang="en-US" sz="1700" dirty="0" smtClean="0">
                <a:latin typeface="Calibri" pitchFamily="34" charset="0"/>
              </a:rPr>
              <a:t>Topic 2 – High Burden Households</a:t>
            </a:r>
          </a:p>
          <a:p>
            <a:pPr marL="661988" lvl="1" indent="-342900">
              <a:lnSpc>
                <a:spcPct val="110000"/>
              </a:lnSpc>
              <a:spcBef>
                <a:spcPts val="0"/>
              </a:spcBef>
              <a:buSzPct val="85000"/>
              <a:buFont typeface="Arial" panose="020B0604020202020204" pitchFamily="34" charset="0"/>
              <a:buChar char="•"/>
              <a:tabLst>
                <a:tab pos="1490663" algn="l"/>
              </a:tabLst>
            </a:pPr>
            <a:r>
              <a:rPr lang="en-US" sz="1700" dirty="0" smtClean="0">
                <a:latin typeface="Calibri" pitchFamily="34" charset="0"/>
              </a:rPr>
              <a:t>Topic 3 – Targeting Indices </a:t>
            </a:r>
          </a:p>
          <a:p>
            <a:pPr marL="319088" lvl="1" indent="0">
              <a:lnSpc>
                <a:spcPct val="110000"/>
              </a:lnSpc>
              <a:spcBef>
                <a:spcPts val="0"/>
              </a:spcBef>
              <a:buSzPct val="85000"/>
              <a:buNone/>
              <a:tabLst>
                <a:tab pos="1490663" algn="l"/>
              </a:tabLst>
            </a:pPr>
            <a:endParaRPr lang="en-US" sz="2000" dirty="0" smtClean="0">
              <a:latin typeface="Calibri" pitchFamily="34" charset="0"/>
            </a:endParaRPr>
          </a:p>
          <a:p>
            <a:pPr marL="319088" lvl="1" indent="0">
              <a:lnSpc>
                <a:spcPct val="110000"/>
              </a:lnSpc>
              <a:spcBef>
                <a:spcPts val="0"/>
              </a:spcBef>
              <a:buSzPct val="85000"/>
              <a:buNone/>
              <a:tabLst>
                <a:tab pos="1490663" algn="l"/>
              </a:tabLst>
            </a:pPr>
            <a:r>
              <a:rPr lang="en-US" sz="2000" b="1" dirty="0" smtClean="0">
                <a:latin typeface="Calibri" pitchFamily="34" charset="0"/>
              </a:rPr>
              <a:t>Section III: </a:t>
            </a:r>
            <a:r>
              <a:rPr lang="en-US" sz="2000" b="1" dirty="0">
                <a:latin typeface="Calibri" pitchFamily="34" charset="0"/>
              </a:rPr>
              <a:t>Completing the </a:t>
            </a:r>
            <a:r>
              <a:rPr lang="en-US" sz="2000" b="1" dirty="0" smtClean="0">
                <a:latin typeface="Calibri" pitchFamily="34" charset="0"/>
              </a:rPr>
              <a:t>Restoration and Prevention Measures Section</a:t>
            </a:r>
          </a:p>
          <a:p>
            <a:pPr marL="661988" lvl="1" indent="-342900">
              <a:lnSpc>
                <a:spcPct val="110000"/>
              </a:lnSpc>
              <a:spcBef>
                <a:spcPts val="0"/>
              </a:spcBef>
              <a:buSzPct val="85000"/>
              <a:buFont typeface="Arial" panose="020B0604020202020204" pitchFamily="34" charset="0"/>
              <a:buChar char="•"/>
              <a:tabLst>
                <a:tab pos="1490663" algn="l"/>
              </a:tabLst>
            </a:pPr>
            <a:r>
              <a:rPr lang="en-US" sz="1700" dirty="0" smtClean="0">
                <a:latin typeface="Calibri" pitchFamily="34" charset="0"/>
              </a:rPr>
              <a:t>Restoration Measures</a:t>
            </a:r>
          </a:p>
          <a:p>
            <a:pPr marL="661988" lvl="1" indent="-342900">
              <a:lnSpc>
                <a:spcPct val="110000"/>
              </a:lnSpc>
              <a:spcBef>
                <a:spcPts val="0"/>
              </a:spcBef>
              <a:buSzPct val="85000"/>
              <a:buFont typeface="Arial" panose="020B0604020202020204" pitchFamily="34" charset="0"/>
              <a:buChar char="•"/>
              <a:tabLst>
                <a:tab pos="1490663" algn="l"/>
              </a:tabLst>
            </a:pPr>
            <a:r>
              <a:rPr lang="en-US" sz="1700" dirty="0" smtClean="0">
                <a:latin typeface="Calibri" pitchFamily="34" charset="0"/>
              </a:rPr>
              <a:t>Prevention Measures</a:t>
            </a:r>
          </a:p>
          <a:p>
            <a:pPr marL="319088" lvl="1" indent="0">
              <a:lnSpc>
                <a:spcPct val="110000"/>
              </a:lnSpc>
              <a:spcBef>
                <a:spcPts val="0"/>
              </a:spcBef>
              <a:buSzPct val="85000"/>
              <a:buNone/>
              <a:tabLst>
                <a:tab pos="1490663" algn="l"/>
              </a:tabLst>
            </a:pPr>
            <a:endParaRPr lang="en-US" sz="2000" dirty="0" smtClean="0">
              <a:latin typeface="Calibri" pitchFamily="34" charset="0"/>
            </a:endParaRPr>
          </a:p>
          <a:p>
            <a:pPr marL="319088" lvl="1" indent="0">
              <a:lnSpc>
                <a:spcPct val="110000"/>
              </a:lnSpc>
              <a:spcBef>
                <a:spcPts val="0"/>
              </a:spcBef>
              <a:buSzPct val="85000"/>
              <a:buNone/>
              <a:tabLst>
                <a:tab pos="1546225" algn="l"/>
              </a:tabLst>
            </a:pPr>
            <a:r>
              <a:rPr lang="en-US" sz="2000" b="1" dirty="0" smtClean="0">
                <a:latin typeface="Calibri" pitchFamily="34" charset="0"/>
              </a:rPr>
              <a:t>Section IV:  Performance Measures Resources</a:t>
            </a:r>
          </a:p>
          <a:p>
            <a:pPr marL="661988" lvl="1" indent="-342900">
              <a:lnSpc>
                <a:spcPct val="110000"/>
              </a:lnSpc>
              <a:spcBef>
                <a:spcPts val="0"/>
              </a:spcBef>
              <a:buSzPct val="85000"/>
              <a:buFont typeface="Arial" panose="020B0604020202020204" pitchFamily="34" charset="0"/>
              <a:buChar char="•"/>
              <a:tabLst>
                <a:tab pos="1546225" algn="l"/>
              </a:tabLst>
            </a:pPr>
            <a:r>
              <a:rPr lang="en-US" sz="1700" dirty="0" smtClean="0">
                <a:latin typeface="Calibri" pitchFamily="34" charset="0"/>
              </a:rPr>
              <a:t>Using the data form</a:t>
            </a:r>
          </a:p>
          <a:p>
            <a:pPr marL="661988" lvl="1" indent="-342900">
              <a:lnSpc>
                <a:spcPct val="110000"/>
              </a:lnSpc>
              <a:spcBef>
                <a:spcPts val="0"/>
              </a:spcBef>
              <a:buSzPct val="85000"/>
              <a:buFont typeface="Arial" panose="020B0604020202020204" pitchFamily="34" charset="0"/>
              <a:buChar char="•"/>
              <a:tabLst>
                <a:tab pos="1546225" algn="l"/>
              </a:tabLst>
            </a:pPr>
            <a:r>
              <a:rPr lang="en-US" sz="1700" dirty="0" smtClean="0">
                <a:latin typeface="Calibri" pitchFamily="34" charset="0"/>
              </a:rPr>
              <a:t>PM Resources</a:t>
            </a:r>
          </a:p>
          <a:p>
            <a:pPr marL="320040" lvl="1" indent="0">
              <a:lnSpc>
                <a:spcPct val="110000"/>
              </a:lnSpc>
              <a:spcBef>
                <a:spcPts val="0"/>
              </a:spcBef>
              <a:buSzPct val="85000"/>
              <a:buNone/>
            </a:pPr>
            <a:endParaRPr lang="en-US" sz="1900" dirty="0" smtClean="0">
              <a:latin typeface="Calibri" pitchFamily="34" charset="0"/>
            </a:endParaRPr>
          </a:p>
          <a:p>
            <a:pPr marL="666115" lvl="1" indent="-346075">
              <a:lnSpc>
                <a:spcPct val="110000"/>
              </a:lnSpc>
              <a:spcBef>
                <a:spcPts val="0"/>
              </a:spcBef>
              <a:buSzPct val="85000"/>
              <a:buNone/>
            </a:pPr>
            <a:r>
              <a:rPr lang="en-US" sz="1900" dirty="0" smtClean="0">
                <a:latin typeface="Calibri" pitchFamily="34" charset="0"/>
              </a:rPr>
              <a:t>	</a:t>
            </a:r>
            <a:endParaRPr lang="en-US" sz="1900" dirty="0">
              <a:latin typeface="Calibri" pitchFamily="34" charset="0"/>
            </a:endParaRPr>
          </a:p>
        </p:txBody>
      </p:sp>
    </p:spTree>
    <p:extLst>
      <p:ext uri="{BB962C8B-B14F-4D97-AF65-F5344CB8AC3E}">
        <p14:creationId xmlns:p14="http://schemas.microsoft.com/office/powerpoint/2010/main" val="74218950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0" y="281622"/>
            <a:ext cx="9144000" cy="990600"/>
          </a:xfrm>
        </p:spPr>
        <p:txBody>
          <a:bodyPr>
            <a:noAutofit/>
          </a:bodyPr>
          <a:lstStyle/>
          <a:p>
            <a:pPr marL="2063750" indent="-1952625">
              <a:lnSpc>
                <a:spcPct val="80000"/>
              </a:lnSpc>
            </a:pPr>
            <a:r>
              <a:rPr lang="en-US" sz="2800" b="1" dirty="0">
                <a:latin typeface="Calibri" pitchFamily="34" charset="0"/>
              </a:rPr>
              <a:t>Section II: Completing the Energy Burden Measures Section </a:t>
            </a:r>
            <a:r>
              <a:rPr lang="en-US" sz="2800" b="1" dirty="0" smtClean="0">
                <a:latin typeface="Calibri" pitchFamily="34" charset="0"/>
              </a:rPr>
              <a:t>Section B</a:t>
            </a:r>
            <a:endParaRPr lang="en-US" sz="2800" b="1" i="1" dirty="0">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30</a:t>
            </a:fld>
            <a:endParaRPr lang="en-US"/>
          </a:p>
        </p:txBody>
      </p:sp>
      <p:sp>
        <p:nvSpPr>
          <p:cNvPr id="10" name="Content Placeholder 2"/>
          <p:cNvSpPr>
            <a:spLocks noGrp="1"/>
          </p:cNvSpPr>
          <p:nvPr>
            <p:ph sz="quarter" idx="1"/>
          </p:nvPr>
        </p:nvSpPr>
        <p:spPr>
          <a:xfrm>
            <a:off x="304800" y="1752600"/>
            <a:ext cx="8686800" cy="5486400"/>
          </a:xfrm>
        </p:spPr>
        <p:txBody>
          <a:bodyPr>
            <a:noAutofit/>
          </a:bodyPr>
          <a:lstStyle/>
          <a:p>
            <a:pPr marL="0" lvl="1" indent="0">
              <a:spcBef>
                <a:spcPts val="0"/>
              </a:spcBef>
              <a:buNone/>
            </a:pPr>
            <a:r>
              <a:rPr lang="en-US" sz="2400" b="1" dirty="0">
                <a:latin typeface="Calibri" pitchFamily="34" charset="0"/>
              </a:rPr>
              <a:t>What can Section B tell you about your LIHEAP </a:t>
            </a:r>
            <a:r>
              <a:rPr lang="en-US" sz="2400" b="1" dirty="0" smtClean="0">
                <a:latin typeface="Calibri" pitchFamily="34" charset="0"/>
              </a:rPr>
              <a:t>clients?</a:t>
            </a:r>
            <a:endParaRPr lang="en-US" sz="2400" b="1" dirty="0">
              <a:solidFill>
                <a:srgbClr val="00B050"/>
              </a:solidFill>
              <a:latin typeface="Calibri" pitchFamily="34" charset="0"/>
            </a:endParaRPr>
          </a:p>
          <a:p>
            <a:pPr marL="0" lvl="1" indent="0">
              <a:spcBef>
                <a:spcPts val="0"/>
              </a:spcBef>
              <a:buNone/>
            </a:pPr>
            <a:endParaRPr lang="en-US" sz="1000" b="1" dirty="0">
              <a:latin typeface="Calibri" pitchFamily="34" charset="0"/>
            </a:endParaRPr>
          </a:p>
          <a:p>
            <a:pPr marL="342900" lvl="1" indent="-342900">
              <a:spcBef>
                <a:spcPts val="0"/>
              </a:spcBef>
              <a:buClr>
                <a:schemeClr val="accent2"/>
              </a:buClr>
              <a:buSzPct val="100000"/>
              <a:buFont typeface="Arial" panose="020B0604020202020204" pitchFamily="34" charset="0"/>
              <a:buChar char="•"/>
            </a:pPr>
            <a:r>
              <a:rPr lang="en-US" sz="1900" dirty="0" smtClean="0">
                <a:latin typeface="Calibri" pitchFamily="34" charset="0"/>
              </a:rPr>
              <a:t>Among all clients, are there differences in average annual burden according to heating fuel type?</a:t>
            </a:r>
          </a:p>
          <a:p>
            <a:pPr marL="0" lvl="1" indent="0">
              <a:spcBef>
                <a:spcPts val="0"/>
              </a:spcBef>
              <a:buClr>
                <a:schemeClr val="accent2"/>
              </a:buClr>
              <a:buSzPct val="100000"/>
              <a:buNone/>
            </a:pPr>
            <a:endParaRPr lang="en-US" sz="1600" dirty="0">
              <a:latin typeface="Calibri" pitchFamily="34" charset="0"/>
            </a:endParaRPr>
          </a:p>
          <a:p>
            <a:pPr marL="617220" lvl="2" indent="-342900">
              <a:spcBef>
                <a:spcPts val="0"/>
              </a:spcBef>
              <a:buSzPct val="100000"/>
              <a:buFont typeface="Wingdings" panose="05000000000000000000" pitchFamily="2" charset="2"/>
              <a:buChar char="Ø"/>
            </a:pPr>
            <a:r>
              <a:rPr lang="en-US" sz="1600" dirty="0" smtClean="0">
                <a:latin typeface="Calibri" pitchFamily="34" charset="0"/>
              </a:rPr>
              <a:t>Are the differences in average annual burden driven by differences in income, differences in residential energy bills, or both?</a:t>
            </a:r>
          </a:p>
          <a:p>
            <a:pPr marL="0" lvl="1" indent="0">
              <a:spcBef>
                <a:spcPts val="0"/>
              </a:spcBef>
              <a:buClr>
                <a:schemeClr val="accent2"/>
              </a:buClr>
              <a:buSzPct val="100000"/>
              <a:buNone/>
            </a:pPr>
            <a:endParaRPr lang="en-US" sz="1600" dirty="0" smtClean="0">
              <a:latin typeface="Calibri" pitchFamily="34" charset="0"/>
            </a:endParaRPr>
          </a:p>
          <a:p>
            <a:pPr marL="342900" lvl="1" indent="-342900">
              <a:spcBef>
                <a:spcPts val="0"/>
              </a:spcBef>
              <a:buClr>
                <a:schemeClr val="accent2"/>
              </a:buClr>
              <a:buSzPct val="100000"/>
              <a:buFont typeface="Arial" panose="020B0604020202020204" pitchFamily="34" charset="0"/>
              <a:buChar char="•"/>
            </a:pPr>
            <a:r>
              <a:rPr lang="en-US" sz="1900" dirty="0">
                <a:latin typeface="Calibri" pitchFamily="34" charset="0"/>
              </a:rPr>
              <a:t>Among all clients, are there differences in average annual total LIHEAP benefits by heating fuel type?</a:t>
            </a:r>
          </a:p>
          <a:p>
            <a:pPr marL="0" lvl="1" indent="0">
              <a:spcBef>
                <a:spcPts val="0"/>
              </a:spcBef>
              <a:buClr>
                <a:schemeClr val="accent2"/>
              </a:buClr>
              <a:buSzPct val="100000"/>
              <a:buNone/>
            </a:pPr>
            <a:endParaRPr lang="en-US" sz="1600" dirty="0">
              <a:latin typeface="Calibri" pitchFamily="34" charset="0"/>
            </a:endParaRPr>
          </a:p>
          <a:p>
            <a:pPr marL="617220" lvl="2" indent="-342900">
              <a:spcBef>
                <a:spcPts val="0"/>
              </a:spcBef>
              <a:buSzPct val="100000"/>
              <a:buFont typeface="Wingdings" panose="05000000000000000000" pitchFamily="2" charset="2"/>
              <a:buChar char="Ø"/>
            </a:pPr>
            <a:r>
              <a:rPr lang="en-US" sz="1600" dirty="0">
                <a:latin typeface="Calibri" pitchFamily="34" charset="0"/>
              </a:rPr>
              <a:t>Do the differences make sense based on differences in average annual burden by heating fuel type</a:t>
            </a:r>
            <a:r>
              <a:rPr lang="en-US" sz="1600" dirty="0" smtClean="0">
                <a:latin typeface="Calibri" pitchFamily="34" charset="0"/>
              </a:rPr>
              <a:t>?</a:t>
            </a:r>
          </a:p>
          <a:p>
            <a:pPr marL="0" lvl="1" indent="0">
              <a:spcBef>
                <a:spcPts val="0"/>
              </a:spcBef>
              <a:buClr>
                <a:schemeClr val="accent2"/>
              </a:buClr>
              <a:buSzPct val="100000"/>
              <a:buNone/>
            </a:pPr>
            <a:endParaRPr lang="en-US" sz="1600" dirty="0" smtClean="0">
              <a:latin typeface="Calibri" pitchFamily="34" charset="0"/>
            </a:endParaRPr>
          </a:p>
          <a:p>
            <a:pPr marL="342900" lvl="1" indent="-342900">
              <a:spcBef>
                <a:spcPts val="0"/>
              </a:spcBef>
              <a:buClr>
                <a:schemeClr val="accent2"/>
              </a:buClr>
              <a:buSzPct val="100000"/>
              <a:buFont typeface="Arial" panose="020B0604020202020204" pitchFamily="34" charset="0"/>
              <a:buChar char="•"/>
            </a:pPr>
            <a:r>
              <a:rPr lang="en-US" sz="1900" dirty="0">
                <a:latin typeface="Calibri" pitchFamily="34" charset="0"/>
              </a:rPr>
              <a:t>How large of an impact does LIHEAP have in reducing </a:t>
            </a:r>
            <a:r>
              <a:rPr lang="en-US" sz="1900" dirty="0" smtClean="0">
                <a:latin typeface="Calibri" pitchFamily="34" charset="0"/>
              </a:rPr>
              <a:t>the energy </a:t>
            </a:r>
            <a:r>
              <a:rPr lang="en-US" sz="1900" dirty="0">
                <a:latin typeface="Calibri" pitchFamily="34" charset="0"/>
              </a:rPr>
              <a:t>burden of </a:t>
            </a:r>
            <a:r>
              <a:rPr lang="en-US" sz="1900" dirty="0" smtClean="0">
                <a:latin typeface="Calibri" pitchFamily="34" charset="0"/>
              </a:rPr>
              <a:t>all clients</a:t>
            </a:r>
            <a:r>
              <a:rPr lang="en-US" sz="1900" dirty="0">
                <a:latin typeface="Calibri" pitchFamily="34" charset="0"/>
              </a:rPr>
              <a:t>?</a:t>
            </a:r>
          </a:p>
          <a:p>
            <a:pPr marL="0" lvl="1" indent="0">
              <a:spcBef>
                <a:spcPts val="0"/>
              </a:spcBef>
              <a:buClr>
                <a:schemeClr val="accent2"/>
              </a:buClr>
              <a:buSzPct val="100000"/>
              <a:buNone/>
            </a:pPr>
            <a:endParaRPr lang="en-US" sz="1000" dirty="0" smtClean="0">
              <a:latin typeface="Calibri" pitchFamily="34" charset="0"/>
            </a:endParaRPr>
          </a:p>
          <a:p>
            <a:pPr marL="0" lvl="1" indent="0">
              <a:spcBef>
                <a:spcPts val="0"/>
              </a:spcBef>
              <a:buClr>
                <a:schemeClr val="accent2"/>
              </a:buClr>
              <a:buSzPct val="100000"/>
              <a:buNone/>
            </a:pPr>
            <a:r>
              <a:rPr lang="en-US" sz="1400" b="1" i="1" dirty="0">
                <a:latin typeface="Calibri" pitchFamily="34" charset="0"/>
              </a:rPr>
              <a:t>For more detailed information </a:t>
            </a:r>
            <a:r>
              <a:rPr lang="en-US" sz="1400" b="1" i="1" dirty="0" smtClean="0">
                <a:latin typeface="Calibri" pitchFamily="34" charset="0"/>
              </a:rPr>
              <a:t>and analysis of what Section B can tell you about your LIHEAP clients, see the following presentation given at the 2016 NEUAC Annual Conference: </a:t>
            </a:r>
            <a:r>
              <a:rPr lang="en-US" sz="1200" u="sng" dirty="0">
                <a:hlinkClick r:id="rId3"/>
              </a:rPr>
              <a:t>https://liheappm.acf.hhs.gov/sites/default/files/private/training/presentations/2016/Session6G_LIHEAPPM-McGrath.pptx</a:t>
            </a:r>
            <a:endParaRPr lang="en-US" sz="1200" b="1" i="1" dirty="0">
              <a:solidFill>
                <a:srgbClr val="FF0000"/>
              </a:solidFill>
              <a:latin typeface="Calibri" pitchFamily="34" charset="0"/>
            </a:endParaRPr>
          </a:p>
          <a:p>
            <a:pPr marL="342900" lvl="1" indent="-342900">
              <a:spcBef>
                <a:spcPts val="0"/>
              </a:spcBef>
              <a:buClr>
                <a:schemeClr val="accent2"/>
              </a:buClr>
              <a:buSzPct val="100000"/>
              <a:buFont typeface="Arial" panose="020B0604020202020204" pitchFamily="34" charset="0"/>
              <a:buChar char="•"/>
            </a:pPr>
            <a:endParaRPr lang="en-US" sz="2200" dirty="0" smtClean="0">
              <a:latin typeface="Calibri" pitchFamily="34" charset="0"/>
            </a:endParaRPr>
          </a:p>
        </p:txBody>
      </p:sp>
    </p:spTree>
    <p:extLst>
      <p:ext uri="{BB962C8B-B14F-4D97-AF65-F5344CB8AC3E}">
        <p14:creationId xmlns:p14="http://schemas.microsoft.com/office/powerpoint/2010/main" val="405768343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31</a:t>
            </a:fld>
            <a:endParaRPr lang="en-US"/>
          </a:p>
        </p:txBody>
      </p:sp>
      <p:sp>
        <p:nvSpPr>
          <p:cNvPr id="3" name="Content Placeholder 2"/>
          <p:cNvSpPr>
            <a:spLocks noGrp="1"/>
          </p:cNvSpPr>
          <p:nvPr>
            <p:ph sz="quarter" idx="1"/>
          </p:nvPr>
        </p:nvSpPr>
        <p:spPr>
          <a:xfrm>
            <a:off x="457200" y="1371600"/>
            <a:ext cx="8153400" cy="4937760"/>
          </a:xfrm>
        </p:spPr>
        <p:txBody>
          <a:bodyPr>
            <a:normAutofit/>
          </a:bodyPr>
          <a:lstStyle/>
          <a:p>
            <a:pPr marL="346075" indent="-346075">
              <a:lnSpc>
                <a:spcPct val="110000"/>
              </a:lnSpc>
              <a:spcBef>
                <a:spcPts val="0"/>
              </a:spcBef>
              <a:buNone/>
            </a:pPr>
            <a:endParaRPr lang="en-US" sz="1600" b="1" dirty="0" smtClean="0">
              <a:solidFill>
                <a:srgbClr val="C00000"/>
              </a:solidFill>
              <a:latin typeface="Calibri" pitchFamily="34" charset="0"/>
            </a:endParaRPr>
          </a:p>
          <a:p>
            <a:pPr marL="346075" indent="-346075">
              <a:lnSpc>
                <a:spcPct val="110000"/>
              </a:lnSpc>
              <a:spcBef>
                <a:spcPts val="0"/>
              </a:spcBef>
              <a:buNone/>
            </a:pPr>
            <a:endParaRPr lang="en-US" sz="1600" b="1" dirty="0">
              <a:solidFill>
                <a:srgbClr val="C00000"/>
              </a:solidFill>
              <a:latin typeface="Calibri" pitchFamily="34" charset="0"/>
            </a:endParaRPr>
          </a:p>
          <a:p>
            <a:pPr marL="346075" indent="-346075">
              <a:lnSpc>
                <a:spcPct val="110000"/>
              </a:lnSpc>
              <a:spcBef>
                <a:spcPts val="0"/>
              </a:spcBef>
              <a:buNone/>
            </a:pPr>
            <a:endParaRPr lang="en-US" sz="1600" b="1" dirty="0" smtClean="0">
              <a:solidFill>
                <a:srgbClr val="C00000"/>
              </a:solidFill>
              <a:latin typeface="Calibri" pitchFamily="34" charset="0"/>
            </a:endParaRPr>
          </a:p>
          <a:p>
            <a:pPr marL="346075" indent="-346075">
              <a:lnSpc>
                <a:spcPct val="110000"/>
              </a:lnSpc>
              <a:spcBef>
                <a:spcPts val="0"/>
              </a:spcBef>
              <a:buNone/>
            </a:pPr>
            <a:endParaRPr lang="en-US" sz="1600" b="1" dirty="0">
              <a:solidFill>
                <a:srgbClr val="C00000"/>
              </a:solidFill>
              <a:latin typeface="Calibri" pitchFamily="34" charset="0"/>
            </a:endParaRPr>
          </a:p>
          <a:p>
            <a:pPr marL="346075" indent="-346075">
              <a:lnSpc>
                <a:spcPct val="110000"/>
              </a:lnSpc>
              <a:spcBef>
                <a:spcPts val="0"/>
              </a:spcBef>
              <a:buNone/>
            </a:pPr>
            <a:endParaRPr lang="en-US" sz="1600" b="1" dirty="0" smtClean="0">
              <a:solidFill>
                <a:srgbClr val="C00000"/>
              </a:solidFill>
              <a:latin typeface="Calibri" pitchFamily="34" charset="0"/>
            </a:endParaRPr>
          </a:p>
          <a:p>
            <a:pPr marL="346075" indent="-346075">
              <a:lnSpc>
                <a:spcPct val="110000"/>
              </a:lnSpc>
              <a:spcBef>
                <a:spcPts val="0"/>
              </a:spcBef>
              <a:buNone/>
            </a:pPr>
            <a:endParaRPr lang="en-US" sz="1600" b="1" dirty="0">
              <a:solidFill>
                <a:srgbClr val="C00000"/>
              </a:solidFill>
              <a:latin typeface="Calibri" pitchFamily="34" charset="0"/>
            </a:endParaRPr>
          </a:p>
          <a:p>
            <a:pPr marL="346075" indent="-346075">
              <a:lnSpc>
                <a:spcPct val="110000"/>
              </a:lnSpc>
              <a:spcBef>
                <a:spcPts val="0"/>
              </a:spcBef>
              <a:buNone/>
            </a:pPr>
            <a:endParaRPr lang="en-US" sz="1600" b="1" dirty="0">
              <a:solidFill>
                <a:srgbClr val="C00000"/>
              </a:solidFill>
              <a:latin typeface="Calibri" pitchFamily="34" charset="0"/>
            </a:endParaRPr>
          </a:p>
          <a:p>
            <a:pPr marL="346075" indent="-346075" algn="ctr">
              <a:lnSpc>
                <a:spcPct val="110000"/>
              </a:lnSpc>
              <a:spcBef>
                <a:spcPts val="0"/>
              </a:spcBef>
              <a:buNone/>
            </a:pPr>
            <a:r>
              <a:rPr lang="en-US" sz="4000" b="1" dirty="0" smtClean="0">
                <a:latin typeface="Calibri" pitchFamily="34" charset="0"/>
              </a:rPr>
              <a:t>Questions</a:t>
            </a:r>
            <a:endParaRPr lang="en-US" sz="4000" b="1" dirty="0">
              <a:latin typeface="Calibri" pitchFamily="34" charset="0"/>
            </a:endParaRPr>
          </a:p>
        </p:txBody>
      </p:sp>
      <p:sp>
        <p:nvSpPr>
          <p:cNvPr id="6" name="Title 1"/>
          <p:cNvSpPr txBox="1">
            <a:spLocks/>
          </p:cNvSpPr>
          <p:nvPr/>
        </p:nvSpPr>
        <p:spPr>
          <a:xfrm>
            <a:off x="0" y="281622"/>
            <a:ext cx="9144000" cy="990600"/>
          </a:xfrm>
          <a:prstGeom prst="rect">
            <a:avLst/>
          </a:prstGeom>
        </p:spPr>
        <p:txBody>
          <a:bodyPr vert="horz" anchor="ctr">
            <a:noAutofit/>
          </a:bodyPr>
          <a:lstStyle>
            <a:lvl1pPr algn="l" rtl="0" eaLnBrk="1" latinLnBrk="0" hangingPunct="1">
              <a:spcBef>
                <a:spcPct val="0"/>
              </a:spcBef>
              <a:buNone/>
              <a:defRPr kumimoji="0" sz="4400" kern="1200">
                <a:solidFill>
                  <a:schemeClr val="tx2"/>
                </a:solidFill>
                <a:latin typeface="+mj-lt"/>
                <a:ea typeface="+mj-ea"/>
                <a:cs typeface="+mj-cs"/>
              </a:defRPr>
            </a:lvl1pPr>
          </a:lstStyle>
          <a:p>
            <a:pPr marL="2063750" indent="-1952625">
              <a:lnSpc>
                <a:spcPct val="80000"/>
              </a:lnSpc>
            </a:pPr>
            <a:r>
              <a:rPr lang="en-US" sz="2800" b="1" dirty="0" smtClean="0">
                <a:latin typeface="Calibri" pitchFamily="34" charset="0"/>
              </a:rPr>
              <a:t>Section II: Completing the Energy Burden Measures Section Section B</a:t>
            </a:r>
            <a:endParaRPr lang="en-US" sz="2800" b="1" i="1" dirty="0">
              <a:latin typeface="Calibri" pitchFamily="34" charset="0"/>
            </a:endParaRPr>
          </a:p>
        </p:txBody>
      </p:sp>
    </p:spTree>
    <p:extLst>
      <p:ext uri="{BB962C8B-B14F-4D97-AF65-F5344CB8AC3E}">
        <p14:creationId xmlns:p14="http://schemas.microsoft.com/office/powerpoint/2010/main" val="308690987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GoToWebinar</a:t>
            </a:r>
            <a:r>
              <a:rPr lang="en-US" dirty="0"/>
              <a:t> – </a:t>
            </a:r>
            <a:r>
              <a:rPr lang="en-US" b="1" dirty="0"/>
              <a:t>Asking a Question</a:t>
            </a: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4048" y="1683934"/>
            <a:ext cx="8610600" cy="51740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Slide Number Placeholder 3"/>
          <p:cNvSpPr>
            <a:spLocks noGrp="1"/>
          </p:cNvSpPr>
          <p:nvPr>
            <p:ph type="sldNum" sz="quarter" idx="12"/>
          </p:nvPr>
        </p:nvSpPr>
        <p:spPr>
          <a:xfrm>
            <a:off x="0" y="1272222"/>
            <a:ext cx="533400" cy="244476"/>
          </a:xfrm>
        </p:spPr>
        <p:txBody>
          <a:bodyPr>
            <a:normAutofit fontScale="55000" lnSpcReduction="20000"/>
          </a:bodyPr>
          <a:lstStyle/>
          <a:p>
            <a:fld id="{72A6B471-BA97-42B9-B90F-0997642B5475}" type="slidenum">
              <a:rPr lang="en-US" smtClean="0"/>
              <a:t>32</a:t>
            </a:fld>
            <a:endParaRPr lang="en-US" dirty="0"/>
          </a:p>
        </p:txBody>
      </p:sp>
    </p:spTree>
    <p:extLst>
      <p:ext uri="{BB962C8B-B14F-4D97-AF65-F5344CB8AC3E}">
        <p14:creationId xmlns:p14="http://schemas.microsoft.com/office/powerpoint/2010/main" val="394906482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0" y="281622"/>
            <a:ext cx="9144000" cy="990600"/>
          </a:xfrm>
        </p:spPr>
        <p:txBody>
          <a:bodyPr>
            <a:noAutofit/>
          </a:bodyPr>
          <a:lstStyle/>
          <a:p>
            <a:pPr marL="2063750" indent="-1952625">
              <a:lnSpc>
                <a:spcPct val="80000"/>
              </a:lnSpc>
            </a:pPr>
            <a:r>
              <a:rPr lang="en-US" sz="2800" b="1" dirty="0">
                <a:latin typeface="Calibri" pitchFamily="34" charset="0"/>
              </a:rPr>
              <a:t>Section II: Completing the Energy Burden Measures Section </a:t>
            </a:r>
            <a:r>
              <a:rPr lang="en-US" sz="2800" b="1" dirty="0" smtClean="0">
                <a:latin typeface="Calibri" pitchFamily="34" charset="0"/>
              </a:rPr>
              <a:t>Section C - High Burden Households</a:t>
            </a:r>
            <a:endParaRPr lang="en-US" sz="2800" b="1" i="1" dirty="0">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33</a:t>
            </a:fld>
            <a:endParaRPr lang="en-US"/>
          </a:p>
        </p:txBody>
      </p:sp>
      <p:sp>
        <p:nvSpPr>
          <p:cNvPr id="10" name="Content Placeholder 2"/>
          <p:cNvSpPr>
            <a:spLocks noGrp="1"/>
          </p:cNvSpPr>
          <p:nvPr>
            <p:ph sz="quarter" idx="1"/>
          </p:nvPr>
        </p:nvSpPr>
        <p:spPr>
          <a:xfrm>
            <a:off x="0" y="1752600"/>
            <a:ext cx="9144000" cy="5105400"/>
          </a:xfrm>
        </p:spPr>
        <p:txBody>
          <a:bodyPr>
            <a:noAutofit/>
          </a:bodyPr>
          <a:lstStyle/>
          <a:p>
            <a:pPr marL="0" indent="0">
              <a:buNone/>
            </a:pPr>
            <a:r>
              <a:rPr lang="en-US" sz="2400" b="1" dirty="0">
                <a:latin typeface="Calibri" pitchFamily="34" charset="0"/>
              </a:rPr>
              <a:t>Section C – High Burden Bill Payment Assistance clients with complete heating AND electric expenditures for the targeted 12-month </a:t>
            </a:r>
            <a:r>
              <a:rPr lang="en-US" sz="2400" b="1" dirty="0" smtClean="0">
                <a:latin typeface="Calibri" pitchFamily="34" charset="0"/>
              </a:rPr>
              <a:t>period</a:t>
            </a:r>
          </a:p>
          <a:p>
            <a:pPr>
              <a:spcBef>
                <a:spcPts val="0"/>
              </a:spcBef>
              <a:spcAft>
                <a:spcPts val="600"/>
              </a:spcAft>
              <a:buFont typeface="Arial" panose="020B0604020202020204" pitchFamily="34" charset="0"/>
              <a:buChar char="•"/>
            </a:pPr>
            <a:endParaRPr lang="en-US" sz="1600" dirty="0" smtClean="0">
              <a:latin typeface="Calibri" pitchFamily="34" charset="0"/>
            </a:endParaRPr>
          </a:p>
          <a:p>
            <a:pPr>
              <a:spcBef>
                <a:spcPts val="0"/>
              </a:spcBef>
              <a:spcAft>
                <a:spcPts val="600"/>
              </a:spcAft>
              <a:buSzPct val="100000"/>
              <a:buFont typeface="Arial" panose="020B0604020202020204" pitchFamily="34" charset="0"/>
              <a:buChar char="•"/>
            </a:pPr>
            <a:r>
              <a:rPr lang="en-US" sz="1800" dirty="0" smtClean="0">
                <a:latin typeface="Calibri" pitchFamily="34" charset="0"/>
              </a:rPr>
              <a:t>For </a:t>
            </a:r>
            <a:r>
              <a:rPr lang="en-US" sz="1800" dirty="0">
                <a:latin typeface="Calibri" pitchFamily="34" charset="0"/>
              </a:rPr>
              <a:t>S</a:t>
            </a:r>
            <a:r>
              <a:rPr lang="en-US" sz="1800" dirty="0" smtClean="0">
                <a:latin typeface="Calibri" pitchFamily="34" charset="0"/>
              </a:rPr>
              <a:t>ection C, grantees will need to identify and report on those Bill Payment Assistance households </a:t>
            </a:r>
            <a:r>
              <a:rPr lang="en-US" sz="1800" b="1" dirty="0" smtClean="0">
                <a:latin typeface="Calibri" pitchFamily="34" charset="0"/>
              </a:rPr>
              <a:t>with the top 25% energy burden </a:t>
            </a:r>
            <a:r>
              <a:rPr lang="en-US" sz="1800" dirty="0" smtClean="0">
                <a:latin typeface="Calibri" pitchFamily="34" charset="0"/>
              </a:rPr>
              <a:t>for which grantees were able to obtain </a:t>
            </a:r>
            <a:r>
              <a:rPr lang="en-US" sz="1800" dirty="0">
                <a:latin typeface="Calibri" pitchFamily="34" charset="0"/>
              </a:rPr>
              <a:t>complete heating AND electric expenditure</a:t>
            </a:r>
            <a:r>
              <a:rPr lang="en-US" sz="1800" dirty="0" smtClean="0">
                <a:latin typeface="Calibri" pitchFamily="34" charset="0"/>
              </a:rPr>
              <a:t> </a:t>
            </a:r>
            <a:r>
              <a:rPr lang="en-US" sz="1800" dirty="0">
                <a:latin typeface="Calibri" pitchFamily="34" charset="0"/>
              </a:rPr>
              <a:t>data for the targeted 12-month period</a:t>
            </a:r>
            <a:r>
              <a:rPr lang="en-US" sz="1800" dirty="0" smtClean="0">
                <a:latin typeface="Calibri" pitchFamily="34" charset="0"/>
              </a:rPr>
              <a:t>.</a:t>
            </a:r>
          </a:p>
          <a:p>
            <a:pPr>
              <a:spcBef>
                <a:spcPts val="0"/>
              </a:spcBef>
              <a:spcAft>
                <a:spcPts val="600"/>
              </a:spcAft>
              <a:buFont typeface="Arial" panose="020B0604020202020204" pitchFamily="34" charset="0"/>
              <a:buChar char="•"/>
            </a:pPr>
            <a:endParaRPr lang="en-US" sz="900" dirty="0">
              <a:latin typeface="Calibri" pitchFamily="34" charset="0"/>
            </a:endParaRPr>
          </a:p>
          <a:p>
            <a:pPr lvl="1">
              <a:spcBef>
                <a:spcPts val="0"/>
              </a:spcBef>
              <a:spcAft>
                <a:spcPts val="600"/>
              </a:spcAft>
              <a:buFont typeface="Arial" panose="020B0604020202020204" pitchFamily="34" charset="0"/>
              <a:buChar char="•"/>
            </a:pPr>
            <a:r>
              <a:rPr lang="en-US" sz="1600" b="1" dirty="0" smtClean="0">
                <a:latin typeface="Calibri" pitchFamily="34" charset="0"/>
              </a:rPr>
              <a:t>Section C should include the top 25% of </a:t>
            </a:r>
            <a:r>
              <a:rPr lang="en-US" sz="1600" b="1" i="1" u="sng" dirty="0" smtClean="0">
                <a:latin typeface="Calibri" pitchFamily="34" charset="0"/>
              </a:rPr>
              <a:t>all clients </a:t>
            </a:r>
            <a:r>
              <a:rPr lang="en-US" sz="1600" b="1" dirty="0" smtClean="0">
                <a:latin typeface="Calibri" pitchFamily="34" charset="0"/>
              </a:rPr>
              <a:t>from Section B with the highest energy burden</a:t>
            </a:r>
          </a:p>
          <a:p>
            <a:pPr lvl="1">
              <a:spcBef>
                <a:spcPts val="0"/>
              </a:spcBef>
              <a:spcAft>
                <a:spcPts val="600"/>
              </a:spcAft>
              <a:buFont typeface="Arial" panose="020B0604020202020204" pitchFamily="34" charset="0"/>
              <a:buChar char="•"/>
            </a:pPr>
            <a:r>
              <a:rPr lang="en-US" sz="1600" b="1" dirty="0">
                <a:latin typeface="Calibri" pitchFamily="34" charset="0"/>
              </a:rPr>
              <a:t>Section C </a:t>
            </a:r>
            <a:r>
              <a:rPr lang="en-US" sz="1600" b="1" dirty="0" smtClean="0">
                <a:latin typeface="Calibri" pitchFamily="34" charset="0"/>
              </a:rPr>
              <a:t>should </a:t>
            </a:r>
            <a:r>
              <a:rPr lang="en-US" sz="1600" b="1" u="sng" dirty="0" smtClean="0">
                <a:latin typeface="Calibri" pitchFamily="34" charset="0"/>
              </a:rPr>
              <a:t>NOT</a:t>
            </a:r>
            <a:r>
              <a:rPr lang="en-US" sz="1600" b="1" dirty="0" smtClean="0">
                <a:latin typeface="Calibri" pitchFamily="34" charset="0"/>
              </a:rPr>
              <a:t> simply include 25</a:t>
            </a:r>
            <a:r>
              <a:rPr lang="en-US" sz="1600" b="1" dirty="0">
                <a:latin typeface="Calibri" pitchFamily="34" charset="0"/>
              </a:rPr>
              <a:t>% of </a:t>
            </a:r>
            <a:r>
              <a:rPr lang="en-US" sz="1600" b="1" dirty="0" smtClean="0">
                <a:latin typeface="Calibri" pitchFamily="34" charset="0"/>
              </a:rPr>
              <a:t>the clients from each Main Heating Fuel type. </a:t>
            </a:r>
          </a:p>
          <a:p>
            <a:pPr>
              <a:spcBef>
                <a:spcPts val="0"/>
              </a:spcBef>
              <a:spcAft>
                <a:spcPts val="600"/>
              </a:spcAft>
              <a:buFont typeface="Wingdings" panose="05000000000000000000" pitchFamily="2" charset="2"/>
              <a:buChar char="Ø"/>
            </a:pPr>
            <a:endParaRPr lang="en-US" sz="1400" b="1" dirty="0" smtClean="0">
              <a:latin typeface="Calibri" pitchFamily="34" charset="0"/>
            </a:endParaRPr>
          </a:p>
          <a:p>
            <a:pPr>
              <a:spcBef>
                <a:spcPts val="0"/>
              </a:spcBef>
              <a:spcAft>
                <a:spcPts val="600"/>
              </a:spcAft>
              <a:buFont typeface="Wingdings" panose="05000000000000000000" pitchFamily="2" charset="2"/>
              <a:buChar char="Ø"/>
            </a:pPr>
            <a:r>
              <a:rPr lang="en-US" sz="1800" b="1" dirty="0" smtClean="0">
                <a:solidFill>
                  <a:srgbClr val="C00000"/>
                </a:solidFill>
                <a:latin typeface="Calibri" pitchFamily="34" charset="0"/>
              </a:rPr>
              <a:t>Note: </a:t>
            </a:r>
            <a:r>
              <a:rPr lang="en-US" sz="1800" b="1" dirty="0" smtClean="0">
                <a:latin typeface="Calibri" pitchFamily="34" charset="0"/>
              </a:rPr>
              <a:t>Zero </a:t>
            </a:r>
            <a:r>
              <a:rPr lang="en-US" sz="1800" b="1" dirty="0">
                <a:latin typeface="Calibri" pitchFamily="34" charset="0"/>
              </a:rPr>
              <a:t>Income Households. </a:t>
            </a:r>
            <a:r>
              <a:rPr lang="en-US" sz="1800" dirty="0">
                <a:latin typeface="Calibri" pitchFamily="34" charset="0"/>
              </a:rPr>
              <a:t>Zero income households should also be included. States should record the energy burden for these households as 100% of household income.</a:t>
            </a:r>
          </a:p>
          <a:p>
            <a:pPr marL="320040" lvl="1" indent="0">
              <a:spcBef>
                <a:spcPts val="0"/>
              </a:spcBef>
              <a:buNone/>
            </a:pPr>
            <a:endParaRPr lang="en-US" sz="2400" dirty="0">
              <a:latin typeface="Calibri" pitchFamily="34" charset="0"/>
            </a:endParaRPr>
          </a:p>
          <a:p>
            <a:pPr marL="320040" lvl="1" indent="0">
              <a:spcBef>
                <a:spcPts val="0"/>
              </a:spcBef>
              <a:buNone/>
            </a:pPr>
            <a:endParaRPr lang="en-US" sz="2400" dirty="0">
              <a:latin typeface="Calibri" pitchFamily="34" charset="0"/>
            </a:endParaRPr>
          </a:p>
        </p:txBody>
      </p:sp>
    </p:spTree>
    <p:extLst>
      <p:ext uri="{BB962C8B-B14F-4D97-AF65-F5344CB8AC3E}">
        <p14:creationId xmlns:p14="http://schemas.microsoft.com/office/powerpoint/2010/main" val="329460030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0" y="281622"/>
            <a:ext cx="9144000" cy="990600"/>
          </a:xfrm>
        </p:spPr>
        <p:txBody>
          <a:bodyPr>
            <a:noAutofit/>
          </a:bodyPr>
          <a:lstStyle/>
          <a:p>
            <a:pPr marL="2063750" indent="-1952625">
              <a:lnSpc>
                <a:spcPct val="80000"/>
              </a:lnSpc>
            </a:pPr>
            <a:r>
              <a:rPr lang="en-US" sz="2800" b="1" dirty="0">
                <a:latin typeface="Calibri" pitchFamily="34" charset="0"/>
              </a:rPr>
              <a:t>Section </a:t>
            </a:r>
            <a:r>
              <a:rPr lang="en-US" sz="2800" b="1" dirty="0" smtClean="0">
                <a:latin typeface="Calibri" pitchFamily="34" charset="0"/>
              </a:rPr>
              <a:t>II: Completing the </a:t>
            </a:r>
            <a:r>
              <a:rPr lang="en-US" sz="2800" b="1" dirty="0">
                <a:latin typeface="Calibri" pitchFamily="34" charset="0"/>
              </a:rPr>
              <a:t>Energy Burden </a:t>
            </a:r>
            <a:r>
              <a:rPr lang="en-US" sz="2800" b="1" dirty="0" smtClean="0">
                <a:latin typeface="Calibri" pitchFamily="34" charset="0"/>
              </a:rPr>
              <a:t>Measures </a:t>
            </a:r>
            <a:r>
              <a:rPr lang="en-US" sz="2800" b="1" dirty="0">
                <a:latin typeface="Calibri" pitchFamily="34" charset="0"/>
              </a:rPr>
              <a:t>Section Section C - High Burden Households</a:t>
            </a:r>
            <a:endParaRPr lang="en-US" sz="2800" b="1" i="1" dirty="0">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34</a:t>
            </a:fld>
            <a:endParaRPr lang="en-US"/>
          </a:p>
        </p:txBody>
      </p:sp>
      <p:sp>
        <p:nvSpPr>
          <p:cNvPr id="10" name="Content Placeholder 2"/>
          <p:cNvSpPr>
            <a:spLocks noGrp="1"/>
          </p:cNvSpPr>
          <p:nvPr>
            <p:ph sz="quarter" idx="1"/>
          </p:nvPr>
        </p:nvSpPr>
        <p:spPr>
          <a:xfrm>
            <a:off x="533400" y="1828800"/>
            <a:ext cx="7924800" cy="4800600"/>
          </a:xfrm>
        </p:spPr>
        <p:txBody>
          <a:bodyPr>
            <a:noAutofit/>
          </a:bodyPr>
          <a:lstStyle/>
          <a:p>
            <a:pPr>
              <a:buSzPct val="100000"/>
              <a:buFont typeface="Arial" panose="020B0604020202020204" pitchFamily="34" charset="0"/>
              <a:buChar char="•"/>
            </a:pPr>
            <a:r>
              <a:rPr lang="en-US" sz="2000" b="1" dirty="0" smtClean="0">
                <a:latin typeface="Calibri" pitchFamily="34" charset="0"/>
              </a:rPr>
              <a:t>Section </a:t>
            </a:r>
            <a:r>
              <a:rPr lang="en-US" sz="2000" b="1" dirty="0">
                <a:latin typeface="Calibri" pitchFamily="34" charset="0"/>
              </a:rPr>
              <a:t>C </a:t>
            </a:r>
            <a:r>
              <a:rPr lang="en-US" sz="2000" dirty="0">
                <a:latin typeface="Calibri" pitchFamily="34" charset="0"/>
              </a:rPr>
              <a:t>– High Burden Bill Payment Assistance clients with complete heating AND electric expenditures for the targeted 12-month period</a:t>
            </a:r>
          </a:p>
          <a:p>
            <a:pPr marL="0" indent="0">
              <a:spcBef>
                <a:spcPts val="0"/>
              </a:spcBef>
              <a:spcAft>
                <a:spcPts val="1800"/>
              </a:spcAft>
              <a:buNone/>
            </a:pPr>
            <a:endParaRPr lang="en-US" sz="2400" b="1" dirty="0" smtClean="0">
              <a:latin typeface="Calibri" pitchFamily="34" charset="0"/>
            </a:endParaRPr>
          </a:p>
        </p:txBody>
      </p:sp>
      <p:pic>
        <p:nvPicPr>
          <p:cNvPr id="5" name="Picture 4"/>
          <p:cNvPicPr>
            <a:picLocks noChangeAspect="1"/>
          </p:cNvPicPr>
          <p:nvPr/>
        </p:nvPicPr>
        <p:blipFill>
          <a:blip r:embed="rId3"/>
          <a:stretch>
            <a:fillRect/>
          </a:stretch>
        </p:blipFill>
        <p:spPr>
          <a:xfrm>
            <a:off x="152400" y="2971800"/>
            <a:ext cx="8839200" cy="2628900"/>
          </a:xfrm>
          <a:prstGeom prst="rect">
            <a:avLst/>
          </a:prstGeom>
        </p:spPr>
      </p:pic>
    </p:spTree>
    <p:extLst>
      <p:ext uri="{BB962C8B-B14F-4D97-AF65-F5344CB8AC3E}">
        <p14:creationId xmlns:p14="http://schemas.microsoft.com/office/powerpoint/2010/main" val="224118201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0" y="281622"/>
            <a:ext cx="9144000" cy="990600"/>
          </a:xfrm>
        </p:spPr>
        <p:txBody>
          <a:bodyPr>
            <a:noAutofit/>
          </a:bodyPr>
          <a:lstStyle/>
          <a:p>
            <a:pPr marL="2063750" indent="-1952625">
              <a:lnSpc>
                <a:spcPct val="80000"/>
              </a:lnSpc>
            </a:pPr>
            <a:r>
              <a:rPr lang="en-US" sz="2800" b="1" dirty="0">
                <a:latin typeface="Calibri" pitchFamily="34" charset="0"/>
              </a:rPr>
              <a:t>Section II: Completing the Energy Burden Measures Section Section C - High Burden Households </a:t>
            </a:r>
            <a:endParaRPr lang="en-US" sz="2800" b="1" i="1" dirty="0">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35</a:t>
            </a:fld>
            <a:endParaRPr lang="en-US"/>
          </a:p>
        </p:txBody>
      </p:sp>
      <p:sp>
        <p:nvSpPr>
          <p:cNvPr id="10" name="Content Placeholder 2"/>
          <p:cNvSpPr>
            <a:spLocks noGrp="1"/>
          </p:cNvSpPr>
          <p:nvPr>
            <p:ph sz="quarter" idx="1"/>
          </p:nvPr>
        </p:nvSpPr>
        <p:spPr>
          <a:xfrm>
            <a:off x="533400" y="1752600"/>
            <a:ext cx="8458200" cy="4953000"/>
          </a:xfrm>
        </p:spPr>
        <p:txBody>
          <a:bodyPr>
            <a:noAutofit/>
          </a:bodyPr>
          <a:lstStyle/>
          <a:p>
            <a:pPr marL="0" lvl="1" indent="0">
              <a:spcBef>
                <a:spcPts val="0"/>
              </a:spcBef>
              <a:buNone/>
            </a:pPr>
            <a:r>
              <a:rPr lang="en-US" sz="2400" b="1" dirty="0" smtClean="0">
                <a:latin typeface="Calibri" pitchFamily="34" charset="0"/>
              </a:rPr>
              <a:t>Example: </a:t>
            </a:r>
            <a:r>
              <a:rPr lang="en-US" sz="2400" b="1" u="sng" dirty="0" smtClean="0">
                <a:solidFill>
                  <a:srgbClr val="FF0000"/>
                </a:solidFill>
                <a:latin typeface="Calibri" pitchFamily="34" charset="0"/>
              </a:rPr>
              <a:t>Incorrectly</a:t>
            </a:r>
            <a:r>
              <a:rPr lang="en-US" sz="2400" b="1" dirty="0" smtClean="0">
                <a:latin typeface="Calibri" pitchFamily="34" charset="0"/>
              </a:rPr>
              <a:t> completing the Energy Burden Measures Section C for High Burden Households </a:t>
            </a:r>
            <a:r>
              <a:rPr lang="en-US" sz="2400" b="1" dirty="0" smtClean="0">
                <a:solidFill>
                  <a:srgbClr val="FF0000"/>
                </a:solidFill>
                <a:latin typeface="Calibri" pitchFamily="34" charset="0"/>
              </a:rPr>
              <a:t>[Fictional State]</a:t>
            </a:r>
            <a:endParaRPr lang="en-US" sz="2400" dirty="0">
              <a:solidFill>
                <a:srgbClr val="FF0000"/>
              </a:solidFill>
              <a:latin typeface="Calibri" pitchFamily="34" charset="0"/>
            </a:endParaRPr>
          </a:p>
          <a:p>
            <a:pPr marL="0" lvl="1" indent="0">
              <a:spcBef>
                <a:spcPts val="0"/>
              </a:spcBef>
              <a:buNone/>
            </a:pPr>
            <a:endParaRPr lang="en-US" sz="2400" b="1" dirty="0" smtClean="0">
              <a:solidFill>
                <a:srgbClr val="FF0000"/>
              </a:solidFill>
              <a:latin typeface="Calibri" pitchFamily="34" charset="0"/>
            </a:endParaRPr>
          </a:p>
          <a:p>
            <a:pPr marL="0" lvl="1" indent="0">
              <a:spcBef>
                <a:spcPts val="0"/>
              </a:spcBef>
              <a:buNone/>
            </a:pPr>
            <a:endParaRPr lang="en-US" sz="2400" b="1" dirty="0">
              <a:solidFill>
                <a:srgbClr val="FF0000"/>
              </a:solidFill>
              <a:latin typeface="Calibri" pitchFamily="34" charset="0"/>
            </a:endParaRPr>
          </a:p>
        </p:txBody>
      </p:sp>
      <p:graphicFrame>
        <p:nvGraphicFramePr>
          <p:cNvPr id="7" name="Table 6"/>
          <p:cNvGraphicFramePr>
            <a:graphicFrameLocks noGrp="1"/>
          </p:cNvGraphicFramePr>
          <p:nvPr>
            <p:extLst>
              <p:ext uri="{D42A27DB-BD31-4B8C-83A1-F6EECF244321}">
                <p14:modId xmlns:p14="http://schemas.microsoft.com/office/powerpoint/2010/main" val="1593511942"/>
              </p:ext>
            </p:extLst>
          </p:nvPr>
        </p:nvGraphicFramePr>
        <p:xfrm>
          <a:off x="152401" y="2590797"/>
          <a:ext cx="8839196" cy="3966423"/>
        </p:xfrm>
        <a:graphic>
          <a:graphicData uri="http://schemas.openxmlformats.org/drawingml/2006/table">
            <a:tbl>
              <a:tblPr/>
              <a:tblGrid>
                <a:gridCol w="4495799"/>
                <a:gridCol w="762000"/>
                <a:gridCol w="610073"/>
                <a:gridCol w="742831"/>
                <a:gridCol w="742831"/>
                <a:gridCol w="742831"/>
                <a:gridCol w="742831"/>
              </a:tblGrid>
              <a:tr h="266414">
                <a:tc gridSpan="7">
                  <a:txBody>
                    <a:bodyPr/>
                    <a:lstStyle/>
                    <a:p>
                      <a:pPr algn="ctr" fontAlgn="b"/>
                      <a:r>
                        <a:rPr lang="en-US" sz="1000" b="1" i="0" u="none" strike="noStrike" dirty="0">
                          <a:effectLst/>
                          <a:latin typeface="Arial" panose="020B0604020202020204" pitchFamily="34" charset="0"/>
                        </a:rPr>
                        <a:t>V.  ENERGY BURDEN TARGETING</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09626">
                <a:tc>
                  <a:txBody>
                    <a:bodyPr/>
                    <a:lstStyle/>
                    <a:p>
                      <a:pPr algn="ctr" fontAlgn="b"/>
                      <a:r>
                        <a:rPr lang="en-US" sz="1000" b="1" i="0" u="none" strike="noStrike">
                          <a:effectLst/>
                          <a:latin typeface="Arial" panose="020B0604020202020204" pitchFamily="34" charset="0"/>
                        </a:rPr>
                        <a:t> </a:t>
                      </a:r>
                    </a:p>
                  </a:txBody>
                  <a:tcPr marL="0" marR="0" marT="0" marB="0" anchor="b">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b"/>
                      <a:r>
                        <a:rPr lang="en-US" sz="1000" b="1" i="0" u="none" strike="noStrike">
                          <a:effectLst/>
                          <a:latin typeface="Arial" panose="020B060402020202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b"/>
                      <a:r>
                        <a:rPr lang="en-US" sz="1000" b="1" i="0" u="none" strike="noStrike">
                          <a:effectLst/>
                          <a:latin typeface="Arial" panose="020B060402020202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w="38100" cap="flat" cmpd="sng" algn="ctr">
                      <a:solidFill>
                        <a:srgbClr val="FFFF00"/>
                      </a:solidFill>
                      <a:prstDash val="solid"/>
                      <a:round/>
                      <a:headEnd type="none" w="med" len="med"/>
                      <a:tailEnd type="none" w="med" len="med"/>
                    </a:lnB>
                    <a:solidFill>
                      <a:srgbClr val="D9D9D9"/>
                    </a:solidFill>
                  </a:tcPr>
                </a:tc>
                <a:tc>
                  <a:txBody>
                    <a:bodyPr/>
                    <a:lstStyle/>
                    <a:p>
                      <a:pPr algn="ctr" fontAlgn="b"/>
                      <a:r>
                        <a:rPr lang="en-US" sz="1000" b="1" i="0" u="none" strike="noStrike">
                          <a:effectLst/>
                          <a:latin typeface="Arial" panose="020B060402020202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w="38100" cap="flat" cmpd="sng" algn="ctr">
                      <a:solidFill>
                        <a:srgbClr val="FFFF00"/>
                      </a:solidFill>
                      <a:prstDash val="solid"/>
                      <a:round/>
                      <a:headEnd type="none" w="med" len="med"/>
                      <a:tailEnd type="none" w="med" len="med"/>
                    </a:lnB>
                    <a:solidFill>
                      <a:srgbClr val="D9D9D9"/>
                    </a:solidFill>
                  </a:tcPr>
                </a:tc>
                <a:tc>
                  <a:txBody>
                    <a:bodyPr/>
                    <a:lstStyle/>
                    <a:p>
                      <a:pPr algn="ctr" fontAlgn="b"/>
                      <a:r>
                        <a:rPr lang="en-US" sz="1000" b="1" i="0" u="none" strike="noStrike">
                          <a:effectLst/>
                          <a:latin typeface="Arial" panose="020B060402020202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w="38100" cap="flat" cmpd="sng" algn="ctr">
                      <a:solidFill>
                        <a:srgbClr val="FFFF00"/>
                      </a:solidFill>
                      <a:prstDash val="solid"/>
                      <a:round/>
                      <a:headEnd type="none" w="med" len="med"/>
                      <a:tailEnd type="none" w="med" len="med"/>
                    </a:lnB>
                    <a:solidFill>
                      <a:srgbClr val="D9D9D9"/>
                    </a:solidFill>
                  </a:tcPr>
                </a:tc>
                <a:tc>
                  <a:txBody>
                    <a:bodyPr/>
                    <a:lstStyle/>
                    <a:p>
                      <a:pPr algn="ctr" fontAlgn="b"/>
                      <a:r>
                        <a:rPr lang="en-US" sz="1000" b="1" i="0" u="none" strike="noStrike">
                          <a:effectLst/>
                          <a:latin typeface="Arial" panose="020B060402020202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w="38100" cap="flat" cmpd="sng" algn="ctr">
                      <a:solidFill>
                        <a:srgbClr val="FFFF00"/>
                      </a:solidFill>
                      <a:prstDash val="solid"/>
                      <a:round/>
                      <a:headEnd type="none" w="med" len="med"/>
                      <a:tailEnd type="none" w="med" len="med"/>
                    </a:lnB>
                    <a:solidFill>
                      <a:srgbClr val="D9D9D9"/>
                    </a:solidFill>
                  </a:tcPr>
                </a:tc>
                <a:tc>
                  <a:txBody>
                    <a:bodyPr/>
                    <a:lstStyle/>
                    <a:p>
                      <a:pPr algn="ctr" fontAlgn="b"/>
                      <a:r>
                        <a:rPr lang="en-US" sz="1000" b="1" i="0" u="none" strike="noStrike">
                          <a:effectLst/>
                          <a:latin typeface="Arial" panose="020B0604020202020204" pitchFamily="34" charset="0"/>
                        </a:rPr>
                        <a:t> </a:t>
                      </a: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rgbClr val="FFFF00"/>
                      </a:solidFill>
                      <a:prstDash val="solid"/>
                      <a:round/>
                      <a:headEnd type="none" w="med" len="med"/>
                      <a:tailEnd type="none" w="med" len="med"/>
                    </a:lnB>
                    <a:solidFill>
                      <a:srgbClr val="D9D9D9"/>
                    </a:solidFill>
                  </a:tcPr>
                </a:tc>
              </a:tr>
              <a:tr h="430732">
                <a:tc>
                  <a:txBody>
                    <a:bodyPr/>
                    <a:lstStyle/>
                    <a:p>
                      <a:pPr algn="l" fontAlgn="b"/>
                      <a:endParaRPr lang="en-US" sz="1000" b="1" i="0" u="none" strike="noStrike" dirty="0">
                        <a:effectLst/>
                        <a:latin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r>
                        <a:rPr lang="en-US" sz="1000" b="1" i="0" u="none" strike="noStrike">
                          <a:effectLst/>
                          <a:latin typeface="Calibri" panose="020F0502020204030204" pitchFamily="34" charset="0"/>
                        </a:rPr>
                        <a:t> </a:t>
                      </a:r>
                    </a:p>
                  </a:txBody>
                  <a:tcPr marL="0" marR="0" marT="0" marB="0" anchor="b">
                    <a:lnL>
                      <a:noFill/>
                    </a:lnL>
                    <a:lnR w="38100" cap="flat" cmpd="sng" algn="ctr">
                      <a:solidFill>
                        <a:srgbClr val="FFFF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gridSpan="5">
                  <a:txBody>
                    <a:bodyPr/>
                    <a:lstStyle/>
                    <a:p>
                      <a:pPr algn="ctr" fontAlgn="b"/>
                      <a:r>
                        <a:rPr lang="en-US" sz="1000" b="1" i="0" u="none" strike="noStrike" dirty="0">
                          <a:effectLst/>
                          <a:latin typeface="Calibri" panose="020F0502020204030204" pitchFamily="34" charset="0"/>
                        </a:rPr>
                        <a:t>Bill Payment-Assisted Household Main Fuel</a:t>
                      </a:r>
                    </a:p>
                  </a:txBody>
                  <a:tcPr marL="0" marR="0" marT="0" marB="0" anchor="b">
                    <a:lnL w="38100" cap="flat" cmpd="sng" algn="ctr">
                      <a:solidFill>
                        <a:srgbClr val="FFFF00"/>
                      </a:solidFill>
                      <a:prstDash val="solid"/>
                      <a:round/>
                      <a:headEnd type="none" w="med" len="med"/>
                      <a:tailEnd type="none" w="med" len="med"/>
                    </a:lnL>
                    <a:lnR w="38100" cap="flat" cmpd="sng" algn="ctr">
                      <a:solidFill>
                        <a:srgbClr val="FFFF00"/>
                      </a:solidFill>
                      <a:prstDash val="solid"/>
                      <a:round/>
                      <a:headEnd type="none" w="med" len="med"/>
                      <a:tailEnd type="none" w="med" len="med"/>
                    </a:lnR>
                    <a:lnT w="38100" cap="flat" cmpd="sng" algn="ctr">
                      <a:solidFill>
                        <a:srgbClr val="FFFF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93274">
                <a:tc>
                  <a:txBody>
                    <a:bodyPr/>
                    <a:lstStyle/>
                    <a:p>
                      <a:pPr algn="l" fontAlgn="b"/>
                      <a:endParaRPr lang="en-US" sz="1000" b="1" i="0" u="none" strike="noStrike" dirty="0">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000" b="1" i="1" u="none" strike="noStrike">
                          <a:effectLst/>
                          <a:latin typeface="Calibri" panose="020F0502020204030204" pitchFamily="34" charset="0"/>
                        </a:rPr>
                        <a:t>All Households</a:t>
                      </a:r>
                    </a:p>
                  </a:txBody>
                  <a:tcPr marL="0" marR="0" marT="0" marB="0" anchor="b">
                    <a:lnL w="6350" cap="flat" cmpd="sng" algn="ctr">
                      <a:solidFill>
                        <a:srgbClr val="000000"/>
                      </a:solidFill>
                      <a:prstDash val="solid"/>
                      <a:round/>
                      <a:headEnd type="none" w="med" len="med"/>
                      <a:tailEnd type="none" w="med" len="med"/>
                    </a:lnL>
                    <a:lnR w="38100" cap="flat" cmpd="sng" algn="ctr">
                      <a:solidFill>
                        <a:srgbClr val="FFFF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dirty="0">
                          <a:effectLst/>
                          <a:latin typeface="Calibri" panose="020F0502020204030204" pitchFamily="34" charset="0"/>
                        </a:rPr>
                        <a:t>Electricity</a:t>
                      </a:r>
                    </a:p>
                  </a:txBody>
                  <a:tcPr marL="0" marR="0" marT="0" marB="0" anchor="b">
                    <a:lnL w="38100" cap="flat" cmpd="sng" algn="ctr">
                      <a:solidFill>
                        <a:srgbClr val="FFFF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a:effectLst/>
                          <a:latin typeface="Calibri" panose="020F0502020204030204" pitchFamily="34" charset="0"/>
                        </a:rPr>
                        <a:t>Natural Gas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dirty="0">
                          <a:effectLst/>
                          <a:latin typeface="Calibri" panose="020F0502020204030204" pitchFamily="34" charset="0"/>
                        </a:rPr>
                        <a:t>Fuel Oil</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a:effectLst/>
                          <a:latin typeface="Calibri" panose="020F0502020204030204" pitchFamily="34" charset="0"/>
                        </a:rPr>
                        <a:t>Propane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a:effectLst/>
                          <a:latin typeface="Calibri" panose="020F0502020204030204" pitchFamily="34" charset="0"/>
                        </a:rPr>
                        <a:t>Other Fuels</a:t>
                      </a:r>
                    </a:p>
                  </a:txBody>
                  <a:tcPr marL="0" marR="0" marT="0" marB="0" anchor="b">
                    <a:lnL w="6350" cap="flat" cmpd="sng" algn="ctr">
                      <a:solidFill>
                        <a:srgbClr val="000000"/>
                      </a:solidFill>
                      <a:prstDash val="solid"/>
                      <a:round/>
                      <a:headEnd type="none" w="med" len="med"/>
                      <a:tailEnd type="none" w="med" len="med"/>
                    </a:lnL>
                    <a:lnR w="38100" cap="flat" cmpd="sng" algn="ctr">
                      <a:solidFill>
                        <a:srgbClr val="FFFF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1636">
                <a:tc>
                  <a:txBody>
                    <a:bodyPr/>
                    <a:lstStyle/>
                    <a:p>
                      <a:pPr marL="60325" indent="0" algn="l" fontAlgn="b"/>
                      <a:r>
                        <a:rPr lang="en-US" sz="1000" b="1" i="0" u="none" strike="noStrike" dirty="0">
                          <a:effectLst/>
                          <a:latin typeface="Calibri" panose="020F0502020204030204" pitchFamily="34" charset="0"/>
                        </a:rPr>
                        <a:t>B.  All Households with 12 Consecutive Months of Bill Data (Main Fuel and Electric)</a:t>
                      </a:r>
                    </a:p>
                  </a:txBody>
                  <a:tcPr marL="0" marR="0" marT="0" marB="0" anchor="b">
                    <a:lnL w="12700" cap="flat" cmpd="sng" algn="ctr">
                      <a:solidFill>
                        <a:schemeClr val="tx1"/>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a:effectLst/>
                          <a:latin typeface="Courier"/>
                        </a:rPr>
                        <a:t> </a:t>
                      </a:r>
                    </a:p>
                  </a:txBody>
                  <a:tcPr marL="0" marR="0" marT="0" marB="0" anchor="b">
                    <a:lnL>
                      <a:noFill/>
                    </a:lnL>
                    <a:lnR w="38100" cap="flat" cmpd="sng" algn="ctr">
                      <a:solidFill>
                        <a:srgbClr val="FFFF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effectLst/>
                          <a:latin typeface="Courier"/>
                        </a:rPr>
                        <a:t> </a:t>
                      </a:r>
                    </a:p>
                  </a:txBody>
                  <a:tcPr marL="0" marR="0" marT="0" marB="0" anchor="b">
                    <a:lnL w="38100" cap="flat" cmpd="sng" algn="ctr">
                      <a:solidFill>
                        <a:srgbClr val="FFFF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effectLst/>
                          <a:latin typeface="Courier"/>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effectLst/>
                          <a:latin typeface="Courier"/>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effectLst/>
                          <a:latin typeface="Courier"/>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effectLst/>
                          <a:latin typeface="Courier"/>
                        </a:rPr>
                        <a:t> </a:t>
                      </a:r>
                    </a:p>
                  </a:txBody>
                  <a:tcPr marL="0" marR="0" marT="0" marB="0" anchor="b">
                    <a:lnL>
                      <a:noFill/>
                    </a:lnL>
                    <a:lnR w="38100" cap="flat" cmpd="sng" algn="ctr">
                      <a:solidFill>
                        <a:srgbClr val="FFFF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63321">
                <a:tc>
                  <a:txBody>
                    <a:bodyPr/>
                    <a:lstStyle/>
                    <a:p>
                      <a:pPr marL="60325" indent="0" algn="l" fontAlgn="b"/>
                      <a:r>
                        <a:rPr lang="en-US" sz="1000" b="0" i="0" u="none" strike="noStrike" dirty="0">
                          <a:effectLst/>
                          <a:latin typeface="Calibri" panose="020F0502020204030204" pitchFamily="34" charset="0"/>
                        </a:rPr>
                        <a:t>      1. </a:t>
                      </a:r>
                      <a:r>
                        <a:rPr lang="en-US" sz="1000" b="1" i="0" u="none" strike="noStrike" dirty="0">
                          <a:effectLst/>
                          <a:latin typeface="Calibri" panose="020F0502020204030204" pitchFamily="34" charset="0"/>
                        </a:rPr>
                        <a:t>   </a:t>
                      </a:r>
                      <a:r>
                        <a:rPr lang="en-US" sz="1000" b="0" i="0" u="none" strike="noStrike" dirty="0">
                          <a:effectLst/>
                          <a:latin typeface="Calibri" panose="020F0502020204030204" pitchFamily="34" charset="0"/>
                        </a:rPr>
                        <a:t>Unduplicated Number of Households with 12 Consecutive Months of  Bill Data (Main Fuel and Electric)</a:t>
                      </a:r>
                      <a:endParaRPr lang="en-US" sz="1000" b="1" i="0" u="none" strike="noStrike" dirty="0">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000" b="1" i="0" u="none" strike="noStrike" dirty="0">
                          <a:effectLst/>
                          <a:latin typeface="Calibri" panose="020F0502020204030204" pitchFamily="34" charset="0"/>
                        </a:rPr>
                        <a:t>100,000 </a:t>
                      </a:r>
                    </a:p>
                  </a:txBody>
                  <a:tcPr marL="0" marR="0" marT="0" marB="0" anchor="b">
                    <a:lnL w="6350" cap="flat" cmpd="sng" algn="ctr">
                      <a:solidFill>
                        <a:srgbClr val="000000"/>
                      </a:solidFill>
                      <a:prstDash val="solid"/>
                      <a:round/>
                      <a:headEnd type="none" w="med" len="med"/>
                      <a:tailEnd type="none" w="med" len="med"/>
                    </a:lnL>
                    <a:lnR w="38100" cap="flat" cmpd="sng" algn="ctr">
                      <a:solidFill>
                        <a:srgbClr val="FFFF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a:effectLst/>
                          <a:latin typeface="Calibri" panose="020F0502020204030204" pitchFamily="34" charset="0"/>
                        </a:rPr>
                        <a:t>40,000 </a:t>
                      </a:r>
                    </a:p>
                  </a:txBody>
                  <a:tcPr marL="0" marR="0" marT="0" marB="0" anchor="b">
                    <a:lnL w="38100" cap="flat" cmpd="sng" algn="ctr">
                      <a:solidFill>
                        <a:srgbClr val="FFFF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effectLst/>
                          <a:latin typeface="Calibri" panose="020F0502020204030204" pitchFamily="34" charset="0"/>
                        </a:rPr>
                        <a:t>40,000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a:effectLst/>
                          <a:latin typeface="Calibri" panose="020F0502020204030204" pitchFamily="34" charset="0"/>
                        </a:rPr>
                        <a:t>8,000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a:effectLst/>
                          <a:latin typeface="Calibri" panose="020F0502020204030204" pitchFamily="34" charset="0"/>
                        </a:rPr>
                        <a:t>8,000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effectLst/>
                          <a:latin typeface="Calibri" panose="020F0502020204030204" pitchFamily="34" charset="0"/>
                        </a:rPr>
                        <a:t>4,000 </a:t>
                      </a:r>
                    </a:p>
                  </a:txBody>
                  <a:tcPr marL="0" marR="0" marT="0" marB="0" anchor="b">
                    <a:lnL w="6350" cap="flat" cmpd="sng" algn="ctr">
                      <a:solidFill>
                        <a:srgbClr val="000000"/>
                      </a:solidFill>
                      <a:prstDash val="solid"/>
                      <a:round/>
                      <a:headEnd type="none" w="med" len="med"/>
                      <a:tailEnd type="none" w="med" len="med"/>
                    </a:lnL>
                    <a:lnR w="38100" cap="flat" cmpd="sng" algn="ctr">
                      <a:solidFill>
                        <a:srgbClr val="FFFF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51047">
                <a:tc>
                  <a:txBody>
                    <a:bodyPr/>
                    <a:lstStyle/>
                    <a:p>
                      <a:pPr marL="60325" indent="0" algn="l" fontAlgn="b"/>
                      <a:r>
                        <a:rPr lang="en-US" sz="1000" b="0" i="0" u="none" strike="noStrike" dirty="0">
                          <a:effectLst/>
                          <a:latin typeface="Calibri" panose="020F0502020204030204" pitchFamily="34" charset="0"/>
                        </a:rPr>
                        <a:t>      7.    Average Annual Burden Before Receiving LIHEAP</a:t>
                      </a:r>
                    </a:p>
                  </a:txBody>
                  <a:tcPr marL="0" marR="0" marT="0"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dot"/>
                      <a:round/>
                      <a:headEnd type="none" w="med" len="med"/>
                      <a:tailEnd type="none" w="med" len="med"/>
                    </a:lnB>
                    <a:solidFill>
                      <a:srgbClr val="D9D9D9"/>
                    </a:solidFill>
                  </a:tcPr>
                </a:tc>
                <a:tc>
                  <a:txBody>
                    <a:bodyPr/>
                    <a:lstStyle/>
                    <a:p>
                      <a:pPr algn="ctr" fontAlgn="b"/>
                      <a:r>
                        <a:rPr lang="en-US" sz="1000" b="1" i="0" u="none" strike="noStrike" dirty="0">
                          <a:effectLst/>
                          <a:latin typeface="Calibri" panose="020F0502020204030204" pitchFamily="34" charset="0"/>
                        </a:rPr>
                        <a:t>9.0%</a:t>
                      </a:r>
                    </a:p>
                  </a:txBody>
                  <a:tcPr marL="0" marR="0" marT="0" marB="0" anchor="b">
                    <a:lnL w="6350" cap="flat" cmpd="sng" algn="ctr">
                      <a:solidFill>
                        <a:srgbClr val="000000"/>
                      </a:solidFill>
                      <a:prstDash val="solid"/>
                      <a:round/>
                      <a:headEnd type="none" w="med" len="med"/>
                      <a:tailEnd type="none" w="med" len="med"/>
                    </a:lnL>
                    <a:lnR w="38100" cap="flat" cmpd="sng" algn="ctr">
                      <a:solidFill>
                        <a:srgbClr val="FFFF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en-US" sz="1000" b="1" i="0" u="none" strike="noStrike" dirty="0">
                          <a:effectLst/>
                          <a:latin typeface="Calibri" panose="020F0502020204030204" pitchFamily="34" charset="0"/>
                        </a:rPr>
                        <a:t>9.0%</a:t>
                      </a:r>
                    </a:p>
                  </a:txBody>
                  <a:tcPr marL="0" marR="0" marT="0" marB="0" anchor="b">
                    <a:lnL w="38100" cap="flat" cmpd="sng" algn="ctr">
                      <a:solidFill>
                        <a:srgbClr val="FFFF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en-US" sz="1000" b="1" i="0" u="none" strike="noStrike" dirty="0">
                          <a:effectLst/>
                          <a:latin typeface="Calibri" panose="020F0502020204030204" pitchFamily="34" charset="0"/>
                        </a:rPr>
                        <a:t>8.0%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en-US" sz="1000" b="1" i="0" u="none" strike="noStrike" dirty="0">
                          <a:effectLst/>
                          <a:latin typeface="Calibri" panose="020F0502020204030204" pitchFamily="34" charset="0"/>
                        </a:rPr>
                        <a:t>11.7%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en-US" sz="1000" b="1" i="0" u="none" strike="noStrike" dirty="0">
                          <a:effectLst/>
                          <a:latin typeface="Calibri" panose="020F0502020204030204" pitchFamily="34" charset="0"/>
                        </a:rPr>
                        <a:t>11.4%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en-US" sz="1000" b="1" i="0" u="none" strike="noStrike" dirty="0">
                          <a:effectLst/>
                          <a:latin typeface="Calibri" panose="020F0502020204030204" pitchFamily="34" charset="0"/>
                        </a:rPr>
                        <a:t>11.5%</a:t>
                      </a:r>
                    </a:p>
                  </a:txBody>
                  <a:tcPr marL="0" marR="0" marT="0" marB="0" anchor="b">
                    <a:lnL w="6350" cap="flat" cmpd="sng" algn="ctr">
                      <a:solidFill>
                        <a:srgbClr val="000000"/>
                      </a:solidFill>
                      <a:prstDash val="solid"/>
                      <a:round/>
                      <a:headEnd type="none" w="med" len="med"/>
                      <a:tailEnd type="none" w="med" len="med"/>
                    </a:lnL>
                    <a:lnR w="38100" cap="flat" cmpd="sng" algn="ctr">
                      <a:solidFill>
                        <a:srgbClr val="FFFF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374548">
                <a:tc>
                  <a:txBody>
                    <a:bodyPr/>
                    <a:lstStyle/>
                    <a:p>
                      <a:pPr algn="l" fontAlgn="b"/>
                      <a:r>
                        <a:rPr lang="en-US" sz="1000" b="0" i="0" u="none" strike="noStrike" dirty="0">
                          <a:effectLst/>
                          <a:latin typeface="Calibri" panose="020F0502020204030204" pitchFamily="34" charset="0"/>
                        </a:rPr>
                        <a:t> </a:t>
                      </a:r>
                    </a:p>
                  </a:txBody>
                  <a:tcPr marL="0" marR="0" marT="0" marB="0" anchor="b">
                    <a:lnL w="12700" cap="flat" cmpd="sng" algn="ctr">
                      <a:solidFill>
                        <a:schemeClr val="tx1"/>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b"/>
                      <a:r>
                        <a:rPr lang="en-US" sz="1000" b="1" i="0" u="none" strike="noStrike">
                          <a:effectLst/>
                          <a:latin typeface="Calibri" panose="020F0502020204030204" pitchFamily="34" charset="0"/>
                        </a:rPr>
                        <a:t> </a:t>
                      </a:r>
                    </a:p>
                  </a:txBody>
                  <a:tcPr marL="0" marR="0" marT="0" marB="0" anchor="b">
                    <a:lnL>
                      <a:noFill/>
                    </a:lnL>
                    <a:lnR w="38100" cap="flat" cmpd="sng" algn="ctr">
                      <a:solidFill>
                        <a:srgbClr val="FFFF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b"/>
                      <a:r>
                        <a:rPr lang="en-US" sz="1000" b="1" i="0" u="none" strike="noStrike">
                          <a:effectLst/>
                          <a:latin typeface="Calibri" panose="020F0502020204030204" pitchFamily="34" charset="0"/>
                        </a:rPr>
                        <a:t> </a:t>
                      </a:r>
                    </a:p>
                  </a:txBody>
                  <a:tcPr marL="0" marR="0" marT="0" marB="0" anchor="b">
                    <a:lnL w="38100" cap="flat" cmpd="sng" algn="ctr">
                      <a:solidFill>
                        <a:srgbClr val="FFFF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b"/>
                      <a:r>
                        <a:rPr lang="en-US" sz="1000" b="1" i="0" u="none" strike="noStrike" dirty="0">
                          <a:effectLst/>
                          <a:latin typeface="Calibri" panose="020F050202020403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b"/>
                      <a:r>
                        <a:rPr lang="en-US" sz="1000" b="1" i="0" u="none" strike="noStrike" dirty="0">
                          <a:effectLst/>
                          <a:latin typeface="Calibri" panose="020F050202020403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b"/>
                      <a:r>
                        <a:rPr lang="en-US" sz="1000" b="1" i="0" u="none" strike="noStrike" dirty="0">
                          <a:effectLst/>
                          <a:latin typeface="Calibri" panose="020F050202020403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b"/>
                      <a:r>
                        <a:rPr lang="en-US" sz="1000" b="1" i="0" u="none" strike="noStrike">
                          <a:effectLst/>
                          <a:latin typeface="Calibri" panose="020F0502020204030204" pitchFamily="34" charset="0"/>
                        </a:rPr>
                        <a:t> </a:t>
                      </a:r>
                    </a:p>
                  </a:txBody>
                  <a:tcPr marL="0" marR="0" marT="0" marB="0" anchor="b">
                    <a:lnL>
                      <a:noFill/>
                    </a:lnL>
                    <a:lnR w="38100" cap="flat" cmpd="sng" algn="ctr">
                      <a:solidFill>
                        <a:srgbClr val="FFFF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r>
              <a:tr h="570579">
                <a:tc>
                  <a:txBody>
                    <a:bodyPr/>
                    <a:lstStyle/>
                    <a:p>
                      <a:pPr marL="288925" indent="-228600" algn="l" fontAlgn="b">
                        <a:buAutoNum type="alphaUcPeriod" startAt="3"/>
                      </a:pPr>
                      <a:r>
                        <a:rPr lang="en-US" sz="1000" b="1" i="0" u="none" strike="noStrike" dirty="0" smtClean="0">
                          <a:effectLst/>
                          <a:latin typeface="Calibri" panose="020F0502020204030204" pitchFamily="34" charset="0"/>
                        </a:rPr>
                        <a:t>High </a:t>
                      </a:r>
                      <a:r>
                        <a:rPr lang="en-US" sz="1000" b="1" i="0" u="none" strike="noStrike" dirty="0">
                          <a:effectLst/>
                          <a:latin typeface="Calibri" panose="020F0502020204030204" pitchFamily="34" charset="0"/>
                        </a:rPr>
                        <a:t>Burden Households with 12 Consecutive Months of Bill Data (Main </a:t>
                      </a:r>
                      <a:endParaRPr lang="en-US" sz="1000" b="1" i="0" u="none" strike="noStrike" dirty="0" smtClean="0">
                        <a:effectLst/>
                        <a:latin typeface="Calibri" panose="020F0502020204030204" pitchFamily="34" charset="0"/>
                      </a:endParaRPr>
                    </a:p>
                    <a:p>
                      <a:pPr marL="60325" indent="0" algn="l" fontAlgn="b">
                        <a:buNone/>
                      </a:pPr>
                      <a:r>
                        <a:rPr lang="en-US" sz="1000" b="1" i="0" u="none" strike="noStrike" dirty="0" smtClean="0">
                          <a:effectLst/>
                          <a:latin typeface="Calibri" panose="020F0502020204030204" pitchFamily="34" charset="0"/>
                        </a:rPr>
                        <a:t>Fuel and </a:t>
                      </a:r>
                      <a:r>
                        <a:rPr lang="en-US" sz="1000" b="1" i="0" u="none" strike="noStrike" dirty="0">
                          <a:effectLst/>
                          <a:latin typeface="Calibri" panose="020F0502020204030204" pitchFamily="34" charset="0"/>
                        </a:rPr>
                        <a:t>Electric)</a:t>
                      </a:r>
                    </a:p>
                  </a:txBody>
                  <a:tcPr marL="0" marR="0" marT="0" marB="0" anchor="b">
                    <a:lnL w="12700" cap="flat" cmpd="sng" algn="ctr">
                      <a:solidFill>
                        <a:schemeClr val="tx1"/>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effectLst/>
                          <a:latin typeface="Courier"/>
                        </a:rPr>
                        <a:t> </a:t>
                      </a:r>
                    </a:p>
                  </a:txBody>
                  <a:tcPr marL="0" marR="0" marT="0" marB="0" anchor="b">
                    <a:lnL>
                      <a:noFill/>
                    </a:lnL>
                    <a:lnR w="38100" cap="flat" cmpd="sng" algn="ctr">
                      <a:solidFill>
                        <a:srgbClr val="FFFF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effectLst/>
                          <a:latin typeface="Courier"/>
                        </a:rPr>
                        <a:t> </a:t>
                      </a:r>
                    </a:p>
                  </a:txBody>
                  <a:tcPr marL="0" marR="0" marT="0" marB="0" anchor="b">
                    <a:lnL w="38100" cap="flat" cmpd="sng" algn="ctr">
                      <a:solidFill>
                        <a:srgbClr val="FFFF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effectLst/>
                          <a:latin typeface="Courier"/>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effectLst/>
                          <a:latin typeface="Courier"/>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effectLst/>
                          <a:latin typeface="Courier"/>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effectLst/>
                          <a:latin typeface="Courier"/>
                        </a:rPr>
                        <a:t> </a:t>
                      </a:r>
                    </a:p>
                  </a:txBody>
                  <a:tcPr marL="0" marR="0" marT="0" marB="0" anchor="b">
                    <a:lnL>
                      <a:noFill/>
                    </a:lnL>
                    <a:lnR w="38100" cap="flat" cmpd="sng" algn="ctr">
                      <a:solidFill>
                        <a:srgbClr val="FFFF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371972">
                <a:tc>
                  <a:txBody>
                    <a:bodyPr/>
                    <a:lstStyle/>
                    <a:p>
                      <a:pPr marL="60325" indent="0" algn="l" fontAlgn="b"/>
                      <a:r>
                        <a:rPr lang="en-US" sz="1000" b="1" i="0" u="none" strike="noStrike" dirty="0">
                          <a:effectLst/>
                          <a:latin typeface="Calibri" panose="020F0502020204030204" pitchFamily="34" charset="0"/>
                        </a:rPr>
                        <a:t>   </a:t>
                      </a:r>
                      <a:r>
                        <a:rPr lang="en-US" sz="1000" b="0" i="0" u="none" strike="noStrike" dirty="0">
                          <a:effectLst/>
                          <a:latin typeface="Calibri" panose="020F0502020204030204" pitchFamily="34" charset="0"/>
                        </a:rPr>
                        <a:t>   1.    Unduplicated Number of High Burden Households (Top 25%) with 12 Consecutive Months of Bill Data (Main Fuel and Electric)</a:t>
                      </a:r>
                      <a:endParaRPr lang="en-US" sz="1000" b="1" i="0" u="none" strike="noStrike" dirty="0">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000" b="1" i="0" u="none" strike="noStrike" dirty="0">
                          <a:effectLst/>
                          <a:latin typeface="Calibri" panose="020F0502020204030204" pitchFamily="34" charset="0"/>
                        </a:rPr>
                        <a:t>25,000 </a:t>
                      </a:r>
                    </a:p>
                  </a:txBody>
                  <a:tcPr marL="0" marR="0" marT="0" marB="0" anchor="b">
                    <a:lnL w="6350" cap="flat" cmpd="sng" algn="ctr">
                      <a:solidFill>
                        <a:srgbClr val="000000"/>
                      </a:solidFill>
                      <a:prstDash val="solid"/>
                      <a:round/>
                      <a:headEnd type="none" w="med" len="med"/>
                      <a:tailEnd type="none" w="med" len="med"/>
                    </a:lnL>
                    <a:lnR w="38100" cap="flat" cmpd="sng" algn="ctr">
                      <a:solidFill>
                        <a:srgbClr val="FFFF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a:effectLst/>
                          <a:latin typeface="Calibri" panose="020F0502020204030204" pitchFamily="34" charset="0"/>
                        </a:rPr>
                        <a:t>10,000 </a:t>
                      </a:r>
                    </a:p>
                  </a:txBody>
                  <a:tcPr marL="0" marR="0" marT="0" marB="0" anchor="b">
                    <a:lnL w="38100" cap="flat" cmpd="sng" algn="ctr">
                      <a:solidFill>
                        <a:srgbClr val="FFFF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effectLst/>
                          <a:latin typeface="Calibri" panose="020F0502020204030204" pitchFamily="34" charset="0"/>
                        </a:rPr>
                        <a:t>10,000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a:effectLst/>
                          <a:latin typeface="Calibri" panose="020F0502020204030204" pitchFamily="34" charset="0"/>
                        </a:rPr>
                        <a:t>2,000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a:effectLst/>
                          <a:latin typeface="Calibri" panose="020F0502020204030204" pitchFamily="34" charset="0"/>
                        </a:rPr>
                        <a:t>2,000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a:effectLst/>
                          <a:latin typeface="Calibri" panose="020F0502020204030204" pitchFamily="34" charset="0"/>
                        </a:rPr>
                        <a:t>1,000 </a:t>
                      </a:r>
                    </a:p>
                  </a:txBody>
                  <a:tcPr marL="0" marR="0" marT="0" marB="0" anchor="b">
                    <a:lnL w="6350" cap="flat" cmpd="sng" algn="ctr">
                      <a:solidFill>
                        <a:srgbClr val="000000"/>
                      </a:solidFill>
                      <a:prstDash val="solid"/>
                      <a:round/>
                      <a:headEnd type="none" w="med" len="med"/>
                      <a:tailEnd type="none" w="med" len="med"/>
                    </a:lnL>
                    <a:lnR w="38100" cap="flat" cmpd="sng" algn="ctr">
                      <a:solidFill>
                        <a:srgbClr val="FFFF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93274">
                <a:tc>
                  <a:txBody>
                    <a:bodyPr/>
                    <a:lstStyle/>
                    <a:p>
                      <a:pPr marL="60325" indent="0" algn="l" fontAlgn="b"/>
                      <a:r>
                        <a:rPr lang="en-US" sz="1000" b="0" i="0" u="none" strike="noStrike" dirty="0">
                          <a:effectLst/>
                          <a:latin typeface="Calibri" panose="020F0502020204030204" pitchFamily="34" charset="0"/>
                        </a:rPr>
                        <a:t>      7.    Average Annual Burden Before Receiving LIHEAP for High Burden Households</a:t>
                      </a:r>
                    </a:p>
                  </a:txBody>
                  <a:tcPr marL="0" marR="0" marT="0"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solidFill>
                      <a:srgbClr val="D9D9D9"/>
                    </a:solidFill>
                  </a:tcPr>
                </a:tc>
                <a:tc>
                  <a:txBody>
                    <a:bodyPr/>
                    <a:lstStyle/>
                    <a:p>
                      <a:pPr algn="ctr" fontAlgn="b"/>
                      <a:r>
                        <a:rPr lang="en-US" sz="1000" b="1" i="0" u="none" strike="noStrike" dirty="0">
                          <a:effectLst/>
                          <a:latin typeface="Calibri" panose="020F0502020204030204" pitchFamily="34" charset="0"/>
                        </a:rPr>
                        <a:t>21.5%</a:t>
                      </a:r>
                    </a:p>
                  </a:txBody>
                  <a:tcPr marL="0" marR="0" marT="0" marB="0" anchor="b">
                    <a:lnL w="6350" cap="flat" cmpd="sng" algn="ctr">
                      <a:solidFill>
                        <a:srgbClr val="000000"/>
                      </a:solidFill>
                      <a:prstDash val="solid"/>
                      <a:round/>
                      <a:headEnd type="none" w="med" len="med"/>
                      <a:tailEnd type="none" w="med" len="med"/>
                    </a:lnL>
                    <a:lnR w="38100" cap="flat" cmpd="sng" algn="ctr">
                      <a:solidFill>
                        <a:srgbClr val="FFFF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algn="ctr" fontAlgn="b"/>
                      <a:r>
                        <a:rPr lang="en-US" sz="1000" b="1" i="0" u="none" strike="noStrike" dirty="0">
                          <a:effectLst/>
                          <a:latin typeface="Calibri" panose="020F0502020204030204" pitchFamily="34" charset="0"/>
                        </a:rPr>
                        <a:t>21.3%</a:t>
                      </a:r>
                    </a:p>
                  </a:txBody>
                  <a:tcPr marL="0" marR="0" marT="0" marB="0" anchor="b">
                    <a:lnL w="38100" cap="flat" cmpd="sng" algn="ctr">
                      <a:solidFill>
                        <a:srgbClr val="FFFF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rgbClr val="FFFF00"/>
                      </a:solidFill>
                      <a:prstDash val="solid"/>
                      <a:round/>
                      <a:headEnd type="none" w="med" len="med"/>
                      <a:tailEnd type="none" w="med" len="med"/>
                    </a:lnB>
                    <a:solidFill>
                      <a:srgbClr val="D9D9D9"/>
                    </a:solidFill>
                  </a:tcPr>
                </a:tc>
                <a:tc>
                  <a:txBody>
                    <a:bodyPr/>
                    <a:lstStyle/>
                    <a:p>
                      <a:pPr algn="ctr" fontAlgn="b"/>
                      <a:r>
                        <a:rPr lang="en-US" sz="1000" b="1" i="0" u="none" strike="noStrike" dirty="0">
                          <a:effectLst/>
                          <a:latin typeface="Calibri" panose="020F0502020204030204" pitchFamily="34" charset="0"/>
                        </a:rPr>
                        <a:t>19.2%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rgbClr val="FFFF00"/>
                      </a:solidFill>
                      <a:prstDash val="solid"/>
                      <a:round/>
                      <a:headEnd type="none" w="med" len="med"/>
                      <a:tailEnd type="none" w="med" len="med"/>
                    </a:lnB>
                    <a:solidFill>
                      <a:srgbClr val="D9D9D9"/>
                    </a:solidFill>
                  </a:tcPr>
                </a:tc>
                <a:tc>
                  <a:txBody>
                    <a:bodyPr/>
                    <a:lstStyle/>
                    <a:p>
                      <a:pPr algn="ctr" fontAlgn="b"/>
                      <a:r>
                        <a:rPr lang="en-US" sz="1000" b="1" i="0" u="none" strike="noStrike" dirty="0">
                          <a:effectLst/>
                          <a:latin typeface="Calibri" panose="020F0502020204030204" pitchFamily="34" charset="0"/>
                        </a:rPr>
                        <a:t>28.3%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rgbClr val="FFFF00"/>
                      </a:solidFill>
                      <a:prstDash val="solid"/>
                      <a:round/>
                      <a:headEnd type="none" w="med" len="med"/>
                      <a:tailEnd type="none" w="med" len="med"/>
                    </a:lnB>
                    <a:solidFill>
                      <a:srgbClr val="D9D9D9"/>
                    </a:solidFill>
                  </a:tcPr>
                </a:tc>
                <a:tc>
                  <a:txBody>
                    <a:bodyPr/>
                    <a:lstStyle/>
                    <a:p>
                      <a:pPr algn="ctr" fontAlgn="b"/>
                      <a:r>
                        <a:rPr lang="en-US" sz="1000" b="1" i="0" u="none" strike="noStrike" dirty="0">
                          <a:effectLst/>
                          <a:latin typeface="Calibri" panose="020F0502020204030204" pitchFamily="34" charset="0"/>
                        </a:rPr>
                        <a:t>27.5%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rgbClr val="FFFF00"/>
                      </a:solidFill>
                      <a:prstDash val="solid"/>
                      <a:round/>
                      <a:headEnd type="none" w="med" len="med"/>
                      <a:tailEnd type="none" w="med" len="med"/>
                    </a:lnB>
                    <a:solidFill>
                      <a:srgbClr val="D9D9D9"/>
                    </a:solidFill>
                  </a:tcPr>
                </a:tc>
                <a:tc>
                  <a:txBody>
                    <a:bodyPr/>
                    <a:lstStyle/>
                    <a:p>
                      <a:pPr algn="ctr" fontAlgn="b"/>
                      <a:r>
                        <a:rPr lang="en-US" sz="1000" b="1" i="0" u="none" strike="noStrike" dirty="0">
                          <a:effectLst/>
                          <a:latin typeface="Calibri" panose="020F0502020204030204" pitchFamily="34" charset="0"/>
                        </a:rPr>
                        <a:t>27.5%</a:t>
                      </a:r>
                    </a:p>
                  </a:txBody>
                  <a:tcPr marL="0" marR="0" marT="0" marB="0" anchor="b">
                    <a:lnL w="6350" cap="flat" cmpd="sng" algn="ctr">
                      <a:solidFill>
                        <a:srgbClr val="000000"/>
                      </a:solidFill>
                      <a:prstDash val="solid"/>
                      <a:round/>
                      <a:headEnd type="none" w="med" len="med"/>
                      <a:tailEnd type="none" w="med" len="med"/>
                    </a:lnL>
                    <a:lnR w="38100" cap="flat" cmpd="sng" algn="ctr">
                      <a:solidFill>
                        <a:srgbClr val="FFFF00"/>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rgbClr val="FFFF00"/>
                      </a:solidFill>
                      <a:prstDash val="solid"/>
                      <a:round/>
                      <a:headEnd type="none" w="med" len="med"/>
                      <a:tailEnd type="none" w="med" len="med"/>
                    </a:lnB>
                    <a:solidFill>
                      <a:srgbClr val="D9D9D9"/>
                    </a:solidFill>
                  </a:tcPr>
                </a:tc>
              </a:tr>
            </a:tbl>
          </a:graphicData>
        </a:graphic>
      </p:graphicFrame>
      <p:sp>
        <p:nvSpPr>
          <p:cNvPr id="11" name="TextBox 10"/>
          <p:cNvSpPr txBox="1"/>
          <p:nvPr/>
        </p:nvSpPr>
        <p:spPr>
          <a:xfrm>
            <a:off x="5334000" y="4917708"/>
            <a:ext cx="3714748" cy="600164"/>
          </a:xfrm>
          <a:prstGeom prst="rect">
            <a:avLst/>
          </a:prstGeom>
          <a:noFill/>
        </p:spPr>
        <p:txBody>
          <a:bodyPr wrap="square" rtlCol="0">
            <a:spAutoFit/>
          </a:bodyPr>
          <a:lstStyle/>
          <a:p>
            <a:pPr algn="ctr"/>
            <a:r>
              <a:rPr lang="en-US" sz="1100" dirty="0">
                <a:solidFill>
                  <a:srgbClr val="FF0000"/>
                </a:solidFill>
              </a:rPr>
              <a:t>S</a:t>
            </a:r>
            <a:r>
              <a:rPr lang="en-US" sz="1100" dirty="0" smtClean="0">
                <a:solidFill>
                  <a:srgbClr val="FF0000"/>
                </a:solidFill>
              </a:rPr>
              <a:t>hould not simply be 25% of clients for each heating fuel (10,000 ÷ 40,000 electric HHs = 25%), but instead, top 25% highest energy burden clients overall (regardless of fuel type)</a:t>
            </a:r>
            <a:endParaRPr lang="en-US" sz="1100" dirty="0">
              <a:solidFill>
                <a:srgbClr val="FF0000"/>
              </a:solidFill>
            </a:endParaRPr>
          </a:p>
        </p:txBody>
      </p:sp>
      <p:sp>
        <p:nvSpPr>
          <p:cNvPr id="3" name="Oval 2"/>
          <p:cNvSpPr/>
          <p:nvPr/>
        </p:nvSpPr>
        <p:spPr>
          <a:xfrm>
            <a:off x="4762500" y="5943600"/>
            <a:ext cx="571500" cy="304800"/>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4743450" y="4255810"/>
            <a:ext cx="571500" cy="304800"/>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Left Brace 12"/>
          <p:cNvSpPr/>
          <p:nvPr/>
        </p:nvSpPr>
        <p:spPr>
          <a:xfrm rot="5400000">
            <a:off x="7095321" y="3996749"/>
            <a:ext cx="211158" cy="3276600"/>
          </a:xfrm>
          <a:prstGeom prst="leftBrace">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vert="horz" rtlCol="0" anchor="ctr"/>
          <a:lstStyle/>
          <a:p>
            <a:pPr algn="ctr"/>
            <a:endParaRPr lang="en-US"/>
          </a:p>
        </p:txBody>
      </p:sp>
      <p:sp>
        <p:nvSpPr>
          <p:cNvPr id="14" name="TextBox 13"/>
          <p:cNvSpPr txBox="1"/>
          <p:nvPr/>
        </p:nvSpPr>
        <p:spPr>
          <a:xfrm>
            <a:off x="4286250" y="5091030"/>
            <a:ext cx="762000" cy="307777"/>
          </a:xfrm>
          <a:prstGeom prst="rect">
            <a:avLst/>
          </a:prstGeom>
          <a:noFill/>
        </p:spPr>
        <p:txBody>
          <a:bodyPr wrap="square" rtlCol="0">
            <a:spAutoFit/>
          </a:bodyPr>
          <a:lstStyle/>
          <a:p>
            <a:pPr algn="ctr"/>
            <a:r>
              <a:rPr lang="en-US" sz="1400" dirty="0" smtClean="0">
                <a:solidFill>
                  <a:srgbClr val="00B050"/>
                </a:solidFill>
              </a:rPr>
              <a:t>25%</a:t>
            </a:r>
          </a:p>
        </p:txBody>
      </p:sp>
      <p:sp>
        <p:nvSpPr>
          <p:cNvPr id="16" name="Oval 15"/>
          <p:cNvSpPr/>
          <p:nvPr/>
        </p:nvSpPr>
        <p:spPr>
          <a:xfrm>
            <a:off x="5429249" y="5943600"/>
            <a:ext cx="5715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7" name="Oval 16"/>
          <p:cNvSpPr/>
          <p:nvPr/>
        </p:nvSpPr>
        <p:spPr>
          <a:xfrm>
            <a:off x="6109186" y="5943600"/>
            <a:ext cx="5715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8" name="Oval 17"/>
          <p:cNvSpPr/>
          <p:nvPr/>
        </p:nvSpPr>
        <p:spPr>
          <a:xfrm>
            <a:off x="6871185" y="5946896"/>
            <a:ext cx="5715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9" name="Oval 18"/>
          <p:cNvSpPr/>
          <p:nvPr/>
        </p:nvSpPr>
        <p:spPr>
          <a:xfrm>
            <a:off x="7611829" y="5945373"/>
            <a:ext cx="5715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20" name="Oval 19"/>
          <p:cNvSpPr/>
          <p:nvPr/>
        </p:nvSpPr>
        <p:spPr>
          <a:xfrm>
            <a:off x="8355197" y="5945373"/>
            <a:ext cx="5715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21" name="Oval 20"/>
          <p:cNvSpPr/>
          <p:nvPr/>
        </p:nvSpPr>
        <p:spPr>
          <a:xfrm>
            <a:off x="5429249" y="4255810"/>
            <a:ext cx="5715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22" name="Oval 21"/>
          <p:cNvSpPr/>
          <p:nvPr/>
        </p:nvSpPr>
        <p:spPr>
          <a:xfrm>
            <a:off x="6109186" y="4255810"/>
            <a:ext cx="5715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23" name="Oval 22"/>
          <p:cNvSpPr/>
          <p:nvPr/>
        </p:nvSpPr>
        <p:spPr>
          <a:xfrm>
            <a:off x="6870454" y="4255810"/>
            <a:ext cx="5715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24" name="Oval 23"/>
          <p:cNvSpPr/>
          <p:nvPr/>
        </p:nvSpPr>
        <p:spPr>
          <a:xfrm>
            <a:off x="7611829" y="4255810"/>
            <a:ext cx="5715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25" name="Oval 24"/>
          <p:cNvSpPr/>
          <p:nvPr/>
        </p:nvSpPr>
        <p:spPr>
          <a:xfrm>
            <a:off x="8353204" y="4255810"/>
            <a:ext cx="5715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34" name="Bent-Up Arrow 33"/>
          <p:cNvSpPr/>
          <p:nvPr/>
        </p:nvSpPr>
        <p:spPr>
          <a:xfrm rot="5400000" flipH="1">
            <a:off x="3678131" y="4992145"/>
            <a:ext cx="1707082" cy="376544"/>
          </a:xfrm>
          <a:prstGeom prst="bentUp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Minus 35"/>
          <p:cNvSpPr/>
          <p:nvPr/>
        </p:nvSpPr>
        <p:spPr>
          <a:xfrm>
            <a:off x="4343953" y="6039997"/>
            <a:ext cx="362993" cy="108726"/>
          </a:xfrm>
          <a:custGeom>
            <a:avLst/>
            <a:gdLst>
              <a:gd name="connsiteX0" fmla="*/ 55551 w 419097"/>
              <a:gd name="connsiteY0" fmla="*/ 180642 h 472390"/>
              <a:gd name="connsiteX1" fmla="*/ 363546 w 419097"/>
              <a:gd name="connsiteY1" fmla="*/ 180642 h 472390"/>
              <a:gd name="connsiteX2" fmla="*/ 363546 w 419097"/>
              <a:gd name="connsiteY2" fmla="*/ 291748 h 472390"/>
              <a:gd name="connsiteX3" fmla="*/ 55551 w 419097"/>
              <a:gd name="connsiteY3" fmla="*/ 291748 h 472390"/>
              <a:gd name="connsiteX4" fmla="*/ 55551 w 419097"/>
              <a:gd name="connsiteY4" fmla="*/ 180642 h 472390"/>
              <a:gd name="connsiteX0" fmla="*/ 59531 w 367526"/>
              <a:gd name="connsiteY0" fmla="*/ 0 h 113488"/>
              <a:gd name="connsiteX1" fmla="*/ 367526 w 367526"/>
              <a:gd name="connsiteY1" fmla="*/ 0 h 113488"/>
              <a:gd name="connsiteX2" fmla="*/ 367526 w 367526"/>
              <a:gd name="connsiteY2" fmla="*/ 111106 h 113488"/>
              <a:gd name="connsiteX3" fmla="*/ 0 w 367526"/>
              <a:gd name="connsiteY3" fmla="*/ 113488 h 113488"/>
              <a:gd name="connsiteX4" fmla="*/ 59531 w 367526"/>
              <a:gd name="connsiteY4" fmla="*/ 0 h 113488"/>
              <a:gd name="connsiteX0" fmla="*/ 0 w 369907"/>
              <a:gd name="connsiteY0" fmla="*/ 0 h 115869"/>
              <a:gd name="connsiteX1" fmla="*/ 369907 w 369907"/>
              <a:gd name="connsiteY1" fmla="*/ 2381 h 115869"/>
              <a:gd name="connsiteX2" fmla="*/ 369907 w 369907"/>
              <a:gd name="connsiteY2" fmla="*/ 113487 h 115869"/>
              <a:gd name="connsiteX3" fmla="*/ 2381 w 369907"/>
              <a:gd name="connsiteY3" fmla="*/ 115869 h 115869"/>
              <a:gd name="connsiteX4" fmla="*/ 0 w 369907"/>
              <a:gd name="connsiteY4" fmla="*/ 0 h 115869"/>
              <a:gd name="connsiteX0" fmla="*/ 4831 w 367595"/>
              <a:gd name="connsiteY0" fmla="*/ 0 h 113488"/>
              <a:gd name="connsiteX1" fmla="*/ 367595 w 367595"/>
              <a:gd name="connsiteY1" fmla="*/ 0 h 113488"/>
              <a:gd name="connsiteX2" fmla="*/ 367595 w 367595"/>
              <a:gd name="connsiteY2" fmla="*/ 111106 h 113488"/>
              <a:gd name="connsiteX3" fmla="*/ 69 w 367595"/>
              <a:gd name="connsiteY3" fmla="*/ 113488 h 113488"/>
              <a:gd name="connsiteX4" fmla="*/ 4831 w 367595"/>
              <a:gd name="connsiteY4" fmla="*/ 0 h 113488"/>
              <a:gd name="connsiteX0" fmla="*/ 2486 w 365250"/>
              <a:gd name="connsiteY0" fmla="*/ 0 h 115870"/>
              <a:gd name="connsiteX1" fmla="*/ 365250 w 365250"/>
              <a:gd name="connsiteY1" fmla="*/ 0 h 115870"/>
              <a:gd name="connsiteX2" fmla="*/ 365250 w 365250"/>
              <a:gd name="connsiteY2" fmla="*/ 111106 h 115870"/>
              <a:gd name="connsiteX3" fmla="*/ 106 w 365250"/>
              <a:gd name="connsiteY3" fmla="*/ 115870 h 115870"/>
              <a:gd name="connsiteX4" fmla="*/ 2486 w 365250"/>
              <a:gd name="connsiteY4" fmla="*/ 0 h 115870"/>
              <a:gd name="connsiteX0" fmla="*/ 229 w 362993"/>
              <a:gd name="connsiteY0" fmla="*/ 0 h 115870"/>
              <a:gd name="connsiteX1" fmla="*/ 362993 w 362993"/>
              <a:gd name="connsiteY1" fmla="*/ 0 h 115870"/>
              <a:gd name="connsiteX2" fmla="*/ 362993 w 362993"/>
              <a:gd name="connsiteY2" fmla="*/ 111106 h 115870"/>
              <a:gd name="connsiteX3" fmla="*/ 230 w 362993"/>
              <a:gd name="connsiteY3" fmla="*/ 115870 h 115870"/>
              <a:gd name="connsiteX4" fmla="*/ 229 w 362993"/>
              <a:gd name="connsiteY4" fmla="*/ 0 h 115870"/>
              <a:gd name="connsiteX0" fmla="*/ 229 w 362993"/>
              <a:gd name="connsiteY0" fmla="*/ 7144 h 115870"/>
              <a:gd name="connsiteX1" fmla="*/ 362993 w 362993"/>
              <a:gd name="connsiteY1" fmla="*/ 0 h 115870"/>
              <a:gd name="connsiteX2" fmla="*/ 362993 w 362993"/>
              <a:gd name="connsiteY2" fmla="*/ 111106 h 115870"/>
              <a:gd name="connsiteX3" fmla="*/ 230 w 362993"/>
              <a:gd name="connsiteY3" fmla="*/ 115870 h 115870"/>
              <a:gd name="connsiteX4" fmla="*/ 229 w 362993"/>
              <a:gd name="connsiteY4" fmla="*/ 7144 h 115870"/>
              <a:gd name="connsiteX0" fmla="*/ 229 w 362993"/>
              <a:gd name="connsiteY0" fmla="*/ 2381 h 111107"/>
              <a:gd name="connsiteX1" fmla="*/ 362993 w 362993"/>
              <a:gd name="connsiteY1" fmla="*/ 0 h 111107"/>
              <a:gd name="connsiteX2" fmla="*/ 362993 w 362993"/>
              <a:gd name="connsiteY2" fmla="*/ 106343 h 111107"/>
              <a:gd name="connsiteX3" fmla="*/ 230 w 362993"/>
              <a:gd name="connsiteY3" fmla="*/ 111107 h 111107"/>
              <a:gd name="connsiteX4" fmla="*/ 229 w 362993"/>
              <a:gd name="connsiteY4" fmla="*/ 2381 h 111107"/>
              <a:gd name="connsiteX0" fmla="*/ 229 w 362993"/>
              <a:gd name="connsiteY0" fmla="*/ 0 h 108726"/>
              <a:gd name="connsiteX1" fmla="*/ 362993 w 362993"/>
              <a:gd name="connsiteY1" fmla="*/ 1 h 108726"/>
              <a:gd name="connsiteX2" fmla="*/ 362993 w 362993"/>
              <a:gd name="connsiteY2" fmla="*/ 103962 h 108726"/>
              <a:gd name="connsiteX3" fmla="*/ 230 w 362993"/>
              <a:gd name="connsiteY3" fmla="*/ 108726 h 108726"/>
              <a:gd name="connsiteX4" fmla="*/ 229 w 362993"/>
              <a:gd name="connsiteY4" fmla="*/ 0 h 1087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2993" h="108726">
                <a:moveTo>
                  <a:pt x="229" y="0"/>
                </a:moveTo>
                <a:lnTo>
                  <a:pt x="362993" y="1"/>
                </a:lnTo>
                <a:lnTo>
                  <a:pt x="362993" y="103962"/>
                </a:lnTo>
                <a:lnTo>
                  <a:pt x="230" y="108726"/>
                </a:lnTo>
                <a:cubicBezTo>
                  <a:pt x="-564" y="70103"/>
                  <a:pt x="1023" y="38623"/>
                  <a:pt x="229" y="0"/>
                </a:cubicBezTo>
                <a:close/>
              </a:path>
            </a:pathLst>
          </a:cu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6055619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0" y="281622"/>
            <a:ext cx="9144000" cy="990600"/>
          </a:xfrm>
        </p:spPr>
        <p:txBody>
          <a:bodyPr>
            <a:noAutofit/>
          </a:bodyPr>
          <a:lstStyle/>
          <a:p>
            <a:pPr marL="2063750" indent="-1952625">
              <a:lnSpc>
                <a:spcPct val="80000"/>
              </a:lnSpc>
            </a:pPr>
            <a:r>
              <a:rPr lang="en-US" sz="2800" b="1" dirty="0">
                <a:latin typeface="Calibri" pitchFamily="34" charset="0"/>
              </a:rPr>
              <a:t>Section II: Completing the Energy Burden Measures Section Section C - High Burden Households </a:t>
            </a:r>
            <a:endParaRPr lang="en-US" sz="2800" b="1" i="1" dirty="0">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36</a:t>
            </a:fld>
            <a:endParaRPr lang="en-US"/>
          </a:p>
        </p:txBody>
      </p:sp>
      <p:sp>
        <p:nvSpPr>
          <p:cNvPr id="10" name="Content Placeholder 2"/>
          <p:cNvSpPr>
            <a:spLocks noGrp="1"/>
          </p:cNvSpPr>
          <p:nvPr>
            <p:ph sz="quarter" idx="1"/>
          </p:nvPr>
        </p:nvSpPr>
        <p:spPr>
          <a:xfrm>
            <a:off x="533400" y="1752600"/>
            <a:ext cx="8458200" cy="4953000"/>
          </a:xfrm>
        </p:spPr>
        <p:txBody>
          <a:bodyPr>
            <a:noAutofit/>
          </a:bodyPr>
          <a:lstStyle/>
          <a:p>
            <a:pPr marL="0" lvl="1" indent="0">
              <a:spcBef>
                <a:spcPts val="0"/>
              </a:spcBef>
              <a:buNone/>
            </a:pPr>
            <a:r>
              <a:rPr lang="en-US" sz="2400" b="1" dirty="0" smtClean="0">
                <a:latin typeface="Calibri" pitchFamily="34" charset="0"/>
              </a:rPr>
              <a:t>Example: </a:t>
            </a:r>
            <a:r>
              <a:rPr lang="en-US" sz="2400" b="1" u="sng" dirty="0" smtClean="0">
                <a:solidFill>
                  <a:srgbClr val="0070C0"/>
                </a:solidFill>
                <a:latin typeface="Calibri" pitchFamily="34" charset="0"/>
              </a:rPr>
              <a:t>Correctly</a:t>
            </a:r>
            <a:r>
              <a:rPr lang="en-US" sz="2400" b="1" dirty="0" smtClean="0">
                <a:latin typeface="Calibri" pitchFamily="34" charset="0"/>
              </a:rPr>
              <a:t> completing the Energy Burden Measures Section C for High Burden Households </a:t>
            </a:r>
            <a:r>
              <a:rPr lang="en-US" sz="2400" b="1" dirty="0" smtClean="0">
                <a:solidFill>
                  <a:srgbClr val="FF0000"/>
                </a:solidFill>
                <a:latin typeface="Calibri" pitchFamily="34" charset="0"/>
              </a:rPr>
              <a:t>[Example State: IA]</a:t>
            </a:r>
            <a:endParaRPr lang="en-US" sz="2400" dirty="0">
              <a:solidFill>
                <a:srgbClr val="FF0000"/>
              </a:solidFill>
              <a:latin typeface="Calibri" pitchFamily="34" charset="0"/>
            </a:endParaRPr>
          </a:p>
          <a:p>
            <a:pPr marL="0" lvl="1" indent="0">
              <a:spcBef>
                <a:spcPts val="0"/>
              </a:spcBef>
              <a:buNone/>
            </a:pPr>
            <a:endParaRPr lang="en-US" sz="2400" b="1" dirty="0" smtClean="0">
              <a:solidFill>
                <a:srgbClr val="FF0000"/>
              </a:solidFill>
              <a:latin typeface="Calibri" pitchFamily="34" charset="0"/>
            </a:endParaRPr>
          </a:p>
          <a:p>
            <a:pPr marL="0" lvl="1" indent="0">
              <a:spcBef>
                <a:spcPts val="0"/>
              </a:spcBef>
              <a:buNone/>
            </a:pPr>
            <a:endParaRPr lang="en-US" sz="2400" b="1" dirty="0">
              <a:solidFill>
                <a:srgbClr val="FF0000"/>
              </a:solidFill>
              <a:latin typeface="Calibri" pitchFamily="34" charset="0"/>
            </a:endParaRPr>
          </a:p>
        </p:txBody>
      </p:sp>
      <p:graphicFrame>
        <p:nvGraphicFramePr>
          <p:cNvPr id="7" name="Table 6"/>
          <p:cNvGraphicFramePr>
            <a:graphicFrameLocks noGrp="1"/>
          </p:cNvGraphicFramePr>
          <p:nvPr>
            <p:extLst>
              <p:ext uri="{D42A27DB-BD31-4B8C-83A1-F6EECF244321}">
                <p14:modId xmlns:p14="http://schemas.microsoft.com/office/powerpoint/2010/main" val="1670866058"/>
              </p:ext>
            </p:extLst>
          </p:nvPr>
        </p:nvGraphicFramePr>
        <p:xfrm>
          <a:off x="152401" y="2590797"/>
          <a:ext cx="8839196" cy="3966423"/>
        </p:xfrm>
        <a:graphic>
          <a:graphicData uri="http://schemas.openxmlformats.org/drawingml/2006/table">
            <a:tbl>
              <a:tblPr/>
              <a:tblGrid>
                <a:gridCol w="4495799"/>
                <a:gridCol w="762000"/>
                <a:gridCol w="610073"/>
                <a:gridCol w="742831"/>
                <a:gridCol w="742831"/>
                <a:gridCol w="742831"/>
                <a:gridCol w="742831"/>
              </a:tblGrid>
              <a:tr h="266414">
                <a:tc gridSpan="7">
                  <a:txBody>
                    <a:bodyPr/>
                    <a:lstStyle/>
                    <a:p>
                      <a:pPr algn="ctr" fontAlgn="b"/>
                      <a:r>
                        <a:rPr lang="en-US" sz="1000" b="1" i="0" u="none" strike="noStrike" dirty="0">
                          <a:effectLst/>
                          <a:latin typeface="Arial" panose="020B0604020202020204" pitchFamily="34" charset="0"/>
                        </a:rPr>
                        <a:t>V.  ENERGY BURDEN TARGETING</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09626">
                <a:tc>
                  <a:txBody>
                    <a:bodyPr/>
                    <a:lstStyle/>
                    <a:p>
                      <a:pPr algn="ctr" fontAlgn="b"/>
                      <a:r>
                        <a:rPr lang="en-US" sz="1000" b="1" i="0" u="none" strike="noStrike">
                          <a:effectLst/>
                          <a:latin typeface="Arial" panose="020B0604020202020204" pitchFamily="34" charset="0"/>
                        </a:rPr>
                        <a:t> </a:t>
                      </a:r>
                    </a:p>
                  </a:txBody>
                  <a:tcPr marL="0" marR="0" marT="0" marB="0" anchor="b">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b"/>
                      <a:r>
                        <a:rPr lang="en-US" sz="1000" b="1" i="0" u="none" strike="noStrike">
                          <a:effectLst/>
                          <a:latin typeface="Arial" panose="020B060402020202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b"/>
                      <a:r>
                        <a:rPr lang="en-US" sz="1000" b="1" i="0" u="none" strike="noStrike">
                          <a:effectLst/>
                          <a:latin typeface="Arial" panose="020B060402020202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w="38100" cap="flat" cmpd="sng" algn="ctr">
                      <a:solidFill>
                        <a:srgbClr val="FFFF00"/>
                      </a:solidFill>
                      <a:prstDash val="solid"/>
                      <a:round/>
                      <a:headEnd type="none" w="med" len="med"/>
                      <a:tailEnd type="none" w="med" len="med"/>
                    </a:lnB>
                    <a:solidFill>
                      <a:srgbClr val="D9D9D9"/>
                    </a:solidFill>
                  </a:tcPr>
                </a:tc>
                <a:tc>
                  <a:txBody>
                    <a:bodyPr/>
                    <a:lstStyle/>
                    <a:p>
                      <a:pPr algn="ctr" fontAlgn="b"/>
                      <a:r>
                        <a:rPr lang="en-US" sz="1000" b="1" i="0" u="none" strike="noStrike">
                          <a:effectLst/>
                          <a:latin typeface="Arial" panose="020B060402020202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w="38100" cap="flat" cmpd="sng" algn="ctr">
                      <a:solidFill>
                        <a:srgbClr val="FFFF00"/>
                      </a:solidFill>
                      <a:prstDash val="solid"/>
                      <a:round/>
                      <a:headEnd type="none" w="med" len="med"/>
                      <a:tailEnd type="none" w="med" len="med"/>
                    </a:lnB>
                    <a:solidFill>
                      <a:srgbClr val="D9D9D9"/>
                    </a:solidFill>
                  </a:tcPr>
                </a:tc>
                <a:tc>
                  <a:txBody>
                    <a:bodyPr/>
                    <a:lstStyle/>
                    <a:p>
                      <a:pPr algn="ctr" fontAlgn="b"/>
                      <a:r>
                        <a:rPr lang="en-US" sz="1000" b="1" i="0" u="none" strike="noStrike">
                          <a:effectLst/>
                          <a:latin typeface="Arial" panose="020B060402020202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w="38100" cap="flat" cmpd="sng" algn="ctr">
                      <a:solidFill>
                        <a:srgbClr val="FFFF00"/>
                      </a:solidFill>
                      <a:prstDash val="solid"/>
                      <a:round/>
                      <a:headEnd type="none" w="med" len="med"/>
                      <a:tailEnd type="none" w="med" len="med"/>
                    </a:lnB>
                    <a:solidFill>
                      <a:srgbClr val="D9D9D9"/>
                    </a:solidFill>
                  </a:tcPr>
                </a:tc>
                <a:tc>
                  <a:txBody>
                    <a:bodyPr/>
                    <a:lstStyle/>
                    <a:p>
                      <a:pPr algn="ctr" fontAlgn="b"/>
                      <a:r>
                        <a:rPr lang="en-US" sz="1000" b="1" i="0" u="none" strike="noStrike">
                          <a:effectLst/>
                          <a:latin typeface="Arial" panose="020B060402020202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w="38100" cap="flat" cmpd="sng" algn="ctr">
                      <a:solidFill>
                        <a:srgbClr val="FFFF00"/>
                      </a:solidFill>
                      <a:prstDash val="solid"/>
                      <a:round/>
                      <a:headEnd type="none" w="med" len="med"/>
                      <a:tailEnd type="none" w="med" len="med"/>
                    </a:lnB>
                    <a:solidFill>
                      <a:srgbClr val="D9D9D9"/>
                    </a:solidFill>
                  </a:tcPr>
                </a:tc>
                <a:tc>
                  <a:txBody>
                    <a:bodyPr/>
                    <a:lstStyle/>
                    <a:p>
                      <a:pPr algn="ctr" fontAlgn="b"/>
                      <a:r>
                        <a:rPr lang="en-US" sz="1000" b="1" i="0" u="none" strike="noStrike">
                          <a:effectLst/>
                          <a:latin typeface="Arial" panose="020B0604020202020204" pitchFamily="34" charset="0"/>
                        </a:rPr>
                        <a:t> </a:t>
                      </a: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rgbClr val="FFFF00"/>
                      </a:solidFill>
                      <a:prstDash val="solid"/>
                      <a:round/>
                      <a:headEnd type="none" w="med" len="med"/>
                      <a:tailEnd type="none" w="med" len="med"/>
                    </a:lnB>
                    <a:solidFill>
                      <a:srgbClr val="D9D9D9"/>
                    </a:solidFill>
                  </a:tcPr>
                </a:tc>
              </a:tr>
              <a:tr h="430732">
                <a:tc>
                  <a:txBody>
                    <a:bodyPr/>
                    <a:lstStyle/>
                    <a:p>
                      <a:pPr algn="l" fontAlgn="b"/>
                      <a:endParaRPr lang="en-US" sz="1000" b="1" i="0" u="none" strike="noStrike" dirty="0">
                        <a:effectLst/>
                        <a:latin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r>
                        <a:rPr lang="en-US" sz="1000" b="1" i="0" u="none" strike="noStrike">
                          <a:effectLst/>
                          <a:latin typeface="Calibri" panose="020F0502020204030204" pitchFamily="34" charset="0"/>
                        </a:rPr>
                        <a:t> </a:t>
                      </a:r>
                    </a:p>
                  </a:txBody>
                  <a:tcPr marL="0" marR="0" marT="0" marB="0" anchor="b">
                    <a:lnL>
                      <a:noFill/>
                    </a:lnL>
                    <a:lnR w="38100" cap="flat" cmpd="sng" algn="ctr">
                      <a:solidFill>
                        <a:srgbClr val="FFFF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gridSpan="5">
                  <a:txBody>
                    <a:bodyPr/>
                    <a:lstStyle/>
                    <a:p>
                      <a:pPr algn="ctr" fontAlgn="b"/>
                      <a:r>
                        <a:rPr lang="en-US" sz="1000" b="1" i="0" u="none" strike="noStrike" dirty="0">
                          <a:effectLst/>
                          <a:latin typeface="Calibri" panose="020F0502020204030204" pitchFamily="34" charset="0"/>
                        </a:rPr>
                        <a:t>Bill Payment-Assisted Household Main Fuel</a:t>
                      </a:r>
                    </a:p>
                  </a:txBody>
                  <a:tcPr marL="0" marR="0" marT="0" marB="0" anchor="b">
                    <a:lnL w="38100" cap="flat" cmpd="sng" algn="ctr">
                      <a:solidFill>
                        <a:srgbClr val="FFFF00"/>
                      </a:solidFill>
                      <a:prstDash val="solid"/>
                      <a:round/>
                      <a:headEnd type="none" w="med" len="med"/>
                      <a:tailEnd type="none" w="med" len="med"/>
                    </a:lnL>
                    <a:lnR w="38100" cap="flat" cmpd="sng" algn="ctr">
                      <a:solidFill>
                        <a:srgbClr val="FFFF00"/>
                      </a:solidFill>
                      <a:prstDash val="solid"/>
                      <a:round/>
                      <a:headEnd type="none" w="med" len="med"/>
                      <a:tailEnd type="none" w="med" len="med"/>
                    </a:lnR>
                    <a:lnT w="38100" cap="flat" cmpd="sng" algn="ctr">
                      <a:solidFill>
                        <a:srgbClr val="FFFF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93274">
                <a:tc>
                  <a:txBody>
                    <a:bodyPr/>
                    <a:lstStyle/>
                    <a:p>
                      <a:pPr algn="l" fontAlgn="b"/>
                      <a:endParaRPr lang="en-US" sz="1000" b="1" i="0" u="none" strike="noStrike" dirty="0">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000" b="1" i="1" u="none" strike="noStrike">
                          <a:effectLst/>
                          <a:latin typeface="Calibri" panose="020F0502020204030204" pitchFamily="34" charset="0"/>
                        </a:rPr>
                        <a:t>All Households</a:t>
                      </a:r>
                    </a:p>
                  </a:txBody>
                  <a:tcPr marL="0" marR="0" marT="0" marB="0" anchor="b">
                    <a:lnL w="6350" cap="flat" cmpd="sng" algn="ctr">
                      <a:solidFill>
                        <a:srgbClr val="000000"/>
                      </a:solidFill>
                      <a:prstDash val="solid"/>
                      <a:round/>
                      <a:headEnd type="none" w="med" len="med"/>
                      <a:tailEnd type="none" w="med" len="med"/>
                    </a:lnL>
                    <a:lnR w="38100" cap="flat" cmpd="sng" algn="ctr">
                      <a:solidFill>
                        <a:srgbClr val="FFFF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dirty="0">
                          <a:effectLst/>
                          <a:latin typeface="Calibri" panose="020F0502020204030204" pitchFamily="34" charset="0"/>
                        </a:rPr>
                        <a:t>Electricity</a:t>
                      </a:r>
                    </a:p>
                  </a:txBody>
                  <a:tcPr marL="0" marR="0" marT="0" marB="0" anchor="b">
                    <a:lnL w="38100" cap="flat" cmpd="sng" algn="ctr">
                      <a:solidFill>
                        <a:srgbClr val="FFFF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dirty="0">
                          <a:effectLst/>
                          <a:latin typeface="Calibri" panose="020F0502020204030204" pitchFamily="34" charset="0"/>
                        </a:rPr>
                        <a:t>Natural Gas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dirty="0">
                          <a:effectLst/>
                          <a:latin typeface="Calibri" panose="020F0502020204030204" pitchFamily="34" charset="0"/>
                        </a:rPr>
                        <a:t>Fuel Oil</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a:effectLst/>
                          <a:latin typeface="Calibri" panose="020F0502020204030204" pitchFamily="34" charset="0"/>
                        </a:rPr>
                        <a:t>Propane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a:effectLst/>
                          <a:latin typeface="Calibri" panose="020F0502020204030204" pitchFamily="34" charset="0"/>
                        </a:rPr>
                        <a:t>Other Fuels</a:t>
                      </a:r>
                    </a:p>
                  </a:txBody>
                  <a:tcPr marL="0" marR="0" marT="0" marB="0" anchor="b">
                    <a:lnL w="6350" cap="flat" cmpd="sng" algn="ctr">
                      <a:solidFill>
                        <a:srgbClr val="000000"/>
                      </a:solidFill>
                      <a:prstDash val="solid"/>
                      <a:round/>
                      <a:headEnd type="none" w="med" len="med"/>
                      <a:tailEnd type="none" w="med" len="med"/>
                    </a:lnL>
                    <a:lnR w="38100" cap="flat" cmpd="sng" algn="ctr">
                      <a:solidFill>
                        <a:srgbClr val="FFFF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1636">
                <a:tc>
                  <a:txBody>
                    <a:bodyPr/>
                    <a:lstStyle/>
                    <a:p>
                      <a:pPr marL="60325" indent="0" algn="l" fontAlgn="b"/>
                      <a:r>
                        <a:rPr lang="en-US" sz="1000" b="1" i="0" u="none" strike="noStrike" dirty="0">
                          <a:effectLst/>
                          <a:latin typeface="Calibri" panose="020F0502020204030204" pitchFamily="34" charset="0"/>
                        </a:rPr>
                        <a:t>B.  All Households with 12 Consecutive Months of Bill Data (Main Fuel and Electric)</a:t>
                      </a:r>
                    </a:p>
                  </a:txBody>
                  <a:tcPr marL="0" marR="0" marT="0" marB="0" anchor="b">
                    <a:lnL w="12700" cap="flat" cmpd="sng" algn="ctr">
                      <a:solidFill>
                        <a:schemeClr val="tx1"/>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a:effectLst/>
                          <a:latin typeface="Courier"/>
                        </a:rPr>
                        <a:t> </a:t>
                      </a:r>
                    </a:p>
                  </a:txBody>
                  <a:tcPr marL="0" marR="0" marT="0" marB="0" anchor="b">
                    <a:lnL>
                      <a:noFill/>
                    </a:lnL>
                    <a:lnR w="38100" cap="flat" cmpd="sng" algn="ctr">
                      <a:solidFill>
                        <a:srgbClr val="FFFF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effectLst/>
                          <a:latin typeface="Courier"/>
                        </a:rPr>
                        <a:t> </a:t>
                      </a:r>
                    </a:p>
                  </a:txBody>
                  <a:tcPr marL="0" marR="0" marT="0" marB="0" anchor="b">
                    <a:lnL w="38100" cap="flat" cmpd="sng" algn="ctr">
                      <a:solidFill>
                        <a:srgbClr val="FFFF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effectLst/>
                          <a:latin typeface="Courier"/>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effectLst/>
                          <a:latin typeface="Courier"/>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effectLst/>
                          <a:latin typeface="Courier"/>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effectLst/>
                          <a:latin typeface="Courier"/>
                        </a:rPr>
                        <a:t> </a:t>
                      </a:r>
                    </a:p>
                  </a:txBody>
                  <a:tcPr marL="0" marR="0" marT="0" marB="0" anchor="b">
                    <a:lnL>
                      <a:noFill/>
                    </a:lnL>
                    <a:lnR w="38100" cap="flat" cmpd="sng" algn="ctr">
                      <a:solidFill>
                        <a:srgbClr val="FFFF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63321">
                <a:tc>
                  <a:txBody>
                    <a:bodyPr/>
                    <a:lstStyle/>
                    <a:p>
                      <a:pPr marL="60325" indent="0" algn="l" fontAlgn="b"/>
                      <a:r>
                        <a:rPr lang="en-US" sz="1000" b="0" i="0" u="none" strike="noStrike" dirty="0">
                          <a:effectLst/>
                          <a:latin typeface="Calibri" panose="020F0502020204030204" pitchFamily="34" charset="0"/>
                        </a:rPr>
                        <a:t>      1. </a:t>
                      </a:r>
                      <a:r>
                        <a:rPr lang="en-US" sz="1000" b="1" i="0" u="none" strike="noStrike" dirty="0">
                          <a:effectLst/>
                          <a:latin typeface="Calibri" panose="020F0502020204030204" pitchFamily="34" charset="0"/>
                        </a:rPr>
                        <a:t>   </a:t>
                      </a:r>
                      <a:r>
                        <a:rPr lang="en-US" sz="1000" b="0" i="0" u="none" strike="noStrike" dirty="0">
                          <a:effectLst/>
                          <a:latin typeface="Calibri" panose="020F0502020204030204" pitchFamily="34" charset="0"/>
                        </a:rPr>
                        <a:t>Unduplicated Number of Households with 12 Consecutive Months of  Bill Data (Main Fuel and Electric)</a:t>
                      </a:r>
                      <a:endParaRPr lang="en-US" sz="1000" b="1" i="0" u="none" strike="noStrike" dirty="0">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000" b="1" i="0" u="none" strike="noStrike" dirty="0" smtClean="0">
                          <a:effectLst/>
                          <a:latin typeface="Calibri" panose="020F0502020204030204" pitchFamily="34" charset="0"/>
                        </a:rPr>
                        <a:t>45,240 </a:t>
                      </a:r>
                      <a:endParaRPr lang="en-US" sz="1000" b="1" i="0" u="none" strike="noStrike" dirty="0">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38100" cap="flat" cmpd="sng" algn="ctr">
                      <a:solidFill>
                        <a:srgbClr val="FFFF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smtClean="0">
                          <a:effectLst/>
                          <a:latin typeface="Calibri" panose="020F0502020204030204" pitchFamily="34" charset="0"/>
                        </a:rPr>
                        <a:t>8,673 </a:t>
                      </a:r>
                      <a:endParaRPr lang="en-US" sz="1000" b="0" i="0" u="none" strike="noStrike" dirty="0">
                        <a:effectLst/>
                        <a:latin typeface="Calibri" panose="020F0502020204030204" pitchFamily="34" charset="0"/>
                      </a:endParaRPr>
                    </a:p>
                  </a:txBody>
                  <a:tcPr marL="0" marR="0" marT="0" marB="0" anchor="b">
                    <a:lnL w="38100" cap="flat" cmpd="sng" algn="ctr">
                      <a:solidFill>
                        <a:srgbClr val="FFFF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smtClean="0">
                          <a:effectLst/>
                          <a:latin typeface="Calibri" panose="020F0502020204030204" pitchFamily="34" charset="0"/>
                        </a:rPr>
                        <a:t>36,408</a:t>
                      </a:r>
                      <a:endParaRPr lang="en-US" sz="1000" b="0" i="0" u="none" strike="noStrike" dirty="0">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smtClean="0">
                          <a:effectLst/>
                          <a:latin typeface="Calibri" panose="020F0502020204030204" pitchFamily="34" charset="0"/>
                        </a:rPr>
                        <a:t>0</a:t>
                      </a:r>
                      <a:endParaRPr lang="en-US" sz="1000" b="0" i="0" u="none" strike="noStrike" dirty="0">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smtClean="0">
                          <a:effectLst/>
                          <a:latin typeface="Calibri" panose="020F0502020204030204" pitchFamily="34" charset="0"/>
                        </a:rPr>
                        <a:t>159</a:t>
                      </a:r>
                      <a:endParaRPr lang="en-US" sz="1000" b="0" i="0" u="none" strike="noStrike" dirty="0">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smtClean="0">
                          <a:effectLst/>
                          <a:latin typeface="Calibri" panose="020F0502020204030204" pitchFamily="34" charset="0"/>
                        </a:rPr>
                        <a:t>0</a:t>
                      </a:r>
                      <a:endParaRPr lang="en-US" sz="1000" b="0" i="0" u="none" strike="noStrike" dirty="0">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38100" cap="flat" cmpd="sng" algn="ctr">
                      <a:solidFill>
                        <a:srgbClr val="FFFF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51047">
                <a:tc>
                  <a:txBody>
                    <a:bodyPr/>
                    <a:lstStyle/>
                    <a:p>
                      <a:pPr marL="60325" indent="0" algn="l" fontAlgn="b"/>
                      <a:r>
                        <a:rPr lang="en-US" sz="1000" b="0" i="0" u="none" strike="noStrike" dirty="0">
                          <a:effectLst/>
                          <a:latin typeface="Calibri" panose="020F0502020204030204" pitchFamily="34" charset="0"/>
                        </a:rPr>
                        <a:t>      7.    Average Annual Burden Before Receiving LIHEAP</a:t>
                      </a:r>
                    </a:p>
                  </a:txBody>
                  <a:tcPr marL="0" marR="0" marT="0"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dot"/>
                      <a:round/>
                      <a:headEnd type="none" w="med" len="med"/>
                      <a:tailEnd type="none" w="med" len="med"/>
                    </a:lnB>
                    <a:solidFill>
                      <a:srgbClr val="D9D9D9"/>
                    </a:solidFill>
                  </a:tcPr>
                </a:tc>
                <a:tc>
                  <a:txBody>
                    <a:bodyPr/>
                    <a:lstStyle/>
                    <a:p>
                      <a:pPr algn="ctr" fontAlgn="b"/>
                      <a:r>
                        <a:rPr lang="en-US" sz="1000" b="1" i="0" u="none" strike="noStrike" dirty="0" smtClean="0">
                          <a:effectLst/>
                          <a:latin typeface="Calibri" panose="020F0502020204030204" pitchFamily="34" charset="0"/>
                        </a:rPr>
                        <a:t>11.4%</a:t>
                      </a:r>
                      <a:endParaRPr lang="en-US" sz="1000" b="1" i="0" u="none" strike="noStrike" dirty="0">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38100" cap="flat" cmpd="sng" algn="ctr">
                      <a:solidFill>
                        <a:srgbClr val="FFFF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en-US" sz="1000" b="1" i="0" u="none" strike="noStrike" dirty="0" smtClean="0">
                          <a:effectLst/>
                          <a:latin typeface="Calibri" panose="020F0502020204030204" pitchFamily="34" charset="0"/>
                        </a:rPr>
                        <a:t>9.5%</a:t>
                      </a:r>
                      <a:endParaRPr lang="en-US" sz="1000" b="1" i="0" u="none" strike="noStrike" dirty="0">
                        <a:effectLst/>
                        <a:latin typeface="Calibri" panose="020F0502020204030204" pitchFamily="34" charset="0"/>
                      </a:endParaRPr>
                    </a:p>
                  </a:txBody>
                  <a:tcPr marL="0" marR="0" marT="0" marB="0" anchor="b">
                    <a:lnL w="38100" cap="flat" cmpd="sng" algn="ctr">
                      <a:solidFill>
                        <a:srgbClr val="FFFF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en-US" sz="1000" b="1" i="0" u="none" strike="noStrike" dirty="0" smtClean="0">
                          <a:effectLst/>
                          <a:latin typeface="Calibri" panose="020F0502020204030204" pitchFamily="34" charset="0"/>
                        </a:rPr>
                        <a:t>11.7%</a:t>
                      </a:r>
                      <a:endParaRPr lang="en-US" sz="1000" b="1" i="0" u="none" strike="noStrike" dirty="0">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en-US" sz="1000" b="1" i="0" u="none" strike="noStrike" dirty="0" smtClean="0">
                          <a:effectLst/>
                          <a:latin typeface="Calibri" panose="020F0502020204030204" pitchFamily="34" charset="0"/>
                        </a:rPr>
                        <a:t>N/A</a:t>
                      </a:r>
                      <a:endParaRPr lang="en-US" sz="1000" b="1" i="0" u="none" strike="noStrike" dirty="0">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en-US" sz="1000" b="1" i="0" u="none" strike="noStrike" dirty="0" smtClean="0">
                          <a:effectLst/>
                          <a:latin typeface="Calibri" panose="020F0502020204030204" pitchFamily="34" charset="0"/>
                        </a:rPr>
                        <a:t>17.7%</a:t>
                      </a:r>
                      <a:endParaRPr lang="en-US" sz="1000" b="1" i="0" u="none" strike="noStrike" dirty="0">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en-US" sz="1000" b="1" i="0" u="none" strike="noStrike" dirty="0" smtClean="0">
                          <a:effectLst/>
                          <a:latin typeface="Calibri" panose="020F0502020204030204" pitchFamily="34" charset="0"/>
                        </a:rPr>
                        <a:t>N/A</a:t>
                      </a:r>
                      <a:endParaRPr lang="en-US" sz="1000" b="1" i="0" u="none" strike="noStrike" dirty="0">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38100" cap="flat" cmpd="sng" algn="ctr">
                      <a:solidFill>
                        <a:srgbClr val="FFFF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374548">
                <a:tc>
                  <a:txBody>
                    <a:bodyPr/>
                    <a:lstStyle/>
                    <a:p>
                      <a:pPr algn="l" fontAlgn="b"/>
                      <a:r>
                        <a:rPr lang="en-US" sz="1000" b="0" i="0" u="none" strike="noStrike" dirty="0">
                          <a:effectLst/>
                          <a:latin typeface="Calibri" panose="020F0502020204030204" pitchFamily="34" charset="0"/>
                        </a:rPr>
                        <a:t> </a:t>
                      </a:r>
                    </a:p>
                  </a:txBody>
                  <a:tcPr marL="0" marR="0" marT="0" marB="0" anchor="b">
                    <a:lnL w="12700" cap="flat" cmpd="sng" algn="ctr">
                      <a:solidFill>
                        <a:schemeClr val="tx1"/>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b"/>
                      <a:r>
                        <a:rPr lang="en-US" sz="1000" b="1" i="0" u="none" strike="noStrike" dirty="0">
                          <a:effectLst/>
                          <a:latin typeface="Calibri" panose="020F0502020204030204" pitchFamily="34" charset="0"/>
                        </a:rPr>
                        <a:t> </a:t>
                      </a:r>
                    </a:p>
                  </a:txBody>
                  <a:tcPr marL="0" marR="0" marT="0" marB="0" anchor="b">
                    <a:lnL>
                      <a:noFill/>
                    </a:lnL>
                    <a:lnR w="38100" cap="flat" cmpd="sng" algn="ctr">
                      <a:solidFill>
                        <a:srgbClr val="FFFF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b"/>
                      <a:r>
                        <a:rPr lang="en-US" sz="1000" b="1" i="0" u="none" strike="noStrike" dirty="0">
                          <a:effectLst/>
                          <a:latin typeface="Calibri" panose="020F0502020204030204" pitchFamily="34" charset="0"/>
                        </a:rPr>
                        <a:t> </a:t>
                      </a:r>
                    </a:p>
                  </a:txBody>
                  <a:tcPr marL="0" marR="0" marT="0" marB="0" anchor="b">
                    <a:lnL w="38100" cap="flat" cmpd="sng" algn="ctr">
                      <a:solidFill>
                        <a:srgbClr val="FFFF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b"/>
                      <a:r>
                        <a:rPr lang="en-US" sz="1000" b="1" i="0" u="none" strike="noStrike" dirty="0">
                          <a:effectLst/>
                          <a:latin typeface="Calibri" panose="020F050202020403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b"/>
                      <a:r>
                        <a:rPr lang="en-US" sz="1000" b="1" i="0" u="none" strike="noStrike" dirty="0">
                          <a:effectLst/>
                          <a:latin typeface="Calibri" panose="020F050202020403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b"/>
                      <a:r>
                        <a:rPr lang="en-US" sz="1000" b="1" i="0" u="none" strike="noStrike" dirty="0">
                          <a:effectLst/>
                          <a:latin typeface="Calibri" panose="020F050202020403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b"/>
                      <a:r>
                        <a:rPr lang="en-US" sz="1000" b="1" i="0" u="none" strike="noStrike" dirty="0">
                          <a:effectLst/>
                          <a:latin typeface="Calibri" panose="020F0502020204030204" pitchFamily="34" charset="0"/>
                        </a:rPr>
                        <a:t> </a:t>
                      </a:r>
                    </a:p>
                  </a:txBody>
                  <a:tcPr marL="0" marR="0" marT="0" marB="0" anchor="b">
                    <a:lnL>
                      <a:noFill/>
                    </a:lnL>
                    <a:lnR w="38100" cap="flat" cmpd="sng" algn="ctr">
                      <a:solidFill>
                        <a:srgbClr val="FFFF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r>
              <a:tr h="570579">
                <a:tc>
                  <a:txBody>
                    <a:bodyPr/>
                    <a:lstStyle/>
                    <a:p>
                      <a:pPr marL="288925" indent="-228600" algn="l" fontAlgn="b">
                        <a:buAutoNum type="alphaUcPeriod" startAt="3"/>
                      </a:pPr>
                      <a:r>
                        <a:rPr lang="en-US" sz="1000" b="1" i="0" u="none" strike="noStrike" dirty="0" smtClean="0">
                          <a:effectLst/>
                          <a:latin typeface="Calibri" panose="020F0502020204030204" pitchFamily="34" charset="0"/>
                        </a:rPr>
                        <a:t>High </a:t>
                      </a:r>
                      <a:r>
                        <a:rPr lang="en-US" sz="1000" b="1" i="0" u="none" strike="noStrike" dirty="0">
                          <a:effectLst/>
                          <a:latin typeface="Calibri" panose="020F0502020204030204" pitchFamily="34" charset="0"/>
                        </a:rPr>
                        <a:t>Burden Households with 12 Consecutive Months of Bill Data (Main </a:t>
                      </a:r>
                      <a:endParaRPr lang="en-US" sz="1000" b="1" i="0" u="none" strike="noStrike" dirty="0" smtClean="0">
                        <a:effectLst/>
                        <a:latin typeface="Calibri" panose="020F0502020204030204" pitchFamily="34" charset="0"/>
                      </a:endParaRPr>
                    </a:p>
                    <a:p>
                      <a:pPr marL="60325" indent="0" algn="l" fontAlgn="b">
                        <a:buNone/>
                      </a:pPr>
                      <a:r>
                        <a:rPr lang="en-US" sz="1000" b="1" i="0" u="none" strike="noStrike" dirty="0" smtClean="0">
                          <a:effectLst/>
                          <a:latin typeface="Calibri" panose="020F0502020204030204" pitchFamily="34" charset="0"/>
                        </a:rPr>
                        <a:t>Fuel and </a:t>
                      </a:r>
                      <a:r>
                        <a:rPr lang="en-US" sz="1000" b="1" i="0" u="none" strike="noStrike" dirty="0">
                          <a:effectLst/>
                          <a:latin typeface="Calibri" panose="020F0502020204030204" pitchFamily="34" charset="0"/>
                        </a:rPr>
                        <a:t>Electric)</a:t>
                      </a:r>
                    </a:p>
                  </a:txBody>
                  <a:tcPr marL="0" marR="0" marT="0" marB="0" anchor="b">
                    <a:lnL w="12700" cap="flat" cmpd="sng" algn="ctr">
                      <a:solidFill>
                        <a:schemeClr val="tx1"/>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effectLst/>
                          <a:latin typeface="Courier"/>
                        </a:rPr>
                        <a:t> </a:t>
                      </a:r>
                    </a:p>
                  </a:txBody>
                  <a:tcPr marL="0" marR="0" marT="0" marB="0" anchor="b">
                    <a:lnL>
                      <a:noFill/>
                    </a:lnL>
                    <a:lnR w="38100" cap="flat" cmpd="sng" algn="ctr">
                      <a:solidFill>
                        <a:srgbClr val="FFFF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effectLst/>
                          <a:latin typeface="Courier"/>
                        </a:rPr>
                        <a:t> </a:t>
                      </a:r>
                    </a:p>
                  </a:txBody>
                  <a:tcPr marL="0" marR="0" marT="0" marB="0" anchor="b">
                    <a:lnL w="38100" cap="flat" cmpd="sng" algn="ctr">
                      <a:solidFill>
                        <a:srgbClr val="FFFF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effectLst/>
                          <a:latin typeface="Courier"/>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effectLst/>
                          <a:latin typeface="Courier"/>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effectLst/>
                          <a:latin typeface="Courier"/>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effectLst/>
                          <a:latin typeface="Courier"/>
                        </a:rPr>
                        <a:t> </a:t>
                      </a:r>
                    </a:p>
                  </a:txBody>
                  <a:tcPr marL="0" marR="0" marT="0" marB="0" anchor="b">
                    <a:lnL>
                      <a:noFill/>
                    </a:lnL>
                    <a:lnR w="38100" cap="flat" cmpd="sng" algn="ctr">
                      <a:solidFill>
                        <a:srgbClr val="FFFF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371972">
                <a:tc>
                  <a:txBody>
                    <a:bodyPr/>
                    <a:lstStyle/>
                    <a:p>
                      <a:pPr marL="60325" indent="0" algn="l" fontAlgn="b"/>
                      <a:r>
                        <a:rPr lang="en-US" sz="1000" b="1" i="0" u="none" strike="noStrike" dirty="0">
                          <a:effectLst/>
                          <a:latin typeface="Calibri" panose="020F0502020204030204" pitchFamily="34" charset="0"/>
                        </a:rPr>
                        <a:t>   </a:t>
                      </a:r>
                      <a:r>
                        <a:rPr lang="en-US" sz="1000" b="0" i="0" u="none" strike="noStrike" dirty="0">
                          <a:effectLst/>
                          <a:latin typeface="Calibri" panose="020F0502020204030204" pitchFamily="34" charset="0"/>
                        </a:rPr>
                        <a:t>   1.    Unduplicated Number of High Burden Households (Top 25%) with 12 Consecutive Months of Bill Data (Main Fuel and Electric)</a:t>
                      </a:r>
                      <a:endParaRPr lang="en-US" sz="1000" b="1" i="0" u="none" strike="noStrike" dirty="0">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000" b="1" i="0" u="none" strike="noStrike" dirty="0" smtClean="0">
                          <a:effectLst/>
                          <a:latin typeface="Calibri" panose="020F0502020204030204" pitchFamily="34" charset="0"/>
                        </a:rPr>
                        <a:t>11,310 </a:t>
                      </a:r>
                      <a:endParaRPr lang="en-US" sz="1000" b="1" i="0" u="none" strike="noStrike" dirty="0">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38100" cap="flat" cmpd="sng" algn="ctr">
                      <a:solidFill>
                        <a:srgbClr val="FFFF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smtClean="0">
                          <a:effectLst/>
                          <a:latin typeface="Calibri" panose="020F0502020204030204" pitchFamily="34" charset="0"/>
                        </a:rPr>
                        <a:t>1,666</a:t>
                      </a:r>
                      <a:endParaRPr lang="en-US" sz="1000" b="0" i="0" u="none" strike="noStrike" dirty="0">
                        <a:effectLst/>
                        <a:latin typeface="Calibri" panose="020F0502020204030204" pitchFamily="34" charset="0"/>
                      </a:endParaRPr>
                    </a:p>
                  </a:txBody>
                  <a:tcPr marL="0" marR="0" marT="0" marB="0" anchor="b">
                    <a:lnL w="38100" cap="flat" cmpd="sng" algn="ctr">
                      <a:solidFill>
                        <a:srgbClr val="FFFF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smtClean="0">
                          <a:effectLst/>
                          <a:latin typeface="Calibri" panose="020F0502020204030204" pitchFamily="34" charset="0"/>
                        </a:rPr>
                        <a:t>9,541</a:t>
                      </a:r>
                      <a:endParaRPr lang="en-US" sz="1000" b="0" i="0" u="none" strike="noStrike" dirty="0">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smtClean="0">
                          <a:effectLst/>
                          <a:latin typeface="Calibri" panose="020F0502020204030204" pitchFamily="34" charset="0"/>
                        </a:rPr>
                        <a:t>0</a:t>
                      </a:r>
                      <a:endParaRPr lang="en-US" sz="1000" b="0" i="0" u="none" strike="noStrike" dirty="0">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smtClean="0">
                          <a:effectLst/>
                          <a:latin typeface="Calibri" panose="020F0502020204030204" pitchFamily="34" charset="0"/>
                        </a:rPr>
                        <a:t>103</a:t>
                      </a:r>
                      <a:endParaRPr lang="en-US" sz="1000" b="0" i="0" u="none" strike="noStrike" dirty="0">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smtClean="0">
                          <a:effectLst/>
                          <a:latin typeface="Calibri" panose="020F0502020204030204" pitchFamily="34" charset="0"/>
                        </a:rPr>
                        <a:t>0</a:t>
                      </a:r>
                      <a:endParaRPr lang="en-US" sz="1000" b="0" i="0" u="none" strike="noStrike" dirty="0">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38100" cap="flat" cmpd="sng" algn="ctr">
                      <a:solidFill>
                        <a:srgbClr val="FFFF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93274">
                <a:tc>
                  <a:txBody>
                    <a:bodyPr/>
                    <a:lstStyle/>
                    <a:p>
                      <a:pPr marL="60325" indent="0" algn="l" fontAlgn="b"/>
                      <a:r>
                        <a:rPr lang="en-US" sz="1000" b="0" i="0" u="none" strike="noStrike" dirty="0">
                          <a:effectLst/>
                          <a:latin typeface="Calibri" panose="020F0502020204030204" pitchFamily="34" charset="0"/>
                        </a:rPr>
                        <a:t>      7.    Average Annual Burden Before Receiving LIHEAP for High Burden Households</a:t>
                      </a:r>
                    </a:p>
                  </a:txBody>
                  <a:tcPr marL="0" marR="0" marT="0"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solidFill>
                      <a:srgbClr val="D9D9D9"/>
                    </a:solidFill>
                  </a:tcPr>
                </a:tc>
                <a:tc>
                  <a:txBody>
                    <a:bodyPr/>
                    <a:lstStyle/>
                    <a:p>
                      <a:pPr algn="ctr" fontAlgn="b"/>
                      <a:r>
                        <a:rPr lang="en-US" sz="1000" b="1" i="0" u="none" strike="noStrike" dirty="0" smtClean="0">
                          <a:effectLst/>
                          <a:latin typeface="Calibri" panose="020F0502020204030204" pitchFamily="34" charset="0"/>
                        </a:rPr>
                        <a:t>28.5%</a:t>
                      </a:r>
                      <a:endParaRPr lang="en-US" sz="1000" b="1" i="0" u="none" strike="noStrike" dirty="0">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38100" cap="flat" cmpd="sng" algn="ctr">
                      <a:solidFill>
                        <a:srgbClr val="FFFF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algn="ctr" fontAlgn="b"/>
                      <a:r>
                        <a:rPr lang="en-US" sz="1000" b="1" i="0" u="none" strike="noStrike" dirty="0" smtClean="0">
                          <a:effectLst/>
                          <a:latin typeface="Calibri" panose="020F0502020204030204" pitchFamily="34" charset="0"/>
                        </a:rPr>
                        <a:t>29.0%</a:t>
                      </a:r>
                      <a:endParaRPr lang="en-US" sz="1000" b="1" i="0" u="none" strike="noStrike" dirty="0">
                        <a:effectLst/>
                        <a:latin typeface="Calibri" panose="020F0502020204030204" pitchFamily="34" charset="0"/>
                      </a:endParaRPr>
                    </a:p>
                  </a:txBody>
                  <a:tcPr marL="0" marR="0" marT="0" marB="0" anchor="b">
                    <a:lnL w="38100" cap="flat" cmpd="sng" algn="ctr">
                      <a:solidFill>
                        <a:srgbClr val="FFFF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rgbClr val="FFFF00"/>
                      </a:solidFill>
                      <a:prstDash val="solid"/>
                      <a:round/>
                      <a:headEnd type="none" w="med" len="med"/>
                      <a:tailEnd type="none" w="med" len="med"/>
                    </a:lnB>
                    <a:solidFill>
                      <a:srgbClr val="D9D9D9"/>
                    </a:solidFill>
                  </a:tcPr>
                </a:tc>
                <a:tc>
                  <a:txBody>
                    <a:bodyPr/>
                    <a:lstStyle/>
                    <a:p>
                      <a:pPr algn="ctr" fontAlgn="b"/>
                      <a:r>
                        <a:rPr lang="en-US" sz="1000" b="1" i="0" u="none" strike="noStrike" dirty="0" smtClean="0">
                          <a:effectLst/>
                          <a:latin typeface="Calibri" panose="020F0502020204030204" pitchFamily="34" charset="0"/>
                        </a:rPr>
                        <a:t>28.5%</a:t>
                      </a:r>
                      <a:endParaRPr lang="en-US" sz="1000" b="1" i="0" u="none" strike="noStrike" dirty="0">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rgbClr val="FFFF00"/>
                      </a:solidFill>
                      <a:prstDash val="solid"/>
                      <a:round/>
                      <a:headEnd type="none" w="med" len="med"/>
                      <a:tailEnd type="none" w="med" len="med"/>
                    </a:lnB>
                    <a:solidFill>
                      <a:srgbClr val="D9D9D9"/>
                    </a:solidFill>
                  </a:tcPr>
                </a:tc>
                <a:tc>
                  <a:txBody>
                    <a:bodyPr/>
                    <a:lstStyle/>
                    <a:p>
                      <a:pPr algn="ctr" fontAlgn="b"/>
                      <a:r>
                        <a:rPr lang="en-US" sz="1000" b="1" i="0" u="none" strike="noStrike" dirty="0" smtClean="0">
                          <a:effectLst/>
                          <a:latin typeface="Calibri" panose="020F0502020204030204" pitchFamily="34" charset="0"/>
                        </a:rPr>
                        <a:t>N/A</a:t>
                      </a:r>
                      <a:endParaRPr lang="en-US" sz="1000" b="1" i="0" u="none" strike="noStrike" dirty="0">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rgbClr val="FFFF00"/>
                      </a:solidFill>
                      <a:prstDash val="solid"/>
                      <a:round/>
                      <a:headEnd type="none" w="med" len="med"/>
                      <a:tailEnd type="none" w="med" len="med"/>
                    </a:lnB>
                    <a:solidFill>
                      <a:srgbClr val="D9D9D9"/>
                    </a:solidFill>
                  </a:tcPr>
                </a:tc>
                <a:tc>
                  <a:txBody>
                    <a:bodyPr/>
                    <a:lstStyle/>
                    <a:p>
                      <a:pPr algn="ctr" fontAlgn="b"/>
                      <a:r>
                        <a:rPr lang="en-US" sz="1000" b="1" i="0" u="none" strike="noStrike" dirty="0" smtClean="0">
                          <a:effectLst/>
                          <a:latin typeface="Calibri" panose="020F0502020204030204" pitchFamily="34" charset="0"/>
                        </a:rPr>
                        <a:t>25.3%</a:t>
                      </a:r>
                      <a:endParaRPr lang="en-US" sz="1000" b="1" i="0" u="none" strike="noStrike" dirty="0">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rgbClr val="FFFF00"/>
                      </a:solidFill>
                      <a:prstDash val="solid"/>
                      <a:round/>
                      <a:headEnd type="none" w="med" len="med"/>
                      <a:tailEnd type="none" w="med" len="med"/>
                    </a:lnB>
                    <a:solidFill>
                      <a:srgbClr val="D9D9D9"/>
                    </a:solidFill>
                  </a:tcPr>
                </a:tc>
                <a:tc>
                  <a:txBody>
                    <a:bodyPr/>
                    <a:lstStyle/>
                    <a:p>
                      <a:pPr algn="ctr" fontAlgn="b"/>
                      <a:r>
                        <a:rPr lang="en-US" sz="1000" b="1" i="0" u="none" strike="noStrike" dirty="0" smtClean="0">
                          <a:effectLst/>
                          <a:latin typeface="Calibri" panose="020F0502020204030204" pitchFamily="34" charset="0"/>
                        </a:rPr>
                        <a:t>N/A</a:t>
                      </a:r>
                      <a:endParaRPr lang="en-US" sz="1000" b="1" i="0" u="none" strike="noStrike" dirty="0">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38100" cap="flat" cmpd="sng" algn="ctr">
                      <a:solidFill>
                        <a:srgbClr val="FFFF00"/>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rgbClr val="FFFF00"/>
                      </a:solidFill>
                      <a:prstDash val="solid"/>
                      <a:round/>
                      <a:headEnd type="none" w="med" len="med"/>
                      <a:tailEnd type="none" w="med" len="med"/>
                    </a:lnB>
                    <a:solidFill>
                      <a:srgbClr val="D9D9D9"/>
                    </a:solidFill>
                  </a:tcPr>
                </a:tc>
              </a:tr>
            </a:tbl>
          </a:graphicData>
        </a:graphic>
      </p:graphicFrame>
      <p:sp>
        <p:nvSpPr>
          <p:cNvPr id="3" name="Oval 2"/>
          <p:cNvSpPr/>
          <p:nvPr/>
        </p:nvSpPr>
        <p:spPr>
          <a:xfrm>
            <a:off x="4762500" y="5943600"/>
            <a:ext cx="571500" cy="304800"/>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4743450" y="4255810"/>
            <a:ext cx="571500" cy="304800"/>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4286250" y="5091030"/>
            <a:ext cx="762000" cy="307777"/>
          </a:xfrm>
          <a:prstGeom prst="rect">
            <a:avLst/>
          </a:prstGeom>
          <a:noFill/>
        </p:spPr>
        <p:txBody>
          <a:bodyPr wrap="square" rtlCol="0">
            <a:spAutoFit/>
          </a:bodyPr>
          <a:lstStyle/>
          <a:p>
            <a:pPr algn="ctr"/>
            <a:r>
              <a:rPr lang="en-US" sz="1400" dirty="0" smtClean="0">
                <a:solidFill>
                  <a:srgbClr val="00B050"/>
                </a:solidFill>
              </a:rPr>
              <a:t>25%</a:t>
            </a:r>
          </a:p>
        </p:txBody>
      </p:sp>
      <p:sp>
        <p:nvSpPr>
          <p:cNvPr id="16" name="Oval 15"/>
          <p:cNvSpPr/>
          <p:nvPr/>
        </p:nvSpPr>
        <p:spPr>
          <a:xfrm>
            <a:off x="5429249" y="5943600"/>
            <a:ext cx="5715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7" name="Oval 16"/>
          <p:cNvSpPr/>
          <p:nvPr/>
        </p:nvSpPr>
        <p:spPr>
          <a:xfrm>
            <a:off x="6109186" y="5943600"/>
            <a:ext cx="571500" cy="304800"/>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19" name="Oval 18"/>
          <p:cNvSpPr/>
          <p:nvPr/>
        </p:nvSpPr>
        <p:spPr>
          <a:xfrm>
            <a:off x="7611829" y="5945373"/>
            <a:ext cx="571500" cy="304800"/>
          </a:xfrm>
          <a:prstGeom prst="ellipse">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21" name="Oval 20"/>
          <p:cNvSpPr/>
          <p:nvPr/>
        </p:nvSpPr>
        <p:spPr>
          <a:xfrm>
            <a:off x="5429249" y="4255810"/>
            <a:ext cx="5715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22" name="Oval 21"/>
          <p:cNvSpPr/>
          <p:nvPr/>
        </p:nvSpPr>
        <p:spPr>
          <a:xfrm>
            <a:off x="6109186" y="4255810"/>
            <a:ext cx="571500" cy="304800"/>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24" name="Oval 23"/>
          <p:cNvSpPr/>
          <p:nvPr/>
        </p:nvSpPr>
        <p:spPr>
          <a:xfrm>
            <a:off x="7611829" y="4255810"/>
            <a:ext cx="571500" cy="304800"/>
          </a:xfrm>
          <a:prstGeom prst="ellipse">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34" name="Bent-Up Arrow 33"/>
          <p:cNvSpPr/>
          <p:nvPr/>
        </p:nvSpPr>
        <p:spPr>
          <a:xfrm rot="5400000" flipH="1">
            <a:off x="3678131" y="4992145"/>
            <a:ext cx="1707082" cy="376544"/>
          </a:xfrm>
          <a:prstGeom prst="bentUp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Minus 35"/>
          <p:cNvSpPr/>
          <p:nvPr/>
        </p:nvSpPr>
        <p:spPr>
          <a:xfrm>
            <a:off x="4343953" y="6039997"/>
            <a:ext cx="362993" cy="108726"/>
          </a:xfrm>
          <a:custGeom>
            <a:avLst/>
            <a:gdLst>
              <a:gd name="connsiteX0" fmla="*/ 55551 w 419097"/>
              <a:gd name="connsiteY0" fmla="*/ 180642 h 472390"/>
              <a:gd name="connsiteX1" fmla="*/ 363546 w 419097"/>
              <a:gd name="connsiteY1" fmla="*/ 180642 h 472390"/>
              <a:gd name="connsiteX2" fmla="*/ 363546 w 419097"/>
              <a:gd name="connsiteY2" fmla="*/ 291748 h 472390"/>
              <a:gd name="connsiteX3" fmla="*/ 55551 w 419097"/>
              <a:gd name="connsiteY3" fmla="*/ 291748 h 472390"/>
              <a:gd name="connsiteX4" fmla="*/ 55551 w 419097"/>
              <a:gd name="connsiteY4" fmla="*/ 180642 h 472390"/>
              <a:gd name="connsiteX0" fmla="*/ 59531 w 367526"/>
              <a:gd name="connsiteY0" fmla="*/ 0 h 113488"/>
              <a:gd name="connsiteX1" fmla="*/ 367526 w 367526"/>
              <a:gd name="connsiteY1" fmla="*/ 0 h 113488"/>
              <a:gd name="connsiteX2" fmla="*/ 367526 w 367526"/>
              <a:gd name="connsiteY2" fmla="*/ 111106 h 113488"/>
              <a:gd name="connsiteX3" fmla="*/ 0 w 367526"/>
              <a:gd name="connsiteY3" fmla="*/ 113488 h 113488"/>
              <a:gd name="connsiteX4" fmla="*/ 59531 w 367526"/>
              <a:gd name="connsiteY4" fmla="*/ 0 h 113488"/>
              <a:gd name="connsiteX0" fmla="*/ 0 w 369907"/>
              <a:gd name="connsiteY0" fmla="*/ 0 h 115869"/>
              <a:gd name="connsiteX1" fmla="*/ 369907 w 369907"/>
              <a:gd name="connsiteY1" fmla="*/ 2381 h 115869"/>
              <a:gd name="connsiteX2" fmla="*/ 369907 w 369907"/>
              <a:gd name="connsiteY2" fmla="*/ 113487 h 115869"/>
              <a:gd name="connsiteX3" fmla="*/ 2381 w 369907"/>
              <a:gd name="connsiteY3" fmla="*/ 115869 h 115869"/>
              <a:gd name="connsiteX4" fmla="*/ 0 w 369907"/>
              <a:gd name="connsiteY4" fmla="*/ 0 h 115869"/>
              <a:gd name="connsiteX0" fmla="*/ 4831 w 367595"/>
              <a:gd name="connsiteY0" fmla="*/ 0 h 113488"/>
              <a:gd name="connsiteX1" fmla="*/ 367595 w 367595"/>
              <a:gd name="connsiteY1" fmla="*/ 0 h 113488"/>
              <a:gd name="connsiteX2" fmla="*/ 367595 w 367595"/>
              <a:gd name="connsiteY2" fmla="*/ 111106 h 113488"/>
              <a:gd name="connsiteX3" fmla="*/ 69 w 367595"/>
              <a:gd name="connsiteY3" fmla="*/ 113488 h 113488"/>
              <a:gd name="connsiteX4" fmla="*/ 4831 w 367595"/>
              <a:gd name="connsiteY4" fmla="*/ 0 h 113488"/>
              <a:gd name="connsiteX0" fmla="*/ 2486 w 365250"/>
              <a:gd name="connsiteY0" fmla="*/ 0 h 115870"/>
              <a:gd name="connsiteX1" fmla="*/ 365250 w 365250"/>
              <a:gd name="connsiteY1" fmla="*/ 0 h 115870"/>
              <a:gd name="connsiteX2" fmla="*/ 365250 w 365250"/>
              <a:gd name="connsiteY2" fmla="*/ 111106 h 115870"/>
              <a:gd name="connsiteX3" fmla="*/ 106 w 365250"/>
              <a:gd name="connsiteY3" fmla="*/ 115870 h 115870"/>
              <a:gd name="connsiteX4" fmla="*/ 2486 w 365250"/>
              <a:gd name="connsiteY4" fmla="*/ 0 h 115870"/>
              <a:gd name="connsiteX0" fmla="*/ 229 w 362993"/>
              <a:gd name="connsiteY0" fmla="*/ 0 h 115870"/>
              <a:gd name="connsiteX1" fmla="*/ 362993 w 362993"/>
              <a:gd name="connsiteY1" fmla="*/ 0 h 115870"/>
              <a:gd name="connsiteX2" fmla="*/ 362993 w 362993"/>
              <a:gd name="connsiteY2" fmla="*/ 111106 h 115870"/>
              <a:gd name="connsiteX3" fmla="*/ 230 w 362993"/>
              <a:gd name="connsiteY3" fmla="*/ 115870 h 115870"/>
              <a:gd name="connsiteX4" fmla="*/ 229 w 362993"/>
              <a:gd name="connsiteY4" fmla="*/ 0 h 115870"/>
              <a:gd name="connsiteX0" fmla="*/ 229 w 362993"/>
              <a:gd name="connsiteY0" fmla="*/ 7144 h 115870"/>
              <a:gd name="connsiteX1" fmla="*/ 362993 w 362993"/>
              <a:gd name="connsiteY1" fmla="*/ 0 h 115870"/>
              <a:gd name="connsiteX2" fmla="*/ 362993 w 362993"/>
              <a:gd name="connsiteY2" fmla="*/ 111106 h 115870"/>
              <a:gd name="connsiteX3" fmla="*/ 230 w 362993"/>
              <a:gd name="connsiteY3" fmla="*/ 115870 h 115870"/>
              <a:gd name="connsiteX4" fmla="*/ 229 w 362993"/>
              <a:gd name="connsiteY4" fmla="*/ 7144 h 115870"/>
              <a:gd name="connsiteX0" fmla="*/ 229 w 362993"/>
              <a:gd name="connsiteY0" fmla="*/ 2381 h 111107"/>
              <a:gd name="connsiteX1" fmla="*/ 362993 w 362993"/>
              <a:gd name="connsiteY1" fmla="*/ 0 h 111107"/>
              <a:gd name="connsiteX2" fmla="*/ 362993 w 362993"/>
              <a:gd name="connsiteY2" fmla="*/ 106343 h 111107"/>
              <a:gd name="connsiteX3" fmla="*/ 230 w 362993"/>
              <a:gd name="connsiteY3" fmla="*/ 111107 h 111107"/>
              <a:gd name="connsiteX4" fmla="*/ 229 w 362993"/>
              <a:gd name="connsiteY4" fmla="*/ 2381 h 111107"/>
              <a:gd name="connsiteX0" fmla="*/ 229 w 362993"/>
              <a:gd name="connsiteY0" fmla="*/ 0 h 108726"/>
              <a:gd name="connsiteX1" fmla="*/ 362993 w 362993"/>
              <a:gd name="connsiteY1" fmla="*/ 1 h 108726"/>
              <a:gd name="connsiteX2" fmla="*/ 362993 w 362993"/>
              <a:gd name="connsiteY2" fmla="*/ 103962 h 108726"/>
              <a:gd name="connsiteX3" fmla="*/ 230 w 362993"/>
              <a:gd name="connsiteY3" fmla="*/ 108726 h 108726"/>
              <a:gd name="connsiteX4" fmla="*/ 229 w 362993"/>
              <a:gd name="connsiteY4" fmla="*/ 0 h 1087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2993" h="108726">
                <a:moveTo>
                  <a:pt x="229" y="0"/>
                </a:moveTo>
                <a:lnTo>
                  <a:pt x="362993" y="1"/>
                </a:lnTo>
                <a:lnTo>
                  <a:pt x="362993" y="103962"/>
                </a:lnTo>
                <a:lnTo>
                  <a:pt x="230" y="108726"/>
                </a:lnTo>
                <a:cubicBezTo>
                  <a:pt x="-564" y="70103"/>
                  <a:pt x="1023" y="38623"/>
                  <a:pt x="229" y="0"/>
                </a:cubicBezTo>
                <a:close/>
              </a:path>
            </a:pathLst>
          </a:cu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5429249" y="5100555"/>
            <a:ext cx="571500" cy="307777"/>
          </a:xfrm>
          <a:prstGeom prst="rect">
            <a:avLst/>
          </a:prstGeom>
          <a:noFill/>
        </p:spPr>
        <p:txBody>
          <a:bodyPr wrap="square" rtlCol="0">
            <a:spAutoFit/>
          </a:bodyPr>
          <a:lstStyle/>
          <a:p>
            <a:pPr algn="ctr"/>
            <a:r>
              <a:rPr lang="en-US" sz="1400" dirty="0" smtClean="0">
                <a:solidFill>
                  <a:srgbClr val="FF0000"/>
                </a:solidFill>
              </a:rPr>
              <a:t>19%</a:t>
            </a:r>
          </a:p>
        </p:txBody>
      </p:sp>
      <p:sp>
        <p:nvSpPr>
          <p:cNvPr id="27" name="TextBox 26"/>
          <p:cNvSpPr txBox="1"/>
          <p:nvPr/>
        </p:nvSpPr>
        <p:spPr>
          <a:xfrm>
            <a:off x="6090135" y="5100555"/>
            <a:ext cx="571500" cy="307777"/>
          </a:xfrm>
          <a:prstGeom prst="rect">
            <a:avLst/>
          </a:prstGeom>
          <a:noFill/>
        </p:spPr>
        <p:txBody>
          <a:bodyPr wrap="square" rtlCol="0">
            <a:spAutoFit/>
          </a:bodyPr>
          <a:lstStyle/>
          <a:p>
            <a:pPr algn="ctr"/>
            <a:r>
              <a:rPr lang="en-US" sz="1400" dirty="0" smtClean="0">
                <a:solidFill>
                  <a:srgbClr val="00B0F0"/>
                </a:solidFill>
              </a:rPr>
              <a:t>26%</a:t>
            </a:r>
          </a:p>
        </p:txBody>
      </p:sp>
      <p:sp>
        <p:nvSpPr>
          <p:cNvPr id="28" name="TextBox 27"/>
          <p:cNvSpPr txBox="1"/>
          <p:nvPr/>
        </p:nvSpPr>
        <p:spPr>
          <a:xfrm>
            <a:off x="7559916" y="5100556"/>
            <a:ext cx="623413" cy="307777"/>
          </a:xfrm>
          <a:prstGeom prst="rect">
            <a:avLst/>
          </a:prstGeom>
          <a:noFill/>
        </p:spPr>
        <p:txBody>
          <a:bodyPr wrap="square" rtlCol="0">
            <a:spAutoFit/>
          </a:bodyPr>
          <a:lstStyle/>
          <a:p>
            <a:pPr algn="ctr"/>
            <a:r>
              <a:rPr lang="en-US" sz="1400" dirty="0" smtClean="0">
                <a:solidFill>
                  <a:srgbClr val="7030A0"/>
                </a:solidFill>
              </a:rPr>
              <a:t>65%</a:t>
            </a:r>
          </a:p>
        </p:txBody>
      </p:sp>
      <p:sp>
        <p:nvSpPr>
          <p:cNvPr id="2" name="TextBox 1"/>
          <p:cNvSpPr txBox="1"/>
          <p:nvPr/>
        </p:nvSpPr>
        <p:spPr>
          <a:xfrm>
            <a:off x="266700" y="3121145"/>
            <a:ext cx="3968265" cy="600164"/>
          </a:xfrm>
          <a:prstGeom prst="rect">
            <a:avLst/>
          </a:prstGeom>
          <a:noFill/>
        </p:spPr>
        <p:txBody>
          <a:bodyPr wrap="square" rtlCol="0">
            <a:spAutoFit/>
          </a:bodyPr>
          <a:lstStyle/>
          <a:p>
            <a:r>
              <a:rPr lang="en-US" sz="1100" dirty="0" smtClean="0">
                <a:solidFill>
                  <a:srgbClr val="FF0000"/>
                </a:solidFill>
              </a:rPr>
              <a:t>Average Annual Burden Before Receiving LIHEAP for High Burden Households is more uniform across fuel types when Section C - High Burden Households is completed correctly</a:t>
            </a:r>
            <a:endParaRPr lang="en-US" sz="1100" dirty="0">
              <a:solidFill>
                <a:srgbClr val="FF0000"/>
              </a:solidFill>
            </a:endParaRPr>
          </a:p>
        </p:txBody>
      </p:sp>
      <p:sp>
        <p:nvSpPr>
          <p:cNvPr id="6" name="Bent-Up Arrow 5"/>
          <p:cNvSpPr/>
          <p:nvPr/>
        </p:nvSpPr>
        <p:spPr>
          <a:xfrm rot="5400000">
            <a:off x="-1354396" y="4828524"/>
            <a:ext cx="3111318" cy="299104"/>
          </a:xfrm>
          <a:prstGeom prst="bentUp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52950" y="3352800"/>
            <a:ext cx="251850" cy="67236"/>
          </a:xfrm>
          <a:custGeom>
            <a:avLst/>
            <a:gdLst>
              <a:gd name="connsiteX0" fmla="*/ 0 w 182795"/>
              <a:gd name="connsiteY0" fmla="*/ 0 h 76200"/>
              <a:gd name="connsiteX1" fmla="*/ 182795 w 182795"/>
              <a:gd name="connsiteY1" fmla="*/ 0 h 76200"/>
              <a:gd name="connsiteX2" fmla="*/ 182795 w 182795"/>
              <a:gd name="connsiteY2" fmla="*/ 76200 h 76200"/>
              <a:gd name="connsiteX3" fmla="*/ 0 w 182795"/>
              <a:gd name="connsiteY3" fmla="*/ 76200 h 76200"/>
              <a:gd name="connsiteX4" fmla="*/ 0 w 182795"/>
              <a:gd name="connsiteY4" fmla="*/ 0 h 76200"/>
              <a:gd name="connsiteX0" fmla="*/ 0 w 182795"/>
              <a:gd name="connsiteY0" fmla="*/ 0 h 76200"/>
              <a:gd name="connsiteX1" fmla="*/ 182795 w 182795"/>
              <a:gd name="connsiteY1" fmla="*/ 0 h 76200"/>
              <a:gd name="connsiteX2" fmla="*/ 182795 w 182795"/>
              <a:gd name="connsiteY2" fmla="*/ 76200 h 76200"/>
              <a:gd name="connsiteX3" fmla="*/ 4762 w 182795"/>
              <a:gd name="connsiteY3" fmla="*/ 76200 h 76200"/>
              <a:gd name="connsiteX4" fmla="*/ 0 w 182795"/>
              <a:gd name="connsiteY4" fmla="*/ 0 h 76200"/>
              <a:gd name="connsiteX0" fmla="*/ 2382 w 178033"/>
              <a:gd name="connsiteY0" fmla="*/ 0 h 76200"/>
              <a:gd name="connsiteX1" fmla="*/ 178033 w 178033"/>
              <a:gd name="connsiteY1" fmla="*/ 0 h 76200"/>
              <a:gd name="connsiteX2" fmla="*/ 178033 w 178033"/>
              <a:gd name="connsiteY2" fmla="*/ 76200 h 76200"/>
              <a:gd name="connsiteX3" fmla="*/ 0 w 178033"/>
              <a:gd name="connsiteY3" fmla="*/ 76200 h 76200"/>
              <a:gd name="connsiteX4" fmla="*/ 2382 w 178033"/>
              <a:gd name="connsiteY4" fmla="*/ 0 h 76200"/>
              <a:gd name="connsiteX0" fmla="*/ 1 w 178033"/>
              <a:gd name="connsiteY0" fmla="*/ 0 h 76200"/>
              <a:gd name="connsiteX1" fmla="*/ 178033 w 178033"/>
              <a:gd name="connsiteY1" fmla="*/ 0 h 76200"/>
              <a:gd name="connsiteX2" fmla="*/ 178033 w 178033"/>
              <a:gd name="connsiteY2" fmla="*/ 76200 h 76200"/>
              <a:gd name="connsiteX3" fmla="*/ 0 w 178033"/>
              <a:gd name="connsiteY3" fmla="*/ 76200 h 76200"/>
              <a:gd name="connsiteX4" fmla="*/ 1 w 178033"/>
              <a:gd name="connsiteY4" fmla="*/ 0 h 76200"/>
              <a:gd name="connsiteX0" fmla="*/ 0 w 178032"/>
              <a:gd name="connsiteY0" fmla="*/ 0 h 76200"/>
              <a:gd name="connsiteX1" fmla="*/ 178032 w 178032"/>
              <a:gd name="connsiteY1" fmla="*/ 0 h 76200"/>
              <a:gd name="connsiteX2" fmla="*/ 178032 w 178032"/>
              <a:gd name="connsiteY2" fmla="*/ 76200 h 76200"/>
              <a:gd name="connsiteX3" fmla="*/ 2381 w 178032"/>
              <a:gd name="connsiteY3" fmla="*/ 76200 h 76200"/>
              <a:gd name="connsiteX4" fmla="*/ 0 w 178032"/>
              <a:gd name="connsiteY4" fmla="*/ 0 h 76200"/>
              <a:gd name="connsiteX0" fmla="*/ 1 w 175651"/>
              <a:gd name="connsiteY0" fmla="*/ 0 h 76200"/>
              <a:gd name="connsiteX1" fmla="*/ 175651 w 175651"/>
              <a:gd name="connsiteY1" fmla="*/ 0 h 76200"/>
              <a:gd name="connsiteX2" fmla="*/ 175651 w 175651"/>
              <a:gd name="connsiteY2" fmla="*/ 76200 h 76200"/>
              <a:gd name="connsiteX3" fmla="*/ 0 w 175651"/>
              <a:gd name="connsiteY3" fmla="*/ 76200 h 76200"/>
              <a:gd name="connsiteX4" fmla="*/ 1 w 175651"/>
              <a:gd name="connsiteY4" fmla="*/ 0 h 76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5651" h="76200">
                <a:moveTo>
                  <a:pt x="1" y="0"/>
                </a:moveTo>
                <a:lnTo>
                  <a:pt x="175651" y="0"/>
                </a:lnTo>
                <a:lnTo>
                  <a:pt x="175651" y="76200"/>
                </a:lnTo>
                <a:lnTo>
                  <a:pt x="0" y="76200"/>
                </a:lnTo>
                <a:cubicBezTo>
                  <a:pt x="0" y="50800"/>
                  <a:pt x="1" y="25400"/>
                  <a:pt x="1" y="0"/>
                </a:cubicBezTo>
                <a:close/>
              </a:path>
            </a:pathLst>
          </a:cu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3291637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0" y="281622"/>
            <a:ext cx="9144000" cy="990600"/>
          </a:xfrm>
        </p:spPr>
        <p:txBody>
          <a:bodyPr>
            <a:noAutofit/>
          </a:bodyPr>
          <a:lstStyle/>
          <a:p>
            <a:pPr marL="2063750" indent="-1952625">
              <a:lnSpc>
                <a:spcPct val="80000"/>
              </a:lnSpc>
            </a:pPr>
            <a:r>
              <a:rPr lang="en-US" sz="2800" b="1" dirty="0">
                <a:latin typeface="Calibri" pitchFamily="34" charset="0"/>
              </a:rPr>
              <a:t>Section II: Completing the Energy Burden Measures Section Section C - High Burden Households</a:t>
            </a:r>
            <a:endParaRPr lang="en-US" sz="2800" b="1" i="1" dirty="0">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37</a:t>
            </a:fld>
            <a:endParaRPr lang="en-US"/>
          </a:p>
        </p:txBody>
      </p:sp>
      <p:sp>
        <p:nvSpPr>
          <p:cNvPr id="10" name="Content Placeholder 2"/>
          <p:cNvSpPr>
            <a:spLocks noGrp="1"/>
          </p:cNvSpPr>
          <p:nvPr>
            <p:ph sz="quarter" idx="1"/>
          </p:nvPr>
        </p:nvSpPr>
        <p:spPr>
          <a:xfrm>
            <a:off x="304800" y="1752600"/>
            <a:ext cx="8686800" cy="4953000"/>
          </a:xfrm>
        </p:spPr>
        <p:txBody>
          <a:bodyPr>
            <a:noAutofit/>
          </a:bodyPr>
          <a:lstStyle/>
          <a:p>
            <a:pPr marL="0" lvl="1" indent="0">
              <a:spcBef>
                <a:spcPts val="0"/>
              </a:spcBef>
              <a:buNone/>
            </a:pPr>
            <a:r>
              <a:rPr lang="en-US" sz="2400" b="1" dirty="0">
                <a:latin typeface="Calibri" pitchFamily="34" charset="0"/>
              </a:rPr>
              <a:t>What can Section </a:t>
            </a:r>
            <a:r>
              <a:rPr lang="en-US" sz="2400" b="1" dirty="0" smtClean="0">
                <a:latin typeface="Calibri" pitchFamily="34" charset="0"/>
              </a:rPr>
              <a:t>C </a:t>
            </a:r>
            <a:r>
              <a:rPr lang="en-US" sz="2400" b="1" dirty="0">
                <a:latin typeface="Calibri" pitchFamily="34" charset="0"/>
              </a:rPr>
              <a:t>tell you about your </a:t>
            </a:r>
            <a:r>
              <a:rPr lang="en-US" sz="2400" b="1" dirty="0" smtClean="0">
                <a:latin typeface="Calibri" pitchFamily="34" charset="0"/>
              </a:rPr>
              <a:t>high burden LIHEAP clients?</a:t>
            </a:r>
            <a:endParaRPr lang="en-US" sz="2400" b="1" dirty="0">
              <a:solidFill>
                <a:srgbClr val="00B050"/>
              </a:solidFill>
              <a:latin typeface="Calibri" pitchFamily="34" charset="0"/>
            </a:endParaRPr>
          </a:p>
          <a:p>
            <a:pPr marL="0" lvl="1" indent="0">
              <a:spcBef>
                <a:spcPts val="0"/>
              </a:spcBef>
              <a:buNone/>
            </a:pPr>
            <a:endParaRPr lang="en-US" sz="2000" b="1" dirty="0">
              <a:latin typeface="Calibri" pitchFamily="34" charset="0"/>
            </a:endParaRPr>
          </a:p>
          <a:p>
            <a:pPr marL="342900" lvl="1" indent="-342900">
              <a:spcBef>
                <a:spcPts val="0"/>
              </a:spcBef>
              <a:buClr>
                <a:schemeClr val="accent2"/>
              </a:buClr>
              <a:buSzPct val="100000"/>
              <a:buFont typeface="Arial" panose="020B0604020202020204" pitchFamily="34" charset="0"/>
              <a:buChar char="•"/>
            </a:pPr>
            <a:r>
              <a:rPr lang="en-US" sz="1900" dirty="0" smtClean="0">
                <a:latin typeface="Calibri" pitchFamily="34" charset="0"/>
              </a:rPr>
              <a:t>Do high burden clients tend to use one heating fuel type versus another when compared to all clients?</a:t>
            </a:r>
          </a:p>
          <a:p>
            <a:pPr marL="0" lvl="1" indent="0">
              <a:spcBef>
                <a:spcPts val="0"/>
              </a:spcBef>
              <a:buClr>
                <a:schemeClr val="accent2"/>
              </a:buClr>
              <a:buSzPct val="100000"/>
              <a:buNone/>
            </a:pPr>
            <a:endParaRPr lang="en-US" sz="1600" dirty="0" smtClean="0">
              <a:latin typeface="Calibri" pitchFamily="34" charset="0"/>
            </a:endParaRPr>
          </a:p>
          <a:p>
            <a:pPr marL="342900" lvl="1" indent="-342900">
              <a:spcBef>
                <a:spcPts val="0"/>
              </a:spcBef>
              <a:buClr>
                <a:schemeClr val="accent2"/>
              </a:buClr>
              <a:buSzPct val="100000"/>
              <a:buFont typeface="Arial" panose="020B0604020202020204" pitchFamily="34" charset="0"/>
              <a:buChar char="•"/>
            </a:pPr>
            <a:r>
              <a:rPr lang="en-US" sz="1900" dirty="0" smtClean="0">
                <a:latin typeface="Calibri" pitchFamily="34" charset="0"/>
              </a:rPr>
              <a:t>What differences in average income and residential energy bills are observed between high burden clients and all clients?</a:t>
            </a:r>
          </a:p>
          <a:p>
            <a:pPr marL="342900" lvl="1" indent="-342900">
              <a:spcBef>
                <a:spcPts val="0"/>
              </a:spcBef>
              <a:buClr>
                <a:schemeClr val="accent2"/>
              </a:buClr>
              <a:buSzPct val="100000"/>
              <a:buFont typeface="Arial" panose="020B0604020202020204" pitchFamily="34" charset="0"/>
              <a:buChar char="•"/>
            </a:pPr>
            <a:endParaRPr lang="en-US" sz="1400" dirty="0" smtClean="0">
              <a:latin typeface="Calibri" pitchFamily="34" charset="0"/>
            </a:endParaRPr>
          </a:p>
          <a:p>
            <a:pPr marL="342900" lvl="1" indent="-342900">
              <a:spcBef>
                <a:spcPts val="0"/>
              </a:spcBef>
              <a:buClr>
                <a:schemeClr val="accent2"/>
              </a:buClr>
              <a:buSzPct val="100000"/>
              <a:buFont typeface="Arial" panose="020B0604020202020204" pitchFamily="34" charset="0"/>
              <a:buChar char="•"/>
            </a:pPr>
            <a:r>
              <a:rPr lang="en-US" sz="1900" dirty="0" smtClean="0">
                <a:latin typeface="Calibri" pitchFamily="34" charset="0"/>
              </a:rPr>
              <a:t>Among high burden clients, are there differences in average annual total LIHEAP benefits by heating fuel type?</a:t>
            </a:r>
          </a:p>
          <a:p>
            <a:pPr marL="0" lvl="1" indent="0">
              <a:spcBef>
                <a:spcPts val="0"/>
              </a:spcBef>
              <a:buClr>
                <a:schemeClr val="accent2"/>
              </a:buClr>
              <a:buSzPct val="100000"/>
              <a:buNone/>
            </a:pPr>
            <a:endParaRPr lang="en-US" sz="1400" dirty="0" smtClean="0">
              <a:latin typeface="Calibri" pitchFamily="34" charset="0"/>
            </a:endParaRPr>
          </a:p>
          <a:p>
            <a:pPr marL="342900" lvl="1" indent="-342900">
              <a:spcBef>
                <a:spcPts val="0"/>
              </a:spcBef>
              <a:buClr>
                <a:schemeClr val="accent2"/>
              </a:buClr>
              <a:buSzPct val="100000"/>
              <a:buFont typeface="Arial" panose="020B0604020202020204" pitchFamily="34" charset="0"/>
              <a:buChar char="•"/>
            </a:pPr>
            <a:r>
              <a:rPr lang="en-US" sz="1900" dirty="0" smtClean="0">
                <a:latin typeface="Calibri" pitchFamily="34" charset="0"/>
              </a:rPr>
              <a:t>How large of an impact does LIHEAP have in reducing the energy burden of high burden clients?</a:t>
            </a:r>
          </a:p>
          <a:p>
            <a:pPr marL="0" lvl="1" indent="0">
              <a:spcBef>
                <a:spcPts val="0"/>
              </a:spcBef>
              <a:buClr>
                <a:schemeClr val="accent2"/>
              </a:buClr>
              <a:buSzPct val="100000"/>
              <a:buNone/>
            </a:pPr>
            <a:endParaRPr lang="en-US" sz="1900" dirty="0" smtClean="0">
              <a:latin typeface="Calibri" pitchFamily="34" charset="0"/>
            </a:endParaRPr>
          </a:p>
          <a:p>
            <a:pPr marL="0" lvl="1" indent="0">
              <a:spcBef>
                <a:spcPts val="0"/>
              </a:spcBef>
              <a:buClr>
                <a:schemeClr val="accent2"/>
              </a:buClr>
              <a:buSzPct val="100000"/>
              <a:buNone/>
            </a:pPr>
            <a:r>
              <a:rPr lang="en-US" sz="1400" b="1" i="1" dirty="0">
                <a:latin typeface="Calibri" pitchFamily="34" charset="0"/>
              </a:rPr>
              <a:t>For more detailed information </a:t>
            </a:r>
            <a:r>
              <a:rPr lang="en-US" sz="1400" b="1" i="1" dirty="0" smtClean="0">
                <a:latin typeface="Calibri" pitchFamily="34" charset="0"/>
              </a:rPr>
              <a:t>and analysis of what Section C can tell you about your high burden LIHEAP clients, see the following presentation given at the 2016 NEUAC Annual Conference: </a:t>
            </a:r>
            <a:r>
              <a:rPr lang="en-US" sz="1400" u="sng" dirty="0">
                <a:latin typeface="Calibri" panose="020F0502020204030204" pitchFamily="34" charset="0"/>
                <a:hlinkClick r:id="rId3"/>
              </a:rPr>
              <a:t>https://</a:t>
            </a:r>
            <a:r>
              <a:rPr lang="en-US" sz="1400" u="sng" dirty="0" smtClean="0">
                <a:latin typeface="Calibri" panose="020F0502020204030204" pitchFamily="34" charset="0"/>
                <a:hlinkClick r:id="rId3"/>
              </a:rPr>
              <a:t>liheappm.acf.hhs.gov/sites/default/files/private/training/presentations/2016/Session6G_LIHEAPPM-McGrath.pptx</a:t>
            </a:r>
            <a:r>
              <a:rPr lang="en-US" sz="1400" u="sng" dirty="0" smtClean="0">
                <a:latin typeface="Calibri" panose="020F0502020204030204" pitchFamily="34" charset="0"/>
              </a:rPr>
              <a:t> </a:t>
            </a:r>
            <a:endParaRPr lang="en-US" sz="1400" b="1" i="1" dirty="0">
              <a:solidFill>
                <a:srgbClr val="FF0000"/>
              </a:solidFill>
              <a:latin typeface="Calibri" pitchFamily="34" charset="0"/>
            </a:endParaRPr>
          </a:p>
          <a:p>
            <a:pPr marL="342900" lvl="1" indent="-342900">
              <a:spcBef>
                <a:spcPts val="0"/>
              </a:spcBef>
              <a:buClr>
                <a:schemeClr val="accent2"/>
              </a:buClr>
              <a:buSzPct val="100000"/>
              <a:buFont typeface="Arial" panose="020B0604020202020204" pitchFamily="34" charset="0"/>
              <a:buChar char="•"/>
            </a:pPr>
            <a:endParaRPr lang="en-US" sz="2200" dirty="0" smtClean="0">
              <a:latin typeface="Calibri" pitchFamily="34" charset="0"/>
            </a:endParaRPr>
          </a:p>
        </p:txBody>
      </p:sp>
    </p:spTree>
    <p:extLst>
      <p:ext uri="{BB962C8B-B14F-4D97-AF65-F5344CB8AC3E}">
        <p14:creationId xmlns:p14="http://schemas.microsoft.com/office/powerpoint/2010/main" val="112237452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38</a:t>
            </a:fld>
            <a:endParaRPr lang="en-US"/>
          </a:p>
        </p:txBody>
      </p:sp>
      <p:sp>
        <p:nvSpPr>
          <p:cNvPr id="3" name="Content Placeholder 2"/>
          <p:cNvSpPr>
            <a:spLocks noGrp="1"/>
          </p:cNvSpPr>
          <p:nvPr>
            <p:ph sz="quarter" idx="1"/>
          </p:nvPr>
        </p:nvSpPr>
        <p:spPr>
          <a:xfrm>
            <a:off x="457200" y="1371600"/>
            <a:ext cx="8153400" cy="4937760"/>
          </a:xfrm>
        </p:spPr>
        <p:txBody>
          <a:bodyPr>
            <a:normAutofit/>
          </a:bodyPr>
          <a:lstStyle/>
          <a:p>
            <a:pPr marL="346075" indent="-346075">
              <a:lnSpc>
                <a:spcPct val="110000"/>
              </a:lnSpc>
              <a:spcBef>
                <a:spcPts val="0"/>
              </a:spcBef>
              <a:buNone/>
            </a:pPr>
            <a:endParaRPr lang="en-US" sz="1600" b="1" dirty="0" smtClean="0">
              <a:solidFill>
                <a:srgbClr val="C00000"/>
              </a:solidFill>
              <a:latin typeface="Calibri" pitchFamily="34" charset="0"/>
            </a:endParaRPr>
          </a:p>
          <a:p>
            <a:pPr marL="346075" indent="-346075">
              <a:lnSpc>
                <a:spcPct val="110000"/>
              </a:lnSpc>
              <a:spcBef>
                <a:spcPts val="0"/>
              </a:spcBef>
              <a:buNone/>
            </a:pPr>
            <a:endParaRPr lang="en-US" sz="1600" b="1" dirty="0">
              <a:solidFill>
                <a:srgbClr val="C00000"/>
              </a:solidFill>
              <a:latin typeface="Calibri" pitchFamily="34" charset="0"/>
            </a:endParaRPr>
          </a:p>
          <a:p>
            <a:pPr marL="346075" indent="-346075">
              <a:lnSpc>
                <a:spcPct val="110000"/>
              </a:lnSpc>
              <a:spcBef>
                <a:spcPts val="0"/>
              </a:spcBef>
              <a:buNone/>
            </a:pPr>
            <a:endParaRPr lang="en-US" sz="1600" b="1" dirty="0" smtClean="0">
              <a:solidFill>
                <a:srgbClr val="C00000"/>
              </a:solidFill>
              <a:latin typeface="Calibri" pitchFamily="34" charset="0"/>
            </a:endParaRPr>
          </a:p>
          <a:p>
            <a:pPr marL="346075" indent="-346075">
              <a:lnSpc>
                <a:spcPct val="110000"/>
              </a:lnSpc>
              <a:spcBef>
                <a:spcPts val="0"/>
              </a:spcBef>
              <a:buNone/>
            </a:pPr>
            <a:endParaRPr lang="en-US" sz="1600" b="1" dirty="0">
              <a:solidFill>
                <a:srgbClr val="C00000"/>
              </a:solidFill>
              <a:latin typeface="Calibri" pitchFamily="34" charset="0"/>
            </a:endParaRPr>
          </a:p>
          <a:p>
            <a:pPr marL="346075" indent="-346075">
              <a:lnSpc>
                <a:spcPct val="110000"/>
              </a:lnSpc>
              <a:spcBef>
                <a:spcPts val="0"/>
              </a:spcBef>
              <a:buNone/>
            </a:pPr>
            <a:endParaRPr lang="en-US" sz="1600" b="1" dirty="0" smtClean="0">
              <a:solidFill>
                <a:srgbClr val="C00000"/>
              </a:solidFill>
              <a:latin typeface="Calibri" pitchFamily="34" charset="0"/>
            </a:endParaRPr>
          </a:p>
          <a:p>
            <a:pPr marL="346075" indent="-346075">
              <a:lnSpc>
                <a:spcPct val="110000"/>
              </a:lnSpc>
              <a:spcBef>
                <a:spcPts val="0"/>
              </a:spcBef>
              <a:buNone/>
            </a:pPr>
            <a:endParaRPr lang="en-US" sz="1600" b="1" dirty="0">
              <a:solidFill>
                <a:srgbClr val="C00000"/>
              </a:solidFill>
              <a:latin typeface="Calibri" pitchFamily="34" charset="0"/>
            </a:endParaRPr>
          </a:p>
          <a:p>
            <a:pPr marL="346075" indent="-346075">
              <a:lnSpc>
                <a:spcPct val="110000"/>
              </a:lnSpc>
              <a:spcBef>
                <a:spcPts val="0"/>
              </a:spcBef>
              <a:buNone/>
            </a:pPr>
            <a:endParaRPr lang="en-US" sz="1600" b="1" dirty="0">
              <a:solidFill>
                <a:srgbClr val="C00000"/>
              </a:solidFill>
              <a:latin typeface="Calibri" pitchFamily="34" charset="0"/>
            </a:endParaRPr>
          </a:p>
          <a:p>
            <a:pPr marL="346075" indent="-346075" algn="ctr">
              <a:lnSpc>
                <a:spcPct val="110000"/>
              </a:lnSpc>
              <a:spcBef>
                <a:spcPts val="0"/>
              </a:spcBef>
              <a:buNone/>
            </a:pPr>
            <a:r>
              <a:rPr lang="en-US" sz="4000" b="1" dirty="0" smtClean="0">
                <a:latin typeface="Calibri" pitchFamily="34" charset="0"/>
              </a:rPr>
              <a:t>Questions</a:t>
            </a:r>
            <a:endParaRPr lang="en-US" sz="4000" b="1" dirty="0">
              <a:latin typeface="Calibri" pitchFamily="34" charset="0"/>
            </a:endParaRPr>
          </a:p>
        </p:txBody>
      </p:sp>
      <p:sp>
        <p:nvSpPr>
          <p:cNvPr id="6" name="Title 1"/>
          <p:cNvSpPr txBox="1">
            <a:spLocks/>
          </p:cNvSpPr>
          <p:nvPr/>
        </p:nvSpPr>
        <p:spPr>
          <a:xfrm>
            <a:off x="0" y="281622"/>
            <a:ext cx="9144000" cy="990600"/>
          </a:xfrm>
          <a:prstGeom prst="rect">
            <a:avLst/>
          </a:prstGeom>
        </p:spPr>
        <p:txBody>
          <a:bodyPr vert="horz" anchor="ctr">
            <a:noAutofit/>
          </a:bodyPr>
          <a:lstStyle>
            <a:lvl1pPr algn="l" rtl="0" eaLnBrk="1" latinLnBrk="0" hangingPunct="1">
              <a:spcBef>
                <a:spcPct val="0"/>
              </a:spcBef>
              <a:buNone/>
              <a:defRPr kumimoji="0" sz="4400" kern="1200">
                <a:solidFill>
                  <a:schemeClr val="tx2"/>
                </a:solidFill>
                <a:latin typeface="+mj-lt"/>
                <a:ea typeface="+mj-ea"/>
                <a:cs typeface="+mj-cs"/>
              </a:defRPr>
            </a:lvl1pPr>
          </a:lstStyle>
          <a:p>
            <a:pPr marL="2063750" indent="-1952625">
              <a:lnSpc>
                <a:spcPct val="80000"/>
              </a:lnSpc>
            </a:pPr>
            <a:r>
              <a:rPr lang="en-US" sz="2800" b="1" smtClean="0">
                <a:latin typeface="Calibri" pitchFamily="34" charset="0"/>
              </a:rPr>
              <a:t>Section II: Completing the Energy Burden Measures Section Section C - High Burden Households</a:t>
            </a:r>
            <a:endParaRPr lang="en-US" sz="2800" b="1" i="1" dirty="0">
              <a:latin typeface="Calibri" pitchFamily="34" charset="0"/>
            </a:endParaRPr>
          </a:p>
        </p:txBody>
      </p:sp>
    </p:spTree>
    <p:extLst>
      <p:ext uri="{BB962C8B-B14F-4D97-AF65-F5344CB8AC3E}">
        <p14:creationId xmlns:p14="http://schemas.microsoft.com/office/powerpoint/2010/main" val="331245324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GoToWebinar</a:t>
            </a:r>
            <a:r>
              <a:rPr lang="en-US" dirty="0"/>
              <a:t> – </a:t>
            </a:r>
            <a:r>
              <a:rPr lang="en-US" b="1" dirty="0"/>
              <a:t>Asking a Question</a:t>
            </a: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4048" y="1683934"/>
            <a:ext cx="8610600" cy="51740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Slide Number Placeholder 3"/>
          <p:cNvSpPr>
            <a:spLocks noGrp="1"/>
          </p:cNvSpPr>
          <p:nvPr>
            <p:ph type="sldNum" sz="quarter" idx="12"/>
          </p:nvPr>
        </p:nvSpPr>
        <p:spPr>
          <a:xfrm>
            <a:off x="0" y="1272222"/>
            <a:ext cx="533400" cy="244476"/>
          </a:xfrm>
        </p:spPr>
        <p:txBody>
          <a:bodyPr>
            <a:normAutofit fontScale="55000" lnSpcReduction="20000"/>
          </a:bodyPr>
          <a:lstStyle/>
          <a:p>
            <a:fld id="{72A6B471-BA97-42B9-B90F-0997642B5475}" type="slidenum">
              <a:rPr lang="en-US" smtClean="0"/>
              <a:t>39</a:t>
            </a:fld>
            <a:endParaRPr lang="en-US" dirty="0"/>
          </a:p>
        </p:txBody>
      </p:sp>
    </p:spTree>
    <p:extLst>
      <p:ext uri="{BB962C8B-B14F-4D97-AF65-F5344CB8AC3E}">
        <p14:creationId xmlns:p14="http://schemas.microsoft.com/office/powerpoint/2010/main" val="5432334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228600"/>
            <a:ext cx="9144000" cy="990600"/>
          </a:xfrm>
        </p:spPr>
        <p:txBody>
          <a:bodyPr>
            <a:normAutofit/>
          </a:bodyPr>
          <a:lstStyle/>
          <a:p>
            <a:pPr marL="234950"/>
            <a:r>
              <a:rPr lang="en-US" sz="3600" b="1" dirty="0" smtClean="0">
                <a:latin typeface="Calibri" pitchFamily="34" charset="0"/>
              </a:rPr>
              <a:t>Section I: Filing Requirements</a:t>
            </a:r>
            <a:endParaRPr lang="en-US" sz="3600" b="1" dirty="0">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4</a:t>
            </a:fld>
            <a:endParaRPr lang="en-US"/>
          </a:p>
        </p:txBody>
      </p:sp>
      <p:sp>
        <p:nvSpPr>
          <p:cNvPr id="3" name="Content Placeholder 2"/>
          <p:cNvSpPr>
            <a:spLocks noGrp="1"/>
          </p:cNvSpPr>
          <p:nvPr>
            <p:ph sz="quarter" idx="1"/>
          </p:nvPr>
        </p:nvSpPr>
        <p:spPr>
          <a:xfrm>
            <a:off x="457200" y="1676400"/>
            <a:ext cx="8229600" cy="4876800"/>
          </a:xfrm>
        </p:spPr>
        <p:txBody>
          <a:bodyPr>
            <a:noAutofit/>
          </a:bodyPr>
          <a:lstStyle/>
          <a:p>
            <a:pPr>
              <a:buSzPct val="75000"/>
              <a:buFont typeface="Wingdings" panose="05000000000000000000" pitchFamily="2" charset="2"/>
              <a:buChar char="q"/>
            </a:pPr>
            <a:r>
              <a:rPr lang="en-US" sz="2800" b="1" dirty="0" smtClean="0">
                <a:latin typeface="Calibri" panose="020F0502020204030204" pitchFamily="34" charset="0"/>
              </a:rPr>
              <a:t>The </a:t>
            </a:r>
            <a:r>
              <a:rPr lang="en-US" sz="2800" b="1" dirty="0">
                <a:latin typeface="Calibri" panose="020F0502020204030204" pitchFamily="34" charset="0"/>
              </a:rPr>
              <a:t>Following sections of the Performance Data Form are required for </a:t>
            </a:r>
            <a:r>
              <a:rPr lang="en-US" sz="2800" b="1" dirty="0" smtClean="0">
                <a:latin typeface="Calibri" panose="020F0502020204030204" pitchFamily="34" charset="0"/>
              </a:rPr>
              <a:t>FY 2016:</a:t>
            </a:r>
          </a:p>
          <a:p>
            <a:pPr lvl="1">
              <a:spcAft>
                <a:spcPts val="0"/>
              </a:spcAft>
              <a:buFont typeface="Courier New" panose="02070309020205020404" pitchFamily="49" charset="0"/>
              <a:buChar char="o"/>
            </a:pPr>
            <a:r>
              <a:rPr lang="en-US" sz="2400" dirty="0">
                <a:latin typeface="Calibri" panose="020F0502020204030204" pitchFamily="34" charset="0"/>
              </a:rPr>
              <a:t>Section I – Grantee Survey</a:t>
            </a:r>
          </a:p>
          <a:p>
            <a:pPr lvl="1">
              <a:spcAft>
                <a:spcPts val="0"/>
              </a:spcAft>
              <a:buFont typeface="Courier New" panose="02070309020205020404" pitchFamily="49" charset="0"/>
              <a:buChar char="o"/>
            </a:pPr>
            <a:r>
              <a:rPr lang="en-US" sz="2400" dirty="0">
                <a:latin typeface="Calibri" panose="020F0502020204030204" pitchFamily="34" charset="0"/>
              </a:rPr>
              <a:t>Section II – LIHEAP Performance Measures</a:t>
            </a:r>
          </a:p>
          <a:p>
            <a:pPr lvl="1">
              <a:spcAft>
                <a:spcPts val="0"/>
              </a:spcAft>
              <a:buFont typeface="Courier New" panose="02070309020205020404" pitchFamily="49" charset="0"/>
              <a:buChar char="o"/>
            </a:pPr>
            <a:r>
              <a:rPr lang="en-US" sz="2400" dirty="0">
                <a:latin typeface="Calibri" panose="020F0502020204030204" pitchFamily="34" charset="0"/>
              </a:rPr>
              <a:t>Note: Section III – Optional Measures [optional for FY 2016]</a:t>
            </a:r>
          </a:p>
          <a:p>
            <a:pPr marL="0" indent="0">
              <a:buSzPct val="75000"/>
              <a:buNone/>
            </a:pPr>
            <a:endParaRPr lang="en-US" sz="2800" b="1" dirty="0">
              <a:latin typeface="Calibri" panose="020F0502020204030204" pitchFamily="34" charset="0"/>
            </a:endParaRPr>
          </a:p>
          <a:p>
            <a:pPr>
              <a:buSzPct val="75000"/>
              <a:buFont typeface="Wingdings" panose="05000000000000000000" pitchFamily="2" charset="2"/>
              <a:buChar char="q"/>
            </a:pPr>
            <a:r>
              <a:rPr lang="en-US" sz="2800" b="1" dirty="0" smtClean="0">
                <a:latin typeface="Calibri" panose="020F0502020204030204" pitchFamily="34" charset="0"/>
              </a:rPr>
              <a:t>Submission </a:t>
            </a:r>
            <a:r>
              <a:rPr lang="en-US" sz="2800" b="1" dirty="0">
                <a:latin typeface="Calibri" panose="020F0502020204030204" pitchFamily="34" charset="0"/>
              </a:rPr>
              <a:t>Deadline</a:t>
            </a:r>
            <a:r>
              <a:rPr lang="en-US" sz="2800" b="1" dirty="0" smtClean="0">
                <a:latin typeface="Calibri" panose="020F0502020204030204" pitchFamily="34" charset="0"/>
              </a:rPr>
              <a:t>: </a:t>
            </a:r>
            <a:r>
              <a:rPr lang="en-US" sz="2800" dirty="0">
                <a:latin typeface="Calibri" panose="020F0502020204030204" pitchFamily="34" charset="0"/>
              </a:rPr>
              <a:t>January 31, 2017</a:t>
            </a:r>
          </a:p>
          <a:p>
            <a:pPr marL="0" indent="0">
              <a:buSzPct val="75000"/>
              <a:buNone/>
            </a:pPr>
            <a:endParaRPr lang="en-US" sz="2800" i="1" dirty="0" smtClean="0">
              <a:latin typeface="Calibri" panose="020F0502020204030204" pitchFamily="34" charset="0"/>
            </a:endParaRPr>
          </a:p>
          <a:p>
            <a:pPr marL="0" indent="0">
              <a:buSzPct val="75000"/>
              <a:buNone/>
            </a:pPr>
            <a:r>
              <a:rPr lang="en-US" sz="2400" i="1" dirty="0" smtClean="0">
                <a:latin typeface="Calibri" panose="020F0502020204030204" pitchFamily="34" charset="0"/>
              </a:rPr>
              <a:t>This </a:t>
            </a:r>
            <a:r>
              <a:rPr lang="en-US" sz="2400" i="1" dirty="0">
                <a:latin typeface="Calibri" panose="020F0502020204030204" pitchFamily="34" charset="0"/>
              </a:rPr>
              <a:t>webinar will primarily focus on </a:t>
            </a:r>
            <a:r>
              <a:rPr lang="en-US" sz="2400" i="1" dirty="0" smtClean="0">
                <a:latin typeface="Calibri" panose="020F0502020204030204" pitchFamily="34" charset="0"/>
              </a:rPr>
              <a:t>the </a:t>
            </a:r>
            <a:r>
              <a:rPr lang="en-US" sz="2400" i="1" u="sng" dirty="0" smtClean="0">
                <a:latin typeface="Calibri" panose="020F0502020204030204" pitchFamily="34" charset="0"/>
              </a:rPr>
              <a:t>reporting requirements</a:t>
            </a:r>
            <a:r>
              <a:rPr lang="en-US" sz="2400" i="1" dirty="0" smtClean="0">
                <a:latin typeface="Calibri" panose="020F0502020204030204" pitchFamily="34" charset="0"/>
              </a:rPr>
              <a:t> for the LIHEAP </a:t>
            </a:r>
            <a:r>
              <a:rPr lang="en-US" sz="2400" i="1" dirty="0">
                <a:latin typeface="Calibri" panose="020F0502020204030204" pitchFamily="34" charset="0"/>
              </a:rPr>
              <a:t>Performance Measures section of the Performance Data Form.  </a:t>
            </a:r>
          </a:p>
          <a:p>
            <a:pPr marL="0" indent="0">
              <a:buSzPct val="75000"/>
              <a:buNone/>
            </a:pPr>
            <a:endParaRPr lang="en-US" sz="2800" b="1" dirty="0" smtClean="0">
              <a:latin typeface="Calibri" pitchFamily="34" charset="0"/>
            </a:endParaRPr>
          </a:p>
          <a:p>
            <a:pPr marL="457200" indent="-457200">
              <a:lnSpc>
                <a:spcPct val="60000"/>
              </a:lnSpc>
              <a:spcBef>
                <a:spcPts val="0"/>
              </a:spcBef>
            </a:pPr>
            <a:endParaRPr lang="en-US" sz="1600" b="1" dirty="0">
              <a:latin typeface="Calibri" pitchFamily="34" charset="0"/>
            </a:endParaRPr>
          </a:p>
          <a:p>
            <a:pPr>
              <a:lnSpc>
                <a:spcPct val="60000"/>
              </a:lnSpc>
              <a:spcBef>
                <a:spcPts val="0"/>
              </a:spcBef>
              <a:buSzPct val="75000"/>
              <a:buFont typeface="Arial" pitchFamily="34" charset="0"/>
              <a:buChar char="•"/>
            </a:pPr>
            <a:endParaRPr lang="en-US" sz="2400" b="1" dirty="0" smtClean="0">
              <a:latin typeface="Calibri" pitchFamily="34" charset="0"/>
            </a:endParaRPr>
          </a:p>
          <a:p>
            <a:pPr>
              <a:lnSpc>
                <a:spcPct val="60000"/>
              </a:lnSpc>
              <a:spcBef>
                <a:spcPts val="0"/>
              </a:spcBef>
              <a:buSzPct val="75000"/>
              <a:buFont typeface="Arial" pitchFamily="34" charset="0"/>
              <a:buChar char="•"/>
            </a:pPr>
            <a:endParaRPr lang="en-US" sz="2400" b="1" dirty="0" smtClean="0">
              <a:latin typeface="Calibri" pitchFamily="34" charset="0"/>
            </a:endParaRPr>
          </a:p>
          <a:p>
            <a:pPr>
              <a:lnSpc>
                <a:spcPct val="60000"/>
              </a:lnSpc>
              <a:spcBef>
                <a:spcPts val="0"/>
              </a:spcBef>
              <a:buSzPct val="75000"/>
              <a:buFont typeface="Arial" pitchFamily="34" charset="0"/>
              <a:buChar char="•"/>
            </a:pPr>
            <a:endParaRPr lang="en-US" sz="2400" b="1" dirty="0" smtClean="0">
              <a:latin typeface="Calibri" pitchFamily="34" charset="0"/>
            </a:endParaRPr>
          </a:p>
          <a:p>
            <a:pPr>
              <a:lnSpc>
                <a:spcPct val="60000"/>
              </a:lnSpc>
              <a:spcBef>
                <a:spcPts val="0"/>
              </a:spcBef>
              <a:buSzPct val="75000"/>
              <a:buFont typeface="Arial" pitchFamily="34" charset="0"/>
              <a:buChar char="•"/>
            </a:pPr>
            <a:endParaRPr lang="en-US" sz="2400" b="1" dirty="0" smtClean="0">
              <a:latin typeface="Calibri" pitchFamily="34" charset="0"/>
            </a:endParaRPr>
          </a:p>
          <a:p>
            <a:pPr marL="457200" indent="0">
              <a:lnSpc>
                <a:spcPct val="130000"/>
              </a:lnSpc>
              <a:buSzPct val="60000"/>
              <a:buNone/>
            </a:pPr>
            <a:endParaRPr lang="en-US" dirty="0" smtClean="0">
              <a:latin typeface="Calibri" pitchFamily="34" charset="0"/>
            </a:endParaRPr>
          </a:p>
        </p:txBody>
      </p:sp>
    </p:spTree>
    <p:extLst>
      <p:ext uri="{BB962C8B-B14F-4D97-AF65-F5344CB8AC3E}">
        <p14:creationId xmlns:p14="http://schemas.microsoft.com/office/powerpoint/2010/main" val="52475078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0" y="281622"/>
            <a:ext cx="9144000" cy="990600"/>
          </a:xfrm>
        </p:spPr>
        <p:txBody>
          <a:bodyPr>
            <a:noAutofit/>
          </a:bodyPr>
          <a:lstStyle/>
          <a:p>
            <a:pPr marL="2063750" indent="-1952625">
              <a:lnSpc>
                <a:spcPct val="80000"/>
              </a:lnSpc>
            </a:pPr>
            <a:r>
              <a:rPr lang="en-US" sz="2800" b="1" dirty="0">
                <a:latin typeface="Calibri" pitchFamily="34" charset="0"/>
              </a:rPr>
              <a:t>Section </a:t>
            </a:r>
            <a:r>
              <a:rPr lang="en-US" sz="2800" b="1" dirty="0" smtClean="0">
                <a:latin typeface="Calibri" pitchFamily="34" charset="0"/>
              </a:rPr>
              <a:t>II: Completing the </a:t>
            </a:r>
            <a:r>
              <a:rPr lang="en-US" sz="2800" b="1" dirty="0">
                <a:latin typeface="Calibri" pitchFamily="34" charset="0"/>
              </a:rPr>
              <a:t>Energy Burden Measures </a:t>
            </a:r>
            <a:r>
              <a:rPr lang="en-US" sz="2800" b="1" dirty="0" smtClean="0">
                <a:latin typeface="Calibri" pitchFamily="34" charset="0"/>
              </a:rPr>
              <a:t>Section Targeting Indices </a:t>
            </a:r>
            <a:endParaRPr lang="en-US" sz="2800" b="1" i="1" dirty="0">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40</a:t>
            </a:fld>
            <a:endParaRPr lang="en-US"/>
          </a:p>
        </p:txBody>
      </p:sp>
      <p:sp>
        <p:nvSpPr>
          <p:cNvPr id="10" name="Content Placeholder 2"/>
          <p:cNvSpPr>
            <a:spLocks noGrp="1"/>
          </p:cNvSpPr>
          <p:nvPr>
            <p:ph sz="quarter" idx="1"/>
          </p:nvPr>
        </p:nvSpPr>
        <p:spPr>
          <a:xfrm>
            <a:off x="228600" y="1676400"/>
            <a:ext cx="8763000" cy="5105400"/>
          </a:xfrm>
        </p:spPr>
        <p:txBody>
          <a:bodyPr>
            <a:noAutofit/>
          </a:bodyPr>
          <a:lstStyle/>
          <a:p>
            <a:pPr marL="346075" indent="-346075">
              <a:buSzPct val="100000"/>
              <a:buFont typeface="Arial" pitchFamily="34" charset="0"/>
              <a:buChar char="•"/>
            </a:pPr>
            <a:r>
              <a:rPr lang="en-US" sz="1800" b="1" dirty="0" smtClean="0">
                <a:latin typeface="Calibri" pitchFamily="34" charset="0"/>
              </a:rPr>
              <a:t>Benefit Targeting Index for High Burden Households. </a:t>
            </a:r>
            <a:r>
              <a:rPr lang="en-US" sz="1800" dirty="0" smtClean="0">
                <a:latin typeface="Calibri" pitchFamily="34" charset="0"/>
              </a:rPr>
              <a:t>This </a:t>
            </a:r>
            <a:r>
              <a:rPr lang="en-US" sz="1800" dirty="0">
                <a:latin typeface="Calibri" pitchFamily="34" charset="0"/>
              </a:rPr>
              <a:t>measure tells us whether high energy burden households receive higher LIHEAP benefits than average households</a:t>
            </a:r>
            <a:r>
              <a:rPr lang="en-US" sz="1800" dirty="0" smtClean="0">
                <a:latin typeface="Calibri" pitchFamily="34" charset="0"/>
              </a:rPr>
              <a:t>. </a:t>
            </a:r>
          </a:p>
          <a:p>
            <a:pPr marL="346075" indent="-346075">
              <a:buSzPct val="100000"/>
              <a:buFont typeface="Arial" pitchFamily="34" charset="0"/>
              <a:buChar char="•"/>
            </a:pPr>
            <a:endParaRPr lang="en-US" sz="500" dirty="0" smtClean="0">
              <a:latin typeface="Calibri" pitchFamily="34" charset="0"/>
            </a:endParaRPr>
          </a:p>
          <a:p>
            <a:pPr marL="346075" indent="-346075">
              <a:buSzPct val="100000"/>
              <a:buFont typeface="Arial" pitchFamily="34" charset="0"/>
              <a:buChar char="•"/>
            </a:pPr>
            <a:r>
              <a:rPr lang="en-US" sz="1800" b="1" dirty="0" smtClean="0">
                <a:latin typeface="Calibri" pitchFamily="34" charset="0"/>
              </a:rPr>
              <a:t>Burden </a:t>
            </a:r>
            <a:r>
              <a:rPr lang="en-US" sz="1800" b="1" dirty="0">
                <a:latin typeface="Calibri" pitchFamily="34" charset="0"/>
              </a:rPr>
              <a:t>Reduction Targeting Index for High Burden Households. </a:t>
            </a:r>
            <a:r>
              <a:rPr lang="en-US" sz="1800" dirty="0">
                <a:latin typeface="Calibri" pitchFamily="34" charset="0"/>
              </a:rPr>
              <a:t>This measure tells us whether high energy burden households have a larger share of their energy bill paid with LIHEAP than average </a:t>
            </a:r>
            <a:r>
              <a:rPr lang="en-US" sz="1800" dirty="0" smtClean="0">
                <a:latin typeface="Calibri" pitchFamily="34" charset="0"/>
              </a:rPr>
              <a:t>households.</a:t>
            </a:r>
          </a:p>
          <a:p>
            <a:pPr marL="346075" indent="-346075">
              <a:buSzPct val="90000"/>
              <a:buFont typeface="Arial" pitchFamily="34" charset="0"/>
              <a:buChar char="•"/>
            </a:pPr>
            <a:endParaRPr lang="en-US" sz="1800" dirty="0" smtClean="0">
              <a:latin typeface="Calibri" pitchFamily="34" charset="0"/>
            </a:endParaRPr>
          </a:p>
          <a:p>
            <a:pPr marL="346075" indent="-346075">
              <a:buSzPct val="90000"/>
              <a:buFont typeface="Arial" pitchFamily="34" charset="0"/>
              <a:buChar char="•"/>
            </a:pPr>
            <a:endParaRPr lang="en-US" sz="2000" dirty="0" smtClean="0">
              <a:latin typeface="Calibri" pitchFamily="34" charset="0"/>
            </a:endParaRPr>
          </a:p>
          <a:p>
            <a:pPr marL="0" indent="0">
              <a:buSzPct val="90000"/>
              <a:buNone/>
            </a:pPr>
            <a:endParaRPr lang="en-US" sz="2000" b="1" dirty="0">
              <a:solidFill>
                <a:srgbClr val="C00000"/>
              </a:solidFill>
              <a:latin typeface="Calibri" pitchFamily="34" charset="0"/>
            </a:endParaRPr>
          </a:p>
          <a:p>
            <a:pPr marL="0" indent="0">
              <a:buSzPct val="90000"/>
              <a:buNone/>
            </a:pPr>
            <a:endParaRPr lang="en-US" sz="1800" b="1" dirty="0" smtClean="0">
              <a:solidFill>
                <a:srgbClr val="C00000"/>
              </a:solidFill>
              <a:latin typeface="Calibri" pitchFamily="34" charset="0"/>
            </a:endParaRPr>
          </a:p>
          <a:p>
            <a:pPr marL="0" indent="0">
              <a:buSzPct val="90000"/>
              <a:buNone/>
            </a:pPr>
            <a:endParaRPr lang="en-US" sz="900" b="1" dirty="0">
              <a:solidFill>
                <a:srgbClr val="C00000"/>
              </a:solidFill>
              <a:latin typeface="Calibri" pitchFamily="34" charset="0"/>
            </a:endParaRPr>
          </a:p>
          <a:p>
            <a:pPr marL="0" indent="0">
              <a:buSzPct val="90000"/>
              <a:buNone/>
            </a:pPr>
            <a:r>
              <a:rPr lang="en-US" sz="1400" b="1" dirty="0" smtClean="0">
                <a:solidFill>
                  <a:srgbClr val="C00000"/>
                </a:solidFill>
                <a:latin typeface="Calibri" pitchFamily="34" charset="0"/>
              </a:rPr>
              <a:t>Note: </a:t>
            </a:r>
            <a:r>
              <a:rPr lang="en-US" sz="1400" dirty="0" smtClean="0">
                <a:latin typeface="Calibri" pitchFamily="34" charset="0"/>
              </a:rPr>
              <a:t>The ‘Benefit Targeting’ and ‘Benefit Reduction Targeting’ Indices are auto-calculated using data from Sections A-C of the Energy Burden Measures section. </a:t>
            </a:r>
            <a:r>
              <a:rPr lang="en-US" sz="1400" b="1" dirty="0" smtClean="0">
                <a:latin typeface="Calibri" pitchFamily="34" charset="0"/>
              </a:rPr>
              <a:t>For more detailed information on the calculations utilized in the LIHEAP Performance Data Form-Performance Measures section, please refer to the following document developed by APPRISE</a:t>
            </a:r>
            <a:r>
              <a:rPr lang="en-US" sz="1400" b="1" dirty="0">
                <a:latin typeface="Calibri" pitchFamily="34" charset="0"/>
              </a:rPr>
              <a:t>: </a:t>
            </a:r>
            <a:r>
              <a:rPr lang="en-US" sz="1400" b="1" dirty="0">
                <a:latin typeface="Calibri" pitchFamily="34" charset="0"/>
                <a:hlinkClick r:id="rId3"/>
              </a:rPr>
              <a:t>https://</a:t>
            </a:r>
            <a:r>
              <a:rPr lang="en-US" sz="1400" b="1" dirty="0" smtClean="0">
                <a:latin typeface="Calibri" pitchFamily="34" charset="0"/>
                <a:hlinkClick r:id="rId3"/>
              </a:rPr>
              <a:t>liheappm.ncat.org/node/781</a:t>
            </a:r>
            <a:r>
              <a:rPr lang="en-US" sz="1400" b="1" dirty="0" smtClean="0">
                <a:latin typeface="Calibri" pitchFamily="34" charset="0"/>
              </a:rPr>
              <a:t> </a:t>
            </a:r>
            <a:endParaRPr lang="en-US" sz="1400" b="1" dirty="0" smtClean="0">
              <a:latin typeface="Calibri" pitchFamily="34" charset="0"/>
            </a:endParaRPr>
          </a:p>
          <a:p>
            <a:pPr marL="0" indent="0">
              <a:buSzPct val="90000"/>
              <a:buNone/>
            </a:pPr>
            <a:endParaRPr lang="en-US" sz="500" b="1" i="1" dirty="0" smtClean="0">
              <a:latin typeface="Calibri" pitchFamily="34" charset="0"/>
            </a:endParaRPr>
          </a:p>
          <a:p>
            <a:pPr marL="0" indent="0">
              <a:buSzPct val="90000"/>
              <a:buNone/>
            </a:pPr>
            <a:r>
              <a:rPr lang="en-US" sz="1200" b="1" i="1" dirty="0" smtClean="0">
                <a:latin typeface="Calibri" pitchFamily="34" charset="0"/>
              </a:rPr>
              <a:t>APPRISE </a:t>
            </a:r>
            <a:r>
              <a:rPr lang="en-US" sz="1200" b="1" i="1" dirty="0" smtClean="0">
                <a:latin typeface="Calibri" pitchFamily="34" charset="0"/>
              </a:rPr>
              <a:t>provided information on the interpretation of these statistics at the 2016 NEUAC Meeting. We will be scheduling another Webinar to present this information to all grantees. </a:t>
            </a:r>
          </a:p>
          <a:p>
            <a:pPr marL="346075" lvl="0" indent="-346075">
              <a:buSzPct val="90000"/>
              <a:buFont typeface="Arial" pitchFamily="34" charset="0"/>
              <a:buChar char="•"/>
            </a:pPr>
            <a:endParaRPr lang="en-US" sz="2000" dirty="0" smtClean="0">
              <a:latin typeface="Calibri" pitchFamily="34" charset="0"/>
            </a:endParaRPr>
          </a:p>
          <a:p>
            <a:pPr marL="346075" lvl="0" indent="-346075">
              <a:buSzPct val="90000"/>
              <a:buFont typeface="Arial" pitchFamily="34" charset="0"/>
              <a:buChar char="•"/>
            </a:pPr>
            <a:endParaRPr lang="en-US" sz="2000" dirty="0">
              <a:latin typeface="Calibri" pitchFamily="34" charset="0"/>
            </a:endParaRPr>
          </a:p>
          <a:p>
            <a:pPr marL="0" indent="0">
              <a:spcBef>
                <a:spcPts val="0"/>
              </a:spcBef>
              <a:buNone/>
            </a:pPr>
            <a:endParaRPr lang="en-US" sz="2400" dirty="0">
              <a:latin typeface="Calibri" pitchFamily="34" charset="0"/>
            </a:endParaRPr>
          </a:p>
          <a:p>
            <a:pPr marL="320040" lvl="1" indent="0">
              <a:spcBef>
                <a:spcPts val="0"/>
              </a:spcBef>
              <a:buNone/>
            </a:pPr>
            <a:endParaRPr lang="en-US" sz="2400" dirty="0">
              <a:latin typeface="Calibri" pitchFamily="34" charset="0"/>
            </a:endParaRPr>
          </a:p>
          <a:p>
            <a:pPr marL="320040" lvl="1" indent="0">
              <a:spcBef>
                <a:spcPts val="0"/>
              </a:spcBef>
              <a:buNone/>
            </a:pPr>
            <a:endParaRPr lang="en-US" sz="2400" dirty="0">
              <a:latin typeface="Calibri"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3604459963"/>
              </p:ext>
            </p:extLst>
          </p:nvPr>
        </p:nvGraphicFramePr>
        <p:xfrm>
          <a:off x="605849" y="4257512"/>
          <a:ext cx="8153397" cy="694200"/>
        </p:xfrm>
        <a:graphic>
          <a:graphicData uri="http://schemas.openxmlformats.org/drawingml/2006/table">
            <a:tbl>
              <a:tblPr/>
              <a:tblGrid>
                <a:gridCol w="4037655"/>
                <a:gridCol w="685957"/>
                <a:gridCol w="685957"/>
                <a:gridCol w="685957"/>
                <a:gridCol w="685957"/>
                <a:gridCol w="685957"/>
                <a:gridCol w="685957"/>
              </a:tblGrid>
              <a:tr h="247928">
                <a:tc>
                  <a:txBody>
                    <a:bodyPr/>
                    <a:lstStyle/>
                    <a:p>
                      <a:pPr algn="l" fontAlgn="ctr"/>
                      <a:r>
                        <a:rPr lang="en-US" sz="1100" b="1" i="0" u="none" strike="noStrike" dirty="0">
                          <a:effectLst/>
                          <a:latin typeface="Calibri" panose="020F0502020204030204" pitchFamily="34" charset="0"/>
                        </a:rPr>
                        <a:t>D.  Benefit Targeting Index for High Burden Households: </a:t>
                      </a:r>
                    </a:p>
                  </a:txBody>
                  <a:tcPr marL="4594" marR="4594" marT="4594"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sz="1100" b="1" i="0" u="none" strike="noStrike" dirty="0">
                          <a:effectLst/>
                          <a:latin typeface="Calibri" panose="020F0502020204030204" pitchFamily="34" charset="0"/>
                        </a:rPr>
                        <a:t>176</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sz="1100" b="1" i="0" u="none" strike="noStrike" dirty="0">
                          <a:effectLst/>
                          <a:latin typeface="Calibri" panose="020F0502020204030204" pitchFamily="34" charset="0"/>
                        </a:rPr>
                        <a:t>181</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sz="1100" b="1" i="0" u="none" strike="noStrike" dirty="0">
                          <a:effectLst/>
                          <a:latin typeface="Calibri" panose="020F0502020204030204" pitchFamily="34" charset="0"/>
                        </a:rPr>
                        <a:t>172</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sz="1100" b="1" i="0" u="none" strike="noStrike" dirty="0">
                          <a:effectLst/>
                          <a:latin typeface="Calibri" panose="020F0502020204030204" pitchFamily="34" charset="0"/>
                        </a:rPr>
                        <a:t>126</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sz="1100" b="1" i="0" u="none" strike="noStrike" dirty="0">
                          <a:effectLst/>
                          <a:latin typeface="Calibri" panose="020F0502020204030204" pitchFamily="34" charset="0"/>
                        </a:rPr>
                        <a:t>127</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sz="1100" b="1" i="0" u="none" strike="noStrike" dirty="0">
                          <a:effectLst/>
                          <a:latin typeface="Calibri" panose="020F0502020204030204" pitchFamily="34" charset="0"/>
                        </a:rPr>
                        <a:t>107</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198344">
                <a:tc>
                  <a:txBody>
                    <a:bodyPr/>
                    <a:lstStyle/>
                    <a:p>
                      <a:pPr algn="l" fontAlgn="ctr"/>
                      <a:r>
                        <a:rPr lang="en-US" sz="1100" b="1" i="0" u="none" strike="noStrike" dirty="0">
                          <a:effectLst/>
                          <a:latin typeface="Calibri" panose="020F0502020204030204" pitchFamily="34" charset="0"/>
                        </a:rPr>
                        <a:t> </a:t>
                      </a:r>
                    </a:p>
                  </a:txBody>
                  <a:tcPr marL="4594" marR="4594" marT="4594"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100" b="1" i="0" u="none" strike="noStrike" dirty="0">
                          <a:effectLst/>
                          <a:latin typeface="Calibri" panose="020F050202020403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100" b="1" i="0" u="none" strike="noStrike" dirty="0">
                          <a:effectLst/>
                          <a:latin typeface="Calibri" panose="020F050202020403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100" b="1" i="0" u="none" strike="noStrike" dirty="0">
                          <a:effectLst/>
                          <a:latin typeface="Calibri" panose="020F050202020403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100" b="1" i="0" u="none" strike="noStrike">
                          <a:effectLst/>
                          <a:latin typeface="Calibri" panose="020F050202020403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100" b="1" i="0" u="none" strike="noStrike">
                          <a:effectLst/>
                          <a:latin typeface="Calibri" panose="020F050202020403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100" b="1" i="0" u="none" strike="noStrike" dirty="0">
                          <a:effectLst/>
                          <a:latin typeface="Calibri" panose="020F0502020204030204" pitchFamily="34" charset="0"/>
                        </a:rPr>
                        <a:t> </a:t>
                      </a:r>
                    </a:p>
                  </a:txBody>
                  <a:tcPr marL="4594" marR="4594" marT="4594"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47928">
                <a:tc>
                  <a:txBody>
                    <a:bodyPr/>
                    <a:lstStyle/>
                    <a:p>
                      <a:pPr algn="l" fontAlgn="ctr"/>
                      <a:r>
                        <a:rPr lang="en-US" sz="1100" b="1" i="0" u="none" strike="noStrike" dirty="0">
                          <a:effectLst/>
                          <a:latin typeface="Calibri" panose="020F0502020204030204" pitchFamily="34" charset="0"/>
                        </a:rPr>
                        <a:t>E.  Burden Reduction Targeting Index for High Burden Households: </a:t>
                      </a:r>
                    </a:p>
                  </a:txBody>
                  <a:tcPr marL="4594" marR="4594" marT="4594"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algn="r" fontAlgn="ctr"/>
                      <a:r>
                        <a:rPr lang="en-US" sz="1100" b="1" i="0" u="none" strike="noStrike" dirty="0">
                          <a:effectLst/>
                          <a:latin typeface="Calibri" panose="020F0502020204030204" pitchFamily="34" charset="0"/>
                        </a:rPr>
                        <a:t>125</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algn="r" fontAlgn="ctr"/>
                      <a:r>
                        <a:rPr lang="en-US" sz="1100" b="1" i="0" u="none" strike="noStrike" dirty="0">
                          <a:effectLst/>
                          <a:latin typeface="Calibri" panose="020F0502020204030204" pitchFamily="34" charset="0"/>
                        </a:rPr>
                        <a:t>122</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algn="r" fontAlgn="ctr"/>
                      <a:r>
                        <a:rPr lang="en-US" sz="1100" b="1" i="0" u="none" strike="noStrike" dirty="0">
                          <a:effectLst/>
                          <a:latin typeface="Calibri" panose="020F0502020204030204" pitchFamily="34" charset="0"/>
                        </a:rPr>
                        <a:t>138</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algn="r" fontAlgn="ctr"/>
                      <a:r>
                        <a:rPr lang="en-US" sz="1100" b="1" i="0" u="none" strike="noStrike" dirty="0">
                          <a:effectLst/>
                          <a:latin typeface="Calibri" panose="020F0502020204030204" pitchFamily="34" charset="0"/>
                        </a:rPr>
                        <a:t>104</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algn="r" fontAlgn="ctr"/>
                      <a:r>
                        <a:rPr lang="en-US" sz="1100" b="1" i="0" u="none" strike="noStrike" dirty="0">
                          <a:effectLst/>
                          <a:latin typeface="Calibri" panose="020F0502020204030204" pitchFamily="34" charset="0"/>
                        </a:rPr>
                        <a:t>102</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algn="r" fontAlgn="ctr"/>
                      <a:r>
                        <a:rPr lang="en-US" sz="1100" b="1" i="0" u="none" strike="noStrike" dirty="0">
                          <a:effectLst/>
                          <a:latin typeface="Calibri" panose="020F0502020204030204" pitchFamily="34" charset="0"/>
                        </a:rPr>
                        <a:t>84</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2983159483"/>
              </p:ext>
            </p:extLst>
          </p:nvPr>
        </p:nvGraphicFramePr>
        <p:xfrm>
          <a:off x="605849" y="3477136"/>
          <a:ext cx="8153398" cy="780376"/>
        </p:xfrm>
        <a:graphic>
          <a:graphicData uri="http://schemas.openxmlformats.org/drawingml/2006/table">
            <a:tbl>
              <a:tblPr/>
              <a:tblGrid>
                <a:gridCol w="4042210"/>
                <a:gridCol w="685198"/>
                <a:gridCol w="685198"/>
                <a:gridCol w="685198"/>
                <a:gridCol w="685198"/>
                <a:gridCol w="685198"/>
                <a:gridCol w="685198"/>
              </a:tblGrid>
              <a:tr h="106094">
                <a:tc gridSpan="7">
                  <a:txBody>
                    <a:bodyPr/>
                    <a:lstStyle/>
                    <a:p>
                      <a:pPr algn="ctr" fontAlgn="ctr"/>
                      <a:r>
                        <a:rPr lang="en-US" sz="1000" b="1" i="0" u="none" strike="noStrike" dirty="0">
                          <a:effectLst/>
                          <a:latin typeface="Arial" panose="020B0604020202020204" pitchFamily="34" charset="0"/>
                        </a:rPr>
                        <a:t>V.  ENERGY BURDEN TARGETING</a:t>
                      </a:r>
                    </a:p>
                  </a:txBody>
                  <a:tcPr marL="4594" marR="4594" marT="45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06094">
                <a:tc>
                  <a:txBody>
                    <a:bodyPr/>
                    <a:lstStyle/>
                    <a:p>
                      <a:pPr algn="ctr" fontAlgn="ctr"/>
                      <a:r>
                        <a:rPr lang="en-US" sz="1000" b="1" i="0" u="none" strike="noStrike" dirty="0">
                          <a:effectLst/>
                          <a:latin typeface="Arial" panose="020B0604020202020204" pitchFamily="34" charset="0"/>
                        </a:rPr>
                        <a:t> </a:t>
                      </a:r>
                    </a:p>
                  </a:txBody>
                  <a:tcPr marL="4594" marR="4594" marT="4594"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ctr"/>
                      <a:r>
                        <a:rPr lang="en-US" sz="1000" b="1" i="0" u="none" strike="noStrike" dirty="0">
                          <a:effectLst/>
                          <a:latin typeface="Arial" panose="020B060402020202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ctr"/>
                      <a:r>
                        <a:rPr lang="en-US" sz="1000" b="1" i="0" u="none" strike="noStrike" dirty="0">
                          <a:effectLst/>
                          <a:latin typeface="Arial" panose="020B060402020202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000" b="1" i="0" u="none" strike="noStrike" dirty="0">
                          <a:effectLst/>
                          <a:latin typeface="Arial" panose="020B060402020202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000" b="1" i="0" u="none" strike="noStrike">
                          <a:effectLst/>
                          <a:latin typeface="Arial" panose="020B060402020202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000" b="1" i="0" u="none" strike="noStrike">
                          <a:effectLst/>
                          <a:latin typeface="Arial" panose="020B060402020202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000" b="1" i="0" u="none" strike="noStrike" dirty="0">
                          <a:effectLst/>
                          <a:latin typeface="Arial" panose="020B0604020202020204" pitchFamily="34" charset="0"/>
                        </a:rPr>
                        <a:t> </a:t>
                      </a:r>
                    </a:p>
                  </a:txBody>
                  <a:tcPr marL="4594" marR="4594" marT="4594"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106094">
                <a:tc>
                  <a:txBody>
                    <a:bodyPr/>
                    <a:lstStyle/>
                    <a:p>
                      <a:pPr algn="l" fontAlgn="ctr"/>
                      <a:endParaRPr lang="en-US" sz="1000" b="1" i="0" u="none" strike="noStrike" dirty="0">
                        <a:effectLst/>
                        <a:latin typeface="Arial" panose="020B0604020202020204" pitchFamily="34" charset="0"/>
                      </a:endParaRPr>
                    </a:p>
                  </a:txBody>
                  <a:tcPr marL="4594" marR="4594" marT="4594"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ctr"/>
                      <a:r>
                        <a:rPr lang="en-US" sz="1000" b="1" i="0" u="none" strike="noStrike">
                          <a:effectLst/>
                          <a:latin typeface="Calibri" panose="020F0502020204030204" pitchFamily="34" charset="0"/>
                        </a:rPr>
                        <a:t> </a:t>
                      </a:r>
                    </a:p>
                  </a:txBody>
                  <a:tcPr marL="4594" marR="4594" marT="4594"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gridSpan="5">
                  <a:txBody>
                    <a:bodyPr/>
                    <a:lstStyle/>
                    <a:p>
                      <a:pPr algn="ctr" fontAlgn="ctr"/>
                      <a:r>
                        <a:rPr lang="en-US" sz="1000" b="1" i="0" u="none" strike="noStrike" dirty="0">
                          <a:effectLst/>
                          <a:latin typeface="Calibri" panose="020F0502020204030204" pitchFamily="34" charset="0"/>
                        </a:rPr>
                        <a:t>Bill Payment-Assisted Household Main Fuel</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09082">
                <a:tc>
                  <a:txBody>
                    <a:bodyPr/>
                    <a:lstStyle/>
                    <a:p>
                      <a:pPr algn="l" fontAlgn="ctr"/>
                      <a:endParaRPr lang="en-US" sz="1000" b="1" i="0" u="none" strike="noStrike" dirty="0">
                        <a:effectLst/>
                        <a:latin typeface="Calibri" panose="020F0502020204030204" pitchFamily="34" charset="0"/>
                      </a:endParaRPr>
                    </a:p>
                  </a:txBody>
                  <a:tcPr marL="4594" marR="4594" marT="4594"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000" b="1" i="1" u="none" strike="noStrike">
                          <a:effectLst/>
                          <a:latin typeface="Calibri" panose="020F0502020204030204" pitchFamily="34" charset="0"/>
                        </a:rPr>
                        <a:t>All Households</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effectLst/>
                          <a:latin typeface="Calibri" panose="020F0502020204030204" pitchFamily="34" charset="0"/>
                        </a:rPr>
                        <a:t>Electricity</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effectLst/>
                          <a:latin typeface="Calibri" panose="020F0502020204030204" pitchFamily="34" charset="0"/>
                        </a:rPr>
                        <a:t>Natural Gas</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effectLst/>
                          <a:latin typeface="Calibri" panose="020F0502020204030204" pitchFamily="34" charset="0"/>
                        </a:rPr>
                        <a:t>Fuel Oil</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effectLst/>
                          <a:latin typeface="Calibri" panose="020F0502020204030204" pitchFamily="34" charset="0"/>
                        </a:rPr>
                        <a:t>Propane</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effectLst/>
                          <a:latin typeface="Calibri" panose="020F0502020204030204" pitchFamily="34" charset="0"/>
                        </a:rPr>
                        <a:t>Other Fuels</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11" name="Rectangle 10"/>
          <p:cNvSpPr/>
          <p:nvPr/>
        </p:nvSpPr>
        <p:spPr>
          <a:xfrm>
            <a:off x="605848" y="4247121"/>
            <a:ext cx="8153398" cy="248679"/>
          </a:xfrm>
          <a:prstGeom prst="rect">
            <a:avLst/>
          </a:prstGeom>
          <a:solidFill>
            <a:schemeClr val="accent1">
              <a:alpha val="0"/>
            </a:schemeClr>
          </a:solid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2" name="Rectangle 11"/>
          <p:cNvSpPr/>
          <p:nvPr/>
        </p:nvSpPr>
        <p:spPr>
          <a:xfrm>
            <a:off x="605848" y="4683623"/>
            <a:ext cx="8153398" cy="278480"/>
          </a:xfrm>
          <a:prstGeom prst="rect">
            <a:avLst/>
          </a:prstGeom>
          <a:solidFill>
            <a:schemeClr val="accent1">
              <a:alpha val="0"/>
            </a:schemeClr>
          </a:solidFill>
          <a:ln w="317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Tree>
    <p:extLst>
      <p:ext uri="{BB962C8B-B14F-4D97-AF65-F5344CB8AC3E}">
        <p14:creationId xmlns:p14="http://schemas.microsoft.com/office/powerpoint/2010/main" val="129697687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41</a:t>
            </a:fld>
            <a:endParaRPr lang="en-US"/>
          </a:p>
        </p:txBody>
      </p:sp>
      <p:sp>
        <p:nvSpPr>
          <p:cNvPr id="3" name="Content Placeholder 2"/>
          <p:cNvSpPr>
            <a:spLocks noGrp="1"/>
          </p:cNvSpPr>
          <p:nvPr>
            <p:ph sz="quarter" idx="1"/>
          </p:nvPr>
        </p:nvSpPr>
        <p:spPr>
          <a:xfrm>
            <a:off x="457200" y="1371600"/>
            <a:ext cx="8153400" cy="4937760"/>
          </a:xfrm>
        </p:spPr>
        <p:txBody>
          <a:bodyPr>
            <a:normAutofit/>
          </a:bodyPr>
          <a:lstStyle/>
          <a:p>
            <a:pPr marL="346075" indent="-346075">
              <a:lnSpc>
                <a:spcPct val="110000"/>
              </a:lnSpc>
              <a:spcBef>
                <a:spcPts val="0"/>
              </a:spcBef>
              <a:buNone/>
            </a:pPr>
            <a:endParaRPr lang="en-US" sz="1600" b="1" dirty="0" smtClean="0">
              <a:solidFill>
                <a:srgbClr val="C00000"/>
              </a:solidFill>
              <a:latin typeface="Calibri" pitchFamily="34" charset="0"/>
            </a:endParaRPr>
          </a:p>
          <a:p>
            <a:pPr marL="346075" indent="-346075">
              <a:lnSpc>
                <a:spcPct val="110000"/>
              </a:lnSpc>
              <a:spcBef>
                <a:spcPts val="0"/>
              </a:spcBef>
              <a:buNone/>
            </a:pPr>
            <a:endParaRPr lang="en-US" sz="1600" b="1" dirty="0">
              <a:solidFill>
                <a:srgbClr val="C00000"/>
              </a:solidFill>
              <a:latin typeface="Calibri" pitchFamily="34" charset="0"/>
            </a:endParaRPr>
          </a:p>
          <a:p>
            <a:pPr marL="346075" indent="-346075">
              <a:lnSpc>
                <a:spcPct val="110000"/>
              </a:lnSpc>
              <a:spcBef>
                <a:spcPts val="0"/>
              </a:spcBef>
              <a:buNone/>
            </a:pPr>
            <a:endParaRPr lang="en-US" sz="1600" b="1" dirty="0" smtClean="0">
              <a:solidFill>
                <a:srgbClr val="C00000"/>
              </a:solidFill>
              <a:latin typeface="Calibri" pitchFamily="34" charset="0"/>
            </a:endParaRPr>
          </a:p>
          <a:p>
            <a:pPr marL="346075" indent="-346075">
              <a:lnSpc>
                <a:spcPct val="110000"/>
              </a:lnSpc>
              <a:spcBef>
                <a:spcPts val="0"/>
              </a:spcBef>
              <a:buNone/>
            </a:pPr>
            <a:endParaRPr lang="en-US" sz="1600" b="1" dirty="0">
              <a:solidFill>
                <a:srgbClr val="C00000"/>
              </a:solidFill>
              <a:latin typeface="Calibri" pitchFamily="34" charset="0"/>
            </a:endParaRPr>
          </a:p>
          <a:p>
            <a:pPr marL="346075" indent="-346075">
              <a:lnSpc>
                <a:spcPct val="110000"/>
              </a:lnSpc>
              <a:spcBef>
                <a:spcPts val="0"/>
              </a:spcBef>
              <a:buNone/>
            </a:pPr>
            <a:endParaRPr lang="en-US" sz="1600" b="1" dirty="0" smtClean="0">
              <a:solidFill>
                <a:srgbClr val="C00000"/>
              </a:solidFill>
              <a:latin typeface="Calibri" pitchFamily="34" charset="0"/>
            </a:endParaRPr>
          </a:p>
          <a:p>
            <a:pPr marL="346075" indent="-346075">
              <a:lnSpc>
                <a:spcPct val="110000"/>
              </a:lnSpc>
              <a:spcBef>
                <a:spcPts val="0"/>
              </a:spcBef>
              <a:buNone/>
            </a:pPr>
            <a:endParaRPr lang="en-US" sz="1600" b="1" dirty="0">
              <a:solidFill>
                <a:srgbClr val="C00000"/>
              </a:solidFill>
              <a:latin typeface="Calibri" pitchFamily="34" charset="0"/>
            </a:endParaRPr>
          </a:p>
          <a:p>
            <a:pPr marL="346075" indent="-346075">
              <a:lnSpc>
                <a:spcPct val="110000"/>
              </a:lnSpc>
              <a:spcBef>
                <a:spcPts val="0"/>
              </a:spcBef>
              <a:buNone/>
            </a:pPr>
            <a:endParaRPr lang="en-US" sz="1600" b="1" dirty="0">
              <a:solidFill>
                <a:srgbClr val="C00000"/>
              </a:solidFill>
              <a:latin typeface="Calibri" pitchFamily="34" charset="0"/>
            </a:endParaRPr>
          </a:p>
          <a:p>
            <a:pPr marL="346075" indent="-346075" algn="ctr">
              <a:lnSpc>
                <a:spcPct val="110000"/>
              </a:lnSpc>
              <a:spcBef>
                <a:spcPts val="0"/>
              </a:spcBef>
              <a:buNone/>
            </a:pPr>
            <a:r>
              <a:rPr lang="en-US" sz="4000" b="1" dirty="0" smtClean="0">
                <a:latin typeface="Calibri" pitchFamily="34" charset="0"/>
              </a:rPr>
              <a:t>Questions</a:t>
            </a:r>
            <a:endParaRPr lang="en-US" sz="4000" b="1" dirty="0">
              <a:latin typeface="Calibri" pitchFamily="34" charset="0"/>
            </a:endParaRPr>
          </a:p>
        </p:txBody>
      </p:sp>
      <p:sp>
        <p:nvSpPr>
          <p:cNvPr id="6" name="Title 1"/>
          <p:cNvSpPr txBox="1">
            <a:spLocks/>
          </p:cNvSpPr>
          <p:nvPr/>
        </p:nvSpPr>
        <p:spPr>
          <a:xfrm>
            <a:off x="0" y="281622"/>
            <a:ext cx="9144000" cy="990600"/>
          </a:xfrm>
          <a:prstGeom prst="rect">
            <a:avLst/>
          </a:prstGeom>
        </p:spPr>
        <p:txBody>
          <a:bodyPr vert="horz" anchor="ctr">
            <a:noAutofit/>
          </a:bodyPr>
          <a:lstStyle>
            <a:lvl1pPr algn="l" rtl="0" eaLnBrk="1" latinLnBrk="0" hangingPunct="1">
              <a:spcBef>
                <a:spcPct val="0"/>
              </a:spcBef>
              <a:buNone/>
              <a:defRPr kumimoji="0" sz="4400" kern="1200">
                <a:solidFill>
                  <a:schemeClr val="tx2"/>
                </a:solidFill>
                <a:latin typeface="+mj-lt"/>
                <a:ea typeface="+mj-ea"/>
                <a:cs typeface="+mj-cs"/>
              </a:defRPr>
            </a:lvl1pPr>
          </a:lstStyle>
          <a:p>
            <a:pPr marL="2063750" indent="-1952625">
              <a:lnSpc>
                <a:spcPct val="80000"/>
              </a:lnSpc>
            </a:pPr>
            <a:r>
              <a:rPr lang="en-US" sz="2800" b="1" dirty="0" smtClean="0">
                <a:latin typeface="Calibri" pitchFamily="34" charset="0"/>
              </a:rPr>
              <a:t>Section II: Completing the Energy Burden Measures Section Targeting Indices </a:t>
            </a:r>
            <a:endParaRPr lang="en-US" sz="2800" b="1" i="1" dirty="0">
              <a:latin typeface="Calibri" pitchFamily="34" charset="0"/>
            </a:endParaRPr>
          </a:p>
        </p:txBody>
      </p:sp>
    </p:spTree>
    <p:extLst>
      <p:ext uri="{BB962C8B-B14F-4D97-AF65-F5344CB8AC3E}">
        <p14:creationId xmlns:p14="http://schemas.microsoft.com/office/powerpoint/2010/main" val="307298250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GoToWebinar</a:t>
            </a:r>
            <a:r>
              <a:rPr lang="en-US" dirty="0"/>
              <a:t> – </a:t>
            </a:r>
            <a:r>
              <a:rPr lang="en-US" b="1" dirty="0"/>
              <a:t>Asking a Question</a:t>
            </a: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4048" y="1683934"/>
            <a:ext cx="8610600" cy="51740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Slide Number Placeholder 3"/>
          <p:cNvSpPr>
            <a:spLocks noGrp="1"/>
          </p:cNvSpPr>
          <p:nvPr>
            <p:ph type="sldNum" sz="quarter" idx="12"/>
          </p:nvPr>
        </p:nvSpPr>
        <p:spPr>
          <a:xfrm>
            <a:off x="0" y="1272222"/>
            <a:ext cx="533400" cy="244476"/>
          </a:xfrm>
        </p:spPr>
        <p:txBody>
          <a:bodyPr>
            <a:normAutofit fontScale="55000" lnSpcReduction="20000"/>
          </a:bodyPr>
          <a:lstStyle/>
          <a:p>
            <a:fld id="{72A6B471-BA97-42B9-B90F-0997642B5475}" type="slidenum">
              <a:rPr lang="en-US" smtClean="0"/>
              <a:t>42</a:t>
            </a:fld>
            <a:endParaRPr lang="en-US" dirty="0"/>
          </a:p>
        </p:txBody>
      </p:sp>
    </p:spTree>
    <p:extLst>
      <p:ext uri="{BB962C8B-B14F-4D97-AF65-F5344CB8AC3E}">
        <p14:creationId xmlns:p14="http://schemas.microsoft.com/office/powerpoint/2010/main" val="397717246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0" y="281622"/>
            <a:ext cx="9144000" cy="990600"/>
          </a:xfrm>
        </p:spPr>
        <p:txBody>
          <a:bodyPr>
            <a:noAutofit/>
          </a:bodyPr>
          <a:lstStyle/>
          <a:p>
            <a:pPr marL="2063750" indent="-1952625">
              <a:lnSpc>
                <a:spcPct val="80000"/>
              </a:lnSpc>
            </a:pPr>
            <a:r>
              <a:rPr lang="en-US" sz="2800" b="1" dirty="0">
                <a:latin typeface="Calibri" pitchFamily="34" charset="0"/>
              </a:rPr>
              <a:t>Section III: Completing the Restoration and Prevention Measures </a:t>
            </a:r>
            <a:r>
              <a:rPr lang="en-US" sz="2800" b="1" dirty="0" smtClean="0">
                <a:latin typeface="Calibri" pitchFamily="34" charset="0"/>
              </a:rPr>
              <a:t>Section</a:t>
            </a:r>
            <a:endParaRPr lang="en-US" sz="2800" b="1" i="1" dirty="0">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43</a:t>
            </a:fld>
            <a:endParaRPr lang="en-US"/>
          </a:p>
        </p:txBody>
      </p:sp>
      <p:sp>
        <p:nvSpPr>
          <p:cNvPr id="10" name="Content Placeholder 2"/>
          <p:cNvSpPr>
            <a:spLocks noGrp="1"/>
          </p:cNvSpPr>
          <p:nvPr>
            <p:ph sz="quarter" idx="1"/>
          </p:nvPr>
        </p:nvSpPr>
        <p:spPr>
          <a:xfrm>
            <a:off x="228600" y="1752600"/>
            <a:ext cx="8763000" cy="4876800"/>
          </a:xfrm>
        </p:spPr>
        <p:txBody>
          <a:bodyPr>
            <a:noAutofit/>
          </a:bodyPr>
          <a:lstStyle/>
          <a:p>
            <a:pPr marL="320040" lvl="1" indent="0">
              <a:spcBef>
                <a:spcPts val="0"/>
              </a:spcBef>
              <a:buNone/>
            </a:pPr>
            <a:endParaRPr lang="en-US" sz="2400" dirty="0">
              <a:latin typeface="Calibri" pitchFamily="34" charset="0"/>
            </a:endParaRPr>
          </a:p>
          <a:p>
            <a:pPr marL="320040" lvl="1" indent="0">
              <a:spcBef>
                <a:spcPts val="0"/>
              </a:spcBef>
              <a:buNone/>
            </a:pPr>
            <a:endParaRPr lang="en-US" sz="2400" dirty="0">
              <a:latin typeface="Calibri" pitchFamily="34" charset="0"/>
            </a:endParaRPr>
          </a:p>
        </p:txBody>
      </p:sp>
      <p:sp>
        <p:nvSpPr>
          <p:cNvPr id="5" name="Content Placeholder 2"/>
          <p:cNvSpPr txBox="1">
            <a:spLocks/>
          </p:cNvSpPr>
          <p:nvPr/>
        </p:nvSpPr>
        <p:spPr>
          <a:xfrm>
            <a:off x="228600" y="1752600"/>
            <a:ext cx="8915400" cy="4876800"/>
          </a:xfrm>
          <a:prstGeom prst="rect">
            <a:avLst/>
          </a:prstGeom>
        </p:spPr>
        <p:txBody>
          <a:bodyPr vert="horz">
            <a:no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spcBef>
                <a:spcPts val="0"/>
              </a:spcBef>
              <a:buNone/>
            </a:pPr>
            <a:r>
              <a:rPr lang="en-US" sz="2400" b="1" dirty="0" smtClean="0">
                <a:latin typeface="Calibri" pitchFamily="34" charset="0"/>
              </a:rPr>
              <a:t>What </a:t>
            </a:r>
            <a:r>
              <a:rPr lang="en-US" sz="2400" b="1" dirty="0">
                <a:latin typeface="Calibri" pitchFamily="34" charset="0"/>
              </a:rPr>
              <a:t>h</a:t>
            </a:r>
            <a:r>
              <a:rPr lang="en-US" sz="2400" b="1" dirty="0" smtClean="0">
                <a:latin typeface="Calibri" pitchFamily="34" charset="0"/>
              </a:rPr>
              <a:t>ouseholds do I count for the ‘Restoration </a:t>
            </a:r>
            <a:r>
              <a:rPr lang="en-US" sz="2400" b="1" dirty="0">
                <a:latin typeface="Calibri" pitchFamily="34" charset="0"/>
              </a:rPr>
              <a:t>of Home Energy </a:t>
            </a:r>
            <a:r>
              <a:rPr lang="en-US" sz="2400" b="1" dirty="0" smtClean="0">
                <a:latin typeface="Calibri" pitchFamily="34" charset="0"/>
              </a:rPr>
              <a:t>Service’ </a:t>
            </a:r>
            <a:r>
              <a:rPr lang="en-US" sz="2400" b="1" dirty="0">
                <a:latin typeface="Calibri" pitchFamily="34" charset="0"/>
              </a:rPr>
              <a:t>Section (Section </a:t>
            </a:r>
            <a:r>
              <a:rPr lang="en-US" sz="2400" b="1" dirty="0" smtClean="0">
                <a:latin typeface="Calibri" pitchFamily="34" charset="0"/>
              </a:rPr>
              <a:t>VI)?</a:t>
            </a:r>
          </a:p>
          <a:p>
            <a:pPr marL="0" indent="0">
              <a:spcBef>
                <a:spcPts val="0"/>
              </a:spcBef>
              <a:buNone/>
            </a:pPr>
            <a:endParaRPr lang="en-US" sz="2400" b="1" dirty="0" smtClean="0">
              <a:latin typeface="Calibri" pitchFamily="34" charset="0"/>
            </a:endParaRPr>
          </a:p>
          <a:p>
            <a:pPr lvl="0">
              <a:spcBef>
                <a:spcPts val="0"/>
              </a:spcBef>
              <a:buSzTx/>
              <a:buFont typeface="Arial" panose="020B0604020202020204" pitchFamily="34" charset="0"/>
              <a:buChar char="•"/>
              <a:defRPr/>
            </a:pPr>
            <a:r>
              <a:rPr lang="en-US" sz="2000" dirty="0" smtClean="0">
                <a:latin typeface="Calibri" pitchFamily="34" charset="0"/>
              </a:rPr>
              <a:t>The </a:t>
            </a:r>
            <a:r>
              <a:rPr lang="en-US" sz="2000" dirty="0">
                <a:latin typeface="Calibri" pitchFamily="34" charset="0"/>
              </a:rPr>
              <a:t>sample for Section VI </a:t>
            </a:r>
            <a:r>
              <a:rPr lang="en-US" sz="2000" u="sng" dirty="0">
                <a:latin typeface="Calibri" pitchFamily="34" charset="0"/>
              </a:rPr>
              <a:t>should include ALL LIHEAP </a:t>
            </a:r>
            <a:r>
              <a:rPr lang="en-US" sz="2000" u="sng" dirty="0" smtClean="0">
                <a:latin typeface="Calibri" pitchFamily="34" charset="0"/>
              </a:rPr>
              <a:t>households</a:t>
            </a:r>
            <a:r>
              <a:rPr lang="en-US" sz="2000" dirty="0" smtClean="0">
                <a:latin typeface="Calibri" pitchFamily="34" charset="0"/>
              </a:rPr>
              <a:t> for which LIHEAP </a:t>
            </a:r>
            <a:r>
              <a:rPr lang="en-US" sz="2000" dirty="0">
                <a:latin typeface="Calibri" pitchFamily="34" charset="0"/>
              </a:rPr>
              <a:t>assistance led to the </a:t>
            </a:r>
            <a:r>
              <a:rPr lang="en-US" sz="2000" b="1" i="1" dirty="0">
                <a:latin typeface="Calibri" pitchFamily="34" charset="0"/>
              </a:rPr>
              <a:t>restoration</a:t>
            </a:r>
            <a:r>
              <a:rPr lang="en-US" sz="2000" dirty="0">
                <a:latin typeface="Calibri" pitchFamily="34" charset="0"/>
              </a:rPr>
              <a:t> of a household’s energy </a:t>
            </a:r>
            <a:r>
              <a:rPr lang="en-US" sz="2000" dirty="0" smtClean="0">
                <a:latin typeface="Calibri" pitchFamily="34" charset="0"/>
              </a:rPr>
              <a:t>service during the fiscal year. This </a:t>
            </a:r>
            <a:r>
              <a:rPr lang="en-US" sz="2000" dirty="0">
                <a:latin typeface="Calibri" pitchFamily="34" charset="0"/>
              </a:rPr>
              <a:t>may differ from the sample used for the Energy Burden Section (Section </a:t>
            </a:r>
            <a:r>
              <a:rPr lang="en-US" sz="2000" dirty="0" smtClean="0">
                <a:latin typeface="Calibri" pitchFamily="34" charset="0"/>
              </a:rPr>
              <a:t>V). </a:t>
            </a:r>
          </a:p>
          <a:p>
            <a:pPr lvl="0">
              <a:spcBef>
                <a:spcPts val="0"/>
              </a:spcBef>
              <a:buSzTx/>
              <a:buFont typeface="Arial" panose="020B0604020202020204" pitchFamily="34" charset="0"/>
              <a:buChar char="•"/>
              <a:defRPr/>
            </a:pPr>
            <a:endParaRPr lang="en-US" sz="2000" dirty="0">
              <a:latin typeface="Calibri" pitchFamily="34" charset="0"/>
            </a:endParaRPr>
          </a:p>
          <a:p>
            <a:pPr lvl="1">
              <a:spcBef>
                <a:spcPts val="0"/>
              </a:spcBef>
              <a:buSzTx/>
              <a:buFont typeface="Arial" panose="020B0604020202020204" pitchFamily="34" charset="0"/>
              <a:buChar char="•"/>
              <a:defRPr/>
            </a:pPr>
            <a:r>
              <a:rPr lang="en-US" sz="1800" b="1" dirty="0" smtClean="0">
                <a:solidFill>
                  <a:srgbClr val="C00000"/>
                </a:solidFill>
                <a:latin typeface="Calibri" pitchFamily="34" charset="0"/>
              </a:rPr>
              <a:t>Energy Burden Measures</a:t>
            </a:r>
            <a:r>
              <a:rPr lang="en-US" sz="1800" dirty="0" smtClean="0">
                <a:solidFill>
                  <a:srgbClr val="C00000"/>
                </a:solidFill>
                <a:latin typeface="Calibri" pitchFamily="34" charset="0"/>
              </a:rPr>
              <a:t> </a:t>
            </a:r>
            <a:r>
              <a:rPr lang="en-US" sz="1800" dirty="0" smtClean="0">
                <a:latin typeface="Calibri" pitchFamily="34" charset="0"/>
              </a:rPr>
              <a:t>(Section V) – Only </a:t>
            </a:r>
            <a:r>
              <a:rPr lang="en-US" sz="1800" dirty="0">
                <a:latin typeface="Calibri" pitchFamily="34" charset="0"/>
              </a:rPr>
              <a:t>included households who received Bill Payment </a:t>
            </a:r>
            <a:r>
              <a:rPr lang="en-US" sz="1800" dirty="0" smtClean="0">
                <a:latin typeface="Calibri" pitchFamily="34" charset="0"/>
              </a:rPr>
              <a:t>Assistance</a:t>
            </a:r>
          </a:p>
          <a:p>
            <a:pPr marL="365760" lvl="1" indent="0">
              <a:spcBef>
                <a:spcPts val="0"/>
              </a:spcBef>
              <a:buSzTx/>
              <a:buNone/>
              <a:defRPr/>
            </a:pPr>
            <a:endParaRPr lang="en-US" sz="1800" dirty="0" smtClean="0">
              <a:latin typeface="Calibri" pitchFamily="34" charset="0"/>
            </a:endParaRPr>
          </a:p>
          <a:p>
            <a:pPr lvl="1">
              <a:spcBef>
                <a:spcPts val="0"/>
              </a:spcBef>
              <a:buSzTx/>
              <a:buFont typeface="Arial" panose="020B0604020202020204" pitchFamily="34" charset="0"/>
              <a:buChar char="•"/>
              <a:defRPr/>
            </a:pPr>
            <a:r>
              <a:rPr lang="en-US" sz="1800" b="1" dirty="0" smtClean="0">
                <a:solidFill>
                  <a:srgbClr val="C00000"/>
                </a:solidFill>
                <a:latin typeface="Calibri" pitchFamily="34" charset="0"/>
              </a:rPr>
              <a:t>Restoration</a:t>
            </a:r>
            <a:r>
              <a:rPr lang="en-US" sz="1800" b="1" dirty="0">
                <a:solidFill>
                  <a:srgbClr val="C00000"/>
                </a:solidFill>
                <a:latin typeface="Calibri" pitchFamily="34" charset="0"/>
              </a:rPr>
              <a:t> </a:t>
            </a:r>
            <a:r>
              <a:rPr lang="en-US" sz="1800" b="1" dirty="0" smtClean="0">
                <a:solidFill>
                  <a:srgbClr val="C00000"/>
                </a:solidFill>
                <a:latin typeface="Calibri" pitchFamily="34" charset="0"/>
              </a:rPr>
              <a:t>Measures </a:t>
            </a:r>
            <a:r>
              <a:rPr lang="en-US" sz="1800" dirty="0" smtClean="0">
                <a:latin typeface="Calibri" pitchFamily="34" charset="0"/>
              </a:rPr>
              <a:t>(Section VI) – I</a:t>
            </a:r>
            <a:r>
              <a:rPr lang="en-US" sz="1800" b="1" dirty="0" smtClean="0">
                <a:latin typeface="Calibri" pitchFamily="34" charset="0"/>
              </a:rPr>
              <a:t>ncludes </a:t>
            </a:r>
            <a:r>
              <a:rPr lang="en-US" sz="1800" b="1" u="sng" dirty="0" smtClean="0">
                <a:latin typeface="Calibri" pitchFamily="34" charset="0"/>
              </a:rPr>
              <a:t>ALL</a:t>
            </a:r>
            <a:r>
              <a:rPr lang="en-US" sz="1800" b="1" dirty="0" smtClean="0">
                <a:latin typeface="Calibri" pitchFamily="34" charset="0"/>
              </a:rPr>
              <a:t> LIHEAP households (Bill Payment Assistance + Weatherization + Equipment Repair/Replacement)</a:t>
            </a:r>
          </a:p>
          <a:p>
            <a:pPr lvl="0">
              <a:spcBef>
                <a:spcPts val="0"/>
              </a:spcBef>
              <a:buSzTx/>
              <a:buFont typeface="Arial" panose="020B0604020202020204" pitchFamily="34" charset="0"/>
              <a:buChar char="•"/>
              <a:defRPr/>
            </a:pPr>
            <a:endParaRPr lang="en-US" sz="2000" dirty="0">
              <a:latin typeface="Calibri" pitchFamily="34" charset="0"/>
            </a:endParaRPr>
          </a:p>
          <a:p>
            <a:pPr marL="0" indent="0">
              <a:spcBef>
                <a:spcPts val="0"/>
              </a:spcBef>
              <a:buNone/>
            </a:pPr>
            <a:endParaRPr lang="en-US" sz="1600" b="1" dirty="0">
              <a:solidFill>
                <a:srgbClr val="C00000"/>
              </a:solidFill>
              <a:latin typeface="Calibri" pitchFamily="34" charset="0"/>
            </a:endParaRPr>
          </a:p>
          <a:p>
            <a:pPr marL="320040" lvl="1" indent="0">
              <a:spcBef>
                <a:spcPts val="0"/>
              </a:spcBef>
              <a:buFont typeface="Wingdings 2"/>
              <a:buNone/>
            </a:pPr>
            <a:endParaRPr lang="en-US" sz="2400" dirty="0">
              <a:latin typeface="Calibri" pitchFamily="34" charset="0"/>
            </a:endParaRPr>
          </a:p>
        </p:txBody>
      </p:sp>
    </p:spTree>
    <p:extLst>
      <p:ext uri="{BB962C8B-B14F-4D97-AF65-F5344CB8AC3E}">
        <p14:creationId xmlns:p14="http://schemas.microsoft.com/office/powerpoint/2010/main" val="374170430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0" y="281622"/>
            <a:ext cx="9144000" cy="990600"/>
          </a:xfrm>
        </p:spPr>
        <p:txBody>
          <a:bodyPr>
            <a:noAutofit/>
          </a:bodyPr>
          <a:lstStyle/>
          <a:p>
            <a:pPr marL="2063750" indent="-1952625">
              <a:lnSpc>
                <a:spcPct val="80000"/>
              </a:lnSpc>
            </a:pPr>
            <a:r>
              <a:rPr lang="en-US" sz="2800" b="1" dirty="0">
                <a:latin typeface="Calibri" pitchFamily="34" charset="0"/>
              </a:rPr>
              <a:t>Section III: Completing the Restoration and Prevention Measures </a:t>
            </a:r>
            <a:r>
              <a:rPr lang="en-US" sz="2800" b="1" dirty="0" smtClean="0">
                <a:latin typeface="Calibri" pitchFamily="34" charset="0"/>
              </a:rPr>
              <a:t>Section</a:t>
            </a:r>
            <a:endParaRPr lang="en-US" sz="2800" b="1" i="1" dirty="0">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44</a:t>
            </a:fld>
            <a:endParaRPr lang="en-US"/>
          </a:p>
        </p:txBody>
      </p:sp>
      <p:sp>
        <p:nvSpPr>
          <p:cNvPr id="10" name="Content Placeholder 2"/>
          <p:cNvSpPr>
            <a:spLocks noGrp="1"/>
          </p:cNvSpPr>
          <p:nvPr>
            <p:ph sz="quarter" idx="1"/>
          </p:nvPr>
        </p:nvSpPr>
        <p:spPr>
          <a:xfrm>
            <a:off x="228600" y="1752600"/>
            <a:ext cx="8763000" cy="4876800"/>
          </a:xfrm>
        </p:spPr>
        <p:txBody>
          <a:bodyPr>
            <a:noAutofit/>
          </a:bodyPr>
          <a:lstStyle/>
          <a:p>
            <a:pPr marL="320040" lvl="1" indent="0">
              <a:spcBef>
                <a:spcPts val="0"/>
              </a:spcBef>
              <a:buNone/>
            </a:pPr>
            <a:endParaRPr lang="en-US" sz="2400" dirty="0">
              <a:latin typeface="Calibri" pitchFamily="34" charset="0"/>
            </a:endParaRPr>
          </a:p>
          <a:p>
            <a:pPr marL="320040" lvl="1" indent="0">
              <a:spcBef>
                <a:spcPts val="0"/>
              </a:spcBef>
              <a:buNone/>
            </a:pPr>
            <a:endParaRPr lang="en-US" sz="2400" dirty="0">
              <a:latin typeface="Calibri" pitchFamily="34" charset="0"/>
            </a:endParaRPr>
          </a:p>
        </p:txBody>
      </p:sp>
      <p:sp>
        <p:nvSpPr>
          <p:cNvPr id="5" name="Content Placeholder 2"/>
          <p:cNvSpPr txBox="1">
            <a:spLocks/>
          </p:cNvSpPr>
          <p:nvPr/>
        </p:nvSpPr>
        <p:spPr>
          <a:xfrm>
            <a:off x="228600" y="1752600"/>
            <a:ext cx="8915400" cy="4876800"/>
          </a:xfrm>
          <a:prstGeom prst="rect">
            <a:avLst/>
          </a:prstGeom>
        </p:spPr>
        <p:txBody>
          <a:bodyPr vert="horz">
            <a:no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spcBef>
                <a:spcPts val="0"/>
              </a:spcBef>
              <a:buNone/>
            </a:pPr>
            <a:r>
              <a:rPr lang="en-US" sz="2400" b="1" dirty="0" smtClean="0">
                <a:latin typeface="Calibri" pitchFamily="34" charset="0"/>
              </a:rPr>
              <a:t>What data </a:t>
            </a:r>
            <a:r>
              <a:rPr lang="en-US" sz="2400" b="1" dirty="0">
                <a:latin typeface="Calibri" pitchFamily="34" charset="0"/>
              </a:rPr>
              <a:t>should be </a:t>
            </a:r>
            <a:r>
              <a:rPr lang="en-US" sz="2400" b="1" dirty="0" smtClean="0">
                <a:latin typeface="Calibri" pitchFamily="34" charset="0"/>
              </a:rPr>
              <a:t>reported in the ‘Restoration </a:t>
            </a:r>
            <a:r>
              <a:rPr lang="en-US" sz="2400" b="1" dirty="0">
                <a:latin typeface="Calibri" pitchFamily="34" charset="0"/>
              </a:rPr>
              <a:t>of Home Energy </a:t>
            </a:r>
            <a:r>
              <a:rPr lang="en-US" sz="2400" b="1" dirty="0" smtClean="0">
                <a:latin typeface="Calibri" pitchFamily="34" charset="0"/>
              </a:rPr>
              <a:t>Service’ </a:t>
            </a:r>
            <a:r>
              <a:rPr lang="en-US" sz="2400" b="1" dirty="0">
                <a:latin typeface="Calibri" pitchFamily="34" charset="0"/>
              </a:rPr>
              <a:t>Section (Section </a:t>
            </a:r>
            <a:r>
              <a:rPr lang="en-US" sz="2400" b="1" dirty="0" smtClean="0">
                <a:latin typeface="Calibri" pitchFamily="34" charset="0"/>
              </a:rPr>
              <a:t>VI)?</a:t>
            </a:r>
          </a:p>
          <a:p>
            <a:pPr marL="0" indent="0">
              <a:spcBef>
                <a:spcPts val="0"/>
              </a:spcBef>
              <a:buNone/>
            </a:pPr>
            <a:endParaRPr lang="en-US" sz="1100" b="1" dirty="0" smtClean="0">
              <a:latin typeface="Calibri" pitchFamily="34" charset="0"/>
            </a:endParaRPr>
          </a:p>
          <a:p>
            <a:pPr>
              <a:spcBef>
                <a:spcPts val="0"/>
              </a:spcBef>
              <a:buSzPct val="100000"/>
              <a:buFont typeface="Arial" panose="020B0604020202020204" pitchFamily="34" charset="0"/>
              <a:buChar char="•"/>
            </a:pPr>
            <a:r>
              <a:rPr lang="en-US" sz="2000" dirty="0" smtClean="0">
                <a:latin typeface="Calibri" pitchFamily="34" charset="0"/>
              </a:rPr>
              <a:t>The data fields in Section VI require specific information on the number of occurrences in which LIHEAP assistance led to the restoration of a household’s energy service during </a:t>
            </a:r>
            <a:r>
              <a:rPr lang="en-US" sz="2000" dirty="0">
                <a:latin typeface="Calibri" pitchFamily="34" charset="0"/>
              </a:rPr>
              <a:t>the fiscal </a:t>
            </a:r>
            <a:r>
              <a:rPr lang="en-US" sz="2000" dirty="0" smtClean="0">
                <a:latin typeface="Calibri" pitchFamily="34" charset="0"/>
              </a:rPr>
              <a:t>year. </a:t>
            </a:r>
          </a:p>
          <a:p>
            <a:pPr>
              <a:spcBef>
                <a:spcPts val="0"/>
              </a:spcBef>
              <a:buSzPct val="100000"/>
              <a:buFont typeface="Arial" panose="020B0604020202020204" pitchFamily="34" charset="0"/>
              <a:buChar char="•"/>
            </a:pPr>
            <a:endParaRPr lang="en-US" sz="2000" dirty="0">
              <a:latin typeface="Calibri" pitchFamily="34" charset="0"/>
            </a:endParaRPr>
          </a:p>
          <a:p>
            <a:pPr>
              <a:spcBef>
                <a:spcPts val="0"/>
              </a:spcBef>
              <a:buSzPct val="100000"/>
              <a:buFont typeface="Arial" panose="020B0604020202020204" pitchFamily="34" charset="0"/>
              <a:buChar char="•"/>
            </a:pPr>
            <a:r>
              <a:rPr lang="en-US" sz="2000" dirty="0" smtClean="0">
                <a:latin typeface="Calibri" pitchFamily="34" charset="0"/>
              </a:rPr>
              <a:t>Grantees are required to report on the number of times LIHEAP was used to restore service in the following situations:</a:t>
            </a:r>
          </a:p>
          <a:p>
            <a:pPr marL="0" indent="0">
              <a:spcBef>
                <a:spcPts val="0"/>
              </a:spcBef>
              <a:buNone/>
            </a:pPr>
            <a:endParaRPr lang="en-US" sz="1000" dirty="0" smtClean="0">
              <a:latin typeface="Calibri" pitchFamily="34" charset="0"/>
            </a:endParaRPr>
          </a:p>
          <a:p>
            <a:pPr lvl="1">
              <a:spcBef>
                <a:spcPts val="0"/>
              </a:spcBef>
              <a:buFont typeface="Wingdings" panose="05000000000000000000" pitchFamily="2" charset="2"/>
              <a:buChar char="Ø"/>
            </a:pPr>
            <a:r>
              <a:rPr lang="en-US" sz="1600" dirty="0" smtClean="0">
                <a:latin typeface="Calibri" pitchFamily="34" charset="0"/>
              </a:rPr>
              <a:t>Energy Service Restored After Disconnection</a:t>
            </a:r>
          </a:p>
          <a:p>
            <a:pPr lvl="1">
              <a:spcBef>
                <a:spcPts val="0"/>
              </a:spcBef>
              <a:buFont typeface="Wingdings" panose="05000000000000000000" pitchFamily="2" charset="2"/>
              <a:buChar char="Ø"/>
            </a:pPr>
            <a:r>
              <a:rPr lang="en-US" sz="1600" dirty="0" smtClean="0">
                <a:latin typeface="Calibri" pitchFamily="34" charset="0"/>
              </a:rPr>
              <a:t>Fuel Delivered to Home that Ran Out of Fuel</a:t>
            </a:r>
          </a:p>
          <a:p>
            <a:pPr lvl="1">
              <a:spcBef>
                <a:spcPts val="0"/>
              </a:spcBef>
              <a:buFont typeface="Wingdings" panose="05000000000000000000" pitchFamily="2" charset="2"/>
              <a:buChar char="Ø"/>
            </a:pPr>
            <a:r>
              <a:rPr lang="en-US" sz="1600" dirty="0" smtClean="0">
                <a:latin typeface="Calibri" pitchFamily="34" charset="0"/>
              </a:rPr>
              <a:t>Repair/Replacement of Inoperable Home Energy Equipment</a:t>
            </a:r>
            <a:endParaRPr lang="en-US" sz="1600" b="1" dirty="0" smtClean="0">
              <a:solidFill>
                <a:srgbClr val="C00000"/>
              </a:solidFill>
              <a:latin typeface="Calibri" pitchFamily="34" charset="0"/>
            </a:endParaRPr>
          </a:p>
          <a:p>
            <a:pPr marL="0" indent="0">
              <a:spcBef>
                <a:spcPts val="0"/>
              </a:spcBef>
              <a:buNone/>
            </a:pPr>
            <a:endParaRPr lang="en-US" sz="1600" b="1" i="1" dirty="0">
              <a:latin typeface="Calibri" pitchFamily="34" charset="0"/>
            </a:endParaRPr>
          </a:p>
          <a:p>
            <a:pPr marL="0" indent="0">
              <a:spcBef>
                <a:spcPts val="0"/>
              </a:spcBef>
              <a:buNone/>
            </a:pPr>
            <a:r>
              <a:rPr lang="en-US" sz="1600" b="1" i="1" dirty="0" smtClean="0">
                <a:latin typeface="Calibri" pitchFamily="34" charset="0"/>
              </a:rPr>
              <a:t>For more information on the data collection guidelines for the Restoration Measures, please see the </a:t>
            </a:r>
            <a:r>
              <a:rPr lang="en-US" sz="1600" b="1" i="1" dirty="0">
                <a:latin typeface="Calibri" panose="020F0502020204030204" pitchFamily="34" charset="0"/>
                <a:ea typeface="Calibri" panose="020F0502020204030204" pitchFamily="34" charset="0"/>
                <a:cs typeface="Times New Roman" panose="02020603050405020304" pitchFamily="18" charset="0"/>
              </a:rPr>
              <a:t>"LIHEAP Performance Measures Data Collection Guide - Criteria for Determining Service </a:t>
            </a:r>
            <a:r>
              <a:rPr lang="en-US" sz="1600" b="1" i="1" dirty="0" smtClean="0">
                <a:latin typeface="Calibri" panose="020F0502020204030204" pitchFamily="34" charset="0"/>
                <a:ea typeface="Calibri" panose="020F0502020204030204" pitchFamily="34" charset="0"/>
                <a:cs typeface="Times New Roman" panose="02020603050405020304" pitchFamily="18" charset="0"/>
              </a:rPr>
              <a:t>Restoration” supplement on the Performance Management Website</a:t>
            </a:r>
            <a:r>
              <a:rPr lang="en-US" sz="1600" b="1" i="1"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 </a:t>
            </a:r>
            <a:endParaRPr lang="en-US" sz="1600" b="1" dirty="0" smtClean="0">
              <a:solidFill>
                <a:srgbClr val="C00000"/>
              </a:solidFill>
              <a:latin typeface="Calibri" pitchFamily="34" charset="0"/>
            </a:endParaRPr>
          </a:p>
          <a:p>
            <a:pPr marL="0" indent="0">
              <a:spcBef>
                <a:spcPts val="0"/>
              </a:spcBef>
              <a:buNone/>
            </a:pPr>
            <a:endParaRPr lang="en-US" sz="1600" b="1" dirty="0">
              <a:solidFill>
                <a:srgbClr val="C00000"/>
              </a:solidFill>
              <a:latin typeface="Calibri" pitchFamily="34" charset="0"/>
            </a:endParaRPr>
          </a:p>
          <a:p>
            <a:pPr marL="320040" lvl="1" indent="0">
              <a:spcBef>
                <a:spcPts val="0"/>
              </a:spcBef>
              <a:buFont typeface="Wingdings 2"/>
              <a:buNone/>
            </a:pPr>
            <a:endParaRPr lang="en-US" sz="2400" dirty="0">
              <a:latin typeface="Calibri" pitchFamily="34" charset="0"/>
            </a:endParaRPr>
          </a:p>
        </p:txBody>
      </p:sp>
    </p:spTree>
    <p:extLst>
      <p:ext uri="{BB962C8B-B14F-4D97-AF65-F5344CB8AC3E}">
        <p14:creationId xmlns:p14="http://schemas.microsoft.com/office/powerpoint/2010/main" val="232867492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0" y="281622"/>
            <a:ext cx="9144000" cy="990600"/>
          </a:xfrm>
        </p:spPr>
        <p:txBody>
          <a:bodyPr>
            <a:noAutofit/>
          </a:bodyPr>
          <a:lstStyle/>
          <a:p>
            <a:pPr marL="2063750" indent="-1952625">
              <a:lnSpc>
                <a:spcPct val="80000"/>
              </a:lnSpc>
            </a:pPr>
            <a:r>
              <a:rPr lang="en-US" sz="2800" b="1" dirty="0">
                <a:latin typeface="Calibri" pitchFamily="34" charset="0"/>
              </a:rPr>
              <a:t>Section III: Completing the Restoration and Prevention Measures Section</a:t>
            </a:r>
            <a:endParaRPr lang="en-US" sz="2800" b="1" i="1" dirty="0">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45</a:t>
            </a:fld>
            <a:endParaRPr lang="en-US"/>
          </a:p>
        </p:txBody>
      </p:sp>
      <p:sp>
        <p:nvSpPr>
          <p:cNvPr id="10" name="Content Placeholder 2"/>
          <p:cNvSpPr>
            <a:spLocks noGrp="1"/>
          </p:cNvSpPr>
          <p:nvPr>
            <p:ph sz="quarter" idx="1"/>
          </p:nvPr>
        </p:nvSpPr>
        <p:spPr>
          <a:xfrm>
            <a:off x="76200" y="1648691"/>
            <a:ext cx="8991600" cy="5133109"/>
          </a:xfrm>
        </p:spPr>
        <p:txBody>
          <a:bodyPr>
            <a:noAutofit/>
          </a:bodyPr>
          <a:lstStyle/>
          <a:p>
            <a:pPr>
              <a:buSzPct val="100000"/>
              <a:buFont typeface="Arial" panose="020B0604020202020204" pitchFamily="34" charset="0"/>
              <a:buChar char="•"/>
            </a:pPr>
            <a:r>
              <a:rPr lang="en-US" sz="2000" b="1" dirty="0" smtClean="0">
                <a:latin typeface="Calibri" pitchFamily="34" charset="0"/>
              </a:rPr>
              <a:t>Energy Service Restored After Disconnection. </a:t>
            </a:r>
            <a:r>
              <a:rPr lang="en-US" sz="2000" dirty="0" smtClean="0">
                <a:latin typeface="Calibri" pitchFamily="34" charset="0"/>
              </a:rPr>
              <a:t>Grantees should report on the number of occurrences </a:t>
            </a:r>
            <a:r>
              <a:rPr lang="en-US" sz="2000" dirty="0">
                <a:latin typeface="Calibri" pitchFamily="34" charset="0"/>
              </a:rPr>
              <a:t>during the fiscal year </a:t>
            </a:r>
            <a:r>
              <a:rPr lang="en-US" sz="2000" dirty="0" smtClean="0">
                <a:latin typeface="Calibri" pitchFamily="34" charset="0"/>
              </a:rPr>
              <a:t>in which LIHEAP assistance led to the restoration of a household’s energy service after a disconnection.</a:t>
            </a:r>
          </a:p>
          <a:p>
            <a:pPr>
              <a:buSzPct val="100000"/>
              <a:buFont typeface="Arial" panose="020B0604020202020204" pitchFamily="34" charset="0"/>
              <a:buChar char="•"/>
            </a:pPr>
            <a:endParaRPr lang="en-US" sz="2000" dirty="0" smtClean="0">
              <a:latin typeface="Calibri" pitchFamily="34" charset="0"/>
            </a:endParaRPr>
          </a:p>
          <a:p>
            <a:pPr>
              <a:buSzPct val="100000"/>
              <a:buFont typeface="Arial" panose="020B0604020202020204" pitchFamily="34" charset="0"/>
              <a:buChar char="•"/>
            </a:pPr>
            <a:endParaRPr lang="en-US" sz="2000" dirty="0">
              <a:latin typeface="Calibri" pitchFamily="34" charset="0"/>
            </a:endParaRPr>
          </a:p>
          <a:p>
            <a:pPr>
              <a:buFont typeface="Arial" panose="020B0604020202020204" pitchFamily="34" charset="0"/>
              <a:buChar char="•"/>
            </a:pPr>
            <a:endParaRPr lang="en-US" sz="2000" dirty="0" smtClean="0">
              <a:latin typeface="Calibri" pitchFamily="34" charset="0"/>
            </a:endParaRPr>
          </a:p>
          <a:p>
            <a:pPr marL="0" indent="0">
              <a:buNone/>
            </a:pPr>
            <a:r>
              <a:rPr lang="en-US" sz="2000" dirty="0" smtClean="0">
                <a:latin typeface="Calibri" pitchFamily="34" charset="0"/>
              </a:rPr>
              <a:t> </a:t>
            </a:r>
          </a:p>
          <a:p>
            <a:pPr>
              <a:buFont typeface="Arial" panose="020B0604020202020204" pitchFamily="34" charset="0"/>
              <a:buChar char="•"/>
            </a:pPr>
            <a:endParaRPr lang="en-US" sz="2000" dirty="0" smtClean="0">
              <a:latin typeface="Calibri" pitchFamily="34" charset="0"/>
            </a:endParaRPr>
          </a:p>
          <a:p>
            <a:pPr lvl="0">
              <a:buSzPct val="90000"/>
              <a:buFont typeface="Wingdings" panose="05000000000000000000" pitchFamily="2" charset="2"/>
              <a:buChar char="Ø"/>
            </a:pPr>
            <a:r>
              <a:rPr lang="en-US" sz="1200" b="1" dirty="0" smtClean="0">
                <a:latin typeface="Calibri" pitchFamily="34" charset="0"/>
              </a:rPr>
              <a:t>Energy Source </a:t>
            </a:r>
            <a:r>
              <a:rPr lang="en-US" sz="1200" dirty="0" smtClean="0">
                <a:latin typeface="Calibri" pitchFamily="34" charset="0"/>
              </a:rPr>
              <a:t>– Breakdown of the number of occurrences in which </a:t>
            </a:r>
            <a:r>
              <a:rPr lang="en-US" sz="1200" dirty="0">
                <a:latin typeface="Calibri" pitchFamily="34" charset="0"/>
              </a:rPr>
              <a:t>LIHEAP assistance was used to restore a </a:t>
            </a:r>
            <a:r>
              <a:rPr lang="en-US" sz="1200" dirty="0" smtClean="0">
                <a:latin typeface="Calibri" pitchFamily="34" charset="0"/>
              </a:rPr>
              <a:t>disconnected household’s </a:t>
            </a:r>
            <a:r>
              <a:rPr lang="en-US" sz="1200" dirty="0">
                <a:latin typeface="Calibri" pitchFamily="34" charset="0"/>
              </a:rPr>
              <a:t>energy </a:t>
            </a:r>
            <a:r>
              <a:rPr lang="en-US" sz="1200" dirty="0" smtClean="0">
                <a:latin typeface="Calibri" pitchFamily="34" charset="0"/>
              </a:rPr>
              <a:t>service, </a:t>
            </a:r>
            <a:r>
              <a:rPr lang="en-US" sz="1200" u="sng" dirty="0" smtClean="0">
                <a:latin typeface="Calibri" pitchFamily="34" charset="0"/>
              </a:rPr>
              <a:t>based on the fuel source where the LIHEAP benefit was applied</a:t>
            </a:r>
            <a:r>
              <a:rPr lang="en-US" sz="1200" dirty="0" smtClean="0">
                <a:latin typeface="Calibri" pitchFamily="34" charset="0"/>
              </a:rPr>
              <a:t>. Please note that in some cases this may not be the household’s primary fuel source. </a:t>
            </a:r>
          </a:p>
          <a:p>
            <a:pPr lvl="1">
              <a:buSzPct val="90000"/>
              <a:buFont typeface="Arial" panose="020B0604020202020204" pitchFamily="34" charset="0"/>
              <a:buChar char="•"/>
            </a:pPr>
            <a:r>
              <a:rPr lang="en-US" sz="1200" b="1" dirty="0" smtClean="0">
                <a:solidFill>
                  <a:srgbClr val="C00000"/>
                </a:solidFill>
                <a:latin typeface="Calibri" pitchFamily="34" charset="0"/>
              </a:rPr>
              <a:t>Note: </a:t>
            </a:r>
            <a:r>
              <a:rPr lang="en-US" sz="1200" dirty="0" smtClean="0">
                <a:latin typeface="Calibri" pitchFamily="34" charset="0"/>
              </a:rPr>
              <a:t>Fuel Oil, Propane, and Other Fuels columns are “blacked-out” because these are delivered fuels. Also, households could have experienced multiple instances in which LIHEAP assistance was used to restore their energy service. </a:t>
            </a:r>
            <a:r>
              <a:rPr lang="en-US" sz="1200" b="1" dirty="0" smtClean="0">
                <a:latin typeface="Calibri" pitchFamily="34" charset="0"/>
              </a:rPr>
              <a:t>Please note that each separate occurrence should be reported on in this section. </a:t>
            </a:r>
          </a:p>
          <a:p>
            <a:pPr lvl="1">
              <a:buSzPct val="90000"/>
              <a:buFont typeface="Arial" panose="020B0604020202020204" pitchFamily="34" charset="0"/>
              <a:buChar char="•"/>
            </a:pPr>
            <a:endParaRPr lang="en-US" sz="500" b="1" dirty="0" smtClean="0">
              <a:latin typeface="Calibri" pitchFamily="34" charset="0"/>
            </a:endParaRPr>
          </a:p>
          <a:p>
            <a:pPr lvl="0">
              <a:buSzPct val="90000"/>
              <a:buFont typeface="Wingdings" panose="05000000000000000000" pitchFamily="2" charset="2"/>
              <a:buChar char="Ø"/>
            </a:pPr>
            <a:r>
              <a:rPr lang="en-US" sz="1200" b="1" dirty="0" smtClean="0">
                <a:latin typeface="Calibri" pitchFamily="34" charset="0"/>
              </a:rPr>
              <a:t>All Occurrences </a:t>
            </a:r>
            <a:r>
              <a:rPr lang="en-US" sz="1200" dirty="0" smtClean="0">
                <a:latin typeface="Calibri" pitchFamily="34" charset="0"/>
              </a:rPr>
              <a:t>– This is a sum of the total number of instances in which LIHEAP assistance was used to restore a household’s energy service after disconnection, during the fiscal year. </a:t>
            </a:r>
          </a:p>
          <a:p>
            <a:pPr marL="666115" lvl="1" indent="-346075">
              <a:buSzPct val="90000"/>
              <a:buFont typeface="Arial" pitchFamily="34" charset="0"/>
              <a:buChar char="•"/>
            </a:pPr>
            <a:r>
              <a:rPr lang="en-US" sz="1200" b="1" dirty="0" smtClean="0">
                <a:solidFill>
                  <a:srgbClr val="C00000"/>
                </a:solidFill>
                <a:latin typeface="Calibri" pitchFamily="34" charset="0"/>
              </a:rPr>
              <a:t>Note: </a:t>
            </a:r>
            <a:r>
              <a:rPr lang="en-US" sz="1200" dirty="0" smtClean="0">
                <a:latin typeface="Calibri" pitchFamily="34" charset="0"/>
              </a:rPr>
              <a:t>The All Occurrences field will be auto-calculated “on-the-fly” as grantees input data into the Energy Source columns. </a:t>
            </a:r>
            <a:endParaRPr lang="en-US" sz="1200" dirty="0">
              <a:latin typeface="Calibri" pitchFamily="34" charset="0"/>
            </a:endParaRPr>
          </a:p>
          <a:p>
            <a:pPr marL="320040" lvl="1" indent="0">
              <a:spcBef>
                <a:spcPts val="0"/>
              </a:spcBef>
              <a:buNone/>
            </a:pPr>
            <a:endParaRPr lang="en-US" sz="2400" dirty="0" smtClean="0">
              <a:latin typeface="Calibri" pitchFamily="34" charset="0"/>
            </a:endParaRPr>
          </a:p>
          <a:p>
            <a:pPr marL="320040" lvl="1" indent="0">
              <a:spcBef>
                <a:spcPts val="0"/>
              </a:spcBef>
              <a:buNone/>
            </a:pPr>
            <a:endParaRPr lang="en-US" sz="2400" dirty="0">
              <a:latin typeface="Calibri" pitchFamily="34" charset="0"/>
            </a:endParaRPr>
          </a:p>
        </p:txBody>
      </p:sp>
      <p:graphicFrame>
        <p:nvGraphicFramePr>
          <p:cNvPr id="8" name="Table 7"/>
          <p:cNvGraphicFramePr>
            <a:graphicFrameLocks noGrp="1"/>
          </p:cNvGraphicFramePr>
          <p:nvPr>
            <p:extLst>
              <p:ext uri="{D42A27DB-BD31-4B8C-83A1-F6EECF244321}">
                <p14:modId xmlns:p14="http://schemas.microsoft.com/office/powerpoint/2010/main" val="3921124295"/>
              </p:ext>
            </p:extLst>
          </p:nvPr>
        </p:nvGraphicFramePr>
        <p:xfrm>
          <a:off x="268431" y="2743200"/>
          <a:ext cx="8607138" cy="1715722"/>
        </p:xfrm>
        <a:graphic>
          <a:graphicData uri="http://schemas.openxmlformats.org/drawingml/2006/table">
            <a:tbl>
              <a:tblPr/>
              <a:tblGrid>
                <a:gridCol w="4267158"/>
                <a:gridCol w="723330"/>
                <a:gridCol w="723330"/>
                <a:gridCol w="723330"/>
                <a:gridCol w="723330"/>
                <a:gridCol w="723330"/>
                <a:gridCol w="723330"/>
              </a:tblGrid>
              <a:tr h="237994">
                <a:tc gridSpan="7">
                  <a:txBody>
                    <a:bodyPr/>
                    <a:lstStyle/>
                    <a:p>
                      <a:pPr algn="ctr" fontAlgn="ctr"/>
                      <a:r>
                        <a:rPr lang="en-US" sz="1000" b="1" i="0" u="none" strike="noStrike" dirty="0">
                          <a:effectLst/>
                          <a:latin typeface="Arial" panose="020B0604020202020204" pitchFamily="34" charset="0"/>
                        </a:rPr>
                        <a:t>VI.  RESTORATION OF HOME ENERGY SERVICE</a:t>
                      </a:r>
                    </a:p>
                  </a:txBody>
                  <a:tcPr marL="4594" marR="4594" marT="45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37994">
                <a:tc>
                  <a:txBody>
                    <a:bodyPr/>
                    <a:lstStyle/>
                    <a:p>
                      <a:pPr algn="l" fontAlgn="t"/>
                      <a:r>
                        <a:rPr lang="en-US" sz="1000" b="1" i="0" u="none" strike="noStrike" dirty="0">
                          <a:effectLst/>
                          <a:latin typeface="Arial" panose="020B0604020202020204" pitchFamily="34" charset="0"/>
                        </a:rPr>
                        <a:t> </a:t>
                      </a:r>
                    </a:p>
                  </a:txBody>
                  <a:tcPr marL="4594" marR="4594" marT="4594" marB="0">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ctr"/>
                      <a:r>
                        <a:rPr lang="en-US" sz="1000" b="1" i="0" u="none" strike="noStrike" dirty="0">
                          <a:effectLst/>
                          <a:latin typeface="Calibri" panose="020F050202020403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ctr"/>
                      <a:r>
                        <a:rPr lang="en-US" sz="1000" b="1" i="0" u="none" strike="noStrike" dirty="0">
                          <a:effectLst/>
                          <a:latin typeface="Calibri" panose="020F050202020403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000" b="1" i="0" u="none" strike="noStrike" dirty="0">
                          <a:effectLst/>
                          <a:latin typeface="Calibri" panose="020F050202020403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000" b="1" i="0" u="none" strike="noStrike">
                          <a:effectLst/>
                          <a:latin typeface="Calibri" panose="020F050202020403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000" b="1" i="0" u="none" strike="noStrike">
                          <a:effectLst/>
                          <a:latin typeface="Calibri" panose="020F050202020403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000" b="1" i="0" u="none" strike="noStrike" dirty="0">
                          <a:effectLst/>
                          <a:latin typeface="Calibri" panose="020F0502020204030204" pitchFamily="34" charset="0"/>
                        </a:rPr>
                        <a:t> </a:t>
                      </a:r>
                    </a:p>
                  </a:txBody>
                  <a:tcPr marL="4594" marR="4594" marT="4594"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248812">
                <a:tc>
                  <a:txBody>
                    <a:bodyPr/>
                    <a:lstStyle/>
                    <a:p>
                      <a:pPr algn="l" fontAlgn="t"/>
                      <a:endParaRPr lang="en-US" sz="1000" b="1" i="0" u="none" strike="noStrike" dirty="0">
                        <a:effectLst/>
                        <a:latin typeface="Arial" panose="020B0604020202020204" pitchFamily="34" charset="0"/>
                      </a:endParaRPr>
                    </a:p>
                  </a:txBody>
                  <a:tcPr marL="4594" marR="4594" marT="4594" marB="0">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ctr"/>
                      <a:r>
                        <a:rPr lang="en-US" sz="1000" b="1" i="0" u="none" strike="noStrike" dirty="0">
                          <a:effectLst/>
                          <a:latin typeface="Calibri" panose="020F0502020204030204" pitchFamily="34" charset="0"/>
                        </a:rPr>
                        <a:t> </a:t>
                      </a:r>
                    </a:p>
                  </a:txBody>
                  <a:tcPr marL="4594" marR="4594" marT="4594"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gridSpan="5">
                  <a:txBody>
                    <a:bodyPr/>
                    <a:lstStyle/>
                    <a:p>
                      <a:pPr algn="ctr" fontAlgn="ctr"/>
                      <a:r>
                        <a:rPr lang="en-US" sz="1000" b="1" i="0" u="none" strike="noStrike" dirty="0">
                          <a:effectLst/>
                          <a:latin typeface="Calibri" panose="020F0502020204030204" pitchFamily="34" charset="0"/>
                        </a:rPr>
                        <a:t>Energy Source </a:t>
                      </a:r>
                      <a:r>
                        <a:rPr lang="en-US" sz="1000" b="1" i="1" u="none" strike="noStrike" dirty="0">
                          <a:effectLst/>
                          <a:latin typeface="Calibri" panose="020F0502020204030204" pitchFamily="34" charset="0"/>
                        </a:rPr>
                        <a:t>(where LIHEAP benefit was applied)</a:t>
                      </a:r>
                      <a:endParaRPr lang="en-US" sz="1000" b="1" i="0" u="none" strike="noStrike" dirty="0">
                        <a:effectLst/>
                        <a:latin typeface="Calibri" panose="020F0502020204030204" pitchFamily="34" charset="0"/>
                      </a:endParaRP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70448">
                <a:tc>
                  <a:txBody>
                    <a:bodyPr/>
                    <a:lstStyle/>
                    <a:p>
                      <a:pPr algn="l" fontAlgn="t"/>
                      <a:r>
                        <a:rPr lang="en-US" sz="1000" b="1" i="0" u="none" strike="noStrike" dirty="0">
                          <a:effectLst/>
                          <a:latin typeface="Calibri" panose="020F0502020204030204" pitchFamily="34" charset="0"/>
                        </a:rPr>
                        <a:t>A.   All Occurrences of LIHEAP Households that Had:</a:t>
                      </a:r>
                    </a:p>
                  </a:txBody>
                  <a:tcPr marL="4594" marR="4594" marT="4594" marB="0">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1000" b="1" i="1" u="none" strike="noStrike" dirty="0">
                          <a:effectLst/>
                          <a:latin typeface="Calibri" panose="020F0502020204030204" pitchFamily="34" charset="0"/>
                        </a:rPr>
                        <a:t>All Occurrences</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effectLst/>
                          <a:latin typeface="Calibri" panose="020F0502020204030204" pitchFamily="34" charset="0"/>
                        </a:rPr>
                        <a:t>Electricity</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effectLst/>
                          <a:latin typeface="Calibri" panose="020F0502020204030204" pitchFamily="34" charset="0"/>
                        </a:rPr>
                        <a:t>Natural Gas</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effectLst/>
                          <a:latin typeface="Calibri" panose="020F0502020204030204" pitchFamily="34" charset="0"/>
                        </a:rPr>
                        <a:t>Fuel Oil</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effectLst/>
                          <a:latin typeface="Calibri" panose="020F0502020204030204" pitchFamily="34" charset="0"/>
                        </a:rPr>
                        <a:t>Propane</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effectLst/>
                          <a:latin typeface="Calibri" panose="020F0502020204030204" pitchFamily="34" charset="0"/>
                        </a:rPr>
                        <a:t>Other Fuels</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7176">
                <a:tc>
                  <a:txBody>
                    <a:bodyPr/>
                    <a:lstStyle/>
                    <a:p>
                      <a:pPr algn="l" fontAlgn="ctr"/>
                      <a:r>
                        <a:rPr lang="en-US" sz="1000" b="0" i="0" u="none" strike="noStrike" dirty="0">
                          <a:effectLst/>
                          <a:latin typeface="Calibri" panose="020F0502020204030204" pitchFamily="34" charset="0"/>
                        </a:rPr>
                        <a:t>       1.  Energy Service Restored After Disconnection</a:t>
                      </a:r>
                    </a:p>
                  </a:txBody>
                  <a:tcPr marL="4594" marR="4594" marT="4594"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sz="1000" b="1" i="0" u="none" strike="noStrike">
                          <a:effectLst/>
                          <a:latin typeface="Calibri" panose="020F0502020204030204" pitchFamily="34" charset="0"/>
                        </a:rPr>
                        <a:t>12,732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n-US" sz="1000" b="0" i="0" u="none" strike="noStrike">
                          <a:effectLst/>
                          <a:latin typeface="Calibri" panose="020F0502020204030204" pitchFamily="34" charset="0"/>
                        </a:rPr>
                        <a:t>4,013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dirty="0">
                          <a:effectLst/>
                          <a:latin typeface="Calibri" panose="020F0502020204030204" pitchFamily="34" charset="0"/>
                        </a:rPr>
                        <a:t>8,719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dirty="0">
                          <a:effectLst/>
                          <a:latin typeface="Calibri" panose="020F0502020204030204" pitchFamily="34" charset="0"/>
                        </a:rPr>
                        <a:t>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n-US" sz="1000" b="0" i="0" u="none" strike="noStrike">
                          <a:effectLst/>
                          <a:latin typeface="Calibri" panose="020F0502020204030204" pitchFamily="34" charset="0"/>
                        </a:rPr>
                        <a:t>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n-US" sz="1000" b="0" i="0" u="none" strike="noStrike" dirty="0">
                          <a:effectLst/>
                          <a:latin typeface="Calibri" panose="020F0502020204030204" pitchFamily="34" charset="0"/>
                        </a:rPr>
                        <a:t> </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r>
              <a:tr h="227176">
                <a:tc>
                  <a:txBody>
                    <a:bodyPr/>
                    <a:lstStyle/>
                    <a:p>
                      <a:pPr algn="l" fontAlgn="ctr"/>
                      <a:r>
                        <a:rPr lang="en-US" sz="1000" b="0" i="0" u="none" strike="noStrike" dirty="0">
                          <a:effectLst/>
                          <a:latin typeface="Calibri" panose="020F0502020204030204" pitchFamily="34" charset="0"/>
                        </a:rPr>
                        <a:t>       2.  Fuel Delivered to Home that Ran Out of Fuel</a:t>
                      </a:r>
                    </a:p>
                  </a:txBody>
                  <a:tcPr marL="4594" marR="4594" marT="4594"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sz="1000" b="1" i="0" u="none" strike="noStrike">
                          <a:effectLst/>
                          <a:latin typeface="Calibri" panose="020F0502020204030204" pitchFamily="34" charset="0"/>
                        </a:rPr>
                        <a:t>28,520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n-US" sz="1000" b="0" i="0" u="none" strike="noStrike">
                          <a:effectLst/>
                          <a:latin typeface="Calibri" panose="020F0502020204030204" pitchFamily="34" charset="0"/>
                        </a:rPr>
                        <a:t>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n-US" sz="1000" b="0" i="0" u="none" strike="noStrike">
                          <a:effectLst/>
                          <a:latin typeface="Calibri" panose="020F0502020204030204" pitchFamily="34" charset="0"/>
                        </a:rPr>
                        <a:t>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n-US" sz="1000" b="0" i="0" u="none" strike="noStrike" dirty="0">
                          <a:effectLst/>
                          <a:latin typeface="Calibri" panose="020F0502020204030204" pitchFamily="34" charset="0"/>
                        </a:rPr>
                        <a:t>23,888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dirty="0">
                          <a:effectLst/>
                          <a:latin typeface="Calibri" panose="020F0502020204030204" pitchFamily="34" charset="0"/>
                        </a:rPr>
                        <a:t>3,238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dirty="0">
                          <a:effectLst/>
                          <a:latin typeface="Calibri" panose="020F0502020204030204" pitchFamily="34" charset="0"/>
                        </a:rPr>
                        <a:t>1,394 </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7176">
                <a:tc>
                  <a:txBody>
                    <a:bodyPr/>
                    <a:lstStyle/>
                    <a:p>
                      <a:pPr algn="l" fontAlgn="ctr"/>
                      <a:r>
                        <a:rPr lang="en-US" sz="1000" b="0" i="0" u="none" strike="noStrike" dirty="0">
                          <a:effectLst/>
                          <a:latin typeface="Calibri" panose="020F0502020204030204" pitchFamily="34" charset="0"/>
                        </a:rPr>
                        <a:t>       3.  Repair/Replacement of Inoperable Home Energy Equipment</a:t>
                      </a:r>
                    </a:p>
                  </a:txBody>
                  <a:tcPr marL="4594" marR="4594" marT="4594"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b="1" i="0" u="none" strike="noStrike" dirty="0">
                          <a:effectLst/>
                          <a:latin typeface="Calibri" panose="020F0502020204030204" pitchFamily="34" charset="0"/>
                        </a:rPr>
                        <a:t>8,050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FBFBF"/>
                    </a:solidFill>
                  </a:tcPr>
                </a:tc>
                <a:tc>
                  <a:txBody>
                    <a:bodyPr/>
                    <a:lstStyle/>
                    <a:p>
                      <a:pPr algn="ctr" fontAlgn="ctr"/>
                      <a:r>
                        <a:rPr lang="en-US" sz="1000" b="0" i="0" u="none" strike="noStrike" dirty="0">
                          <a:effectLst/>
                          <a:latin typeface="Calibri" panose="020F0502020204030204" pitchFamily="34" charset="0"/>
                        </a:rPr>
                        <a:t>219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b="0" i="0" u="none" strike="noStrike" dirty="0">
                          <a:effectLst/>
                          <a:latin typeface="Calibri" panose="020F0502020204030204" pitchFamily="34" charset="0"/>
                        </a:rPr>
                        <a:t>3,379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b="0" i="0" u="none" strike="noStrike" dirty="0">
                          <a:effectLst/>
                          <a:latin typeface="Calibri" panose="020F0502020204030204" pitchFamily="34" charset="0"/>
                        </a:rPr>
                        <a:t>3,950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b="0" i="0" u="none" strike="noStrike" dirty="0">
                          <a:effectLst/>
                          <a:latin typeface="Calibri" panose="020F0502020204030204" pitchFamily="34" charset="0"/>
                        </a:rPr>
                        <a:t>325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b="0" i="0" u="none" strike="noStrike" dirty="0">
                          <a:effectLst/>
                          <a:latin typeface="Calibri" panose="020F0502020204030204" pitchFamily="34" charset="0"/>
                        </a:rPr>
                        <a:t>177 </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3" name="Rectangle 12"/>
          <p:cNvSpPr/>
          <p:nvPr/>
        </p:nvSpPr>
        <p:spPr>
          <a:xfrm>
            <a:off x="266700" y="3768436"/>
            <a:ext cx="8610602" cy="235528"/>
          </a:xfrm>
          <a:prstGeom prst="rect">
            <a:avLst/>
          </a:prstGeom>
          <a:solidFill>
            <a:schemeClr val="accent1">
              <a:alpha val="0"/>
            </a:schemeClr>
          </a:solid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Tree>
    <p:extLst>
      <p:ext uri="{BB962C8B-B14F-4D97-AF65-F5344CB8AC3E}">
        <p14:creationId xmlns:p14="http://schemas.microsoft.com/office/powerpoint/2010/main" val="413290639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0" y="281622"/>
            <a:ext cx="9144000" cy="990600"/>
          </a:xfrm>
        </p:spPr>
        <p:txBody>
          <a:bodyPr>
            <a:noAutofit/>
          </a:bodyPr>
          <a:lstStyle/>
          <a:p>
            <a:pPr marL="2063750" indent="-1952625">
              <a:lnSpc>
                <a:spcPct val="80000"/>
              </a:lnSpc>
            </a:pPr>
            <a:r>
              <a:rPr lang="en-US" sz="2800" b="1" dirty="0">
                <a:latin typeface="Calibri" pitchFamily="34" charset="0"/>
              </a:rPr>
              <a:t>Section III: Completing the Restoration and Prevention Measures Section</a:t>
            </a:r>
            <a:endParaRPr lang="en-US" sz="2800" b="1" i="1" dirty="0">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46</a:t>
            </a:fld>
            <a:endParaRPr lang="en-US"/>
          </a:p>
        </p:txBody>
      </p:sp>
      <p:sp>
        <p:nvSpPr>
          <p:cNvPr id="10" name="Content Placeholder 2"/>
          <p:cNvSpPr>
            <a:spLocks noGrp="1"/>
          </p:cNvSpPr>
          <p:nvPr>
            <p:ph sz="quarter" idx="1"/>
          </p:nvPr>
        </p:nvSpPr>
        <p:spPr>
          <a:xfrm>
            <a:off x="76200" y="1676400"/>
            <a:ext cx="8991600" cy="5410200"/>
          </a:xfrm>
        </p:spPr>
        <p:txBody>
          <a:bodyPr>
            <a:noAutofit/>
          </a:bodyPr>
          <a:lstStyle/>
          <a:p>
            <a:pPr>
              <a:buSzPct val="100000"/>
              <a:buFont typeface="Arial" panose="020B0604020202020204" pitchFamily="34" charset="0"/>
              <a:buChar char="•"/>
            </a:pPr>
            <a:r>
              <a:rPr lang="en-US" sz="1800" b="1" dirty="0">
                <a:latin typeface="Calibri" pitchFamily="34" charset="0"/>
              </a:rPr>
              <a:t>Fuel Delivered to Home that Ran Out of Fuel . </a:t>
            </a:r>
            <a:r>
              <a:rPr lang="en-US" sz="1800" dirty="0">
                <a:latin typeface="Calibri" pitchFamily="34" charset="0"/>
              </a:rPr>
              <a:t>Grantees should report on the number of occurrences during the fiscal year in which LIHEAP assistance resulted in the delivery of fuel to a home after the household had run out of fuel. </a:t>
            </a:r>
          </a:p>
          <a:p>
            <a:pPr>
              <a:buFont typeface="Arial" panose="020B0604020202020204" pitchFamily="34" charset="0"/>
              <a:buChar char="•"/>
            </a:pPr>
            <a:endParaRPr lang="en-US" sz="2000" dirty="0">
              <a:latin typeface="Calibri" pitchFamily="34" charset="0"/>
            </a:endParaRPr>
          </a:p>
          <a:p>
            <a:pPr>
              <a:buFont typeface="Arial" panose="020B0604020202020204" pitchFamily="34" charset="0"/>
              <a:buChar char="•"/>
            </a:pPr>
            <a:endParaRPr lang="en-US" sz="2000" dirty="0" smtClean="0">
              <a:latin typeface="Calibri" pitchFamily="34" charset="0"/>
            </a:endParaRPr>
          </a:p>
          <a:p>
            <a:pPr marL="0" indent="0">
              <a:buNone/>
            </a:pPr>
            <a:r>
              <a:rPr lang="en-US" sz="2000" dirty="0" smtClean="0">
                <a:latin typeface="Calibri" pitchFamily="34" charset="0"/>
              </a:rPr>
              <a:t> </a:t>
            </a:r>
          </a:p>
          <a:p>
            <a:pPr>
              <a:buFont typeface="Arial" panose="020B0604020202020204" pitchFamily="34" charset="0"/>
              <a:buChar char="•"/>
            </a:pPr>
            <a:endParaRPr lang="en-US" sz="2000" dirty="0" smtClean="0">
              <a:latin typeface="Calibri" pitchFamily="34" charset="0"/>
            </a:endParaRPr>
          </a:p>
          <a:p>
            <a:pPr lvl="0">
              <a:buSzPct val="90000"/>
              <a:buFont typeface="Wingdings" panose="05000000000000000000" pitchFamily="2" charset="2"/>
              <a:buChar char="Ø"/>
            </a:pPr>
            <a:r>
              <a:rPr lang="en-US" sz="1200" b="1" dirty="0" smtClean="0">
                <a:latin typeface="Calibri" pitchFamily="34" charset="0"/>
              </a:rPr>
              <a:t>Energy </a:t>
            </a:r>
            <a:r>
              <a:rPr lang="en-US" sz="1200" b="1" dirty="0">
                <a:latin typeface="Calibri" pitchFamily="34" charset="0"/>
              </a:rPr>
              <a:t>Source </a:t>
            </a:r>
            <a:r>
              <a:rPr lang="en-US" sz="1200" dirty="0" smtClean="0">
                <a:latin typeface="Calibri" pitchFamily="34" charset="0"/>
              </a:rPr>
              <a:t>– Breakdown </a:t>
            </a:r>
            <a:r>
              <a:rPr lang="en-US" sz="1200" dirty="0">
                <a:latin typeface="Calibri" pitchFamily="34" charset="0"/>
              </a:rPr>
              <a:t>of the number of occurrences in which LIHEAP assistance was used to restore </a:t>
            </a:r>
            <a:r>
              <a:rPr lang="en-US" sz="1200" dirty="0" smtClean="0">
                <a:latin typeface="Calibri" pitchFamily="34" charset="0"/>
              </a:rPr>
              <a:t>energy service to a household that had run out of fuel, </a:t>
            </a:r>
            <a:r>
              <a:rPr lang="en-US" sz="1200" u="sng" dirty="0">
                <a:latin typeface="Calibri" pitchFamily="34" charset="0"/>
              </a:rPr>
              <a:t>based on the fuel source where the LIHEAP benefit was applied</a:t>
            </a:r>
            <a:r>
              <a:rPr lang="en-US" sz="1200" dirty="0">
                <a:latin typeface="Calibri" pitchFamily="34" charset="0"/>
              </a:rPr>
              <a:t>. Please note that in some cases this may not be the household’s primary fuel source. </a:t>
            </a:r>
          </a:p>
          <a:p>
            <a:pPr lvl="1">
              <a:buSzPct val="90000"/>
              <a:buFont typeface="Arial" panose="020B0604020202020204" pitchFamily="34" charset="0"/>
              <a:buChar char="•"/>
            </a:pPr>
            <a:r>
              <a:rPr lang="en-US" sz="1200" b="1" dirty="0">
                <a:solidFill>
                  <a:srgbClr val="C00000"/>
                </a:solidFill>
                <a:latin typeface="Calibri" pitchFamily="34" charset="0"/>
              </a:rPr>
              <a:t>Note: </a:t>
            </a:r>
            <a:r>
              <a:rPr lang="en-US" sz="1200" dirty="0">
                <a:latin typeface="Calibri" pitchFamily="34" charset="0"/>
              </a:rPr>
              <a:t>Electricity and Natural Gas columns are “blacked-out” because these are utility fuel sources. Also, households could have experienced multiple instances in which LIHEAP assistance was used to restore their energy service. </a:t>
            </a:r>
            <a:r>
              <a:rPr lang="en-US" sz="1200" b="1" dirty="0">
                <a:latin typeface="Calibri" pitchFamily="34" charset="0"/>
              </a:rPr>
              <a:t>Please note that each separate occurrence should be reported on in this section.</a:t>
            </a:r>
            <a:endParaRPr lang="en-US" sz="1200" dirty="0">
              <a:latin typeface="Calibri" pitchFamily="34" charset="0"/>
            </a:endParaRPr>
          </a:p>
          <a:p>
            <a:pPr lvl="0">
              <a:buSzPct val="90000"/>
              <a:buFont typeface="Wingdings" panose="05000000000000000000" pitchFamily="2" charset="2"/>
              <a:buChar char="Ø"/>
            </a:pPr>
            <a:r>
              <a:rPr lang="en-US" sz="1200" b="1" dirty="0">
                <a:latin typeface="Calibri" pitchFamily="34" charset="0"/>
              </a:rPr>
              <a:t>All Occurrences </a:t>
            </a:r>
            <a:r>
              <a:rPr lang="en-US" sz="1200" dirty="0">
                <a:latin typeface="Calibri" pitchFamily="34" charset="0"/>
              </a:rPr>
              <a:t>– This is a sum of the total number of instances in which LIHEAP assistance was used to deliver fuel to a household that had run our of fuel. </a:t>
            </a:r>
          </a:p>
          <a:p>
            <a:pPr marL="666115" lvl="1" indent="-346075">
              <a:buSzPct val="90000"/>
              <a:buFont typeface="Arial" pitchFamily="34" charset="0"/>
              <a:buChar char="•"/>
            </a:pPr>
            <a:r>
              <a:rPr lang="en-US" sz="1200" b="1" dirty="0">
                <a:solidFill>
                  <a:srgbClr val="C00000"/>
                </a:solidFill>
                <a:latin typeface="Calibri" pitchFamily="34" charset="0"/>
              </a:rPr>
              <a:t>Note: </a:t>
            </a:r>
            <a:r>
              <a:rPr lang="en-US" sz="1200" dirty="0">
                <a:latin typeface="Calibri" pitchFamily="34" charset="0"/>
              </a:rPr>
              <a:t>The All Occurrences field will be auto-calculated “on-the-fly” as grantees input data into the Energy Source columns. </a:t>
            </a:r>
            <a:endParaRPr lang="en-US" sz="1200" dirty="0" smtClean="0">
              <a:latin typeface="Calibri" pitchFamily="34" charset="0"/>
            </a:endParaRPr>
          </a:p>
          <a:p>
            <a:pPr marL="666115" lvl="1" indent="-346075">
              <a:buSzPct val="90000"/>
              <a:buFont typeface="Arial" pitchFamily="34" charset="0"/>
              <a:buChar char="•"/>
            </a:pPr>
            <a:endParaRPr lang="en-US" sz="200" dirty="0" smtClean="0">
              <a:solidFill>
                <a:srgbClr val="FF0000"/>
              </a:solidFill>
              <a:latin typeface="Calibri" pitchFamily="34" charset="0"/>
            </a:endParaRPr>
          </a:p>
          <a:p>
            <a:pPr>
              <a:spcBef>
                <a:spcPts val="0"/>
              </a:spcBef>
              <a:buSzPct val="90000"/>
              <a:buFont typeface="Wingdings" panose="05000000000000000000" pitchFamily="2" charset="2"/>
              <a:buChar char="Ø"/>
            </a:pPr>
            <a:r>
              <a:rPr lang="en-US" sz="1200" b="1" dirty="0" smtClean="0">
                <a:latin typeface="Calibri" pitchFamily="34" charset="0"/>
              </a:rPr>
              <a:t>Pre-pay </a:t>
            </a:r>
            <a:r>
              <a:rPr lang="en-US" sz="1200" b="1" dirty="0">
                <a:latin typeface="Calibri" pitchFamily="34" charset="0"/>
              </a:rPr>
              <a:t>Clients </a:t>
            </a:r>
            <a:r>
              <a:rPr lang="en-US" sz="1200" dirty="0">
                <a:latin typeface="Calibri" pitchFamily="34" charset="0"/>
              </a:rPr>
              <a:t>– For FY 2016</a:t>
            </a:r>
            <a:r>
              <a:rPr lang="en-US" sz="1200" dirty="0" smtClean="0">
                <a:latin typeface="Calibri" pitchFamily="34" charset="0"/>
              </a:rPr>
              <a:t>, electric </a:t>
            </a:r>
            <a:r>
              <a:rPr lang="en-US" sz="1200" dirty="0">
                <a:latin typeface="Calibri" pitchFamily="34" charset="0"/>
              </a:rPr>
              <a:t>pre-pay clients </a:t>
            </a:r>
            <a:r>
              <a:rPr lang="en-US" sz="1200" dirty="0" smtClean="0">
                <a:latin typeface="Calibri" pitchFamily="34" charset="0"/>
              </a:rPr>
              <a:t>whose account ran out of funds, and who </a:t>
            </a:r>
            <a:r>
              <a:rPr lang="en-US" sz="1200" dirty="0">
                <a:latin typeface="Calibri" pitchFamily="34" charset="0"/>
              </a:rPr>
              <a:t>had their energy service restored with a LIHEAP benefit </a:t>
            </a:r>
            <a:r>
              <a:rPr lang="en-US" sz="1200" u="sng" dirty="0">
                <a:latin typeface="Calibri" pitchFamily="34" charset="0"/>
              </a:rPr>
              <a:t>should be reported in </a:t>
            </a:r>
            <a:r>
              <a:rPr lang="en-US" sz="1200" u="sng" dirty="0" smtClean="0">
                <a:latin typeface="Calibri" pitchFamily="34" charset="0"/>
              </a:rPr>
              <a:t>Line 1 (“Disconnection”) under electricity</a:t>
            </a:r>
            <a:r>
              <a:rPr lang="en-US" sz="1200" dirty="0" smtClean="0">
                <a:latin typeface="Calibri" pitchFamily="34" charset="0"/>
              </a:rPr>
              <a:t>. If applicable, grantees should include a note of this in their form. Please note that this guidance may change for FY 2017. </a:t>
            </a:r>
            <a:endParaRPr lang="en-US" sz="1200" dirty="0">
              <a:latin typeface="Calibri" pitchFamily="34" charset="0"/>
            </a:endParaRPr>
          </a:p>
          <a:p>
            <a:pPr marL="457200" indent="-457200">
              <a:spcBef>
                <a:spcPts val="0"/>
              </a:spcBef>
              <a:buFont typeface="Arial" pitchFamily="34" charset="0"/>
              <a:buChar char="•"/>
            </a:pPr>
            <a:endParaRPr lang="en-US" sz="2400" dirty="0">
              <a:latin typeface="Calibri" pitchFamily="34" charset="0"/>
            </a:endParaRPr>
          </a:p>
          <a:p>
            <a:pPr marL="320040" lvl="1" indent="0">
              <a:spcBef>
                <a:spcPts val="0"/>
              </a:spcBef>
              <a:buNone/>
            </a:pPr>
            <a:endParaRPr lang="en-US" sz="2400" dirty="0">
              <a:latin typeface="Calibri" pitchFamily="34" charset="0"/>
            </a:endParaRPr>
          </a:p>
          <a:p>
            <a:pPr marL="320040" lvl="1" indent="0">
              <a:spcBef>
                <a:spcPts val="0"/>
              </a:spcBef>
              <a:buNone/>
            </a:pPr>
            <a:endParaRPr lang="en-US" sz="2400" dirty="0">
              <a:latin typeface="Calibri" pitchFamily="34" charset="0"/>
            </a:endParaRPr>
          </a:p>
        </p:txBody>
      </p:sp>
      <p:graphicFrame>
        <p:nvGraphicFramePr>
          <p:cNvPr id="7" name="Table 6"/>
          <p:cNvGraphicFramePr>
            <a:graphicFrameLocks noGrp="1"/>
          </p:cNvGraphicFramePr>
          <p:nvPr>
            <p:extLst>
              <p:ext uri="{D42A27DB-BD31-4B8C-83A1-F6EECF244321}">
                <p14:modId xmlns:p14="http://schemas.microsoft.com/office/powerpoint/2010/main" val="4188712601"/>
              </p:ext>
            </p:extLst>
          </p:nvPr>
        </p:nvGraphicFramePr>
        <p:xfrm>
          <a:off x="252845" y="2667001"/>
          <a:ext cx="8607138" cy="1468074"/>
        </p:xfrm>
        <a:graphic>
          <a:graphicData uri="http://schemas.openxmlformats.org/drawingml/2006/table">
            <a:tbl>
              <a:tblPr/>
              <a:tblGrid>
                <a:gridCol w="4267158"/>
                <a:gridCol w="723330"/>
                <a:gridCol w="723330"/>
                <a:gridCol w="723330"/>
                <a:gridCol w="723330"/>
                <a:gridCol w="723330"/>
                <a:gridCol w="723330"/>
              </a:tblGrid>
              <a:tr h="202146">
                <a:tc gridSpan="7">
                  <a:txBody>
                    <a:bodyPr/>
                    <a:lstStyle/>
                    <a:p>
                      <a:pPr algn="ctr" fontAlgn="ctr"/>
                      <a:r>
                        <a:rPr lang="en-US" sz="1000" b="1" i="0" u="none" strike="noStrike" dirty="0">
                          <a:effectLst/>
                          <a:latin typeface="Arial" panose="020B0604020202020204" pitchFamily="34" charset="0"/>
                        </a:rPr>
                        <a:t>VI.  RESTORATION OF HOME ENERGY SERVICE</a:t>
                      </a:r>
                    </a:p>
                  </a:txBody>
                  <a:tcPr marL="4594" marR="4594" marT="45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02146">
                <a:tc>
                  <a:txBody>
                    <a:bodyPr/>
                    <a:lstStyle/>
                    <a:p>
                      <a:pPr algn="l" fontAlgn="t"/>
                      <a:r>
                        <a:rPr lang="en-US" sz="1000" b="1" i="0" u="none" strike="noStrike" dirty="0">
                          <a:effectLst/>
                          <a:latin typeface="Arial" panose="020B0604020202020204" pitchFamily="34" charset="0"/>
                        </a:rPr>
                        <a:t> </a:t>
                      </a:r>
                    </a:p>
                  </a:txBody>
                  <a:tcPr marL="4594" marR="4594" marT="4594" marB="0">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ctr"/>
                      <a:r>
                        <a:rPr lang="en-US" sz="1000" b="1" i="0" u="none" strike="noStrike" dirty="0">
                          <a:effectLst/>
                          <a:latin typeface="Calibri" panose="020F050202020403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ctr"/>
                      <a:r>
                        <a:rPr lang="en-US" sz="1000" b="1" i="0" u="none" strike="noStrike" dirty="0">
                          <a:effectLst/>
                          <a:latin typeface="Calibri" panose="020F050202020403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000" b="1" i="0" u="none" strike="noStrike" dirty="0">
                          <a:effectLst/>
                          <a:latin typeface="Calibri" panose="020F050202020403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000" b="1" i="0" u="none" strike="noStrike">
                          <a:effectLst/>
                          <a:latin typeface="Calibri" panose="020F050202020403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000" b="1" i="0" u="none" strike="noStrike">
                          <a:effectLst/>
                          <a:latin typeface="Calibri" panose="020F050202020403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000" b="1" i="0" u="none" strike="noStrike" dirty="0">
                          <a:effectLst/>
                          <a:latin typeface="Calibri" panose="020F0502020204030204" pitchFamily="34" charset="0"/>
                        </a:rPr>
                        <a:t> </a:t>
                      </a:r>
                    </a:p>
                  </a:txBody>
                  <a:tcPr marL="4594" marR="4594" marT="4594"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211334">
                <a:tc>
                  <a:txBody>
                    <a:bodyPr/>
                    <a:lstStyle/>
                    <a:p>
                      <a:pPr algn="l" fontAlgn="t"/>
                      <a:endParaRPr lang="en-US" sz="1000" b="1" i="0" u="none" strike="noStrike" dirty="0">
                        <a:effectLst/>
                        <a:latin typeface="Arial" panose="020B0604020202020204" pitchFamily="34" charset="0"/>
                      </a:endParaRPr>
                    </a:p>
                  </a:txBody>
                  <a:tcPr marL="4594" marR="4594" marT="4594" marB="0">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ctr"/>
                      <a:r>
                        <a:rPr lang="en-US" sz="1000" b="1" i="0" u="none" strike="noStrike" dirty="0">
                          <a:effectLst/>
                          <a:latin typeface="Calibri" panose="020F0502020204030204" pitchFamily="34" charset="0"/>
                        </a:rPr>
                        <a:t> </a:t>
                      </a:r>
                    </a:p>
                  </a:txBody>
                  <a:tcPr marL="4594" marR="4594" marT="4594"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gridSpan="5">
                  <a:txBody>
                    <a:bodyPr/>
                    <a:lstStyle/>
                    <a:p>
                      <a:pPr algn="ctr" fontAlgn="ctr"/>
                      <a:r>
                        <a:rPr lang="en-US" sz="1000" b="1" i="0" u="none" strike="noStrike" dirty="0">
                          <a:effectLst/>
                          <a:latin typeface="Calibri" panose="020F0502020204030204" pitchFamily="34" charset="0"/>
                        </a:rPr>
                        <a:t>Energy Source </a:t>
                      </a:r>
                      <a:r>
                        <a:rPr lang="en-US" sz="1000" b="1" i="1" u="none" strike="noStrike" dirty="0">
                          <a:effectLst/>
                          <a:latin typeface="Calibri" panose="020F0502020204030204" pitchFamily="34" charset="0"/>
                        </a:rPr>
                        <a:t>(where LIHEAP benefit was applied)</a:t>
                      </a:r>
                      <a:endParaRPr lang="en-US" sz="1000" b="1" i="0" u="none" strike="noStrike" dirty="0">
                        <a:effectLst/>
                        <a:latin typeface="Calibri" panose="020F0502020204030204" pitchFamily="34" charset="0"/>
                      </a:endParaRP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89120">
                <a:tc>
                  <a:txBody>
                    <a:bodyPr/>
                    <a:lstStyle/>
                    <a:p>
                      <a:pPr algn="l" fontAlgn="t"/>
                      <a:r>
                        <a:rPr lang="en-US" sz="1000" b="1" i="0" u="none" strike="noStrike" dirty="0">
                          <a:effectLst/>
                          <a:latin typeface="Calibri" panose="020F0502020204030204" pitchFamily="34" charset="0"/>
                        </a:rPr>
                        <a:t>A.   All Occurrences of LIHEAP Households that Had:</a:t>
                      </a:r>
                    </a:p>
                  </a:txBody>
                  <a:tcPr marL="4594" marR="4594" marT="4594" marB="0">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1000" b="1" i="1" u="none" strike="noStrike" dirty="0">
                          <a:effectLst/>
                          <a:latin typeface="Calibri" panose="020F0502020204030204" pitchFamily="34" charset="0"/>
                        </a:rPr>
                        <a:t>All Occurrences</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effectLst/>
                          <a:latin typeface="Calibri" panose="020F0502020204030204" pitchFamily="34" charset="0"/>
                        </a:rPr>
                        <a:t>Electricity</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effectLst/>
                          <a:latin typeface="Calibri" panose="020F0502020204030204" pitchFamily="34" charset="0"/>
                        </a:rPr>
                        <a:t>Natural Gas</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effectLst/>
                          <a:latin typeface="Calibri" panose="020F0502020204030204" pitchFamily="34" charset="0"/>
                        </a:rPr>
                        <a:t>Fuel Oil</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effectLst/>
                          <a:latin typeface="Calibri" panose="020F0502020204030204" pitchFamily="34" charset="0"/>
                        </a:rPr>
                        <a:t>Propane</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effectLst/>
                          <a:latin typeface="Calibri" panose="020F0502020204030204" pitchFamily="34" charset="0"/>
                        </a:rPr>
                        <a:t>Other Fuels</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7140">
                <a:tc>
                  <a:txBody>
                    <a:bodyPr/>
                    <a:lstStyle/>
                    <a:p>
                      <a:pPr algn="l" fontAlgn="ctr"/>
                      <a:r>
                        <a:rPr lang="en-US" sz="1000" b="0" i="0" u="none" strike="noStrike" dirty="0">
                          <a:effectLst/>
                          <a:latin typeface="Calibri" panose="020F0502020204030204" pitchFamily="34" charset="0"/>
                        </a:rPr>
                        <a:t>       1.  Energy Service Restored After Disconnection</a:t>
                      </a:r>
                    </a:p>
                  </a:txBody>
                  <a:tcPr marL="4594" marR="4594" marT="4594"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sz="1000" b="1" i="0" u="none" strike="noStrike">
                          <a:effectLst/>
                          <a:latin typeface="Calibri" panose="020F0502020204030204" pitchFamily="34" charset="0"/>
                        </a:rPr>
                        <a:t>12,732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n-US" sz="1000" b="0" i="0" u="none" strike="noStrike">
                          <a:effectLst/>
                          <a:latin typeface="Calibri" panose="020F0502020204030204" pitchFamily="34" charset="0"/>
                        </a:rPr>
                        <a:t>4,013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dirty="0">
                          <a:effectLst/>
                          <a:latin typeface="Calibri" panose="020F0502020204030204" pitchFamily="34" charset="0"/>
                        </a:rPr>
                        <a:t>8,719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dirty="0">
                          <a:effectLst/>
                          <a:latin typeface="Calibri" panose="020F0502020204030204" pitchFamily="34" charset="0"/>
                        </a:rPr>
                        <a:t>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n-US" sz="1000" b="0" i="0" u="none" strike="noStrike">
                          <a:effectLst/>
                          <a:latin typeface="Calibri" panose="020F0502020204030204" pitchFamily="34" charset="0"/>
                        </a:rPr>
                        <a:t>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n-US" sz="1000" b="0" i="0" u="none" strike="noStrike" dirty="0">
                          <a:effectLst/>
                          <a:latin typeface="Calibri" panose="020F0502020204030204" pitchFamily="34" charset="0"/>
                        </a:rPr>
                        <a:t> </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r>
              <a:tr h="192957">
                <a:tc>
                  <a:txBody>
                    <a:bodyPr/>
                    <a:lstStyle/>
                    <a:p>
                      <a:pPr algn="l" fontAlgn="ctr"/>
                      <a:r>
                        <a:rPr lang="en-US" sz="1000" b="0" i="0" u="none" strike="noStrike" dirty="0">
                          <a:effectLst/>
                          <a:latin typeface="Calibri" panose="020F0502020204030204" pitchFamily="34" charset="0"/>
                        </a:rPr>
                        <a:t>       2.  Fuel Delivered to Home that Ran Out of Fuel</a:t>
                      </a:r>
                    </a:p>
                  </a:txBody>
                  <a:tcPr marL="4594" marR="4594" marT="4594"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sz="1000" b="1" i="0" u="none" strike="noStrike">
                          <a:effectLst/>
                          <a:latin typeface="Calibri" panose="020F0502020204030204" pitchFamily="34" charset="0"/>
                        </a:rPr>
                        <a:t>28,520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n-US" sz="1000" b="0" i="0" u="none" strike="noStrike">
                          <a:effectLst/>
                          <a:latin typeface="Calibri" panose="020F0502020204030204" pitchFamily="34" charset="0"/>
                        </a:rPr>
                        <a:t>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n-US" sz="1000" b="0" i="0" u="none" strike="noStrike">
                          <a:effectLst/>
                          <a:latin typeface="Calibri" panose="020F0502020204030204" pitchFamily="34" charset="0"/>
                        </a:rPr>
                        <a:t>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n-US" sz="1000" b="0" i="0" u="none" strike="noStrike" dirty="0">
                          <a:effectLst/>
                          <a:latin typeface="Calibri" panose="020F0502020204030204" pitchFamily="34" charset="0"/>
                        </a:rPr>
                        <a:t>23,888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dirty="0">
                          <a:effectLst/>
                          <a:latin typeface="Calibri" panose="020F0502020204030204" pitchFamily="34" charset="0"/>
                        </a:rPr>
                        <a:t>3,238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dirty="0">
                          <a:effectLst/>
                          <a:latin typeface="Calibri" panose="020F0502020204030204" pitchFamily="34" charset="0"/>
                        </a:rPr>
                        <a:t>1,394 </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2957">
                <a:tc>
                  <a:txBody>
                    <a:bodyPr/>
                    <a:lstStyle/>
                    <a:p>
                      <a:pPr algn="l" fontAlgn="ctr"/>
                      <a:r>
                        <a:rPr lang="en-US" sz="1000" b="0" i="0" u="none" strike="noStrike" dirty="0">
                          <a:effectLst/>
                          <a:latin typeface="Calibri" panose="020F0502020204030204" pitchFamily="34" charset="0"/>
                        </a:rPr>
                        <a:t>       3.  Repair/Replacement of Inoperable Home Energy Equipment</a:t>
                      </a:r>
                    </a:p>
                  </a:txBody>
                  <a:tcPr marL="4594" marR="4594" marT="4594"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b="1" i="0" u="none" strike="noStrike" dirty="0">
                          <a:effectLst/>
                          <a:latin typeface="Calibri" panose="020F0502020204030204" pitchFamily="34" charset="0"/>
                        </a:rPr>
                        <a:t>8,050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FBFBF"/>
                    </a:solidFill>
                  </a:tcPr>
                </a:tc>
                <a:tc>
                  <a:txBody>
                    <a:bodyPr/>
                    <a:lstStyle/>
                    <a:p>
                      <a:pPr algn="ctr" fontAlgn="ctr"/>
                      <a:r>
                        <a:rPr lang="en-US" sz="1000" b="0" i="0" u="none" strike="noStrike" dirty="0">
                          <a:effectLst/>
                          <a:latin typeface="Calibri" panose="020F0502020204030204" pitchFamily="34" charset="0"/>
                        </a:rPr>
                        <a:t>219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b="0" i="0" u="none" strike="noStrike" dirty="0">
                          <a:effectLst/>
                          <a:latin typeface="Calibri" panose="020F0502020204030204" pitchFamily="34" charset="0"/>
                        </a:rPr>
                        <a:t>3,379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b="0" i="0" u="none" strike="noStrike" dirty="0">
                          <a:effectLst/>
                          <a:latin typeface="Calibri" panose="020F0502020204030204" pitchFamily="34" charset="0"/>
                        </a:rPr>
                        <a:t>3,950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b="0" i="0" u="none" strike="noStrike" dirty="0">
                          <a:effectLst/>
                          <a:latin typeface="Calibri" panose="020F0502020204030204" pitchFamily="34" charset="0"/>
                        </a:rPr>
                        <a:t>325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b="0" i="0" u="none" strike="noStrike" dirty="0">
                          <a:effectLst/>
                          <a:latin typeface="Calibri" panose="020F0502020204030204" pitchFamily="34" charset="0"/>
                        </a:rPr>
                        <a:t>177 </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1" name="Rectangle 10"/>
          <p:cNvSpPr/>
          <p:nvPr/>
        </p:nvSpPr>
        <p:spPr>
          <a:xfrm>
            <a:off x="249381" y="3733800"/>
            <a:ext cx="8610602" cy="214745"/>
          </a:xfrm>
          <a:prstGeom prst="rect">
            <a:avLst/>
          </a:prstGeom>
          <a:solidFill>
            <a:schemeClr val="accent1">
              <a:alpha val="0"/>
            </a:schemeClr>
          </a:solid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Tree>
    <p:extLst>
      <p:ext uri="{BB962C8B-B14F-4D97-AF65-F5344CB8AC3E}">
        <p14:creationId xmlns:p14="http://schemas.microsoft.com/office/powerpoint/2010/main" val="4073086190"/>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0" y="281622"/>
            <a:ext cx="9144000" cy="990600"/>
          </a:xfrm>
        </p:spPr>
        <p:txBody>
          <a:bodyPr>
            <a:noAutofit/>
          </a:bodyPr>
          <a:lstStyle/>
          <a:p>
            <a:pPr marL="2063750" indent="-1952625">
              <a:lnSpc>
                <a:spcPct val="80000"/>
              </a:lnSpc>
            </a:pPr>
            <a:r>
              <a:rPr lang="en-US" sz="2800" b="1" dirty="0">
                <a:latin typeface="Calibri" pitchFamily="34" charset="0"/>
              </a:rPr>
              <a:t>Section III: Completing the Restoration and Prevention Measures Section</a:t>
            </a:r>
            <a:endParaRPr lang="en-US" sz="2800" b="1" i="1" dirty="0">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47</a:t>
            </a:fld>
            <a:endParaRPr lang="en-US"/>
          </a:p>
        </p:txBody>
      </p:sp>
      <p:sp>
        <p:nvSpPr>
          <p:cNvPr id="10" name="Content Placeholder 2"/>
          <p:cNvSpPr>
            <a:spLocks noGrp="1"/>
          </p:cNvSpPr>
          <p:nvPr>
            <p:ph sz="quarter" idx="1"/>
          </p:nvPr>
        </p:nvSpPr>
        <p:spPr>
          <a:xfrm>
            <a:off x="76200" y="1676400"/>
            <a:ext cx="8991600" cy="5181600"/>
          </a:xfrm>
        </p:spPr>
        <p:txBody>
          <a:bodyPr>
            <a:noAutofit/>
          </a:bodyPr>
          <a:lstStyle/>
          <a:p>
            <a:pPr>
              <a:buSzPct val="100000"/>
              <a:buFont typeface="Arial" panose="020B0604020202020204" pitchFamily="34" charset="0"/>
              <a:buChar char="•"/>
            </a:pPr>
            <a:r>
              <a:rPr lang="en-US" sz="2000" b="1" dirty="0">
                <a:latin typeface="Calibri" pitchFamily="34" charset="0"/>
              </a:rPr>
              <a:t>Repair/Replacement of Inoperable Home Energy Equipment. </a:t>
            </a:r>
            <a:r>
              <a:rPr lang="en-US" sz="2000" dirty="0">
                <a:latin typeface="Calibri" pitchFamily="34" charset="0"/>
              </a:rPr>
              <a:t>Grantees should report on the number of occurrences during the fiscal year in which households had inoperable heating or cooling equipment repaired or replaced using LIHEAP funds. </a:t>
            </a:r>
            <a:endParaRPr lang="en-US" sz="2000" dirty="0" smtClean="0">
              <a:latin typeface="Calibri" pitchFamily="34" charset="0"/>
            </a:endParaRPr>
          </a:p>
          <a:p>
            <a:pPr>
              <a:buFont typeface="Arial" panose="020B0604020202020204" pitchFamily="34" charset="0"/>
              <a:buChar char="•"/>
            </a:pPr>
            <a:endParaRPr lang="en-US" sz="2000" dirty="0">
              <a:latin typeface="Calibri" pitchFamily="34" charset="0"/>
            </a:endParaRPr>
          </a:p>
          <a:p>
            <a:pPr>
              <a:buFont typeface="Arial" panose="020B0604020202020204" pitchFamily="34" charset="0"/>
              <a:buChar char="•"/>
            </a:pPr>
            <a:endParaRPr lang="en-US" sz="2000" dirty="0">
              <a:latin typeface="Calibri" pitchFamily="34" charset="0"/>
            </a:endParaRPr>
          </a:p>
          <a:p>
            <a:pPr>
              <a:buFont typeface="Arial" panose="020B0604020202020204" pitchFamily="34" charset="0"/>
              <a:buChar char="•"/>
            </a:pPr>
            <a:endParaRPr lang="en-US" sz="2000" dirty="0" smtClean="0">
              <a:latin typeface="Calibri" pitchFamily="34" charset="0"/>
            </a:endParaRPr>
          </a:p>
          <a:p>
            <a:pPr marL="0" indent="0">
              <a:buNone/>
            </a:pPr>
            <a:r>
              <a:rPr lang="en-US" sz="2000" dirty="0" smtClean="0">
                <a:latin typeface="Calibri" pitchFamily="34" charset="0"/>
              </a:rPr>
              <a:t> </a:t>
            </a:r>
          </a:p>
          <a:p>
            <a:pPr>
              <a:buFont typeface="Arial" panose="020B0604020202020204" pitchFamily="34" charset="0"/>
              <a:buChar char="•"/>
            </a:pPr>
            <a:endParaRPr lang="en-US" sz="1100" dirty="0" smtClean="0">
              <a:latin typeface="Calibri" pitchFamily="34" charset="0"/>
            </a:endParaRPr>
          </a:p>
          <a:p>
            <a:pPr lvl="0">
              <a:buSzPct val="90000"/>
              <a:buFont typeface="Wingdings" panose="05000000000000000000" pitchFamily="2" charset="2"/>
              <a:buChar char="Ø"/>
            </a:pPr>
            <a:r>
              <a:rPr lang="en-US" sz="1200" b="1" dirty="0">
                <a:latin typeface="Calibri" pitchFamily="34" charset="0"/>
              </a:rPr>
              <a:t>Energy Source </a:t>
            </a:r>
            <a:r>
              <a:rPr lang="en-US" sz="1200" dirty="0" smtClean="0">
                <a:latin typeface="Calibri" pitchFamily="34" charset="0"/>
              </a:rPr>
              <a:t>– Breakdown </a:t>
            </a:r>
            <a:r>
              <a:rPr lang="en-US" sz="1200" dirty="0">
                <a:latin typeface="Calibri" pitchFamily="34" charset="0"/>
              </a:rPr>
              <a:t>of the number of occurrences in which LIHEAP assistance was used to repair/replace a household’s </a:t>
            </a:r>
            <a:r>
              <a:rPr lang="en-US" sz="1200" i="1" dirty="0">
                <a:latin typeface="Calibri" pitchFamily="34" charset="0"/>
              </a:rPr>
              <a:t>inoperable</a:t>
            </a:r>
            <a:r>
              <a:rPr lang="en-US" sz="1200" dirty="0">
                <a:latin typeface="Calibri" pitchFamily="34" charset="0"/>
              </a:rPr>
              <a:t> home energy equipment, </a:t>
            </a:r>
            <a:r>
              <a:rPr lang="en-US" sz="1200" u="sng" dirty="0">
                <a:latin typeface="Calibri" pitchFamily="34" charset="0"/>
              </a:rPr>
              <a:t>based on the fuel source </a:t>
            </a:r>
            <a:r>
              <a:rPr lang="en-US" sz="1200" u="sng" dirty="0" smtClean="0">
                <a:latin typeface="Calibri" pitchFamily="34" charset="0"/>
              </a:rPr>
              <a:t>for the equipment that was repaired or replaced</a:t>
            </a:r>
            <a:r>
              <a:rPr lang="en-US" sz="1200" dirty="0" smtClean="0">
                <a:latin typeface="Calibri" pitchFamily="34" charset="0"/>
              </a:rPr>
              <a:t>. </a:t>
            </a:r>
            <a:r>
              <a:rPr lang="en-US" sz="1200" dirty="0">
                <a:latin typeface="Calibri" pitchFamily="34" charset="0"/>
              </a:rPr>
              <a:t>This should always be the household’s primary heating or electric source (e.g. AC). </a:t>
            </a:r>
          </a:p>
          <a:p>
            <a:pPr lvl="1">
              <a:buSzPct val="90000"/>
              <a:buFont typeface="Arial" panose="020B0604020202020204" pitchFamily="34" charset="0"/>
              <a:buChar char="•"/>
            </a:pPr>
            <a:r>
              <a:rPr lang="en-US" sz="1100" b="1" dirty="0">
                <a:solidFill>
                  <a:srgbClr val="C00000"/>
                </a:solidFill>
                <a:latin typeface="Calibri" pitchFamily="34" charset="0"/>
              </a:rPr>
              <a:t>Note: </a:t>
            </a:r>
            <a:r>
              <a:rPr lang="en-US" sz="1100" dirty="0">
                <a:latin typeface="Calibri" pitchFamily="34" charset="0"/>
              </a:rPr>
              <a:t>Households could have experienced multiple instances in which LIHEAP assistance was used to repair/replace a household’s </a:t>
            </a:r>
            <a:r>
              <a:rPr lang="en-US" sz="1100" i="1" dirty="0">
                <a:latin typeface="Calibri" pitchFamily="34" charset="0"/>
              </a:rPr>
              <a:t>inoperable</a:t>
            </a:r>
            <a:r>
              <a:rPr lang="en-US" sz="1100" dirty="0">
                <a:latin typeface="Calibri" pitchFamily="34" charset="0"/>
              </a:rPr>
              <a:t> home energy equipment. </a:t>
            </a:r>
            <a:r>
              <a:rPr lang="en-US" sz="1100" b="1" dirty="0">
                <a:latin typeface="Calibri" pitchFamily="34" charset="0"/>
              </a:rPr>
              <a:t>Please note that each separate occurrence should be reported on in this section</a:t>
            </a:r>
            <a:r>
              <a:rPr lang="en-US" sz="1100" b="1" dirty="0" smtClean="0">
                <a:latin typeface="Calibri" pitchFamily="34" charset="0"/>
              </a:rPr>
              <a:t>.</a:t>
            </a:r>
          </a:p>
          <a:p>
            <a:pPr lvl="1">
              <a:buSzPct val="90000"/>
              <a:buFont typeface="Arial" panose="020B0604020202020204" pitchFamily="34" charset="0"/>
              <a:buChar char="•"/>
            </a:pPr>
            <a:endParaRPr lang="en-US" sz="200" dirty="0">
              <a:latin typeface="Calibri" pitchFamily="34" charset="0"/>
            </a:endParaRPr>
          </a:p>
          <a:p>
            <a:pPr lvl="0">
              <a:buSzPct val="90000"/>
              <a:buFont typeface="Wingdings" panose="05000000000000000000" pitchFamily="2" charset="2"/>
              <a:buChar char="Ø"/>
            </a:pPr>
            <a:r>
              <a:rPr lang="en-US" sz="1200" b="1" dirty="0" smtClean="0">
                <a:latin typeface="Calibri" pitchFamily="34" charset="0"/>
              </a:rPr>
              <a:t>All </a:t>
            </a:r>
            <a:r>
              <a:rPr lang="en-US" sz="1200" b="1" dirty="0">
                <a:latin typeface="Calibri" pitchFamily="34" charset="0"/>
              </a:rPr>
              <a:t>Occurrences </a:t>
            </a:r>
            <a:r>
              <a:rPr lang="en-US" sz="1200" dirty="0">
                <a:latin typeface="Calibri" pitchFamily="34" charset="0"/>
              </a:rPr>
              <a:t>– This is a sum of the total number of instances in which LIHEAP assistance was used to repair/replace a household’s </a:t>
            </a:r>
            <a:r>
              <a:rPr lang="en-US" sz="1200" i="1" dirty="0">
                <a:latin typeface="Calibri" pitchFamily="34" charset="0"/>
              </a:rPr>
              <a:t>inoperable</a:t>
            </a:r>
            <a:r>
              <a:rPr lang="en-US" sz="1200" dirty="0">
                <a:latin typeface="Calibri" pitchFamily="34" charset="0"/>
              </a:rPr>
              <a:t> home energy equipment. </a:t>
            </a:r>
          </a:p>
          <a:p>
            <a:pPr marL="666115" lvl="1" indent="-346075">
              <a:buSzPct val="90000"/>
              <a:buFont typeface="Arial" pitchFamily="34" charset="0"/>
              <a:buChar char="•"/>
            </a:pPr>
            <a:r>
              <a:rPr lang="en-US" sz="1200" b="1" dirty="0">
                <a:solidFill>
                  <a:srgbClr val="C00000"/>
                </a:solidFill>
                <a:latin typeface="Calibri" pitchFamily="34" charset="0"/>
              </a:rPr>
              <a:t>Note: </a:t>
            </a:r>
            <a:r>
              <a:rPr lang="en-US" sz="1200" dirty="0">
                <a:latin typeface="Calibri" pitchFamily="34" charset="0"/>
              </a:rPr>
              <a:t>The All Occurrences field will be auto-calculated “on-the-fly” as grantees input data into the Energy Source columns. </a:t>
            </a:r>
            <a:endParaRPr lang="en-US" sz="2400" dirty="0">
              <a:latin typeface="Calibri" pitchFamily="34" charset="0"/>
            </a:endParaRPr>
          </a:p>
          <a:p>
            <a:pPr marL="457200" indent="-457200">
              <a:spcBef>
                <a:spcPts val="0"/>
              </a:spcBef>
              <a:buFont typeface="Arial" pitchFamily="34" charset="0"/>
              <a:buChar char="•"/>
            </a:pPr>
            <a:endParaRPr lang="en-US" sz="2400" dirty="0">
              <a:latin typeface="Calibri" pitchFamily="34" charset="0"/>
            </a:endParaRPr>
          </a:p>
          <a:p>
            <a:pPr marL="320040" lvl="1" indent="0">
              <a:spcBef>
                <a:spcPts val="0"/>
              </a:spcBef>
              <a:buNone/>
            </a:pPr>
            <a:endParaRPr lang="en-US" sz="2400" dirty="0">
              <a:latin typeface="Calibri" pitchFamily="34" charset="0"/>
            </a:endParaRPr>
          </a:p>
          <a:p>
            <a:pPr marL="320040" lvl="1" indent="0">
              <a:spcBef>
                <a:spcPts val="0"/>
              </a:spcBef>
              <a:buNone/>
            </a:pPr>
            <a:endParaRPr lang="en-US" sz="2400" dirty="0">
              <a:latin typeface="Calibri"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806960415"/>
              </p:ext>
            </p:extLst>
          </p:nvPr>
        </p:nvGraphicFramePr>
        <p:xfrm>
          <a:off x="232064" y="3048000"/>
          <a:ext cx="8607138" cy="1715722"/>
        </p:xfrm>
        <a:graphic>
          <a:graphicData uri="http://schemas.openxmlformats.org/drawingml/2006/table">
            <a:tbl>
              <a:tblPr/>
              <a:tblGrid>
                <a:gridCol w="4267158"/>
                <a:gridCol w="723330"/>
                <a:gridCol w="723330"/>
                <a:gridCol w="723330"/>
                <a:gridCol w="723330"/>
                <a:gridCol w="723330"/>
                <a:gridCol w="723330"/>
              </a:tblGrid>
              <a:tr h="237994">
                <a:tc gridSpan="7">
                  <a:txBody>
                    <a:bodyPr/>
                    <a:lstStyle/>
                    <a:p>
                      <a:pPr algn="ctr" fontAlgn="ctr"/>
                      <a:r>
                        <a:rPr lang="en-US" sz="1000" b="1" i="0" u="none" strike="noStrike" dirty="0">
                          <a:effectLst/>
                          <a:latin typeface="Arial" panose="020B0604020202020204" pitchFamily="34" charset="0"/>
                        </a:rPr>
                        <a:t>VI.  RESTORATION OF HOME ENERGY SERVICE</a:t>
                      </a:r>
                    </a:p>
                  </a:txBody>
                  <a:tcPr marL="4594" marR="4594" marT="45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37994">
                <a:tc>
                  <a:txBody>
                    <a:bodyPr/>
                    <a:lstStyle/>
                    <a:p>
                      <a:pPr algn="l" fontAlgn="t"/>
                      <a:r>
                        <a:rPr lang="en-US" sz="1000" b="1" i="0" u="none" strike="noStrike" dirty="0">
                          <a:effectLst/>
                          <a:latin typeface="Arial" panose="020B0604020202020204" pitchFamily="34" charset="0"/>
                        </a:rPr>
                        <a:t> </a:t>
                      </a:r>
                    </a:p>
                  </a:txBody>
                  <a:tcPr marL="4594" marR="4594" marT="4594" marB="0">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ctr"/>
                      <a:r>
                        <a:rPr lang="en-US" sz="1000" b="1" i="0" u="none" strike="noStrike" dirty="0">
                          <a:effectLst/>
                          <a:latin typeface="Calibri" panose="020F050202020403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ctr"/>
                      <a:r>
                        <a:rPr lang="en-US" sz="1000" b="1" i="0" u="none" strike="noStrike" dirty="0">
                          <a:effectLst/>
                          <a:latin typeface="Calibri" panose="020F050202020403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000" b="1" i="0" u="none" strike="noStrike" dirty="0">
                          <a:effectLst/>
                          <a:latin typeface="Calibri" panose="020F050202020403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000" b="1" i="0" u="none" strike="noStrike">
                          <a:effectLst/>
                          <a:latin typeface="Calibri" panose="020F050202020403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000" b="1" i="0" u="none" strike="noStrike">
                          <a:effectLst/>
                          <a:latin typeface="Calibri" panose="020F0502020204030204" pitchFamily="34" charset="0"/>
                        </a:rPr>
                        <a:t> </a:t>
                      </a:r>
                    </a:p>
                  </a:txBody>
                  <a:tcPr marL="4594" marR="4594" marT="459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000" b="1" i="0" u="none" strike="noStrike" dirty="0">
                          <a:effectLst/>
                          <a:latin typeface="Calibri" panose="020F0502020204030204" pitchFamily="34" charset="0"/>
                        </a:rPr>
                        <a:t> </a:t>
                      </a:r>
                    </a:p>
                  </a:txBody>
                  <a:tcPr marL="4594" marR="4594" marT="4594"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248812">
                <a:tc>
                  <a:txBody>
                    <a:bodyPr/>
                    <a:lstStyle/>
                    <a:p>
                      <a:pPr algn="l" fontAlgn="t"/>
                      <a:endParaRPr lang="en-US" sz="1000" b="1" i="0" u="none" strike="noStrike" dirty="0">
                        <a:effectLst/>
                        <a:latin typeface="Arial" panose="020B0604020202020204" pitchFamily="34" charset="0"/>
                      </a:endParaRPr>
                    </a:p>
                  </a:txBody>
                  <a:tcPr marL="4594" marR="4594" marT="4594" marB="0">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ctr"/>
                      <a:r>
                        <a:rPr lang="en-US" sz="1000" b="1" i="0" u="none" strike="noStrike" dirty="0">
                          <a:effectLst/>
                          <a:latin typeface="Calibri" panose="020F0502020204030204" pitchFamily="34" charset="0"/>
                        </a:rPr>
                        <a:t> </a:t>
                      </a:r>
                    </a:p>
                  </a:txBody>
                  <a:tcPr marL="4594" marR="4594" marT="4594"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gridSpan="5">
                  <a:txBody>
                    <a:bodyPr/>
                    <a:lstStyle/>
                    <a:p>
                      <a:pPr algn="ctr" fontAlgn="ctr"/>
                      <a:r>
                        <a:rPr lang="en-US" sz="1000" b="1" i="0" u="none" strike="noStrike" dirty="0">
                          <a:effectLst/>
                          <a:latin typeface="Calibri" panose="020F0502020204030204" pitchFamily="34" charset="0"/>
                        </a:rPr>
                        <a:t>Energy Source </a:t>
                      </a:r>
                      <a:r>
                        <a:rPr lang="en-US" sz="1000" b="1" i="1" u="none" strike="noStrike" dirty="0">
                          <a:effectLst/>
                          <a:latin typeface="Calibri" panose="020F0502020204030204" pitchFamily="34" charset="0"/>
                        </a:rPr>
                        <a:t>(where LIHEAP benefit was applied)</a:t>
                      </a:r>
                      <a:endParaRPr lang="en-US" sz="1000" b="1" i="0" u="none" strike="noStrike" dirty="0">
                        <a:effectLst/>
                        <a:latin typeface="Calibri" panose="020F0502020204030204" pitchFamily="34" charset="0"/>
                      </a:endParaRP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70448">
                <a:tc>
                  <a:txBody>
                    <a:bodyPr/>
                    <a:lstStyle/>
                    <a:p>
                      <a:pPr algn="l" fontAlgn="t"/>
                      <a:r>
                        <a:rPr lang="en-US" sz="1000" b="1" i="0" u="none" strike="noStrike" dirty="0">
                          <a:effectLst/>
                          <a:latin typeface="Calibri" panose="020F0502020204030204" pitchFamily="34" charset="0"/>
                        </a:rPr>
                        <a:t>A.   All Occurrences of LIHEAP Households that Had:</a:t>
                      </a:r>
                    </a:p>
                  </a:txBody>
                  <a:tcPr marL="4594" marR="4594" marT="4594" marB="0">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1000" b="1" i="1" u="none" strike="noStrike" dirty="0">
                          <a:effectLst/>
                          <a:latin typeface="Calibri" panose="020F0502020204030204" pitchFamily="34" charset="0"/>
                        </a:rPr>
                        <a:t>All Occurrences</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effectLst/>
                          <a:latin typeface="Calibri" panose="020F0502020204030204" pitchFamily="34" charset="0"/>
                        </a:rPr>
                        <a:t>Electricity</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effectLst/>
                          <a:latin typeface="Calibri" panose="020F0502020204030204" pitchFamily="34" charset="0"/>
                        </a:rPr>
                        <a:t>Natural Gas</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effectLst/>
                          <a:latin typeface="Calibri" panose="020F0502020204030204" pitchFamily="34" charset="0"/>
                        </a:rPr>
                        <a:t>Fuel Oil</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effectLst/>
                          <a:latin typeface="Calibri" panose="020F0502020204030204" pitchFamily="34" charset="0"/>
                        </a:rPr>
                        <a:t>Propane</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effectLst/>
                          <a:latin typeface="Calibri" panose="020F0502020204030204" pitchFamily="34" charset="0"/>
                        </a:rPr>
                        <a:t>Other Fuels</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7176">
                <a:tc>
                  <a:txBody>
                    <a:bodyPr/>
                    <a:lstStyle/>
                    <a:p>
                      <a:pPr algn="l" fontAlgn="ctr"/>
                      <a:r>
                        <a:rPr lang="en-US" sz="1000" b="0" i="0" u="none" strike="noStrike" dirty="0">
                          <a:effectLst/>
                          <a:latin typeface="Calibri" panose="020F0502020204030204" pitchFamily="34" charset="0"/>
                        </a:rPr>
                        <a:t>       1.  Energy Service Restored After Disconnection</a:t>
                      </a:r>
                    </a:p>
                  </a:txBody>
                  <a:tcPr marL="4594" marR="4594" marT="4594"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sz="1000" b="1" i="0" u="none" strike="noStrike">
                          <a:effectLst/>
                          <a:latin typeface="Calibri" panose="020F0502020204030204" pitchFamily="34" charset="0"/>
                        </a:rPr>
                        <a:t>12,732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n-US" sz="1000" b="0" i="0" u="none" strike="noStrike">
                          <a:effectLst/>
                          <a:latin typeface="Calibri" panose="020F0502020204030204" pitchFamily="34" charset="0"/>
                        </a:rPr>
                        <a:t>4,013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dirty="0">
                          <a:effectLst/>
                          <a:latin typeface="Calibri" panose="020F0502020204030204" pitchFamily="34" charset="0"/>
                        </a:rPr>
                        <a:t>8,719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dirty="0">
                          <a:effectLst/>
                          <a:latin typeface="Calibri" panose="020F0502020204030204" pitchFamily="34" charset="0"/>
                        </a:rPr>
                        <a:t>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n-US" sz="1000" b="0" i="0" u="none" strike="noStrike">
                          <a:effectLst/>
                          <a:latin typeface="Calibri" panose="020F0502020204030204" pitchFamily="34" charset="0"/>
                        </a:rPr>
                        <a:t>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n-US" sz="1000" b="0" i="0" u="none" strike="noStrike" dirty="0">
                          <a:effectLst/>
                          <a:latin typeface="Calibri" panose="020F0502020204030204" pitchFamily="34" charset="0"/>
                        </a:rPr>
                        <a:t> </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r>
              <a:tr h="227176">
                <a:tc>
                  <a:txBody>
                    <a:bodyPr/>
                    <a:lstStyle/>
                    <a:p>
                      <a:pPr algn="l" fontAlgn="ctr"/>
                      <a:r>
                        <a:rPr lang="en-US" sz="1000" b="0" i="0" u="none" strike="noStrike" dirty="0">
                          <a:effectLst/>
                          <a:latin typeface="Calibri" panose="020F0502020204030204" pitchFamily="34" charset="0"/>
                        </a:rPr>
                        <a:t>       2.  Fuel Delivered to Home that Ran Out of Fuel</a:t>
                      </a:r>
                    </a:p>
                  </a:txBody>
                  <a:tcPr marL="4594" marR="4594" marT="4594"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sz="1000" b="1" i="0" u="none" strike="noStrike">
                          <a:effectLst/>
                          <a:latin typeface="Calibri" panose="020F0502020204030204" pitchFamily="34" charset="0"/>
                        </a:rPr>
                        <a:t>28,520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n-US" sz="1000" b="0" i="0" u="none" strike="noStrike">
                          <a:effectLst/>
                          <a:latin typeface="Calibri" panose="020F0502020204030204" pitchFamily="34" charset="0"/>
                        </a:rPr>
                        <a:t>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n-US" sz="1000" b="0" i="0" u="none" strike="noStrike">
                          <a:effectLst/>
                          <a:latin typeface="Calibri" panose="020F0502020204030204" pitchFamily="34" charset="0"/>
                        </a:rPr>
                        <a:t>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n-US" sz="1000" b="0" i="0" u="none" strike="noStrike" dirty="0">
                          <a:effectLst/>
                          <a:latin typeface="Calibri" panose="020F0502020204030204" pitchFamily="34" charset="0"/>
                        </a:rPr>
                        <a:t>23,888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dirty="0">
                          <a:effectLst/>
                          <a:latin typeface="Calibri" panose="020F0502020204030204" pitchFamily="34" charset="0"/>
                        </a:rPr>
                        <a:t>3,238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dirty="0">
                          <a:effectLst/>
                          <a:latin typeface="Calibri" panose="020F0502020204030204" pitchFamily="34" charset="0"/>
                        </a:rPr>
                        <a:t>1,394 </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7176">
                <a:tc>
                  <a:txBody>
                    <a:bodyPr/>
                    <a:lstStyle/>
                    <a:p>
                      <a:pPr algn="l" fontAlgn="ctr"/>
                      <a:r>
                        <a:rPr lang="en-US" sz="1000" b="0" i="0" u="none" strike="noStrike" dirty="0">
                          <a:effectLst/>
                          <a:latin typeface="Calibri" panose="020F0502020204030204" pitchFamily="34" charset="0"/>
                        </a:rPr>
                        <a:t>       3.  Repair/Replacement of Inoperable Home Energy Equipment</a:t>
                      </a:r>
                    </a:p>
                  </a:txBody>
                  <a:tcPr marL="4594" marR="4594" marT="4594"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b="1" i="0" u="none" strike="noStrike" dirty="0">
                          <a:effectLst/>
                          <a:latin typeface="Calibri" panose="020F0502020204030204" pitchFamily="34" charset="0"/>
                        </a:rPr>
                        <a:t>8,050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FBFBF"/>
                    </a:solidFill>
                  </a:tcPr>
                </a:tc>
                <a:tc>
                  <a:txBody>
                    <a:bodyPr/>
                    <a:lstStyle/>
                    <a:p>
                      <a:pPr algn="ctr" fontAlgn="ctr"/>
                      <a:r>
                        <a:rPr lang="en-US" sz="1000" b="0" i="0" u="none" strike="noStrike" dirty="0">
                          <a:effectLst/>
                          <a:latin typeface="Calibri" panose="020F0502020204030204" pitchFamily="34" charset="0"/>
                        </a:rPr>
                        <a:t>219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b="0" i="0" u="none" strike="noStrike" dirty="0">
                          <a:effectLst/>
                          <a:latin typeface="Calibri" panose="020F0502020204030204" pitchFamily="34" charset="0"/>
                        </a:rPr>
                        <a:t>3,379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b="0" i="0" u="none" strike="noStrike" dirty="0">
                          <a:effectLst/>
                          <a:latin typeface="Calibri" panose="020F0502020204030204" pitchFamily="34" charset="0"/>
                        </a:rPr>
                        <a:t>3,950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b="0" i="0" u="none" strike="noStrike" dirty="0">
                          <a:effectLst/>
                          <a:latin typeface="Calibri" panose="020F0502020204030204" pitchFamily="34" charset="0"/>
                        </a:rPr>
                        <a:t>325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b="0" i="0" u="none" strike="noStrike" dirty="0">
                          <a:effectLst/>
                          <a:latin typeface="Calibri" panose="020F0502020204030204" pitchFamily="34" charset="0"/>
                        </a:rPr>
                        <a:t>177 </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7" name="Rectangle 6"/>
          <p:cNvSpPr/>
          <p:nvPr/>
        </p:nvSpPr>
        <p:spPr>
          <a:xfrm>
            <a:off x="228600" y="4542049"/>
            <a:ext cx="8610602" cy="221673"/>
          </a:xfrm>
          <a:prstGeom prst="rect">
            <a:avLst/>
          </a:prstGeom>
          <a:solidFill>
            <a:schemeClr val="accent1">
              <a:alpha val="0"/>
            </a:schemeClr>
          </a:solid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Tree>
    <p:extLst>
      <p:ext uri="{BB962C8B-B14F-4D97-AF65-F5344CB8AC3E}">
        <p14:creationId xmlns:p14="http://schemas.microsoft.com/office/powerpoint/2010/main" val="328698751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48</a:t>
            </a:fld>
            <a:endParaRPr lang="en-US"/>
          </a:p>
        </p:txBody>
      </p:sp>
      <p:sp>
        <p:nvSpPr>
          <p:cNvPr id="3" name="Content Placeholder 2"/>
          <p:cNvSpPr>
            <a:spLocks noGrp="1"/>
          </p:cNvSpPr>
          <p:nvPr>
            <p:ph sz="quarter" idx="1"/>
          </p:nvPr>
        </p:nvSpPr>
        <p:spPr>
          <a:xfrm>
            <a:off x="457200" y="1371600"/>
            <a:ext cx="8153400" cy="4937760"/>
          </a:xfrm>
        </p:spPr>
        <p:txBody>
          <a:bodyPr>
            <a:normAutofit/>
          </a:bodyPr>
          <a:lstStyle/>
          <a:p>
            <a:pPr marL="346075" indent="-346075">
              <a:lnSpc>
                <a:spcPct val="110000"/>
              </a:lnSpc>
              <a:spcBef>
                <a:spcPts val="0"/>
              </a:spcBef>
              <a:buNone/>
            </a:pPr>
            <a:endParaRPr lang="en-US" sz="1600" b="1" dirty="0" smtClean="0">
              <a:solidFill>
                <a:srgbClr val="C00000"/>
              </a:solidFill>
              <a:latin typeface="Calibri" pitchFamily="34" charset="0"/>
            </a:endParaRPr>
          </a:p>
          <a:p>
            <a:pPr marL="346075" indent="-346075">
              <a:lnSpc>
                <a:spcPct val="110000"/>
              </a:lnSpc>
              <a:spcBef>
                <a:spcPts val="0"/>
              </a:spcBef>
              <a:buNone/>
            </a:pPr>
            <a:endParaRPr lang="en-US" sz="1600" b="1" dirty="0">
              <a:solidFill>
                <a:srgbClr val="C00000"/>
              </a:solidFill>
              <a:latin typeface="Calibri" pitchFamily="34" charset="0"/>
            </a:endParaRPr>
          </a:p>
          <a:p>
            <a:pPr marL="346075" indent="-346075">
              <a:lnSpc>
                <a:spcPct val="110000"/>
              </a:lnSpc>
              <a:spcBef>
                <a:spcPts val="0"/>
              </a:spcBef>
              <a:buNone/>
            </a:pPr>
            <a:endParaRPr lang="en-US" sz="1600" b="1" dirty="0" smtClean="0">
              <a:solidFill>
                <a:srgbClr val="C00000"/>
              </a:solidFill>
              <a:latin typeface="Calibri" pitchFamily="34" charset="0"/>
            </a:endParaRPr>
          </a:p>
          <a:p>
            <a:pPr marL="346075" indent="-346075">
              <a:lnSpc>
                <a:spcPct val="110000"/>
              </a:lnSpc>
              <a:spcBef>
                <a:spcPts val="0"/>
              </a:spcBef>
              <a:buNone/>
            </a:pPr>
            <a:endParaRPr lang="en-US" sz="1600" b="1" dirty="0">
              <a:solidFill>
                <a:srgbClr val="C00000"/>
              </a:solidFill>
              <a:latin typeface="Calibri" pitchFamily="34" charset="0"/>
            </a:endParaRPr>
          </a:p>
          <a:p>
            <a:pPr marL="346075" indent="-346075">
              <a:lnSpc>
                <a:spcPct val="110000"/>
              </a:lnSpc>
              <a:spcBef>
                <a:spcPts val="0"/>
              </a:spcBef>
              <a:buNone/>
            </a:pPr>
            <a:endParaRPr lang="en-US" sz="1600" b="1" dirty="0" smtClean="0">
              <a:solidFill>
                <a:srgbClr val="C00000"/>
              </a:solidFill>
              <a:latin typeface="Calibri" pitchFamily="34" charset="0"/>
            </a:endParaRPr>
          </a:p>
          <a:p>
            <a:pPr marL="346075" indent="-346075">
              <a:lnSpc>
                <a:spcPct val="110000"/>
              </a:lnSpc>
              <a:spcBef>
                <a:spcPts val="0"/>
              </a:spcBef>
              <a:buNone/>
            </a:pPr>
            <a:endParaRPr lang="en-US" sz="1600" b="1" dirty="0">
              <a:solidFill>
                <a:srgbClr val="C00000"/>
              </a:solidFill>
              <a:latin typeface="Calibri" pitchFamily="34" charset="0"/>
            </a:endParaRPr>
          </a:p>
          <a:p>
            <a:pPr marL="346075" indent="-346075">
              <a:lnSpc>
                <a:spcPct val="110000"/>
              </a:lnSpc>
              <a:spcBef>
                <a:spcPts val="0"/>
              </a:spcBef>
              <a:buNone/>
            </a:pPr>
            <a:endParaRPr lang="en-US" sz="1600" b="1" dirty="0">
              <a:solidFill>
                <a:srgbClr val="C00000"/>
              </a:solidFill>
              <a:latin typeface="Calibri" pitchFamily="34" charset="0"/>
            </a:endParaRPr>
          </a:p>
          <a:p>
            <a:pPr marL="346075" indent="-346075" algn="ctr">
              <a:lnSpc>
                <a:spcPct val="110000"/>
              </a:lnSpc>
              <a:spcBef>
                <a:spcPts val="0"/>
              </a:spcBef>
              <a:buNone/>
            </a:pPr>
            <a:r>
              <a:rPr lang="en-US" sz="4000" b="1" dirty="0" smtClean="0">
                <a:latin typeface="Calibri" pitchFamily="34" charset="0"/>
              </a:rPr>
              <a:t>Questions</a:t>
            </a:r>
            <a:endParaRPr lang="en-US" sz="4000" b="1" dirty="0">
              <a:latin typeface="Calibri" pitchFamily="34" charset="0"/>
            </a:endParaRPr>
          </a:p>
        </p:txBody>
      </p:sp>
      <p:sp>
        <p:nvSpPr>
          <p:cNvPr id="6" name="Title 1"/>
          <p:cNvSpPr txBox="1">
            <a:spLocks/>
          </p:cNvSpPr>
          <p:nvPr/>
        </p:nvSpPr>
        <p:spPr>
          <a:xfrm>
            <a:off x="0" y="281622"/>
            <a:ext cx="9144000" cy="990600"/>
          </a:xfrm>
          <a:prstGeom prst="rect">
            <a:avLst/>
          </a:prstGeom>
        </p:spPr>
        <p:txBody>
          <a:bodyPr vert="horz" anchor="ctr">
            <a:noAutofit/>
          </a:bodyPr>
          <a:lstStyle>
            <a:lvl1pPr algn="l" rtl="0" eaLnBrk="1" latinLnBrk="0" hangingPunct="1">
              <a:spcBef>
                <a:spcPct val="0"/>
              </a:spcBef>
              <a:buNone/>
              <a:defRPr kumimoji="0" sz="4400" kern="1200">
                <a:solidFill>
                  <a:schemeClr val="tx2"/>
                </a:solidFill>
                <a:latin typeface="+mj-lt"/>
                <a:ea typeface="+mj-ea"/>
                <a:cs typeface="+mj-cs"/>
              </a:defRPr>
            </a:lvl1pPr>
          </a:lstStyle>
          <a:p>
            <a:pPr marL="2063750" indent="-1952625">
              <a:lnSpc>
                <a:spcPct val="80000"/>
              </a:lnSpc>
            </a:pPr>
            <a:r>
              <a:rPr lang="en-US" sz="2800" b="1" smtClean="0">
                <a:latin typeface="Calibri" pitchFamily="34" charset="0"/>
              </a:rPr>
              <a:t>Section III: Completing the Restoration and Prevention Measures Section</a:t>
            </a:r>
            <a:endParaRPr lang="en-US" sz="2800" b="1" i="1" dirty="0">
              <a:latin typeface="Calibri" pitchFamily="34" charset="0"/>
            </a:endParaRPr>
          </a:p>
        </p:txBody>
      </p:sp>
    </p:spTree>
    <p:extLst>
      <p:ext uri="{BB962C8B-B14F-4D97-AF65-F5344CB8AC3E}">
        <p14:creationId xmlns:p14="http://schemas.microsoft.com/office/powerpoint/2010/main" val="1765807566"/>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GoToWebinar</a:t>
            </a:r>
            <a:r>
              <a:rPr lang="en-US" dirty="0"/>
              <a:t> – </a:t>
            </a:r>
            <a:r>
              <a:rPr lang="en-US" b="1" dirty="0"/>
              <a:t>Asking a Question</a:t>
            </a: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4048" y="1683934"/>
            <a:ext cx="8610600" cy="51740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Slide Number Placeholder 3"/>
          <p:cNvSpPr>
            <a:spLocks noGrp="1"/>
          </p:cNvSpPr>
          <p:nvPr>
            <p:ph type="sldNum" sz="quarter" idx="12"/>
          </p:nvPr>
        </p:nvSpPr>
        <p:spPr>
          <a:xfrm>
            <a:off x="0" y="1272222"/>
            <a:ext cx="533400" cy="244476"/>
          </a:xfrm>
        </p:spPr>
        <p:txBody>
          <a:bodyPr>
            <a:normAutofit fontScale="55000" lnSpcReduction="20000"/>
          </a:bodyPr>
          <a:lstStyle/>
          <a:p>
            <a:fld id="{72A6B471-BA97-42B9-B90F-0997642B5475}" type="slidenum">
              <a:rPr lang="en-US" smtClean="0"/>
              <a:t>49</a:t>
            </a:fld>
            <a:endParaRPr lang="en-US" dirty="0"/>
          </a:p>
        </p:txBody>
      </p:sp>
    </p:spTree>
    <p:extLst>
      <p:ext uri="{BB962C8B-B14F-4D97-AF65-F5344CB8AC3E}">
        <p14:creationId xmlns:p14="http://schemas.microsoft.com/office/powerpoint/2010/main" val="34151505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228600"/>
            <a:ext cx="9144000" cy="990600"/>
          </a:xfrm>
        </p:spPr>
        <p:txBody>
          <a:bodyPr>
            <a:normAutofit/>
          </a:bodyPr>
          <a:lstStyle/>
          <a:p>
            <a:pPr marL="234950"/>
            <a:r>
              <a:rPr lang="en-US" sz="3600" b="1" dirty="0" smtClean="0">
                <a:latin typeface="Calibri" pitchFamily="34" charset="0"/>
              </a:rPr>
              <a:t>Performance Measures – Data Collection</a:t>
            </a:r>
            <a:endParaRPr lang="en-US" sz="3600" b="1" dirty="0">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5</a:t>
            </a:fld>
            <a:endParaRPr lang="en-US"/>
          </a:p>
        </p:txBody>
      </p:sp>
      <p:sp>
        <p:nvSpPr>
          <p:cNvPr id="3" name="Content Placeholder 2"/>
          <p:cNvSpPr>
            <a:spLocks noGrp="1"/>
          </p:cNvSpPr>
          <p:nvPr>
            <p:ph sz="quarter" idx="1"/>
          </p:nvPr>
        </p:nvSpPr>
        <p:spPr>
          <a:xfrm>
            <a:off x="457200" y="1676400"/>
            <a:ext cx="8229600" cy="4876800"/>
          </a:xfrm>
        </p:spPr>
        <p:txBody>
          <a:bodyPr>
            <a:noAutofit/>
          </a:bodyPr>
          <a:lstStyle/>
          <a:p>
            <a:pPr marL="0" indent="0">
              <a:buSzPct val="75000"/>
              <a:buNone/>
            </a:pPr>
            <a:r>
              <a:rPr lang="en-US" sz="2000" b="1" dirty="0" smtClean="0">
                <a:latin typeface="Calibri" pitchFamily="34" charset="0"/>
              </a:rPr>
              <a:t>For detailed information on Performance Measures data collection for the new mandatory LIHEAP Performance Measures, please refer to the  following resources available on the LIHEAP Performance Management Website.</a:t>
            </a:r>
          </a:p>
          <a:p>
            <a:pPr marL="0" indent="0">
              <a:buSzPct val="75000"/>
              <a:buNone/>
            </a:pPr>
            <a:endParaRPr lang="en-US" sz="2000" b="1" dirty="0" smtClean="0">
              <a:latin typeface="Calibri" pitchFamily="34" charset="0"/>
            </a:endParaRPr>
          </a:p>
          <a:p>
            <a:pPr>
              <a:buSzPct val="100000"/>
              <a:buFont typeface="Arial" panose="020B0604020202020204" pitchFamily="34" charset="0"/>
              <a:buChar char="•"/>
            </a:pPr>
            <a:r>
              <a:rPr lang="en-US" sz="2800" b="1" dirty="0" smtClean="0">
                <a:latin typeface="Calibri" pitchFamily="34" charset="0"/>
              </a:rPr>
              <a:t>PM Data Collection Webinar</a:t>
            </a:r>
          </a:p>
          <a:p>
            <a:pPr lvl="1">
              <a:buSzPct val="75000"/>
              <a:buFont typeface="Arial" panose="020B0604020202020204" pitchFamily="34" charset="0"/>
              <a:buChar char="•"/>
            </a:pPr>
            <a:r>
              <a:rPr lang="en-US" sz="1400" b="1" dirty="0">
                <a:latin typeface="Calibri" pitchFamily="34" charset="0"/>
                <a:hlinkClick r:id="rId3"/>
              </a:rPr>
              <a:t>https://</a:t>
            </a:r>
            <a:r>
              <a:rPr lang="en-US" sz="1400" b="1" dirty="0" smtClean="0">
                <a:latin typeface="Calibri" pitchFamily="34" charset="0"/>
                <a:hlinkClick r:id="rId3"/>
              </a:rPr>
              <a:t>liheappm.acf.hhs.gov/sites/default/files/private/training/pm_webinar/PM_Data_Collection_Webinar_033116.mp4</a:t>
            </a:r>
            <a:r>
              <a:rPr lang="en-US" sz="1400" b="1" dirty="0" smtClean="0">
                <a:latin typeface="Calibri" pitchFamily="34" charset="0"/>
              </a:rPr>
              <a:t> </a:t>
            </a:r>
          </a:p>
          <a:p>
            <a:pPr lvl="1">
              <a:buSzPct val="75000"/>
              <a:buFont typeface="Arial" panose="020B0604020202020204" pitchFamily="34" charset="0"/>
              <a:buChar char="•"/>
            </a:pPr>
            <a:endParaRPr lang="en-US" sz="1200" b="1" dirty="0" smtClean="0">
              <a:solidFill>
                <a:srgbClr val="FF0000"/>
              </a:solidFill>
              <a:latin typeface="Calibri" pitchFamily="34" charset="0"/>
            </a:endParaRPr>
          </a:p>
          <a:p>
            <a:pPr>
              <a:buSzPct val="100000"/>
              <a:buFont typeface="Arial" panose="020B0604020202020204" pitchFamily="34" charset="0"/>
              <a:buChar char="•"/>
            </a:pPr>
            <a:r>
              <a:rPr lang="en-US" sz="2800" b="1" dirty="0" smtClean="0">
                <a:latin typeface="Calibri" pitchFamily="34" charset="0"/>
              </a:rPr>
              <a:t>LIHEAP </a:t>
            </a:r>
            <a:r>
              <a:rPr lang="en-US" sz="2800" b="1" dirty="0">
                <a:latin typeface="Calibri" pitchFamily="34" charset="0"/>
              </a:rPr>
              <a:t>Performance Measure Data Collection </a:t>
            </a:r>
            <a:r>
              <a:rPr lang="en-US" sz="2800" b="1" dirty="0" smtClean="0">
                <a:latin typeface="Calibri" pitchFamily="34" charset="0"/>
              </a:rPr>
              <a:t>Guide</a:t>
            </a:r>
          </a:p>
          <a:p>
            <a:pPr lvl="1">
              <a:buSzPct val="75000"/>
              <a:buFont typeface="Arial" panose="020B0604020202020204" pitchFamily="34" charset="0"/>
              <a:buChar char="•"/>
            </a:pPr>
            <a:r>
              <a:rPr lang="en-US" sz="1400" b="1" dirty="0">
                <a:latin typeface="Calibri" pitchFamily="34" charset="0"/>
                <a:hlinkClick r:id="rId4"/>
              </a:rPr>
              <a:t>https://</a:t>
            </a:r>
            <a:r>
              <a:rPr lang="en-US" sz="1400" b="1" dirty="0" smtClean="0">
                <a:latin typeface="Calibri" pitchFamily="34" charset="0"/>
                <a:hlinkClick r:id="rId4"/>
              </a:rPr>
              <a:t>liheappm.acf.hhs.gov/sites/default/files/private/training/pm_webinar/LIHEAP-PM-Data-Collection-Guide_July2016.docx</a:t>
            </a:r>
            <a:r>
              <a:rPr lang="en-US" sz="1400" b="1" dirty="0" smtClean="0">
                <a:latin typeface="Calibri" pitchFamily="34" charset="0"/>
              </a:rPr>
              <a:t> </a:t>
            </a:r>
            <a:endParaRPr lang="en-US" sz="1400" b="1" dirty="0">
              <a:latin typeface="Calibri" pitchFamily="34" charset="0"/>
            </a:endParaRPr>
          </a:p>
          <a:p>
            <a:pPr marL="457200" indent="-457200">
              <a:lnSpc>
                <a:spcPct val="60000"/>
              </a:lnSpc>
              <a:spcBef>
                <a:spcPts val="0"/>
              </a:spcBef>
            </a:pPr>
            <a:endParaRPr lang="en-US" sz="1600" b="1" dirty="0">
              <a:latin typeface="Calibri" pitchFamily="34" charset="0"/>
            </a:endParaRPr>
          </a:p>
        </p:txBody>
      </p:sp>
    </p:spTree>
    <p:extLst>
      <p:ext uri="{BB962C8B-B14F-4D97-AF65-F5344CB8AC3E}">
        <p14:creationId xmlns:p14="http://schemas.microsoft.com/office/powerpoint/2010/main" val="318922246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0" y="281622"/>
            <a:ext cx="9144000" cy="990600"/>
          </a:xfrm>
        </p:spPr>
        <p:txBody>
          <a:bodyPr>
            <a:noAutofit/>
          </a:bodyPr>
          <a:lstStyle/>
          <a:p>
            <a:pPr marL="2063750" indent="-1952625">
              <a:lnSpc>
                <a:spcPct val="80000"/>
              </a:lnSpc>
            </a:pPr>
            <a:r>
              <a:rPr lang="en-US" sz="2800" b="1" dirty="0">
                <a:latin typeface="Calibri" pitchFamily="34" charset="0"/>
              </a:rPr>
              <a:t>Section III: Completing the Restoration and Prevention Measures </a:t>
            </a:r>
            <a:r>
              <a:rPr lang="en-US" sz="2800" b="1" dirty="0" smtClean="0">
                <a:latin typeface="Calibri" pitchFamily="34" charset="0"/>
              </a:rPr>
              <a:t>Section</a:t>
            </a:r>
            <a:endParaRPr lang="en-US" sz="2800" b="1" i="1" dirty="0">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50</a:t>
            </a:fld>
            <a:endParaRPr lang="en-US"/>
          </a:p>
        </p:txBody>
      </p:sp>
      <p:sp>
        <p:nvSpPr>
          <p:cNvPr id="10" name="Content Placeholder 2"/>
          <p:cNvSpPr>
            <a:spLocks noGrp="1"/>
          </p:cNvSpPr>
          <p:nvPr>
            <p:ph sz="quarter" idx="1"/>
          </p:nvPr>
        </p:nvSpPr>
        <p:spPr>
          <a:xfrm>
            <a:off x="228600" y="1752600"/>
            <a:ext cx="8763000" cy="4876800"/>
          </a:xfrm>
        </p:spPr>
        <p:txBody>
          <a:bodyPr>
            <a:noAutofit/>
          </a:bodyPr>
          <a:lstStyle/>
          <a:p>
            <a:pPr marL="320040" lvl="1" indent="0">
              <a:spcBef>
                <a:spcPts val="0"/>
              </a:spcBef>
              <a:buNone/>
            </a:pPr>
            <a:endParaRPr lang="en-US" sz="2400" dirty="0">
              <a:latin typeface="Calibri" pitchFamily="34" charset="0"/>
            </a:endParaRPr>
          </a:p>
          <a:p>
            <a:pPr marL="320040" lvl="1" indent="0">
              <a:spcBef>
                <a:spcPts val="0"/>
              </a:spcBef>
              <a:buNone/>
            </a:pPr>
            <a:endParaRPr lang="en-US" sz="2400" dirty="0">
              <a:latin typeface="Calibri" pitchFamily="34" charset="0"/>
            </a:endParaRPr>
          </a:p>
        </p:txBody>
      </p:sp>
      <p:sp>
        <p:nvSpPr>
          <p:cNvPr id="5" name="Content Placeholder 2"/>
          <p:cNvSpPr txBox="1">
            <a:spLocks/>
          </p:cNvSpPr>
          <p:nvPr/>
        </p:nvSpPr>
        <p:spPr>
          <a:xfrm>
            <a:off x="228600" y="1752600"/>
            <a:ext cx="8915400" cy="4876800"/>
          </a:xfrm>
          <a:prstGeom prst="rect">
            <a:avLst/>
          </a:prstGeom>
        </p:spPr>
        <p:txBody>
          <a:bodyPr vert="horz">
            <a:no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spcBef>
                <a:spcPts val="0"/>
              </a:spcBef>
              <a:buNone/>
            </a:pPr>
            <a:r>
              <a:rPr lang="en-US" sz="2400" b="1" dirty="0" smtClean="0">
                <a:latin typeface="Calibri" pitchFamily="34" charset="0"/>
              </a:rPr>
              <a:t>What </a:t>
            </a:r>
            <a:r>
              <a:rPr lang="en-US" sz="2400" b="1" dirty="0">
                <a:latin typeface="Calibri" pitchFamily="34" charset="0"/>
              </a:rPr>
              <a:t>h</a:t>
            </a:r>
            <a:r>
              <a:rPr lang="en-US" sz="2400" b="1" dirty="0" smtClean="0">
                <a:latin typeface="Calibri" pitchFamily="34" charset="0"/>
              </a:rPr>
              <a:t>ouseholds do I count for the </a:t>
            </a:r>
            <a:r>
              <a:rPr lang="en-US" sz="2400" b="1" dirty="0">
                <a:latin typeface="Calibri" pitchFamily="34" charset="0"/>
              </a:rPr>
              <a:t>‘Prevention of Loss of Home Energy Service’ Section (Section </a:t>
            </a:r>
            <a:r>
              <a:rPr lang="en-US" sz="2400" b="1" dirty="0" smtClean="0">
                <a:latin typeface="Calibri" pitchFamily="34" charset="0"/>
              </a:rPr>
              <a:t>VII)?</a:t>
            </a:r>
          </a:p>
          <a:p>
            <a:pPr marL="0" indent="0">
              <a:spcBef>
                <a:spcPts val="0"/>
              </a:spcBef>
              <a:buNone/>
            </a:pPr>
            <a:endParaRPr lang="en-US" sz="2400" b="1" dirty="0" smtClean="0">
              <a:latin typeface="Calibri" pitchFamily="34" charset="0"/>
            </a:endParaRPr>
          </a:p>
          <a:p>
            <a:pPr lvl="0">
              <a:spcBef>
                <a:spcPts val="0"/>
              </a:spcBef>
              <a:buSzTx/>
              <a:buFont typeface="Arial" panose="020B0604020202020204" pitchFamily="34" charset="0"/>
              <a:buChar char="•"/>
              <a:defRPr/>
            </a:pPr>
            <a:r>
              <a:rPr lang="en-US" sz="2000" dirty="0" smtClean="0">
                <a:latin typeface="Calibri" pitchFamily="34" charset="0"/>
              </a:rPr>
              <a:t>The sample for Section VII </a:t>
            </a:r>
            <a:r>
              <a:rPr lang="en-US" sz="2000" u="sng" dirty="0" smtClean="0">
                <a:latin typeface="Calibri" pitchFamily="34" charset="0"/>
              </a:rPr>
              <a:t>should include ALL LIHEAP households</a:t>
            </a:r>
            <a:r>
              <a:rPr lang="en-US" sz="2000" dirty="0" smtClean="0">
                <a:latin typeface="Calibri" pitchFamily="34" charset="0"/>
              </a:rPr>
              <a:t> for </a:t>
            </a:r>
            <a:r>
              <a:rPr lang="en-US" sz="2000" dirty="0">
                <a:latin typeface="Calibri" pitchFamily="34" charset="0"/>
              </a:rPr>
              <a:t>which LIHEAP assistance led to the </a:t>
            </a:r>
            <a:r>
              <a:rPr lang="en-US" sz="2000" b="1" i="1" dirty="0" smtClean="0">
                <a:latin typeface="Calibri" pitchFamily="34" charset="0"/>
              </a:rPr>
              <a:t>prevention</a:t>
            </a:r>
            <a:r>
              <a:rPr lang="en-US" sz="2000" dirty="0" smtClean="0">
                <a:latin typeface="Calibri" pitchFamily="34" charset="0"/>
              </a:rPr>
              <a:t> </a:t>
            </a:r>
            <a:r>
              <a:rPr lang="en-US" sz="2000" dirty="0">
                <a:latin typeface="Calibri" pitchFamily="34" charset="0"/>
              </a:rPr>
              <a:t>of a household’s </a:t>
            </a:r>
            <a:r>
              <a:rPr lang="en-US" sz="2000" dirty="0" smtClean="0">
                <a:latin typeface="Calibri" pitchFamily="34" charset="0"/>
              </a:rPr>
              <a:t>loss of energy </a:t>
            </a:r>
            <a:r>
              <a:rPr lang="en-US" sz="2000" dirty="0">
                <a:latin typeface="Calibri" pitchFamily="34" charset="0"/>
              </a:rPr>
              <a:t>service, during the fiscal year. This may </a:t>
            </a:r>
            <a:r>
              <a:rPr lang="en-US" sz="2000" dirty="0" smtClean="0">
                <a:latin typeface="Calibri" pitchFamily="34" charset="0"/>
              </a:rPr>
              <a:t>also differ </a:t>
            </a:r>
            <a:r>
              <a:rPr lang="en-US" sz="2000" dirty="0">
                <a:latin typeface="Calibri" pitchFamily="34" charset="0"/>
              </a:rPr>
              <a:t>from the sample used for the Energy Burden Section (Section V). </a:t>
            </a:r>
          </a:p>
          <a:p>
            <a:pPr lvl="0">
              <a:spcBef>
                <a:spcPts val="0"/>
              </a:spcBef>
              <a:buSzTx/>
              <a:buFont typeface="Arial" panose="020B0604020202020204" pitchFamily="34" charset="0"/>
              <a:buChar char="•"/>
              <a:defRPr/>
            </a:pPr>
            <a:endParaRPr lang="en-US" sz="2000" dirty="0">
              <a:latin typeface="Calibri" pitchFamily="34" charset="0"/>
            </a:endParaRPr>
          </a:p>
          <a:p>
            <a:pPr lvl="1">
              <a:spcBef>
                <a:spcPts val="0"/>
              </a:spcBef>
              <a:buSzTx/>
              <a:buFont typeface="Arial" panose="020B0604020202020204" pitchFamily="34" charset="0"/>
              <a:buChar char="•"/>
              <a:defRPr/>
            </a:pPr>
            <a:r>
              <a:rPr lang="en-US" sz="1800" b="1" dirty="0">
                <a:solidFill>
                  <a:srgbClr val="C00000"/>
                </a:solidFill>
                <a:latin typeface="Calibri" pitchFamily="34" charset="0"/>
              </a:rPr>
              <a:t>Energy Burden Measures</a:t>
            </a:r>
            <a:r>
              <a:rPr lang="en-US" sz="1800" dirty="0">
                <a:solidFill>
                  <a:srgbClr val="C00000"/>
                </a:solidFill>
                <a:latin typeface="Calibri" pitchFamily="34" charset="0"/>
              </a:rPr>
              <a:t> </a:t>
            </a:r>
            <a:r>
              <a:rPr lang="en-US" sz="1800" dirty="0">
                <a:latin typeface="Calibri" pitchFamily="34" charset="0"/>
              </a:rPr>
              <a:t>(Section V) – </a:t>
            </a:r>
            <a:r>
              <a:rPr lang="en-US" sz="1800" dirty="0" smtClean="0">
                <a:latin typeface="Calibri" pitchFamily="34" charset="0"/>
              </a:rPr>
              <a:t>Only </a:t>
            </a:r>
            <a:r>
              <a:rPr lang="en-US" sz="1800" dirty="0">
                <a:latin typeface="Calibri" pitchFamily="34" charset="0"/>
              </a:rPr>
              <a:t>included households who received Bill Payment Assistance</a:t>
            </a:r>
          </a:p>
          <a:p>
            <a:pPr marL="365760" lvl="1" indent="0">
              <a:spcBef>
                <a:spcPts val="0"/>
              </a:spcBef>
              <a:buSzTx/>
              <a:buNone/>
              <a:defRPr/>
            </a:pPr>
            <a:endParaRPr lang="en-US" sz="1800" dirty="0">
              <a:latin typeface="Calibri" pitchFamily="34" charset="0"/>
            </a:endParaRPr>
          </a:p>
          <a:p>
            <a:pPr lvl="1">
              <a:spcBef>
                <a:spcPts val="0"/>
              </a:spcBef>
              <a:buSzTx/>
              <a:buFont typeface="Arial" panose="020B0604020202020204" pitchFamily="34" charset="0"/>
              <a:buChar char="•"/>
              <a:defRPr/>
            </a:pPr>
            <a:r>
              <a:rPr lang="en-US" sz="1800" b="1" dirty="0" smtClean="0">
                <a:solidFill>
                  <a:srgbClr val="C00000"/>
                </a:solidFill>
                <a:latin typeface="Calibri" pitchFamily="34" charset="0"/>
              </a:rPr>
              <a:t>Prevention </a:t>
            </a:r>
            <a:r>
              <a:rPr lang="en-US" sz="1800" b="1" dirty="0">
                <a:solidFill>
                  <a:srgbClr val="C00000"/>
                </a:solidFill>
                <a:latin typeface="Calibri" pitchFamily="34" charset="0"/>
              </a:rPr>
              <a:t>Measures </a:t>
            </a:r>
            <a:r>
              <a:rPr lang="en-US" sz="1800" dirty="0">
                <a:latin typeface="Calibri" pitchFamily="34" charset="0"/>
              </a:rPr>
              <a:t>(Section </a:t>
            </a:r>
            <a:r>
              <a:rPr lang="en-US" sz="1800" dirty="0" smtClean="0">
                <a:latin typeface="Calibri" pitchFamily="34" charset="0"/>
              </a:rPr>
              <a:t>VII) </a:t>
            </a:r>
            <a:r>
              <a:rPr lang="en-US" sz="1800" dirty="0">
                <a:latin typeface="Calibri" pitchFamily="34" charset="0"/>
              </a:rPr>
              <a:t>– </a:t>
            </a:r>
            <a:r>
              <a:rPr lang="en-US" sz="1800" b="1" dirty="0" smtClean="0">
                <a:latin typeface="Calibri" pitchFamily="34" charset="0"/>
              </a:rPr>
              <a:t>Includes </a:t>
            </a:r>
            <a:r>
              <a:rPr lang="en-US" sz="1800" b="1" u="sng" dirty="0">
                <a:latin typeface="Calibri" pitchFamily="34" charset="0"/>
              </a:rPr>
              <a:t>ALL</a:t>
            </a:r>
            <a:r>
              <a:rPr lang="en-US" sz="1800" b="1" dirty="0">
                <a:latin typeface="Calibri" pitchFamily="34" charset="0"/>
              </a:rPr>
              <a:t> LIHEAP households (Bill Payment Assistance + Weatherization + Equipment Repair/Replacement)</a:t>
            </a:r>
          </a:p>
          <a:p>
            <a:pPr lvl="0">
              <a:spcBef>
                <a:spcPts val="0"/>
              </a:spcBef>
              <a:buSzTx/>
              <a:buFont typeface="Arial" panose="020B0604020202020204" pitchFamily="34" charset="0"/>
              <a:buChar char="•"/>
              <a:defRPr/>
            </a:pPr>
            <a:endParaRPr lang="en-US" sz="2000" dirty="0" smtClean="0">
              <a:latin typeface="Calibri" pitchFamily="34" charset="0"/>
            </a:endParaRPr>
          </a:p>
          <a:p>
            <a:pPr marL="0" indent="0">
              <a:spcBef>
                <a:spcPts val="0"/>
              </a:spcBef>
              <a:buNone/>
            </a:pPr>
            <a:endParaRPr lang="en-US" sz="1600" b="1" dirty="0">
              <a:solidFill>
                <a:srgbClr val="C00000"/>
              </a:solidFill>
              <a:latin typeface="Calibri" pitchFamily="34" charset="0"/>
            </a:endParaRPr>
          </a:p>
          <a:p>
            <a:pPr marL="320040" lvl="1" indent="0">
              <a:spcBef>
                <a:spcPts val="0"/>
              </a:spcBef>
              <a:buFont typeface="Wingdings 2"/>
              <a:buNone/>
            </a:pPr>
            <a:endParaRPr lang="en-US" sz="2400" dirty="0">
              <a:latin typeface="Calibri" pitchFamily="34" charset="0"/>
            </a:endParaRPr>
          </a:p>
        </p:txBody>
      </p:sp>
    </p:spTree>
    <p:extLst>
      <p:ext uri="{BB962C8B-B14F-4D97-AF65-F5344CB8AC3E}">
        <p14:creationId xmlns:p14="http://schemas.microsoft.com/office/powerpoint/2010/main" val="270307677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0" y="281622"/>
            <a:ext cx="9144000" cy="990600"/>
          </a:xfrm>
        </p:spPr>
        <p:txBody>
          <a:bodyPr>
            <a:noAutofit/>
          </a:bodyPr>
          <a:lstStyle/>
          <a:p>
            <a:pPr marL="2063750" indent="-1952625">
              <a:lnSpc>
                <a:spcPct val="80000"/>
              </a:lnSpc>
            </a:pPr>
            <a:r>
              <a:rPr lang="en-US" sz="2800" b="1" dirty="0">
                <a:latin typeface="Calibri" pitchFamily="34" charset="0"/>
              </a:rPr>
              <a:t>Section III: Completing the Restoration and Prevention Measures </a:t>
            </a:r>
            <a:r>
              <a:rPr lang="en-US" sz="2800" b="1" dirty="0" smtClean="0">
                <a:latin typeface="Calibri" pitchFamily="34" charset="0"/>
              </a:rPr>
              <a:t>Section</a:t>
            </a:r>
            <a:endParaRPr lang="en-US" sz="2800" b="1" i="1" dirty="0">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51</a:t>
            </a:fld>
            <a:endParaRPr lang="en-US"/>
          </a:p>
        </p:txBody>
      </p:sp>
      <p:sp>
        <p:nvSpPr>
          <p:cNvPr id="10" name="Content Placeholder 2"/>
          <p:cNvSpPr>
            <a:spLocks noGrp="1"/>
          </p:cNvSpPr>
          <p:nvPr>
            <p:ph sz="quarter" idx="1"/>
          </p:nvPr>
        </p:nvSpPr>
        <p:spPr>
          <a:xfrm>
            <a:off x="228600" y="1752600"/>
            <a:ext cx="8763000" cy="4876800"/>
          </a:xfrm>
        </p:spPr>
        <p:txBody>
          <a:bodyPr>
            <a:noAutofit/>
          </a:bodyPr>
          <a:lstStyle/>
          <a:p>
            <a:pPr marL="320040" lvl="1" indent="0">
              <a:spcBef>
                <a:spcPts val="0"/>
              </a:spcBef>
              <a:buNone/>
            </a:pPr>
            <a:endParaRPr lang="en-US" sz="2400" dirty="0">
              <a:latin typeface="Calibri" pitchFamily="34" charset="0"/>
            </a:endParaRPr>
          </a:p>
          <a:p>
            <a:pPr marL="320040" lvl="1" indent="0">
              <a:spcBef>
                <a:spcPts val="0"/>
              </a:spcBef>
              <a:buNone/>
            </a:pPr>
            <a:endParaRPr lang="en-US" sz="2400" dirty="0" smtClean="0">
              <a:latin typeface="Calibri" pitchFamily="34" charset="0"/>
            </a:endParaRPr>
          </a:p>
          <a:p>
            <a:pPr marL="320040" lvl="1" indent="0">
              <a:spcBef>
                <a:spcPts val="0"/>
              </a:spcBef>
              <a:buNone/>
            </a:pPr>
            <a:endParaRPr lang="en-US" sz="2400" dirty="0">
              <a:latin typeface="Calibri" pitchFamily="34" charset="0"/>
            </a:endParaRPr>
          </a:p>
        </p:txBody>
      </p:sp>
      <p:sp>
        <p:nvSpPr>
          <p:cNvPr id="5" name="Content Placeholder 2"/>
          <p:cNvSpPr txBox="1">
            <a:spLocks/>
          </p:cNvSpPr>
          <p:nvPr/>
        </p:nvSpPr>
        <p:spPr>
          <a:xfrm>
            <a:off x="228600" y="1752600"/>
            <a:ext cx="8915400" cy="5105400"/>
          </a:xfrm>
          <a:prstGeom prst="rect">
            <a:avLst/>
          </a:prstGeom>
        </p:spPr>
        <p:txBody>
          <a:bodyPr vert="horz">
            <a:no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spcBef>
                <a:spcPts val="0"/>
              </a:spcBef>
              <a:buNone/>
            </a:pPr>
            <a:r>
              <a:rPr lang="en-US" sz="2400" b="1" dirty="0" smtClean="0">
                <a:latin typeface="Calibri" pitchFamily="34" charset="0"/>
              </a:rPr>
              <a:t>What data </a:t>
            </a:r>
            <a:r>
              <a:rPr lang="en-US" sz="2400" b="1" dirty="0">
                <a:latin typeface="Calibri" pitchFamily="34" charset="0"/>
              </a:rPr>
              <a:t>should be </a:t>
            </a:r>
            <a:r>
              <a:rPr lang="en-US" sz="2400" b="1" dirty="0" smtClean="0">
                <a:latin typeface="Calibri" pitchFamily="34" charset="0"/>
              </a:rPr>
              <a:t>reported in the ‘Prevention of Loss </a:t>
            </a:r>
            <a:r>
              <a:rPr lang="en-US" sz="2400" b="1" dirty="0">
                <a:latin typeface="Calibri" pitchFamily="34" charset="0"/>
              </a:rPr>
              <a:t>of Home Energy </a:t>
            </a:r>
            <a:r>
              <a:rPr lang="en-US" sz="2400" b="1" dirty="0" smtClean="0">
                <a:latin typeface="Calibri" pitchFamily="34" charset="0"/>
              </a:rPr>
              <a:t>Service’ </a:t>
            </a:r>
            <a:r>
              <a:rPr lang="en-US" sz="2400" b="1" dirty="0">
                <a:latin typeface="Calibri" pitchFamily="34" charset="0"/>
              </a:rPr>
              <a:t>Section (Section </a:t>
            </a:r>
            <a:r>
              <a:rPr lang="en-US" sz="2400" b="1" dirty="0" smtClean="0">
                <a:latin typeface="Calibri" pitchFamily="34" charset="0"/>
              </a:rPr>
              <a:t>VII)?</a:t>
            </a:r>
          </a:p>
          <a:p>
            <a:pPr marL="0" indent="0">
              <a:spcBef>
                <a:spcPts val="0"/>
              </a:spcBef>
              <a:buNone/>
            </a:pPr>
            <a:endParaRPr lang="en-US" sz="1100" b="1" dirty="0" smtClean="0">
              <a:latin typeface="Calibri" pitchFamily="34" charset="0"/>
            </a:endParaRPr>
          </a:p>
          <a:p>
            <a:pPr>
              <a:spcBef>
                <a:spcPts val="0"/>
              </a:spcBef>
              <a:buSzPct val="100000"/>
              <a:buFont typeface="Arial" panose="020B0604020202020204" pitchFamily="34" charset="0"/>
              <a:buChar char="•"/>
            </a:pPr>
            <a:r>
              <a:rPr lang="en-US" sz="2000" dirty="0" smtClean="0">
                <a:latin typeface="Calibri" pitchFamily="34" charset="0"/>
              </a:rPr>
              <a:t>The data fields in Section VII require specific information on the number of occurrences in which LIHEAP assistance prevented the loss of energy service for a household at risk of losing their home energy service, during </a:t>
            </a:r>
            <a:r>
              <a:rPr lang="en-US" sz="2000" dirty="0">
                <a:latin typeface="Calibri" pitchFamily="34" charset="0"/>
              </a:rPr>
              <a:t>the fiscal </a:t>
            </a:r>
            <a:r>
              <a:rPr lang="en-US" sz="2000" dirty="0" smtClean="0">
                <a:latin typeface="Calibri" pitchFamily="34" charset="0"/>
              </a:rPr>
              <a:t>year. </a:t>
            </a:r>
          </a:p>
          <a:p>
            <a:pPr>
              <a:spcBef>
                <a:spcPts val="0"/>
              </a:spcBef>
              <a:buFont typeface="Arial" panose="020B0604020202020204" pitchFamily="34" charset="0"/>
              <a:buChar char="•"/>
            </a:pPr>
            <a:endParaRPr lang="en-US" sz="1600" dirty="0">
              <a:latin typeface="Calibri" pitchFamily="34" charset="0"/>
            </a:endParaRPr>
          </a:p>
          <a:p>
            <a:pPr>
              <a:spcBef>
                <a:spcPts val="0"/>
              </a:spcBef>
              <a:buSzPct val="100000"/>
              <a:buFont typeface="Arial" panose="020B0604020202020204" pitchFamily="34" charset="0"/>
              <a:buChar char="•"/>
            </a:pPr>
            <a:r>
              <a:rPr lang="en-US" sz="2000" dirty="0" smtClean="0">
                <a:latin typeface="Calibri" pitchFamily="34" charset="0"/>
              </a:rPr>
              <a:t>Grantees are required to report on the number of times LIHEAP was used to prevent service loss under the following conditions:</a:t>
            </a:r>
          </a:p>
          <a:p>
            <a:pPr marL="0" indent="0">
              <a:spcBef>
                <a:spcPts val="0"/>
              </a:spcBef>
              <a:buNone/>
            </a:pPr>
            <a:endParaRPr lang="en-US" sz="1000" dirty="0" smtClean="0">
              <a:latin typeface="Calibri" pitchFamily="34" charset="0"/>
            </a:endParaRPr>
          </a:p>
          <a:p>
            <a:pPr lvl="1">
              <a:spcBef>
                <a:spcPts val="0"/>
              </a:spcBef>
              <a:buFont typeface="Wingdings" panose="05000000000000000000" pitchFamily="2" charset="2"/>
              <a:buChar char="Ø"/>
            </a:pPr>
            <a:r>
              <a:rPr lang="en-US" sz="1600" dirty="0" smtClean="0">
                <a:latin typeface="Calibri" pitchFamily="34" charset="0"/>
              </a:rPr>
              <a:t>Households with a Utility Past Due or Disconnect Notice </a:t>
            </a:r>
          </a:p>
          <a:p>
            <a:pPr lvl="1">
              <a:spcBef>
                <a:spcPts val="0"/>
              </a:spcBef>
              <a:buFont typeface="Wingdings" panose="05000000000000000000" pitchFamily="2" charset="2"/>
              <a:buChar char="Ø"/>
            </a:pPr>
            <a:r>
              <a:rPr lang="en-US" sz="1600" dirty="0" smtClean="0">
                <a:latin typeface="Calibri" pitchFamily="34" charset="0"/>
              </a:rPr>
              <a:t>Households </a:t>
            </a:r>
            <a:r>
              <a:rPr lang="en-US" sz="1600" dirty="0">
                <a:latin typeface="Calibri" pitchFamily="34" charset="0"/>
              </a:rPr>
              <a:t>with </a:t>
            </a:r>
            <a:r>
              <a:rPr lang="en-US" sz="1600" dirty="0" smtClean="0">
                <a:latin typeface="Calibri" pitchFamily="34" charset="0"/>
              </a:rPr>
              <a:t>Limited Fuel</a:t>
            </a:r>
          </a:p>
          <a:p>
            <a:pPr lvl="1">
              <a:spcBef>
                <a:spcPts val="0"/>
              </a:spcBef>
              <a:buFont typeface="Wingdings" panose="05000000000000000000" pitchFamily="2" charset="2"/>
              <a:buChar char="Ø"/>
            </a:pPr>
            <a:r>
              <a:rPr lang="en-US" sz="1600" dirty="0" smtClean="0">
                <a:latin typeface="Calibri" pitchFamily="34" charset="0"/>
              </a:rPr>
              <a:t>Households in need of Equipment Repair/Replacement </a:t>
            </a:r>
            <a:endParaRPr lang="en-US" sz="1600" i="1" dirty="0">
              <a:latin typeface="Calibri" panose="020F0502020204030204" pitchFamily="34" charset="0"/>
            </a:endParaRPr>
          </a:p>
          <a:p>
            <a:pPr marL="0" indent="0">
              <a:spcBef>
                <a:spcPts val="0"/>
              </a:spcBef>
              <a:buNone/>
            </a:pPr>
            <a:endParaRPr lang="en-US" sz="1000" b="1" dirty="0" smtClean="0">
              <a:solidFill>
                <a:srgbClr val="C00000"/>
              </a:solidFill>
              <a:latin typeface="Calibri" pitchFamily="34" charset="0"/>
            </a:endParaRPr>
          </a:p>
          <a:p>
            <a:pPr marL="0" indent="0">
              <a:spcBef>
                <a:spcPts val="0"/>
              </a:spcBef>
              <a:buNone/>
            </a:pPr>
            <a:r>
              <a:rPr lang="en-US" sz="1600" b="1" dirty="0" smtClean="0">
                <a:solidFill>
                  <a:srgbClr val="C00000"/>
                </a:solidFill>
                <a:latin typeface="Calibri" pitchFamily="34" charset="0"/>
              </a:rPr>
              <a:t>Note: </a:t>
            </a:r>
            <a:r>
              <a:rPr lang="en-US" sz="1600" b="1" dirty="0" smtClean="0">
                <a:latin typeface="Calibri" pitchFamily="34" charset="0"/>
              </a:rPr>
              <a:t>The Criteria for ‘Prevention of home energy loss’ are defined by each Grantee. </a:t>
            </a:r>
          </a:p>
          <a:p>
            <a:pPr marL="0" indent="0">
              <a:spcBef>
                <a:spcPts val="0"/>
              </a:spcBef>
              <a:buNone/>
            </a:pPr>
            <a:endParaRPr lang="en-US" sz="1600" b="1" dirty="0" smtClean="0">
              <a:latin typeface="Calibri" pitchFamily="34" charset="0"/>
            </a:endParaRPr>
          </a:p>
          <a:p>
            <a:pPr marL="0" indent="0">
              <a:spcBef>
                <a:spcPts val="0"/>
              </a:spcBef>
              <a:buNone/>
            </a:pPr>
            <a:r>
              <a:rPr lang="en-US" sz="1600" b="1" i="1" dirty="0" smtClean="0">
                <a:latin typeface="Calibri" pitchFamily="34" charset="0"/>
              </a:rPr>
              <a:t>For </a:t>
            </a:r>
            <a:r>
              <a:rPr lang="en-US" sz="1600" b="1" i="1" dirty="0">
                <a:latin typeface="Calibri" pitchFamily="34" charset="0"/>
              </a:rPr>
              <a:t>more information on the data collection </a:t>
            </a:r>
            <a:r>
              <a:rPr lang="en-US" sz="1600" b="1" i="1" dirty="0" smtClean="0">
                <a:latin typeface="Calibri" pitchFamily="34" charset="0"/>
              </a:rPr>
              <a:t>guidelines for the Prevention </a:t>
            </a:r>
            <a:r>
              <a:rPr lang="en-US" sz="1600" b="1" i="1" dirty="0">
                <a:latin typeface="Calibri" pitchFamily="34" charset="0"/>
              </a:rPr>
              <a:t>Measures, please see the </a:t>
            </a:r>
            <a:r>
              <a:rPr lang="en-US" sz="1600" b="1" i="1" dirty="0">
                <a:latin typeface="Calibri" panose="020F0502020204030204" pitchFamily="34" charset="0"/>
                <a:ea typeface="Calibri" panose="020F0502020204030204" pitchFamily="34" charset="0"/>
                <a:cs typeface="Times New Roman" panose="02020603050405020304" pitchFamily="18" charset="0"/>
              </a:rPr>
              <a:t>"LIHEAP Performance Measures Data Collection Guide - Criteria for Determining At Risk </a:t>
            </a:r>
            <a:r>
              <a:rPr lang="en-US" sz="1600" b="1" i="1" dirty="0" smtClean="0">
                <a:latin typeface="Calibri" panose="020F0502020204030204" pitchFamily="34" charset="0"/>
                <a:ea typeface="Calibri" panose="020F0502020204030204" pitchFamily="34" charset="0"/>
                <a:cs typeface="Times New Roman" panose="02020603050405020304" pitchFamily="18" charset="0"/>
              </a:rPr>
              <a:t>Clients” supplement </a:t>
            </a:r>
            <a:r>
              <a:rPr lang="en-US" sz="1600" b="1" i="1" dirty="0">
                <a:latin typeface="Calibri" panose="020F0502020204030204" pitchFamily="34" charset="0"/>
                <a:ea typeface="Calibri" panose="020F0502020204030204" pitchFamily="34" charset="0"/>
                <a:cs typeface="Times New Roman" panose="02020603050405020304" pitchFamily="18" charset="0"/>
              </a:rPr>
              <a:t>on the Performance Management </a:t>
            </a:r>
            <a:r>
              <a:rPr lang="en-US" sz="1600" b="1" i="1" dirty="0" smtClean="0">
                <a:latin typeface="Calibri" panose="020F0502020204030204" pitchFamily="34" charset="0"/>
                <a:ea typeface="Calibri" panose="020F0502020204030204" pitchFamily="34" charset="0"/>
                <a:cs typeface="Times New Roman" panose="02020603050405020304" pitchFamily="18" charset="0"/>
              </a:rPr>
              <a:t>Website.</a:t>
            </a:r>
            <a:r>
              <a:rPr lang="en-US" sz="1600" b="1" i="1"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 </a:t>
            </a:r>
            <a:endParaRPr lang="en-US" sz="1000" b="1" dirty="0" smtClean="0">
              <a:solidFill>
                <a:srgbClr val="C00000"/>
              </a:solidFill>
              <a:latin typeface="Calibri" pitchFamily="34" charset="0"/>
            </a:endParaRPr>
          </a:p>
          <a:p>
            <a:pPr marL="320040" lvl="1" indent="0">
              <a:spcBef>
                <a:spcPts val="0"/>
              </a:spcBef>
              <a:buFont typeface="Wingdings 2"/>
              <a:buNone/>
            </a:pPr>
            <a:endParaRPr lang="en-US" sz="2400" dirty="0">
              <a:latin typeface="Calibri" pitchFamily="34" charset="0"/>
            </a:endParaRPr>
          </a:p>
        </p:txBody>
      </p:sp>
    </p:spTree>
    <p:extLst>
      <p:ext uri="{BB962C8B-B14F-4D97-AF65-F5344CB8AC3E}">
        <p14:creationId xmlns:p14="http://schemas.microsoft.com/office/powerpoint/2010/main" val="3187926372"/>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0" y="281622"/>
            <a:ext cx="9144000" cy="990600"/>
          </a:xfrm>
        </p:spPr>
        <p:txBody>
          <a:bodyPr>
            <a:noAutofit/>
          </a:bodyPr>
          <a:lstStyle/>
          <a:p>
            <a:pPr marL="2063750" indent="-1952625">
              <a:lnSpc>
                <a:spcPct val="80000"/>
              </a:lnSpc>
            </a:pPr>
            <a:r>
              <a:rPr lang="en-US" sz="2800" b="1" dirty="0">
                <a:latin typeface="Calibri" pitchFamily="34" charset="0"/>
              </a:rPr>
              <a:t>Section III: Completing the Restoration and Prevention Measures Section</a:t>
            </a:r>
            <a:endParaRPr lang="en-US" sz="2800" b="1" i="1" dirty="0">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52</a:t>
            </a:fld>
            <a:endParaRPr lang="en-US"/>
          </a:p>
        </p:txBody>
      </p:sp>
      <p:sp>
        <p:nvSpPr>
          <p:cNvPr id="10" name="Content Placeholder 2"/>
          <p:cNvSpPr>
            <a:spLocks noGrp="1"/>
          </p:cNvSpPr>
          <p:nvPr>
            <p:ph sz="quarter" idx="1"/>
          </p:nvPr>
        </p:nvSpPr>
        <p:spPr>
          <a:xfrm>
            <a:off x="228600" y="1676400"/>
            <a:ext cx="8763000" cy="5105400"/>
          </a:xfrm>
        </p:spPr>
        <p:txBody>
          <a:bodyPr>
            <a:noAutofit/>
          </a:bodyPr>
          <a:lstStyle/>
          <a:p>
            <a:pPr>
              <a:buSzPct val="100000"/>
              <a:buFont typeface="Arial" panose="020B0604020202020204" pitchFamily="34" charset="0"/>
              <a:buChar char="•"/>
            </a:pPr>
            <a:r>
              <a:rPr lang="en-US" sz="1800" b="1" dirty="0" smtClean="0">
                <a:latin typeface="Calibri" pitchFamily="34" charset="0"/>
              </a:rPr>
              <a:t>Past Due or Utility Disconnect Notice. </a:t>
            </a:r>
            <a:r>
              <a:rPr lang="en-US" sz="1800" dirty="0" smtClean="0">
                <a:latin typeface="Calibri" pitchFamily="34" charset="0"/>
              </a:rPr>
              <a:t>Grantees should report on the number of occurrences in which households had a past due or disconnect notice at the time of application </a:t>
            </a:r>
            <a:r>
              <a:rPr lang="en-US" sz="1800" u="sng" dirty="0" smtClean="0">
                <a:latin typeface="Calibri" pitchFamily="34" charset="0"/>
              </a:rPr>
              <a:t>and</a:t>
            </a:r>
            <a:r>
              <a:rPr lang="en-US" sz="1800" dirty="0" smtClean="0">
                <a:latin typeface="Calibri" pitchFamily="34" charset="0"/>
              </a:rPr>
              <a:t> receipt of LIHEAP assistance resulted in the continuance of home energy service. </a:t>
            </a:r>
            <a:r>
              <a:rPr lang="en-US" sz="1800" i="1" dirty="0">
                <a:latin typeface="Calibri" panose="020F0502020204030204" pitchFamily="34" charset="0"/>
              </a:rPr>
              <a:t>Households who are already </a:t>
            </a:r>
            <a:r>
              <a:rPr lang="en-US" sz="1800" i="1" dirty="0" smtClean="0">
                <a:latin typeface="Calibri" panose="020F0502020204030204" pitchFamily="34" charset="0"/>
              </a:rPr>
              <a:t>disconnected should </a:t>
            </a:r>
            <a:r>
              <a:rPr lang="en-US" sz="1800" i="1" dirty="0">
                <a:latin typeface="Calibri" panose="020F0502020204030204" pitchFamily="34" charset="0"/>
              </a:rPr>
              <a:t>not be counted in this section</a:t>
            </a:r>
            <a:r>
              <a:rPr lang="en-US" sz="1800" i="1" dirty="0" smtClean="0">
                <a:latin typeface="Calibri" panose="020F0502020204030204" pitchFamily="34" charset="0"/>
              </a:rPr>
              <a:t>.</a:t>
            </a:r>
          </a:p>
          <a:p>
            <a:pPr>
              <a:buFont typeface="Arial" panose="020B0604020202020204" pitchFamily="34" charset="0"/>
              <a:buChar char="•"/>
            </a:pPr>
            <a:endParaRPr lang="en-US" sz="1800" dirty="0" smtClean="0">
              <a:latin typeface="Calibri" pitchFamily="34" charset="0"/>
            </a:endParaRPr>
          </a:p>
          <a:p>
            <a:pPr>
              <a:buFont typeface="Arial" panose="020B0604020202020204" pitchFamily="34" charset="0"/>
              <a:buChar char="•"/>
            </a:pPr>
            <a:endParaRPr lang="en-US" sz="2000" dirty="0" smtClean="0">
              <a:latin typeface="Calibri" pitchFamily="34" charset="0"/>
            </a:endParaRPr>
          </a:p>
          <a:p>
            <a:pPr marL="346075" indent="-346075">
              <a:buSzPct val="90000"/>
              <a:buFont typeface="Arial" pitchFamily="34" charset="0"/>
              <a:buChar char="•"/>
            </a:pPr>
            <a:endParaRPr lang="en-US" sz="2000" dirty="0">
              <a:solidFill>
                <a:srgbClr val="FF0000"/>
              </a:solidFill>
              <a:latin typeface="Calibri" pitchFamily="34" charset="0"/>
            </a:endParaRPr>
          </a:p>
          <a:p>
            <a:pPr marL="346075" lvl="0" indent="-346075">
              <a:buSzPct val="90000"/>
              <a:buFont typeface="Arial" pitchFamily="34" charset="0"/>
              <a:buChar char="•"/>
            </a:pPr>
            <a:endParaRPr lang="en-US" sz="2000" dirty="0">
              <a:latin typeface="Calibri" pitchFamily="34" charset="0"/>
            </a:endParaRPr>
          </a:p>
          <a:p>
            <a:pPr marL="346075" lvl="0" indent="-346075">
              <a:buSzPct val="90000"/>
              <a:buFont typeface="Arial" pitchFamily="34" charset="0"/>
              <a:buChar char="•"/>
            </a:pPr>
            <a:endParaRPr lang="en-US" sz="1200" dirty="0" smtClean="0">
              <a:latin typeface="Calibri" pitchFamily="34" charset="0"/>
            </a:endParaRPr>
          </a:p>
          <a:p>
            <a:pPr lvl="0">
              <a:buSzPct val="90000"/>
              <a:buFont typeface="Wingdings" panose="05000000000000000000" pitchFamily="2" charset="2"/>
              <a:buChar char="Ø"/>
            </a:pPr>
            <a:r>
              <a:rPr lang="en-US" sz="1200" b="1" dirty="0" smtClean="0">
                <a:latin typeface="Calibri" pitchFamily="34" charset="0"/>
              </a:rPr>
              <a:t>Energy Source </a:t>
            </a:r>
            <a:r>
              <a:rPr lang="en-US" sz="1200" dirty="0" smtClean="0">
                <a:latin typeface="Calibri" pitchFamily="34" charset="0"/>
              </a:rPr>
              <a:t>– Breakdown of the number of occurrences in which </a:t>
            </a:r>
            <a:r>
              <a:rPr lang="en-US" sz="1200" dirty="0">
                <a:latin typeface="Calibri" pitchFamily="34" charset="0"/>
              </a:rPr>
              <a:t>LIHEAP assistance was used to </a:t>
            </a:r>
            <a:r>
              <a:rPr lang="en-US" sz="1200" dirty="0" smtClean="0">
                <a:latin typeface="Calibri" pitchFamily="34" charset="0"/>
              </a:rPr>
              <a:t>prevent the loss of home energy service for a household</a:t>
            </a:r>
            <a:r>
              <a:rPr lang="en-US" sz="1200" dirty="0">
                <a:latin typeface="Calibri" pitchFamily="34" charset="0"/>
              </a:rPr>
              <a:t> </a:t>
            </a:r>
            <a:r>
              <a:rPr lang="en-US" sz="1200" dirty="0" smtClean="0">
                <a:latin typeface="Calibri" pitchFamily="34" charset="0"/>
              </a:rPr>
              <a:t>that received a past due or disconnect notice, </a:t>
            </a:r>
            <a:r>
              <a:rPr lang="en-US" sz="1200" u="sng" dirty="0" smtClean="0">
                <a:latin typeface="Calibri" pitchFamily="34" charset="0"/>
              </a:rPr>
              <a:t>based on the fuel source where the LIHEAP benefit was applied</a:t>
            </a:r>
            <a:r>
              <a:rPr lang="en-US" sz="1200" dirty="0" smtClean="0">
                <a:latin typeface="Calibri" pitchFamily="34" charset="0"/>
              </a:rPr>
              <a:t>. Please note that in some cases this may not be the household’s primary fuel source. </a:t>
            </a:r>
          </a:p>
          <a:p>
            <a:pPr lvl="1">
              <a:buSzPct val="90000"/>
              <a:buFont typeface="Arial" panose="020B0604020202020204" pitchFamily="34" charset="0"/>
              <a:buChar char="•"/>
            </a:pPr>
            <a:r>
              <a:rPr lang="en-US" sz="1200" b="1" dirty="0" smtClean="0">
                <a:solidFill>
                  <a:srgbClr val="C00000"/>
                </a:solidFill>
                <a:latin typeface="Calibri" pitchFamily="34" charset="0"/>
              </a:rPr>
              <a:t>Note: </a:t>
            </a:r>
            <a:r>
              <a:rPr lang="en-US" sz="1200" dirty="0" smtClean="0">
                <a:latin typeface="Calibri" pitchFamily="34" charset="0"/>
              </a:rPr>
              <a:t>Fuel Oil, Propane, and Other Fuels columns are “blacked-out” because these are delivered fuels</a:t>
            </a:r>
            <a:r>
              <a:rPr lang="en-US" sz="1200" dirty="0">
                <a:latin typeface="Calibri" pitchFamily="34" charset="0"/>
              </a:rPr>
              <a:t>. Also, households could have experienced multiple instances in which LIHEAP assistance was used to </a:t>
            </a:r>
            <a:r>
              <a:rPr lang="en-US" sz="1200" dirty="0" smtClean="0">
                <a:latin typeface="Calibri" pitchFamily="34" charset="0"/>
              </a:rPr>
              <a:t>prevent the loss of </a:t>
            </a:r>
            <a:r>
              <a:rPr lang="en-US" sz="1200" dirty="0">
                <a:latin typeface="Calibri" pitchFamily="34" charset="0"/>
              </a:rPr>
              <a:t>their energy service. </a:t>
            </a:r>
            <a:r>
              <a:rPr lang="en-US" sz="1200" b="1" dirty="0">
                <a:latin typeface="Calibri" pitchFamily="34" charset="0"/>
              </a:rPr>
              <a:t>Please note that each separate occurrence should be reported on in this section</a:t>
            </a:r>
            <a:r>
              <a:rPr lang="en-US" sz="1200" b="1" dirty="0" smtClean="0">
                <a:latin typeface="Calibri" pitchFamily="34" charset="0"/>
              </a:rPr>
              <a:t>.</a:t>
            </a:r>
          </a:p>
          <a:p>
            <a:pPr lvl="1">
              <a:buSzPct val="90000"/>
              <a:buFont typeface="Arial" panose="020B0604020202020204" pitchFamily="34" charset="0"/>
              <a:buChar char="•"/>
            </a:pPr>
            <a:endParaRPr lang="en-US" sz="200" dirty="0">
              <a:latin typeface="Calibri" pitchFamily="34" charset="0"/>
            </a:endParaRPr>
          </a:p>
          <a:p>
            <a:pPr lvl="0">
              <a:buSzPct val="90000"/>
              <a:buFont typeface="Wingdings" panose="05000000000000000000" pitchFamily="2" charset="2"/>
              <a:buChar char="Ø"/>
            </a:pPr>
            <a:r>
              <a:rPr lang="en-US" sz="1200" b="1" dirty="0" smtClean="0">
                <a:latin typeface="Calibri" pitchFamily="34" charset="0"/>
              </a:rPr>
              <a:t>All Occurrences </a:t>
            </a:r>
            <a:r>
              <a:rPr lang="en-US" sz="1200" dirty="0" smtClean="0">
                <a:latin typeface="Calibri" pitchFamily="34" charset="0"/>
              </a:rPr>
              <a:t>– This is a sum of the total number of instances in which LIHEAP assistance was used to prevent a household with a past due or disconnect notice from losing their home energy service during the fiscal year. </a:t>
            </a:r>
          </a:p>
          <a:p>
            <a:pPr marL="666115" lvl="1" indent="-346075">
              <a:buSzPct val="90000"/>
              <a:buFont typeface="Arial" pitchFamily="34" charset="0"/>
              <a:buChar char="•"/>
            </a:pPr>
            <a:r>
              <a:rPr lang="en-US" sz="1200" b="1" dirty="0" smtClean="0">
                <a:solidFill>
                  <a:srgbClr val="C00000"/>
                </a:solidFill>
                <a:latin typeface="Calibri" pitchFamily="34" charset="0"/>
              </a:rPr>
              <a:t>Note: </a:t>
            </a:r>
            <a:r>
              <a:rPr lang="en-US" sz="1200" dirty="0" smtClean="0">
                <a:latin typeface="Calibri" pitchFamily="34" charset="0"/>
              </a:rPr>
              <a:t>The All Occurrences field will be auto-calculated “on-the-fly” as grantees input data into the Energy Source columns. </a:t>
            </a:r>
            <a:endParaRPr lang="en-US" sz="2400" dirty="0">
              <a:latin typeface="Calibri" pitchFamily="34" charset="0"/>
            </a:endParaRPr>
          </a:p>
          <a:p>
            <a:pPr marL="320040" lvl="1" indent="0">
              <a:spcBef>
                <a:spcPts val="0"/>
              </a:spcBef>
              <a:buNone/>
            </a:pPr>
            <a:endParaRPr lang="en-US" sz="2400" dirty="0">
              <a:latin typeface="Calibri" pitchFamily="34" charset="0"/>
            </a:endParaRPr>
          </a:p>
          <a:p>
            <a:pPr marL="320040" lvl="1" indent="0">
              <a:spcBef>
                <a:spcPts val="0"/>
              </a:spcBef>
              <a:buNone/>
            </a:pPr>
            <a:endParaRPr lang="en-US" sz="2400" dirty="0">
              <a:latin typeface="Calibri"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1808654312"/>
              </p:ext>
            </p:extLst>
          </p:nvPr>
        </p:nvGraphicFramePr>
        <p:xfrm>
          <a:off x="323849" y="2971800"/>
          <a:ext cx="8572502" cy="1623565"/>
        </p:xfrm>
        <a:graphic>
          <a:graphicData uri="http://schemas.openxmlformats.org/drawingml/2006/table">
            <a:tbl>
              <a:tblPr/>
              <a:tblGrid>
                <a:gridCol w="4249988"/>
                <a:gridCol w="720419"/>
                <a:gridCol w="720419"/>
                <a:gridCol w="720419"/>
                <a:gridCol w="720419"/>
                <a:gridCol w="720419"/>
                <a:gridCol w="720419"/>
              </a:tblGrid>
              <a:tr h="175437">
                <a:tc gridSpan="7">
                  <a:txBody>
                    <a:bodyPr/>
                    <a:lstStyle/>
                    <a:p>
                      <a:pPr algn="ctr" fontAlgn="ctr"/>
                      <a:r>
                        <a:rPr lang="en-US" sz="1000" b="1" i="0" u="none" strike="noStrike" dirty="0">
                          <a:effectLst/>
                          <a:latin typeface="Arial" panose="020B0604020202020204" pitchFamily="34" charset="0"/>
                        </a:rPr>
                        <a:t>VII.  PREVENTION OF LOSS OF HOME ENERGY SERVICE</a:t>
                      </a:r>
                    </a:p>
                  </a:txBody>
                  <a:tcPr marL="4594" marR="4594" marT="45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47207">
                <a:tc>
                  <a:txBody>
                    <a:bodyPr/>
                    <a:lstStyle/>
                    <a:p>
                      <a:pPr algn="l" fontAlgn="t"/>
                      <a:r>
                        <a:rPr lang="en-US" sz="1000" b="1" i="0" u="none" strike="noStrike" dirty="0">
                          <a:solidFill>
                            <a:srgbClr val="C00000"/>
                          </a:solidFill>
                          <a:effectLst/>
                          <a:latin typeface="Calibri" panose="020F0502020204030204" pitchFamily="34" charset="0"/>
                        </a:rPr>
                        <a:t> </a:t>
                      </a:r>
                    </a:p>
                  </a:txBody>
                  <a:tcPr marL="4594" marR="4594" marT="4594" marB="0">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l" fontAlgn="t"/>
                      <a:r>
                        <a:rPr lang="en-US" sz="1000" b="1" i="0" u="none" strike="noStrike">
                          <a:solidFill>
                            <a:srgbClr val="C00000"/>
                          </a:solidFill>
                          <a:effectLst/>
                          <a:latin typeface="Calibri" panose="020F0502020204030204" pitchFamily="34" charset="0"/>
                        </a:rPr>
                        <a:t> </a:t>
                      </a:r>
                    </a:p>
                  </a:txBody>
                  <a:tcPr marL="4594" marR="4594" marT="4594" marB="0">
                    <a:lnL>
                      <a:noFill/>
                    </a:lnL>
                    <a:lnR>
                      <a:noFill/>
                    </a:lnR>
                    <a:lnT w="6350" cap="flat" cmpd="sng" algn="ctr">
                      <a:solidFill>
                        <a:srgbClr val="000000"/>
                      </a:solidFill>
                      <a:prstDash val="solid"/>
                      <a:round/>
                      <a:headEnd type="none" w="med" len="med"/>
                      <a:tailEnd type="none" w="med" len="med"/>
                    </a:lnT>
                    <a:lnB>
                      <a:noFill/>
                    </a:lnB>
                    <a:solidFill>
                      <a:srgbClr val="D9D9D9"/>
                    </a:solidFill>
                  </a:tcPr>
                </a:tc>
                <a:tc gridSpan="5">
                  <a:txBody>
                    <a:bodyPr/>
                    <a:lstStyle/>
                    <a:p>
                      <a:pPr algn="ctr" fontAlgn="b"/>
                      <a:r>
                        <a:rPr lang="en-US" sz="1000" b="1" i="0" u="none" strike="noStrike" dirty="0">
                          <a:effectLst/>
                          <a:latin typeface="Calibri" panose="020F0502020204030204" pitchFamily="34" charset="0"/>
                        </a:rPr>
                        <a:t> </a:t>
                      </a:r>
                    </a:p>
                  </a:txBody>
                  <a:tcPr marL="4594" marR="4594" marT="4594"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47207">
                <a:tc>
                  <a:txBody>
                    <a:bodyPr/>
                    <a:lstStyle/>
                    <a:p>
                      <a:pPr algn="l" fontAlgn="t"/>
                      <a:endParaRPr lang="en-US" sz="1000" b="1" i="0" u="none" strike="noStrike" dirty="0">
                        <a:solidFill>
                          <a:srgbClr val="C00000"/>
                        </a:solidFill>
                        <a:effectLst/>
                        <a:latin typeface="Calibri" panose="020F0502020204030204" pitchFamily="34" charset="0"/>
                      </a:endParaRPr>
                    </a:p>
                  </a:txBody>
                  <a:tcPr marL="4594" marR="4594" marT="4594" marB="0">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t"/>
                      <a:endParaRPr lang="en-US" sz="1000" b="1" i="0" u="none" strike="noStrike" dirty="0">
                        <a:solidFill>
                          <a:srgbClr val="C00000"/>
                        </a:solidFill>
                        <a:effectLst/>
                        <a:latin typeface="Calibri" panose="020F0502020204030204" pitchFamily="34" charset="0"/>
                      </a:endParaRPr>
                    </a:p>
                  </a:txBody>
                  <a:tcPr marL="4594" marR="4594" marT="4594" marB="0">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gridSpan="5">
                  <a:txBody>
                    <a:bodyPr/>
                    <a:lstStyle/>
                    <a:p>
                      <a:pPr algn="ctr" fontAlgn="ctr"/>
                      <a:r>
                        <a:rPr lang="en-US" sz="1000" b="1" i="0" u="none" strike="noStrike" dirty="0">
                          <a:effectLst/>
                          <a:latin typeface="Calibri" panose="020F0502020204030204" pitchFamily="34" charset="0"/>
                        </a:rPr>
                        <a:t>Energy Source </a:t>
                      </a:r>
                      <a:r>
                        <a:rPr lang="en-US" sz="1000" b="1" i="1" u="none" strike="noStrike" dirty="0">
                          <a:effectLst/>
                          <a:latin typeface="Calibri" panose="020F0502020204030204" pitchFamily="34" charset="0"/>
                        </a:rPr>
                        <a:t>(where LIHEAP benefit was applied)</a:t>
                      </a:r>
                      <a:endParaRPr lang="en-US" sz="1000" b="1" i="0" u="none" strike="noStrike" dirty="0">
                        <a:effectLst/>
                        <a:latin typeface="Calibri" panose="020F0502020204030204" pitchFamily="34" charset="0"/>
                      </a:endParaRP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99360">
                <a:tc>
                  <a:txBody>
                    <a:bodyPr/>
                    <a:lstStyle/>
                    <a:p>
                      <a:pPr algn="l" fontAlgn="t"/>
                      <a:r>
                        <a:rPr lang="en-US" sz="1000" b="1" i="0" u="none" strike="noStrike" dirty="0">
                          <a:effectLst/>
                          <a:latin typeface="Calibri" panose="020F0502020204030204" pitchFamily="34" charset="0"/>
                        </a:rPr>
                        <a:t>A.   All Occurrences of LIHEAP Households that Had:</a:t>
                      </a:r>
                    </a:p>
                  </a:txBody>
                  <a:tcPr marL="4594" marR="4594" marT="4594" marB="0">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1000" b="1" i="1" u="none" strike="noStrike">
                          <a:effectLst/>
                          <a:latin typeface="Calibri" panose="020F0502020204030204" pitchFamily="34" charset="0"/>
                        </a:rPr>
                        <a:t>All Occurrences</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effectLst/>
                          <a:latin typeface="Calibri" panose="020F0502020204030204" pitchFamily="34" charset="0"/>
                        </a:rPr>
                        <a:t>Electricity</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effectLst/>
                          <a:latin typeface="Calibri" panose="020F0502020204030204" pitchFamily="34" charset="0"/>
                        </a:rPr>
                        <a:t>Natural Gas</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effectLst/>
                          <a:latin typeface="Calibri" panose="020F0502020204030204" pitchFamily="34" charset="0"/>
                        </a:rPr>
                        <a:t>Fuel Oil</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effectLst/>
                          <a:latin typeface="Calibri" panose="020F0502020204030204" pitchFamily="34" charset="0"/>
                        </a:rPr>
                        <a:t>Propane</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effectLst/>
                          <a:latin typeface="Calibri" panose="020F0502020204030204" pitchFamily="34" charset="0"/>
                        </a:rPr>
                        <a:t>Other Fuels</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7463">
                <a:tc>
                  <a:txBody>
                    <a:bodyPr/>
                    <a:lstStyle/>
                    <a:p>
                      <a:pPr algn="l" fontAlgn="ctr"/>
                      <a:r>
                        <a:rPr lang="en-US" sz="1000" b="0" i="0" u="none" strike="noStrike" dirty="0">
                          <a:effectLst/>
                          <a:latin typeface="Calibri" panose="020F0502020204030204" pitchFamily="34" charset="0"/>
                        </a:rPr>
                        <a:t>       1.  Past Due Notice or Utility Disconnect Notice</a:t>
                      </a:r>
                    </a:p>
                  </a:txBody>
                  <a:tcPr marL="4594" marR="4594" marT="4594"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sz="1000" b="1" i="0" u="none" strike="noStrike">
                          <a:effectLst/>
                          <a:latin typeface="Calibri" panose="020F0502020204030204" pitchFamily="34" charset="0"/>
                        </a:rPr>
                        <a:t>73,140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n-US" sz="1000" b="0" i="0" u="none" strike="noStrike">
                          <a:effectLst/>
                          <a:latin typeface="Calibri" panose="020F0502020204030204" pitchFamily="34" charset="0"/>
                        </a:rPr>
                        <a:t>27,167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dirty="0">
                          <a:effectLst/>
                          <a:latin typeface="Calibri" panose="020F0502020204030204" pitchFamily="34" charset="0"/>
                        </a:rPr>
                        <a:t>45,973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dirty="0">
                          <a:effectLst/>
                          <a:latin typeface="Calibri" panose="020F0502020204030204" pitchFamily="34" charset="0"/>
                        </a:rPr>
                        <a:t>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n-US" sz="1000" b="0" i="0" u="none" strike="noStrike">
                          <a:effectLst/>
                          <a:latin typeface="Calibri" panose="020F0502020204030204" pitchFamily="34" charset="0"/>
                        </a:rPr>
                        <a:t>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n-US" sz="1000" b="0" i="0" u="none" strike="noStrike" dirty="0">
                          <a:effectLst/>
                          <a:latin typeface="Calibri" panose="020F0502020204030204" pitchFamily="34" charset="0"/>
                        </a:rPr>
                        <a:t> </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r>
              <a:tr h="167463">
                <a:tc>
                  <a:txBody>
                    <a:bodyPr/>
                    <a:lstStyle/>
                    <a:p>
                      <a:pPr algn="l" fontAlgn="ctr"/>
                      <a:r>
                        <a:rPr lang="en-US" sz="1000" b="0" i="0" u="none" strike="noStrike" dirty="0">
                          <a:effectLst/>
                          <a:latin typeface="Calibri" panose="020F0502020204030204" pitchFamily="34" charset="0"/>
                        </a:rPr>
                        <a:t>       2.  Imminent Risk of Running out of Fuel</a:t>
                      </a:r>
                    </a:p>
                  </a:txBody>
                  <a:tcPr marL="4594" marR="4594" marT="4594"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sz="1000" b="1" i="0" u="none" strike="noStrike">
                          <a:effectLst/>
                          <a:latin typeface="Calibri" panose="020F0502020204030204" pitchFamily="34" charset="0"/>
                        </a:rPr>
                        <a:t>53,124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n-US" sz="1000" b="0" i="0" u="none" strike="noStrike">
                          <a:effectLst/>
                          <a:latin typeface="Calibri" panose="020F0502020204030204" pitchFamily="34" charset="0"/>
                        </a:rPr>
                        <a:t>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n-US" sz="1000" b="0" i="0" u="none" strike="noStrike">
                          <a:effectLst/>
                          <a:latin typeface="Calibri" panose="020F0502020204030204" pitchFamily="34" charset="0"/>
                        </a:rPr>
                        <a:t>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n-US" sz="1000" b="0" i="0" u="none" strike="noStrike" dirty="0">
                          <a:effectLst/>
                          <a:latin typeface="Calibri" panose="020F0502020204030204" pitchFamily="34" charset="0"/>
                        </a:rPr>
                        <a:t>44,404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dirty="0">
                          <a:effectLst/>
                          <a:latin typeface="Calibri" panose="020F0502020204030204" pitchFamily="34" charset="0"/>
                        </a:rPr>
                        <a:t>6,490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dirty="0">
                          <a:effectLst/>
                          <a:latin typeface="Calibri" panose="020F0502020204030204" pitchFamily="34" charset="0"/>
                        </a:rPr>
                        <a:t>2,230 </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7463">
                <a:tc>
                  <a:txBody>
                    <a:bodyPr/>
                    <a:lstStyle/>
                    <a:p>
                      <a:pPr marL="398463" indent="-398463" algn="l" fontAlgn="ctr"/>
                      <a:r>
                        <a:rPr lang="en-US" sz="1000" b="0" i="0" u="none" strike="noStrike" dirty="0">
                          <a:effectLst/>
                          <a:latin typeface="Calibri" panose="020F0502020204030204" pitchFamily="34" charset="0"/>
                        </a:rPr>
                        <a:t>       </a:t>
                      </a:r>
                      <a:r>
                        <a:rPr lang="en-US" sz="1000" b="0" i="0" u="none" strike="noStrike" dirty="0" smtClean="0">
                          <a:solidFill>
                            <a:srgbClr val="000000"/>
                          </a:solidFill>
                          <a:effectLst/>
                          <a:latin typeface="Calibri" panose="020F0502020204030204" pitchFamily="34" charset="0"/>
                        </a:rPr>
                        <a:t>3.  Repair/Replacement of Operable Equipment to Prevent Imminent Home Energy Loss</a:t>
                      </a:r>
                      <a:endParaRPr lang="en-US" sz="1000" b="0" i="0" u="none" strike="noStrike" dirty="0">
                        <a:solidFill>
                          <a:srgbClr val="000000"/>
                        </a:solidFill>
                        <a:effectLst/>
                        <a:latin typeface="Calibri" panose="020F0502020204030204" pitchFamily="34" charset="0"/>
                      </a:endParaRPr>
                    </a:p>
                  </a:txBody>
                  <a:tcPr marL="4594" marR="4594" marT="4594"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b="1" i="0" u="none" strike="noStrike" dirty="0" smtClean="0">
                          <a:effectLst/>
                          <a:latin typeface="Calibri" panose="020F0502020204030204" pitchFamily="34" charset="0"/>
                        </a:rPr>
                        <a:t>0</a:t>
                      </a:r>
                      <a:endParaRPr lang="en-US" sz="1000" b="1" i="0" u="none" strike="noStrike" dirty="0">
                        <a:effectLst/>
                        <a:latin typeface="Calibri" panose="020F0502020204030204" pitchFamily="34" charset="0"/>
                      </a:endParaRP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FBFBF"/>
                    </a:solidFill>
                  </a:tcPr>
                </a:tc>
                <a:tc>
                  <a:txBody>
                    <a:bodyPr/>
                    <a:lstStyle/>
                    <a:p>
                      <a:pPr algn="ctr" fontAlgn="ctr"/>
                      <a:r>
                        <a:rPr lang="en-US" sz="1000" b="0" i="0" u="none" strike="noStrike" dirty="0">
                          <a:effectLst/>
                          <a:latin typeface="Calibri" panose="020F0502020204030204" pitchFamily="34" charset="0"/>
                        </a:rPr>
                        <a:t>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b="0" i="0" u="none" strike="noStrike" dirty="0">
                          <a:effectLst/>
                          <a:latin typeface="Calibri" panose="020F0502020204030204" pitchFamily="34" charset="0"/>
                        </a:rPr>
                        <a:t>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b="0" i="0" u="none" strike="noStrike" dirty="0">
                          <a:effectLst/>
                          <a:latin typeface="Calibri" panose="020F0502020204030204" pitchFamily="34" charset="0"/>
                        </a:rPr>
                        <a:t>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b="0" i="0" u="none" strike="noStrike" dirty="0">
                          <a:effectLst/>
                          <a:latin typeface="Calibri" panose="020F0502020204030204" pitchFamily="34" charset="0"/>
                        </a:rPr>
                        <a:t>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b="0" i="0" u="none" strike="noStrike" dirty="0">
                          <a:effectLst/>
                          <a:latin typeface="Calibri" panose="020F0502020204030204" pitchFamily="34" charset="0"/>
                        </a:rPr>
                        <a:t>0 </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7" name="Rectangle 6"/>
          <p:cNvSpPr/>
          <p:nvPr/>
        </p:nvSpPr>
        <p:spPr>
          <a:xfrm>
            <a:off x="304799" y="3962400"/>
            <a:ext cx="8610602" cy="152400"/>
          </a:xfrm>
          <a:prstGeom prst="rect">
            <a:avLst/>
          </a:prstGeom>
          <a:solidFill>
            <a:schemeClr val="accent1">
              <a:alpha val="0"/>
            </a:schemeClr>
          </a:solid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Tree>
    <p:extLst>
      <p:ext uri="{BB962C8B-B14F-4D97-AF65-F5344CB8AC3E}">
        <p14:creationId xmlns:p14="http://schemas.microsoft.com/office/powerpoint/2010/main" val="1724164198"/>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0" y="281622"/>
            <a:ext cx="9144000" cy="990600"/>
          </a:xfrm>
        </p:spPr>
        <p:txBody>
          <a:bodyPr>
            <a:noAutofit/>
          </a:bodyPr>
          <a:lstStyle/>
          <a:p>
            <a:pPr marL="2063750" indent="-1952625">
              <a:lnSpc>
                <a:spcPct val="80000"/>
              </a:lnSpc>
            </a:pPr>
            <a:r>
              <a:rPr lang="en-US" sz="2800" b="1" dirty="0">
                <a:latin typeface="Calibri" pitchFamily="34" charset="0"/>
              </a:rPr>
              <a:t>Section III: Completing the Restoration and Prevention Measures Section</a:t>
            </a:r>
            <a:endParaRPr lang="en-US" sz="2800" b="1" i="1" dirty="0">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53</a:t>
            </a:fld>
            <a:endParaRPr lang="en-US"/>
          </a:p>
        </p:txBody>
      </p:sp>
      <p:sp>
        <p:nvSpPr>
          <p:cNvPr id="10" name="Content Placeholder 2"/>
          <p:cNvSpPr>
            <a:spLocks noGrp="1"/>
          </p:cNvSpPr>
          <p:nvPr>
            <p:ph sz="quarter" idx="1"/>
          </p:nvPr>
        </p:nvSpPr>
        <p:spPr>
          <a:xfrm>
            <a:off x="76200" y="1600200"/>
            <a:ext cx="9067800" cy="5410200"/>
          </a:xfrm>
        </p:spPr>
        <p:txBody>
          <a:bodyPr>
            <a:noAutofit/>
          </a:bodyPr>
          <a:lstStyle/>
          <a:p>
            <a:pPr>
              <a:buSzPct val="100000"/>
              <a:buFont typeface="Arial" panose="020B0604020202020204" pitchFamily="34" charset="0"/>
              <a:buChar char="•"/>
            </a:pPr>
            <a:r>
              <a:rPr lang="en-US" sz="1600" b="1" dirty="0">
                <a:latin typeface="Calibri" pitchFamily="34" charset="0"/>
              </a:rPr>
              <a:t>Imminent Risk of Running out of Fuel. </a:t>
            </a:r>
            <a:r>
              <a:rPr lang="en-US" sz="1600" dirty="0">
                <a:latin typeface="Calibri" pitchFamily="34" charset="0"/>
              </a:rPr>
              <a:t>Grantees should report on the number of occurrences in which households were at imminent risk of running out of fuel at the time of application </a:t>
            </a:r>
            <a:r>
              <a:rPr lang="en-US" sz="1600" u="sng" dirty="0">
                <a:latin typeface="Calibri" pitchFamily="34" charset="0"/>
              </a:rPr>
              <a:t>and</a:t>
            </a:r>
            <a:r>
              <a:rPr lang="en-US" sz="1600" dirty="0">
                <a:latin typeface="Calibri" pitchFamily="34" charset="0"/>
              </a:rPr>
              <a:t> receipt of LIHEAP assistance resulted in the delivery of fuel. </a:t>
            </a:r>
            <a:r>
              <a:rPr lang="en-US" sz="1600" i="1" dirty="0">
                <a:latin typeface="Calibri" panose="020F0502020204030204" pitchFamily="34" charset="0"/>
              </a:rPr>
              <a:t>Households who are already out of fuel should not be counted in this section</a:t>
            </a:r>
            <a:r>
              <a:rPr lang="en-US" sz="1600" i="1" dirty="0" smtClean="0">
                <a:latin typeface="Calibri" panose="020F0502020204030204" pitchFamily="34" charset="0"/>
              </a:rPr>
              <a:t>.</a:t>
            </a:r>
            <a:endParaRPr lang="en-US" sz="200" dirty="0" smtClean="0">
              <a:latin typeface="Calibri" pitchFamily="34" charset="0"/>
            </a:endParaRPr>
          </a:p>
          <a:p>
            <a:pPr>
              <a:buFont typeface="Arial" panose="020B0604020202020204" pitchFamily="34" charset="0"/>
              <a:buChar char="•"/>
            </a:pPr>
            <a:endParaRPr lang="en-US" sz="200" dirty="0" smtClean="0">
              <a:latin typeface="Calibri" pitchFamily="34" charset="0"/>
            </a:endParaRPr>
          </a:p>
          <a:p>
            <a:pPr>
              <a:buFont typeface="Arial" panose="020B0604020202020204" pitchFamily="34" charset="0"/>
              <a:buChar char="•"/>
            </a:pPr>
            <a:endParaRPr lang="en-US" sz="200" dirty="0" smtClean="0">
              <a:latin typeface="Calibri" pitchFamily="34" charset="0"/>
            </a:endParaRPr>
          </a:p>
          <a:p>
            <a:pPr>
              <a:buFont typeface="Arial" panose="020B0604020202020204" pitchFamily="34" charset="0"/>
              <a:buChar char="•"/>
            </a:pPr>
            <a:endParaRPr lang="en-US" sz="200" dirty="0" smtClean="0">
              <a:latin typeface="Calibri" pitchFamily="34" charset="0"/>
            </a:endParaRPr>
          </a:p>
          <a:p>
            <a:pPr>
              <a:buFont typeface="Arial" panose="020B0604020202020204" pitchFamily="34" charset="0"/>
              <a:buChar char="•"/>
            </a:pPr>
            <a:endParaRPr lang="en-US" sz="200" dirty="0">
              <a:latin typeface="Calibri" pitchFamily="34" charset="0"/>
            </a:endParaRPr>
          </a:p>
          <a:p>
            <a:pPr>
              <a:buFont typeface="Arial" panose="020B0604020202020204" pitchFamily="34" charset="0"/>
              <a:buChar char="•"/>
            </a:pPr>
            <a:endParaRPr lang="en-US" sz="200" dirty="0" smtClean="0">
              <a:latin typeface="Calibri" pitchFamily="34" charset="0"/>
            </a:endParaRPr>
          </a:p>
          <a:p>
            <a:pPr>
              <a:buFont typeface="Arial" panose="020B0604020202020204" pitchFamily="34" charset="0"/>
              <a:buChar char="•"/>
            </a:pPr>
            <a:endParaRPr lang="en-US" sz="200" dirty="0">
              <a:latin typeface="Calibri" pitchFamily="34" charset="0"/>
            </a:endParaRPr>
          </a:p>
          <a:p>
            <a:pPr>
              <a:buFont typeface="Arial" panose="020B0604020202020204" pitchFamily="34" charset="0"/>
              <a:buChar char="•"/>
            </a:pPr>
            <a:endParaRPr lang="en-US" sz="200" dirty="0" smtClean="0">
              <a:latin typeface="Calibri" pitchFamily="34" charset="0"/>
            </a:endParaRPr>
          </a:p>
          <a:p>
            <a:pPr>
              <a:buFont typeface="Arial" panose="020B0604020202020204" pitchFamily="34" charset="0"/>
              <a:buChar char="•"/>
            </a:pPr>
            <a:endParaRPr lang="en-US" sz="200" dirty="0">
              <a:latin typeface="Calibri" pitchFamily="34" charset="0"/>
            </a:endParaRPr>
          </a:p>
          <a:p>
            <a:pPr>
              <a:buFont typeface="Arial" panose="020B0604020202020204" pitchFamily="34" charset="0"/>
              <a:buChar char="•"/>
            </a:pPr>
            <a:endParaRPr lang="en-US" sz="200" dirty="0" smtClean="0">
              <a:latin typeface="Calibri" pitchFamily="34" charset="0"/>
            </a:endParaRPr>
          </a:p>
          <a:p>
            <a:pPr>
              <a:buFont typeface="Arial" panose="020B0604020202020204" pitchFamily="34" charset="0"/>
              <a:buChar char="•"/>
            </a:pPr>
            <a:endParaRPr lang="en-US" sz="200" dirty="0">
              <a:latin typeface="Calibri" pitchFamily="34" charset="0"/>
            </a:endParaRPr>
          </a:p>
          <a:p>
            <a:pPr>
              <a:buFont typeface="Arial" panose="020B0604020202020204" pitchFamily="34" charset="0"/>
              <a:buChar char="•"/>
            </a:pPr>
            <a:endParaRPr lang="en-US" sz="200" dirty="0" smtClean="0">
              <a:latin typeface="Calibri" pitchFamily="34" charset="0"/>
            </a:endParaRPr>
          </a:p>
          <a:p>
            <a:pPr marL="346075" indent="-346075">
              <a:buSzPct val="90000"/>
              <a:buFont typeface="Arial" pitchFamily="34" charset="0"/>
              <a:buChar char="•"/>
            </a:pPr>
            <a:endParaRPr lang="en-US" sz="200" dirty="0">
              <a:solidFill>
                <a:srgbClr val="FF0000"/>
              </a:solidFill>
              <a:latin typeface="Calibri" pitchFamily="34" charset="0"/>
            </a:endParaRPr>
          </a:p>
          <a:p>
            <a:pPr marL="346075" lvl="0" indent="-346075">
              <a:buSzPct val="90000"/>
              <a:buFont typeface="Arial" pitchFamily="34" charset="0"/>
              <a:buChar char="•"/>
            </a:pPr>
            <a:endParaRPr lang="en-US" sz="500" dirty="0">
              <a:latin typeface="Calibri" pitchFamily="34" charset="0"/>
            </a:endParaRPr>
          </a:p>
          <a:p>
            <a:pPr lvl="0">
              <a:buSzPct val="90000"/>
              <a:buFont typeface="Wingdings" panose="05000000000000000000" pitchFamily="2" charset="2"/>
              <a:buChar char="Ø"/>
            </a:pPr>
            <a:r>
              <a:rPr lang="en-US" sz="1200" b="1" dirty="0" smtClean="0">
                <a:latin typeface="Calibri" pitchFamily="34" charset="0"/>
              </a:rPr>
              <a:t>Energy </a:t>
            </a:r>
            <a:r>
              <a:rPr lang="en-US" sz="1200" b="1" dirty="0">
                <a:latin typeface="Calibri" pitchFamily="34" charset="0"/>
              </a:rPr>
              <a:t>Source </a:t>
            </a:r>
            <a:r>
              <a:rPr lang="en-US" sz="1200" dirty="0" smtClean="0">
                <a:latin typeface="Calibri" pitchFamily="34" charset="0"/>
              </a:rPr>
              <a:t>– Breakdown </a:t>
            </a:r>
            <a:r>
              <a:rPr lang="en-US" sz="1200" dirty="0">
                <a:latin typeface="Calibri" pitchFamily="34" charset="0"/>
              </a:rPr>
              <a:t>of the number of occurrences in which LIHEAP assistance was used to prevent a </a:t>
            </a:r>
            <a:r>
              <a:rPr lang="en-US" sz="1200" dirty="0" smtClean="0">
                <a:latin typeface="Calibri" pitchFamily="34" charset="0"/>
              </a:rPr>
              <a:t>household</a:t>
            </a:r>
            <a:r>
              <a:rPr lang="en-US" sz="1200" dirty="0">
                <a:latin typeface="Calibri" pitchFamily="34" charset="0"/>
              </a:rPr>
              <a:t> </a:t>
            </a:r>
            <a:r>
              <a:rPr lang="en-US" sz="1200" dirty="0" smtClean="0">
                <a:latin typeface="Calibri" pitchFamily="34" charset="0"/>
              </a:rPr>
              <a:t>in imminent risk of running out of fuel from losing their </a:t>
            </a:r>
            <a:r>
              <a:rPr lang="en-US" sz="1200" dirty="0">
                <a:latin typeface="Calibri" pitchFamily="34" charset="0"/>
              </a:rPr>
              <a:t>home energy service, </a:t>
            </a:r>
            <a:r>
              <a:rPr lang="en-US" sz="1200" u="sng" dirty="0">
                <a:latin typeface="Calibri" pitchFamily="34" charset="0"/>
              </a:rPr>
              <a:t>based on the fuel source where the LIHEAP benefit was applied</a:t>
            </a:r>
            <a:r>
              <a:rPr lang="en-US" sz="1200" dirty="0">
                <a:latin typeface="Calibri" pitchFamily="34" charset="0"/>
              </a:rPr>
              <a:t>. Please note that in some cases this may not be the household’s primary fuel source. </a:t>
            </a:r>
          </a:p>
          <a:p>
            <a:pPr lvl="1">
              <a:buSzPct val="90000"/>
              <a:buFont typeface="Arial" panose="020B0604020202020204" pitchFamily="34" charset="0"/>
              <a:buChar char="•"/>
            </a:pPr>
            <a:r>
              <a:rPr lang="en-US" sz="1200" b="1" dirty="0">
                <a:solidFill>
                  <a:srgbClr val="C00000"/>
                </a:solidFill>
                <a:latin typeface="Calibri" pitchFamily="34" charset="0"/>
              </a:rPr>
              <a:t>Note: </a:t>
            </a:r>
            <a:r>
              <a:rPr lang="en-US" sz="1200" dirty="0">
                <a:latin typeface="Calibri" pitchFamily="34" charset="0"/>
              </a:rPr>
              <a:t>Electricity and Natural Gas columns are “blacked-out” because these are utility fuel sources. Also, households could have experienced multiple instances in which LIHEAP assistance was used to prevent the loss of their energy service. </a:t>
            </a:r>
            <a:r>
              <a:rPr lang="en-US" sz="1200" b="1" dirty="0">
                <a:latin typeface="Calibri" pitchFamily="34" charset="0"/>
              </a:rPr>
              <a:t>Please note that each separate occurrence should be reported on in this section.</a:t>
            </a:r>
            <a:endParaRPr lang="en-US" sz="1200" dirty="0">
              <a:latin typeface="Calibri" pitchFamily="34" charset="0"/>
            </a:endParaRPr>
          </a:p>
          <a:p>
            <a:pPr lvl="0">
              <a:buSzPct val="90000"/>
              <a:buFont typeface="Wingdings" panose="05000000000000000000" pitchFamily="2" charset="2"/>
              <a:buChar char="Ø"/>
            </a:pPr>
            <a:r>
              <a:rPr lang="en-US" sz="1200" b="1" dirty="0" smtClean="0">
                <a:latin typeface="Calibri" pitchFamily="34" charset="0"/>
              </a:rPr>
              <a:t>All </a:t>
            </a:r>
            <a:r>
              <a:rPr lang="en-US" sz="1200" b="1" dirty="0">
                <a:latin typeface="Calibri" pitchFamily="34" charset="0"/>
              </a:rPr>
              <a:t>Occurrences </a:t>
            </a:r>
            <a:r>
              <a:rPr lang="en-US" sz="1200" dirty="0">
                <a:latin typeface="Calibri" pitchFamily="34" charset="0"/>
              </a:rPr>
              <a:t>– This is a sum of the total number of instances in which LIHEAP assistance was used to deliver fuel to a household at risk of running out of fuel during the fiscal year. </a:t>
            </a:r>
          </a:p>
          <a:p>
            <a:pPr marL="666115" lvl="1" indent="-346075">
              <a:buSzPct val="90000"/>
              <a:buFont typeface="Arial" pitchFamily="34" charset="0"/>
              <a:buChar char="•"/>
            </a:pPr>
            <a:r>
              <a:rPr lang="en-US" sz="1200" b="1" dirty="0">
                <a:solidFill>
                  <a:srgbClr val="C00000"/>
                </a:solidFill>
                <a:latin typeface="Calibri" pitchFamily="34" charset="0"/>
              </a:rPr>
              <a:t>Note: </a:t>
            </a:r>
            <a:r>
              <a:rPr lang="en-US" sz="1200" dirty="0">
                <a:latin typeface="Calibri" pitchFamily="34" charset="0"/>
              </a:rPr>
              <a:t>The All Occurrences field will be auto-calculated “on-the-fly” as grantees input data into the Energy Source columns. </a:t>
            </a:r>
            <a:endParaRPr lang="en-US" sz="1200" dirty="0">
              <a:solidFill>
                <a:srgbClr val="FF0000"/>
              </a:solidFill>
              <a:latin typeface="Calibri" pitchFamily="34" charset="0"/>
            </a:endParaRPr>
          </a:p>
          <a:p>
            <a:pPr marL="320040" lvl="1" indent="0">
              <a:spcBef>
                <a:spcPts val="0"/>
              </a:spcBef>
              <a:buNone/>
            </a:pPr>
            <a:endParaRPr lang="en-US" sz="500" dirty="0">
              <a:latin typeface="Calibri" pitchFamily="34" charset="0"/>
            </a:endParaRPr>
          </a:p>
          <a:p>
            <a:pPr marL="320040" lvl="1" indent="-320040">
              <a:spcBef>
                <a:spcPts val="0"/>
              </a:spcBef>
              <a:buClr>
                <a:schemeClr val="accent2"/>
              </a:buClr>
              <a:buSzPct val="90000"/>
              <a:buFont typeface="Wingdings" panose="05000000000000000000" pitchFamily="2" charset="2"/>
              <a:buChar char="Ø"/>
            </a:pPr>
            <a:r>
              <a:rPr lang="en-US" sz="1200" b="1" dirty="0">
                <a:latin typeface="Calibri" pitchFamily="34" charset="0"/>
              </a:rPr>
              <a:t>Pre-pay Clients </a:t>
            </a:r>
            <a:r>
              <a:rPr lang="en-US" sz="1200" dirty="0">
                <a:latin typeface="Calibri" pitchFamily="34" charset="0"/>
              </a:rPr>
              <a:t>– For FY 2016, electric pre-pay clients whose account </a:t>
            </a:r>
            <a:r>
              <a:rPr lang="en-US" sz="1200" dirty="0" smtClean="0">
                <a:latin typeface="Calibri" pitchFamily="34" charset="0"/>
              </a:rPr>
              <a:t>was low on funds, </a:t>
            </a:r>
            <a:r>
              <a:rPr lang="en-US" sz="1200" dirty="0">
                <a:latin typeface="Calibri" pitchFamily="34" charset="0"/>
              </a:rPr>
              <a:t>and who </a:t>
            </a:r>
            <a:r>
              <a:rPr lang="en-US" sz="1200" dirty="0" smtClean="0">
                <a:latin typeface="Calibri" pitchFamily="34" charset="0"/>
              </a:rPr>
              <a:t>received a LIHEAP benefit that prevented the loss of their energy </a:t>
            </a:r>
            <a:r>
              <a:rPr lang="en-US" sz="1200" dirty="0">
                <a:latin typeface="Calibri" pitchFamily="34" charset="0"/>
              </a:rPr>
              <a:t>service </a:t>
            </a:r>
            <a:r>
              <a:rPr lang="en-US" sz="1200" u="sng" dirty="0" smtClean="0">
                <a:latin typeface="Calibri" pitchFamily="34" charset="0"/>
              </a:rPr>
              <a:t>should </a:t>
            </a:r>
            <a:r>
              <a:rPr lang="en-US" sz="1200" u="sng" dirty="0">
                <a:latin typeface="Calibri" pitchFamily="34" charset="0"/>
              </a:rPr>
              <a:t>be reported in Line 1 </a:t>
            </a:r>
            <a:r>
              <a:rPr lang="en-US" sz="1200" u="sng" dirty="0" smtClean="0">
                <a:latin typeface="Calibri" pitchFamily="34" charset="0"/>
              </a:rPr>
              <a:t>(“Past Due or Disconnect Notice”) </a:t>
            </a:r>
            <a:r>
              <a:rPr lang="en-US" sz="1200" u="sng" dirty="0">
                <a:latin typeface="Calibri" pitchFamily="34" charset="0"/>
              </a:rPr>
              <a:t>under electricity</a:t>
            </a:r>
            <a:r>
              <a:rPr lang="en-US" sz="1200" dirty="0">
                <a:latin typeface="Calibri" pitchFamily="34" charset="0"/>
              </a:rPr>
              <a:t>. If applicable, grantees should include a note </a:t>
            </a:r>
            <a:r>
              <a:rPr lang="en-US" sz="1200" dirty="0" smtClean="0">
                <a:latin typeface="Calibri" pitchFamily="34" charset="0"/>
              </a:rPr>
              <a:t>of this in </a:t>
            </a:r>
            <a:r>
              <a:rPr lang="en-US" sz="1200" dirty="0">
                <a:latin typeface="Calibri" pitchFamily="34" charset="0"/>
              </a:rPr>
              <a:t>their form. Please </a:t>
            </a:r>
            <a:r>
              <a:rPr lang="en-US" sz="1200" dirty="0" smtClean="0">
                <a:latin typeface="Calibri" pitchFamily="34" charset="0"/>
              </a:rPr>
              <a:t>note </a:t>
            </a:r>
            <a:r>
              <a:rPr lang="en-US" sz="1200" dirty="0">
                <a:latin typeface="Calibri" pitchFamily="34" charset="0"/>
              </a:rPr>
              <a:t>that this guidance may change for FY 2017. </a:t>
            </a:r>
          </a:p>
          <a:p>
            <a:pPr marL="320040" lvl="1" indent="-320040">
              <a:spcBef>
                <a:spcPts val="0"/>
              </a:spcBef>
              <a:buClr>
                <a:schemeClr val="accent2"/>
              </a:buClr>
              <a:buSzPct val="90000"/>
              <a:buFont typeface="Wingdings" panose="05000000000000000000" pitchFamily="2" charset="2"/>
              <a:buChar char="Ø"/>
            </a:pPr>
            <a:endParaRPr lang="en-US" sz="1200" dirty="0">
              <a:latin typeface="Calibri" pitchFamily="34" charset="0"/>
            </a:endParaRPr>
          </a:p>
          <a:p>
            <a:pPr marL="320040" lvl="1" indent="0">
              <a:spcBef>
                <a:spcPts val="0"/>
              </a:spcBef>
              <a:buNone/>
            </a:pPr>
            <a:endParaRPr lang="en-US" sz="2400" dirty="0">
              <a:latin typeface="Calibri"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1806264019"/>
              </p:ext>
            </p:extLst>
          </p:nvPr>
        </p:nvGraphicFramePr>
        <p:xfrm>
          <a:off x="285749" y="2743200"/>
          <a:ext cx="8572502" cy="1530660"/>
        </p:xfrm>
        <a:graphic>
          <a:graphicData uri="http://schemas.openxmlformats.org/drawingml/2006/table">
            <a:tbl>
              <a:tblPr/>
              <a:tblGrid>
                <a:gridCol w="4249988"/>
                <a:gridCol w="720419"/>
                <a:gridCol w="720419"/>
                <a:gridCol w="720419"/>
                <a:gridCol w="720419"/>
                <a:gridCol w="720419"/>
                <a:gridCol w="720419"/>
              </a:tblGrid>
              <a:tr h="156444">
                <a:tc gridSpan="7">
                  <a:txBody>
                    <a:bodyPr/>
                    <a:lstStyle/>
                    <a:p>
                      <a:pPr algn="ctr" fontAlgn="ctr"/>
                      <a:r>
                        <a:rPr lang="en-US" sz="1000" b="1" i="0" u="none" strike="noStrike" dirty="0">
                          <a:effectLst/>
                          <a:latin typeface="Arial" panose="020B0604020202020204" pitchFamily="34" charset="0"/>
                        </a:rPr>
                        <a:t>VII.  PREVENTION OF LOSS OF HOME ENERGY SERVICE</a:t>
                      </a:r>
                    </a:p>
                  </a:txBody>
                  <a:tcPr marL="4594" marR="4594" marT="45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20445">
                <a:tc>
                  <a:txBody>
                    <a:bodyPr/>
                    <a:lstStyle/>
                    <a:p>
                      <a:pPr algn="l" fontAlgn="t"/>
                      <a:r>
                        <a:rPr lang="en-US" sz="1000" b="1" i="0" u="none" strike="noStrike" dirty="0">
                          <a:solidFill>
                            <a:srgbClr val="C00000"/>
                          </a:solidFill>
                          <a:effectLst/>
                          <a:latin typeface="Calibri" panose="020F0502020204030204" pitchFamily="34" charset="0"/>
                        </a:rPr>
                        <a:t> </a:t>
                      </a:r>
                    </a:p>
                  </a:txBody>
                  <a:tcPr marL="4594" marR="4594" marT="4594" marB="0">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l" fontAlgn="t"/>
                      <a:r>
                        <a:rPr lang="en-US" sz="1000" b="1" i="0" u="none" strike="noStrike">
                          <a:solidFill>
                            <a:srgbClr val="C00000"/>
                          </a:solidFill>
                          <a:effectLst/>
                          <a:latin typeface="Calibri" panose="020F0502020204030204" pitchFamily="34" charset="0"/>
                        </a:rPr>
                        <a:t> </a:t>
                      </a:r>
                    </a:p>
                  </a:txBody>
                  <a:tcPr marL="4594" marR="4594" marT="4594" marB="0">
                    <a:lnL>
                      <a:noFill/>
                    </a:lnL>
                    <a:lnR>
                      <a:noFill/>
                    </a:lnR>
                    <a:lnT w="6350" cap="flat" cmpd="sng" algn="ctr">
                      <a:solidFill>
                        <a:srgbClr val="000000"/>
                      </a:solidFill>
                      <a:prstDash val="solid"/>
                      <a:round/>
                      <a:headEnd type="none" w="med" len="med"/>
                      <a:tailEnd type="none" w="med" len="med"/>
                    </a:lnT>
                    <a:lnB>
                      <a:noFill/>
                    </a:lnB>
                    <a:solidFill>
                      <a:srgbClr val="D9D9D9"/>
                    </a:solidFill>
                  </a:tcPr>
                </a:tc>
                <a:tc gridSpan="5">
                  <a:txBody>
                    <a:bodyPr/>
                    <a:lstStyle/>
                    <a:p>
                      <a:pPr algn="ctr" fontAlgn="b"/>
                      <a:r>
                        <a:rPr lang="en-US" sz="1000" b="1" i="0" u="none" strike="noStrike" dirty="0">
                          <a:effectLst/>
                          <a:latin typeface="Calibri" panose="020F0502020204030204" pitchFamily="34" charset="0"/>
                        </a:rPr>
                        <a:t> </a:t>
                      </a:r>
                    </a:p>
                  </a:txBody>
                  <a:tcPr marL="4594" marR="4594" marT="4594"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20445">
                <a:tc>
                  <a:txBody>
                    <a:bodyPr/>
                    <a:lstStyle/>
                    <a:p>
                      <a:pPr algn="l" fontAlgn="t"/>
                      <a:endParaRPr lang="en-US" sz="1000" b="1" i="0" u="none" strike="noStrike" dirty="0">
                        <a:solidFill>
                          <a:srgbClr val="C00000"/>
                        </a:solidFill>
                        <a:effectLst/>
                        <a:latin typeface="Calibri" panose="020F0502020204030204" pitchFamily="34" charset="0"/>
                      </a:endParaRPr>
                    </a:p>
                  </a:txBody>
                  <a:tcPr marL="4594" marR="4594" marT="4594" marB="0">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t"/>
                      <a:endParaRPr lang="en-US" sz="1000" b="1" i="0" u="none" strike="noStrike" dirty="0">
                        <a:solidFill>
                          <a:srgbClr val="C00000"/>
                        </a:solidFill>
                        <a:effectLst/>
                        <a:latin typeface="Calibri" panose="020F0502020204030204" pitchFamily="34" charset="0"/>
                      </a:endParaRPr>
                    </a:p>
                  </a:txBody>
                  <a:tcPr marL="4594" marR="4594" marT="4594" marB="0">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gridSpan="5">
                  <a:txBody>
                    <a:bodyPr/>
                    <a:lstStyle/>
                    <a:p>
                      <a:pPr algn="ctr" fontAlgn="ctr"/>
                      <a:r>
                        <a:rPr lang="en-US" sz="1000" b="1" i="0" u="none" strike="noStrike" dirty="0">
                          <a:effectLst/>
                          <a:latin typeface="Calibri" panose="020F0502020204030204" pitchFamily="34" charset="0"/>
                        </a:rPr>
                        <a:t>Energy Source </a:t>
                      </a:r>
                      <a:r>
                        <a:rPr lang="en-US" sz="1000" b="1" i="1" u="none" strike="noStrike" dirty="0">
                          <a:effectLst/>
                          <a:latin typeface="Calibri" panose="020F0502020204030204" pitchFamily="34" charset="0"/>
                        </a:rPr>
                        <a:t>(where LIHEAP benefit was applied)</a:t>
                      </a:r>
                      <a:endParaRPr lang="en-US" sz="1000" b="1" i="0" u="none" strike="noStrike" dirty="0">
                        <a:effectLst/>
                        <a:latin typeface="Calibri" panose="020F0502020204030204" pitchFamily="34" charset="0"/>
                      </a:endParaRP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75899">
                <a:tc>
                  <a:txBody>
                    <a:bodyPr/>
                    <a:lstStyle/>
                    <a:p>
                      <a:pPr algn="l" fontAlgn="t"/>
                      <a:r>
                        <a:rPr lang="en-US" sz="1000" b="1" i="0" u="none" strike="noStrike" dirty="0">
                          <a:effectLst/>
                          <a:latin typeface="Calibri" panose="020F0502020204030204" pitchFamily="34" charset="0"/>
                        </a:rPr>
                        <a:t>A.   All Occurrences of LIHEAP Households that Had:</a:t>
                      </a:r>
                    </a:p>
                  </a:txBody>
                  <a:tcPr marL="4594" marR="4594" marT="4594" marB="0">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1000" b="1" i="1" u="none" strike="noStrike" dirty="0">
                          <a:effectLst/>
                          <a:latin typeface="Calibri" panose="020F0502020204030204" pitchFamily="34" charset="0"/>
                        </a:rPr>
                        <a:t>All Occurrences</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effectLst/>
                          <a:latin typeface="Calibri" panose="020F0502020204030204" pitchFamily="34" charset="0"/>
                        </a:rPr>
                        <a:t>Electricity</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effectLst/>
                          <a:latin typeface="Calibri" panose="020F0502020204030204" pitchFamily="34" charset="0"/>
                        </a:rPr>
                        <a:t>Natural Gas</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effectLst/>
                          <a:latin typeface="Calibri" panose="020F0502020204030204" pitchFamily="34" charset="0"/>
                        </a:rPr>
                        <a:t>Fuel Oil</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effectLst/>
                          <a:latin typeface="Calibri" panose="020F0502020204030204" pitchFamily="34" charset="0"/>
                        </a:rPr>
                        <a:t>Propane</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effectLst/>
                          <a:latin typeface="Calibri" panose="020F0502020204030204" pitchFamily="34" charset="0"/>
                        </a:rPr>
                        <a:t>Other Fuels</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9334">
                <a:tc>
                  <a:txBody>
                    <a:bodyPr/>
                    <a:lstStyle/>
                    <a:p>
                      <a:pPr algn="l" fontAlgn="ctr"/>
                      <a:r>
                        <a:rPr lang="en-US" sz="1000" b="0" i="0" u="none" strike="noStrike" dirty="0">
                          <a:effectLst/>
                          <a:latin typeface="Calibri" panose="020F0502020204030204" pitchFamily="34" charset="0"/>
                        </a:rPr>
                        <a:t>       1.  Past Due Notice or Utility Disconnect Notice</a:t>
                      </a:r>
                    </a:p>
                  </a:txBody>
                  <a:tcPr marL="4594" marR="4594" marT="4594"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sz="1000" b="1" i="0" u="none" strike="noStrike" dirty="0">
                          <a:effectLst/>
                          <a:latin typeface="Calibri" panose="020F0502020204030204" pitchFamily="34" charset="0"/>
                        </a:rPr>
                        <a:t>73,140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n-US" sz="1000" b="0" i="0" u="none" strike="noStrike">
                          <a:effectLst/>
                          <a:latin typeface="Calibri" panose="020F0502020204030204" pitchFamily="34" charset="0"/>
                        </a:rPr>
                        <a:t>27,167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dirty="0">
                          <a:effectLst/>
                          <a:latin typeface="Calibri" panose="020F0502020204030204" pitchFamily="34" charset="0"/>
                        </a:rPr>
                        <a:t>45,973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dirty="0">
                          <a:effectLst/>
                          <a:latin typeface="Calibri" panose="020F0502020204030204" pitchFamily="34" charset="0"/>
                        </a:rPr>
                        <a:t>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n-US" sz="1000" b="0" i="0" u="none" strike="noStrike">
                          <a:effectLst/>
                          <a:latin typeface="Calibri" panose="020F0502020204030204" pitchFamily="34" charset="0"/>
                        </a:rPr>
                        <a:t>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n-US" sz="1000" b="0" i="0" u="none" strike="noStrike" dirty="0">
                          <a:effectLst/>
                          <a:latin typeface="Calibri" panose="020F0502020204030204" pitchFamily="34" charset="0"/>
                        </a:rPr>
                        <a:t> </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r>
              <a:tr h="0">
                <a:tc>
                  <a:txBody>
                    <a:bodyPr/>
                    <a:lstStyle/>
                    <a:p>
                      <a:pPr algn="l" fontAlgn="ctr"/>
                      <a:r>
                        <a:rPr lang="en-US" sz="1000" b="0" i="0" u="none" strike="noStrike" dirty="0">
                          <a:effectLst/>
                          <a:latin typeface="Calibri" panose="020F0502020204030204" pitchFamily="34" charset="0"/>
                        </a:rPr>
                        <a:t>       2.  Imminent Risk of Running out of Fuel</a:t>
                      </a:r>
                    </a:p>
                  </a:txBody>
                  <a:tcPr marL="4594" marR="4594" marT="4594"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sz="1000" b="1" i="0" u="none" strike="noStrike" dirty="0">
                          <a:effectLst/>
                          <a:latin typeface="Calibri" panose="020F0502020204030204" pitchFamily="34" charset="0"/>
                        </a:rPr>
                        <a:t>53,124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n-US" sz="1000" b="0" i="0" u="none" strike="noStrike" dirty="0">
                          <a:effectLst/>
                          <a:latin typeface="Calibri" panose="020F0502020204030204" pitchFamily="34" charset="0"/>
                        </a:rPr>
                        <a:t>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n-US" sz="1000" b="0" i="0" u="none" strike="noStrike">
                          <a:effectLst/>
                          <a:latin typeface="Calibri" panose="020F0502020204030204" pitchFamily="34" charset="0"/>
                        </a:rPr>
                        <a:t>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n-US" sz="1000" b="0" i="0" u="none" strike="noStrike" dirty="0">
                          <a:effectLst/>
                          <a:latin typeface="Calibri" panose="020F0502020204030204" pitchFamily="34" charset="0"/>
                        </a:rPr>
                        <a:t>44,404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dirty="0">
                          <a:effectLst/>
                          <a:latin typeface="Calibri" panose="020F0502020204030204" pitchFamily="34" charset="0"/>
                        </a:rPr>
                        <a:t>6,490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dirty="0">
                          <a:effectLst/>
                          <a:latin typeface="Calibri" panose="020F0502020204030204" pitchFamily="34" charset="0"/>
                        </a:rPr>
                        <a:t>2,230 </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75899">
                <a:tc>
                  <a:txBody>
                    <a:bodyPr/>
                    <a:lstStyle/>
                    <a:p>
                      <a:pPr marL="398463" indent="-398463" algn="l" fontAlgn="ctr"/>
                      <a:r>
                        <a:rPr lang="en-US" sz="1000" b="0" i="0" u="none" strike="noStrike" dirty="0">
                          <a:effectLst/>
                          <a:latin typeface="Calibri" panose="020F0502020204030204" pitchFamily="34" charset="0"/>
                        </a:rPr>
                        <a:t>       </a:t>
                      </a:r>
                      <a:r>
                        <a:rPr lang="en-US" sz="1000" b="0" i="0" u="none" strike="noStrike" dirty="0" smtClean="0">
                          <a:solidFill>
                            <a:srgbClr val="000000"/>
                          </a:solidFill>
                          <a:effectLst/>
                          <a:latin typeface="Calibri" panose="020F0502020204030204" pitchFamily="34" charset="0"/>
                        </a:rPr>
                        <a:t>3.  Repair/Replacement of Operable Equipment to Prevent Imminent Home Energy Loss</a:t>
                      </a:r>
                      <a:endParaRPr lang="en-US" sz="1000" b="0" i="0" u="none" strike="noStrike" dirty="0">
                        <a:solidFill>
                          <a:srgbClr val="000000"/>
                        </a:solidFill>
                        <a:effectLst/>
                        <a:latin typeface="Calibri" panose="020F0502020204030204" pitchFamily="34" charset="0"/>
                      </a:endParaRPr>
                    </a:p>
                  </a:txBody>
                  <a:tcPr marL="4594" marR="4594" marT="4594"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b="1" i="0" u="none" strike="noStrike" dirty="0" smtClean="0">
                          <a:effectLst/>
                          <a:latin typeface="Calibri" panose="020F0502020204030204" pitchFamily="34" charset="0"/>
                        </a:rPr>
                        <a:t>0</a:t>
                      </a:r>
                      <a:endParaRPr lang="en-US" sz="1000" b="1" i="0" u="none" strike="noStrike" dirty="0">
                        <a:effectLst/>
                        <a:latin typeface="Calibri" panose="020F0502020204030204" pitchFamily="34" charset="0"/>
                      </a:endParaRP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FBFBF"/>
                    </a:solidFill>
                  </a:tcPr>
                </a:tc>
                <a:tc>
                  <a:txBody>
                    <a:bodyPr/>
                    <a:lstStyle/>
                    <a:p>
                      <a:pPr algn="ctr" fontAlgn="ctr"/>
                      <a:r>
                        <a:rPr lang="en-US" sz="1000" b="0" i="0" u="none" strike="noStrike" dirty="0">
                          <a:effectLst/>
                          <a:latin typeface="Calibri" panose="020F0502020204030204" pitchFamily="34" charset="0"/>
                        </a:rPr>
                        <a:t>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b="0" i="0" u="none" strike="noStrike" dirty="0">
                          <a:effectLst/>
                          <a:latin typeface="Calibri" panose="020F0502020204030204" pitchFamily="34" charset="0"/>
                        </a:rPr>
                        <a:t>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b="0" i="0" u="none" strike="noStrike" dirty="0">
                          <a:effectLst/>
                          <a:latin typeface="Calibri" panose="020F0502020204030204" pitchFamily="34" charset="0"/>
                        </a:rPr>
                        <a:t>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b="0" i="0" u="none" strike="noStrike" dirty="0">
                          <a:effectLst/>
                          <a:latin typeface="Calibri" panose="020F0502020204030204" pitchFamily="34" charset="0"/>
                        </a:rPr>
                        <a:t>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b="0" i="0" u="none" strike="noStrike" dirty="0">
                          <a:effectLst/>
                          <a:latin typeface="Calibri" panose="020F0502020204030204" pitchFamily="34" charset="0"/>
                        </a:rPr>
                        <a:t>0 </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8" name="Rectangle 7"/>
          <p:cNvSpPr/>
          <p:nvPr/>
        </p:nvSpPr>
        <p:spPr>
          <a:xfrm>
            <a:off x="285749" y="3810000"/>
            <a:ext cx="8572502" cy="152400"/>
          </a:xfrm>
          <a:prstGeom prst="rect">
            <a:avLst/>
          </a:prstGeom>
          <a:solidFill>
            <a:schemeClr val="accent1">
              <a:alpha val="0"/>
            </a:schemeClr>
          </a:solid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Tree>
    <p:extLst>
      <p:ext uri="{BB962C8B-B14F-4D97-AF65-F5344CB8AC3E}">
        <p14:creationId xmlns:p14="http://schemas.microsoft.com/office/powerpoint/2010/main" val="3692507520"/>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0" y="281622"/>
            <a:ext cx="9144000" cy="990600"/>
          </a:xfrm>
        </p:spPr>
        <p:txBody>
          <a:bodyPr>
            <a:noAutofit/>
          </a:bodyPr>
          <a:lstStyle/>
          <a:p>
            <a:pPr marL="2063750" indent="-1952625">
              <a:lnSpc>
                <a:spcPct val="80000"/>
              </a:lnSpc>
            </a:pPr>
            <a:r>
              <a:rPr lang="en-US" sz="2800" b="1" dirty="0">
                <a:latin typeface="Calibri" pitchFamily="34" charset="0"/>
              </a:rPr>
              <a:t>Section III: Completing the Restoration and Prevention Measures Section</a:t>
            </a:r>
            <a:endParaRPr lang="en-US" sz="2800" b="1" i="1" dirty="0">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54</a:t>
            </a:fld>
            <a:endParaRPr lang="en-US"/>
          </a:p>
        </p:txBody>
      </p:sp>
      <p:sp>
        <p:nvSpPr>
          <p:cNvPr id="10" name="Content Placeholder 2"/>
          <p:cNvSpPr>
            <a:spLocks noGrp="1"/>
          </p:cNvSpPr>
          <p:nvPr>
            <p:ph sz="quarter" idx="1"/>
          </p:nvPr>
        </p:nvSpPr>
        <p:spPr>
          <a:xfrm>
            <a:off x="228600" y="1676400"/>
            <a:ext cx="8763000" cy="5105400"/>
          </a:xfrm>
        </p:spPr>
        <p:txBody>
          <a:bodyPr>
            <a:noAutofit/>
          </a:bodyPr>
          <a:lstStyle/>
          <a:p>
            <a:pPr>
              <a:buSzPct val="100000"/>
              <a:buFont typeface="Arial" panose="020B0604020202020204" pitchFamily="34" charset="0"/>
              <a:buChar char="•"/>
            </a:pPr>
            <a:r>
              <a:rPr lang="en-US" sz="1800" b="1" dirty="0">
                <a:latin typeface="Calibri" pitchFamily="34" charset="0"/>
              </a:rPr>
              <a:t>Repair/Replacement of Operable Equipment to Prevent Imminent Home Energy Loss. </a:t>
            </a:r>
            <a:r>
              <a:rPr lang="en-US" sz="1800" dirty="0">
                <a:latin typeface="Calibri" pitchFamily="34" charset="0"/>
              </a:rPr>
              <a:t>Grantees should report on the number of occurrences in which LIHEAP Heating/Cooling equipment repair or replacement prevented a household’s loss of energy service. </a:t>
            </a:r>
            <a:r>
              <a:rPr lang="en-US" sz="1800" i="1" dirty="0">
                <a:latin typeface="Calibri" panose="020F0502020204030204" pitchFamily="34" charset="0"/>
              </a:rPr>
              <a:t>Households </a:t>
            </a:r>
            <a:r>
              <a:rPr lang="en-US" sz="1800" i="1" dirty="0" smtClean="0">
                <a:latin typeface="Calibri" panose="020F0502020204030204" pitchFamily="34" charset="0"/>
              </a:rPr>
              <a:t>whose </a:t>
            </a:r>
            <a:r>
              <a:rPr lang="en-US" sz="1800" i="1" dirty="0">
                <a:latin typeface="Calibri" panose="020F0502020204030204" pitchFamily="34" charset="0"/>
              </a:rPr>
              <a:t>heating or cooling equipment is inoperable (or red-tagged) at the time of application or home energy audit should not be counted in this section</a:t>
            </a:r>
            <a:r>
              <a:rPr lang="en-US" sz="1800" i="1" dirty="0" smtClean="0">
                <a:latin typeface="Calibri" panose="020F0502020204030204" pitchFamily="34" charset="0"/>
              </a:rPr>
              <a:t>.</a:t>
            </a:r>
          </a:p>
          <a:p>
            <a:pPr>
              <a:buFont typeface="Arial" panose="020B0604020202020204" pitchFamily="34" charset="0"/>
              <a:buChar char="•"/>
            </a:pPr>
            <a:endParaRPr lang="en-US" sz="1800" dirty="0">
              <a:latin typeface="Calibri" pitchFamily="34" charset="0"/>
            </a:endParaRPr>
          </a:p>
          <a:p>
            <a:pPr>
              <a:buFont typeface="Arial" panose="020B0604020202020204" pitchFamily="34" charset="0"/>
              <a:buChar char="•"/>
            </a:pPr>
            <a:endParaRPr lang="en-US" sz="1800" dirty="0" smtClean="0">
              <a:latin typeface="Calibri" pitchFamily="34" charset="0"/>
            </a:endParaRPr>
          </a:p>
          <a:p>
            <a:pPr>
              <a:buFont typeface="Arial" panose="020B0604020202020204" pitchFamily="34" charset="0"/>
              <a:buChar char="•"/>
            </a:pPr>
            <a:endParaRPr lang="en-US" sz="2000" dirty="0" smtClean="0">
              <a:latin typeface="Calibri" pitchFamily="34" charset="0"/>
            </a:endParaRPr>
          </a:p>
          <a:p>
            <a:pPr marL="346075" indent="-346075">
              <a:buSzPct val="90000"/>
              <a:buFont typeface="Arial" pitchFamily="34" charset="0"/>
              <a:buChar char="•"/>
            </a:pPr>
            <a:endParaRPr lang="en-US" sz="2000" dirty="0">
              <a:solidFill>
                <a:srgbClr val="FF0000"/>
              </a:solidFill>
              <a:latin typeface="Calibri" pitchFamily="34" charset="0"/>
            </a:endParaRPr>
          </a:p>
          <a:p>
            <a:pPr marL="346075" lvl="0" indent="-346075">
              <a:buSzPct val="90000"/>
              <a:buFont typeface="Arial" pitchFamily="34" charset="0"/>
              <a:buChar char="•"/>
            </a:pPr>
            <a:endParaRPr lang="en-US" sz="900" dirty="0">
              <a:latin typeface="Calibri" pitchFamily="34" charset="0"/>
            </a:endParaRPr>
          </a:p>
          <a:p>
            <a:pPr lvl="0">
              <a:buSzPct val="90000"/>
              <a:buFont typeface="Wingdings" panose="05000000000000000000" pitchFamily="2" charset="2"/>
              <a:buChar char="Ø"/>
            </a:pPr>
            <a:r>
              <a:rPr lang="en-US" sz="1200" b="1" dirty="0" smtClean="0">
                <a:latin typeface="Calibri" pitchFamily="34" charset="0"/>
              </a:rPr>
              <a:t>Energy </a:t>
            </a:r>
            <a:r>
              <a:rPr lang="en-US" sz="1200" b="1" dirty="0">
                <a:latin typeface="Calibri" pitchFamily="34" charset="0"/>
              </a:rPr>
              <a:t>Source </a:t>
            </a:r>
            <a:r>
              <a:rPr lang="en-US" sz="1200" dirty="0">
                <a:latin typeface="Calibri" pitchFamily="34" charset="0"/>
              </a:rPr>
              <a:t>– Grantees should provide a breakdown of the number of occurrences in which LIHEAP assistance was used to repair/replace a household’s </a:t>
            </a:r>
            <a:r>
              <a:rPr lang="en-US" sz="1200" i="1" dirty="0">
                <a:latin typeface="Calibri" pitchFamily="34" charset="0"/>
              </a:rPr>
              <a:t>operable</a:t>
            </a:r>
            <a:r>
              <a:rPr lang="en-US" sz="1200" dirty="0">
                <a:latin typeface="Calibri" pitchFamily="34" charset="0"/>
              </a:rPr>
              <a:t> home energy equipment, </a:t>
            </a:r>
            <a:r>
              <a:rPr lang="en-US" sz="1200" u="sng" dirty="0">
                <a:latin typeface="Calibri" pitchFamily="34" charset="0"/>
              </a:rPr>
              <a:t>based on the fuel source for the equipment that was repaired or replaced</a:t>
            </a:r>
            <a:r>
              <a:rPr lang="en-US" sz="1200" dirty="0" smtClean="0">
                <a:latin typeface="Calibri" pitchFamily="34" charset="0"/>
              </a:rPr>
              <a:t>. </a:t>
            </a:r>
            <a:r>
              <a:rPr lang="en-US" sz="1200" dirty="0">
                <a:latin typeface="Calibri" pitchFamily="34" charset="0"/>
              </a:rPr>
              <a:t>This should always be the household’s primary heating or electric source (e.g. AC). </a:t>
            </a:r>
          </a:p>
          <a:p>
            <a:pPr lvl="1">
              <a:buSzPct val="90000"/>
              <a:buFont typeface="Arial" panose="020B0604020202020204" pitchFamily="34" charset="0"/>
              <a:buChar char="•"/>
            </a:pPr>
            <a:r>
              <a:rPr lang="en-US" sz="1100" b="1" dirty="0">
                <a:solidFill>
                  <a:srgbClr val="C00000"/>
                </a:solidFill>
                <a:latin typeface="Calibri" pitchFamily="34" charset="0"/>
              </a:rPr>
              <a:t>Note: </a:t>
            </a:r>
            <a:r>
              <a:rPr lang="en-US" sz="1100" dirty="0">
                <a:latin typeface="Calibri" pitchFamily="34" charset="0"/>
              </a:rPr>
              <a:t>Households could have experienced multiple instances in which LIHEAP was used to repair/replace a household’s </a:t>
            </a:r>
            <a:r>
              <a:rPr lang="en-US" sz="1100" i="1" dirty="0">
                <a:latin typeface="Calibri" pitchFamily="34" charset="0"/>
              </a:rPr>
              <a:t>operable</a:t>
            </a:r>
            <a:r>
              <a:rPr lang="en-US" sz="1100" dirty="0">
                <a:latin typeface="Calibri" pitchFamily="34" charset="0"/>
              </a:rPr>
              <a:t> home energy equipment to prevent loss of energy service. </a:t>
            </a:r>
            <a:r>
              <a:rPr lang="en-US" sz="1100" b="1" dirty="0">
                <a:latin typeface="Calibri" pitchFamily="34" charset="0"/>
              </a:rPr>
              <a:t>Please note that each separate occurrence should be reported on in this section</a:t>
            </a:r>
            <a:r>
              <a:rPr lang="en-US" sz="1100" b="1" dirty="0" smtClean="0">
                <a:latin typeface="Calibri" pitchFamily="34" charset="0"/>
              </a:rPr>
              <a:t>.</a:t>
            </a:r>
          </a:p>
          <a:p>
            <a:pPr lvl="1">
              <a:buSzPct val="90000"/>
              <a:buFont typeface="Arial" panose="020B0604020202020204" pitchFamily="34" charset="0"/>
              <a:buChar char="•"/>
            </a:pPr>
            <a:endParaRPr lang="en-US" sz="200" b="1" dirty="0">
              <a:latin typeface="Calibri" pitchFamily="34" charset="0"/>
            </a:endParaRPr>
          </a:p>
          <a:p>
            <a:pPr lvl="0">
              <a:buSzPct val="90000"/>
              <a:buFont typeface="Wingdings" panose="05000000000000000000" pitchFamily="2" charset="2"/>
              <a:buChar char="Ø"/>
            </a:pPr>
            <a:r>
              <a:rPr lang="en-US" sz="1200" b="1" dirty="0" smtClean="0">
                <a:latin typeface="Calibri" pitchFamily="34" charset="0"/>
              </a:rPr>
              <a:t>All </a:t>
            </a:r>
            <a:r>
              <a:rPr lang="en-US" sz="1200" b="1" dirty="0">
                <a:latin typeface="Calibri" pitchFamily="34" charset="0"/>
              </a:rPr>
              <a:t>Occurrences </a:t>
            </a:r>
            <a:r>
              <a:rPr lang="en-US" sz="1200" dirty="0">
                <a:latin typeface="Calibri" pitchFamily="34" charset="0"/>
              </a:rPr>
              <a:t>– This is a sum of the total number of instances in which LIHEAP was used to repair/replace a household’s </a:t>
            </a:r>
            <a:r>
              <a:rPr lang="en-US" sz="1200" i="1" dirty="0">
                <a:latin typeface="Calibri" pitchFamily="34" charset="0"/>
              </a:rPr>
              <a:t>operable</a:t>
            </a:r>
            <a:r>
              <a:rPr lang="en-US" sz="1200" dirty="0">
                <a:latin typeface="Calibri" pitchFamily="34" charset="0"/>
              </a:rPr>
              <a:t> heating or cooling equipment to prevent loss of home energy service during the fiscal year. </a:t>
            </a:r>
          </a:p>
          <a:p>
            <a:pPr marL="666115" lvl="1" indent="-346075">
              <a:buSzPct val="90000"/>
              <a:buFont typeface="Arial" pitchFamily="34" charset="0"/>
              <a:buChar char="•"/>
            </a:pPr>
            <a:r>
              <a:rPr lang="en-US" sz="1200" b="1" dirty="0">
                <a:solidFill>
                  <a:srgbClr val="C00000"/>
                </a:solidFill>
                <a:latin typeface="Calibri" pitchFamily="34" charset="0"/>
              </a:rPr>
              <a:t>Note: </a:t>
            </a:r>
            <a:r>
              <a:rPr lang="en-US" sz="1200" dirty="0">
                <a:latin typeface="Calibri" pitchFamily="34" charset="0"/>
              </a:rPr>
              <a:t>The All Occurrences field will be auto-calculated “on-the-fly” as grantees input data into the Energy Source columns. </a:t>
            </a:r>
          </a:p>
          <a:p>
            <a:pPr marL="320040" lvl="1" indent="0">
              <a:spcBef>
                <a:spcPts val="0"/>
              </a:spcBef>
              <a:buNone/>
            </a:pPr>
            <a:endParaRPr lang="en-US" sz="2400" dirty="0">
              <a:latin typeface="Calibri" pitchFamily="34" charset="0"/>
            </a:endParaRPr>
          </a:p>
          <a:p>
            <a:pPr marL="320040" lvl="1" indent="0">
              <a:spcBef>
                <a:spcPts val="0"/>
              </a:spcBef>
              <a:buNone/>
            </a:pPr>
            <a:endParaRPr lang="en-US" sz="2400" dirty="0">
              <a:latin typeface="Calibri"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2942870244"/>
              </p:ext>
            </p:extLst>
          </p:nvPr>
        </p:nvGraphicFramePr>
        <p:xfrm>
          <a:off x="285749" y="3200400"/>
          <a:ext cx="8572502" cy="1623565"/>
        </p:xfrm>
        <a:graphic>
          <a:graphicData uri="http://schemas.openxmlformats.org/drawingml/2006/table">
            <a:tbl>
              <a:tblPr/>
              <a:tblGrid>
                <a:gridCol w="4249988"/>
                <a:gridCol w="720419"/>
                <a:gridCol w="720419"/>
                <a:gridCol w="720419"/>
                <a:gridCol w="720419"/>
                <a:gridCol w="720419"/>
                <a:gridCol w="720419"/>
              </a:tblGrid>
              <a:tr h="175437">
                <a:tc gridSpan="7">
                  <a:txBody>
                    <a:bodyPr/>
                    <a:lstStyle/>
                    <a:p>
                      <a:pPr algn="ctr" fontAlgn="ctr"/>
                      <a:r>
                        <a:rPr lang="en-US" sz="1000" b="1" i="0" u="none" strike="noStrike" dirty="0">
                          <a:effectLst/>
                          <a:latin typeface="Arial" panose="020B0604020202020204" pitchFamily="34" charset="0"/>
                        </a:rPr>
                        <a:t>VII.  PREVENTION OF LOSS OF HOME ENERGY SERVICE</a:t>
                      </a:r>
                    </a:p>
                  </a:txBody>
                  <a:tcPr marL="4594" marR="4594" marT="45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47207">
                <a:tc>
                  <a:txBody>
                    <a:bodyPr/>
                    <a:lstStyle/>
                    <a:p>
                      <a:pPr algn="l" fontAlgn="t"/>
                      <a:r>
                        <a:rPr lang="en-US" sz="1000" b="1" i="0" u="none" strike="noStrike" dirty="0">
                          <a:solidFill>
                            <a:srgbClr val="C00000"/>
                          </a:solidFill>
                          <a:effectLst/>
                          <a:latin typeface="Calibri" panose="020F0502020204030204" pitchFamily="34" charset="0"/>
                        </a:rPr>
                        <a:t> </a:t>
                      </a:r>
                    </a:p>
                  </a:txBody>
                  <a:tcPr marL="4594" marR="4594" marT="4594" marB="0">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l" fontAlgn="t"/>
                      <a:r>
                        <a:rPr lang="en-US" sz="1000" b="1" i="0" u="none" strike="noStrike">
                          <a:solidFill>
                            <a:srgbClr val="C00000"/>
                          </a:solidFill>
                          <a:effectLst/>
                          <a:latin typeface="Calibri" panose="020F0502020204030204" pitchFamily="34" charset="0"/>
                        </a:rPr>
                        <a:t> </a:t>
                      </a:r>
                    </a:p>
                  </a:txBody>
                  <a:tcPr marL="4594" marR="4594" marT="4594" marB="0">
                    <a:lnL>
                      <a:noFill/>
                    </a:lnL>
                    <a:lnR>
                      <a:noFill/>
                    </a:lnR>
                    <a:lnT w="6350" cap="flat" cmpd="sng" algn="ctr">
                      <a:solidFill>
                        <a:srgbClr val="000000"/>
                      </a:solidFill>
                      <a:prstDash val="solid"/>
                      <a:round/>
                      <a:headEnd type="none" w="med" len="med"/>
                      <a:tailEnd type="none" w="med" len="med"/>
                    </a:lnT>
                    <a:lnB>
                      <a:noFill/>
                    </a:lnB>
                    <a:solidFill>
                      <a:srgbClr val="D9D9D9"/>
                    </a:solidFill>
                  </a:tcPr>
                </a:tc>
                <a:tc gridSpan="5">
                  <a:txBody>
                    <a:bodyPr/>
                    <a:lstStyle/>
                    <a:p>
                      <a:pPr algn="ctr" fontAlgn="b"/>
                      <a:r>
                        <a:rPr lang="en-US" sz="1000" b="1" i="0" u="none" strike="noStrike" dirty="0">
                          <a:effectLst/>
                          <a:latin typeface="Calibri" panose="020F0502020204030204" pitchFamily="34" charset="0"/>
                        </a:rPr>
                        <a:t> </a:t>
                      </a:r>
                    </a:p>
                  </a:txBody>
                  <a:tcPr marL="4594" marR="4594" marT="4594"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47207">
                <a:tc>
                  <a:txBody>
                    <a:bodyPr/>
                    <a:lstStyle/>
                    <a:p>
                      <a:pPr algn="l" fontAlgn="t"/>
                      <a:endParaRPr lang="en-US" sz="1000" b="1" i="0" u="none" strike="noStrike" dirty="0">
                        <a:solidFill>
                          <a:srgbClr val="C00000"/>
                        </a:solidFill>
                        <a:effectLst/>
                        <a:latin typeface="Calibri" panose="020F0502020204030204" pitchFamily="34" charset="0"/>
                      </a:endParaRPr>
                    </a:p>
                  </a:txBody>
                  <a:tcPr marL="4594" marR="4594" marT="4594" marB="0">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t"/>
                      <a:endParaRPr lang="en-US" sz="1000" b="1" i="0" u="none" strike="noStrike" dirty="0">
                        <a:solidFill>
                          <a:srgbClr val="C00000"/>
                        </a:solidFill>
                        <a:effectLst/>
                        <a:latin typeface="Calibri" panose="020F0502020204030204" pitchFamily="34" charset="0"/>
                      </a:endParaRPr>
                    </a:p>
                  </a:txBody>
                  <a:tcPr marL="4594" marR="4594" marT="4594" marB="0">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gridSpan="5">
                  <a:txBody>
                    <a:bodyPr/>
                    <a:lstStyle/>
                    <a:p>
                      <a:pPr algn="ctr" fontAlgn="ctr"/>
                      <a:r>
                        <a:rPr lang="en-US" sz="1000" b="1" i="0" u="none" strike="noStrike" dirty="0">
                          <a:effectLst/>
                          <a:latin typeface="Calibri" panose="020F0502020204030204" pitchFamily="34" charset="0"/>
                        </a:rPr>
                        <a:t>Energy Source </a:t>
                      </a:r>
                      <a:r>
                        <a:rPr lang="en-US" sz="1000" b="1" i="1" u="none" strike="noStrike" dirty="0">
                          <a:effectLst/>
                          <a:latin typeface="Calibri" panose="020F0502020204030204" pitchFamily="34" charset="0"/>
                        </a:rPr>
                        <a:t>(where LIHEAP benefit was applied)</a:t>
                      </a:r>
                      <a:endParaRPr lang="en-US" sz="1000" b="1" i="0" u="none" strike="noStrike" dirty="0">
                        <a:effectLst/>
                        <a:latin typeface="Calibri" panose="020F0502020204030204" pitchFamily="34" charset="0"/>
                      </a:endParaRP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99360">
                <a:tc>
                  <a:txBody>
                    <a:bodyPr/>
                    <a:lstStyle/>
                    <a:p>
                      <a:pPr algn="l" fontAlgn="t"/>
                      <a:r>
                        <a:rPr lang="en-US" sz="1000" b="1" i="0" u="none" strike="noStrike" dirty="0">
                          <a:effectLst/>
                          <a:latin typeface="Calibri" panose="020F0502020204030204" pitchFamily="34" charset="0"/>
                        </a:rPr>
                        <a:t>A.   All Occurrences of LIHEAP Households that Had:</a:t>
                      </a:r>
                    </a:p>
                  </a:txBody>
                  <a:tcPr marL="4594" marR="4594" marT="4594" marB="0">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1000" b="1" i="1" u="none" strike="noStrike">
                          <a:effectLst/>
                          <a:latin typeface="Calibri" panose="020F0502020204030204" pitchFamily="34" charset="0"/>
                        </a:rPr>
                        <a:t>All Occurrences</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effectLst/>
                          <a:latin typeface="Calibri" panose="020F0502020204030204" pitchFamily="34" charset="0"/>
                        </a:rPr>
                        <a:t>Electricity</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effectLst/>
                          <a:latin typeface="Calibri" panose="020F0502020204030204" pitchFamily="34" charset="0"/>
                        </a:rPr>
                        <a:t>Natural Gas</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effectLst/>
                          <a:latin typeface="Calibri" panose="020F0502020204030204" pitchFamily="34" charset="0"/>
                        </a:rPr>
                        <a:t>Fuel Oil</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effectLst/>
                          <a:latin typeface="Calibri" panose="020F0502020204030204" pitchFamily="34" charset="0"/>
                        </a:rPr>
                        <a:t>Propane</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effectLst/>
                          <a:latin typeface="Calibri" panose="020F0502020204030204" pitchFamily="34" charset="0"/>
                        </a:rPr>
                        <a:t>Other Fuels</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7463">
                <a:tc>
                  <a:txBody>
                    <a:bodyPr/>
                    <a:lstStyle/>
                    <a:p>
                      <a:pPr algn="l" fontAlgn="ctr"/>
                      <a:r>
                        <a:rPr lang="en-US" sz="1000" b="0" i="0" u="none" strike="noStrike" dirty="0">
                          <a:effectLst/>
                          <a:latin typeface="Calibri" panose="020F0502020204030204" pitchFamily="34" charset="0"/>
                        </a:rPr>
                        <a:t>       1.  Past Due Notice or Utility Disconnect Notice</a:t>
                      </a:r>
                    </a:p>
                  </a:txBody>
                  <a:tcPr marL="4594" marR="4594" marT="4594"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sz="1000" b="1" i="0" u="none" strike="noStrike">
                          <a:effectLst/>
                          <a:latin typeface="Calibri" panose="020F0502020204030204" pitchFamily="34" charset="0"/>
                        </a:rPr>
                        <a:t>73,140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n-US" sz="1000" b="0" i="0" u="none" strike="noStrike">
                          <a:effectLst/>
                          <a:latin typeface="Calibri" panose="020F0502020204030204" pitchFamily="34" charset="0"/>
                        </a:rPr>
                        <a:t>27,167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dirty="0">
                          <a:effectLst/>
                          <a:latin typeface="Calibri" panose="020F0502020204030204" pitchFamily="34" charset="0"/>
                        </a:rPr>
                        <a:t>45,973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dirty="0">
                          <a:effectLst/>
                          <a:latin typeface="Calibri" panose="020F0502020204030204" pitchFamily="34" charset="0"/>
                        </a:rPr>
                        <a:t>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n-US" sz="1000" b="0" i="0" u="none" strike="noStrike">
                          <a:effectLst/>
                          <a:latin typeface="Calibri" panose="020F0502020204030204" pitchFamily="34" charset="0"/>
                        </a:rPr>
                        <a:t>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n-US" sz="1000" b="0" i="0" u="none" strike="noStrike" dirty="0">
                          <a:effectLst/>
                          <a:latin typeface="Calibri" panose="020F0502020204030204" pitchFamily="34" charset="0"/>
                        </a:rPr>
                        <a:t> </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r>
              <a:tr h="167463">
                <a:tc>
                  <a:txBody>
                    <a:bodyPr/>
                    <a:lstStyle/>
                    <a:p>
                      <a:pPr algn="l" fontAlgn="ctr"/>
                      <a:r>
                        <a:rPr lang="en-US" sz="1000" b="0" i="0" u="none" strike="noStrike" dirty="0">
                          <a:effectLst/>
                          <a:latin typeface="Calibri" panose="020F0502020204030204" pitchFamily="34" charset="0"/>
                        </a:rPr>
                        <a:t>       2.  Imminent Risk of Running out of Fuel</a:t>
                      </a:r>
                    </a:p>
                  </a:txBody>
                  <a:tcPr marL="4594" marR="4594" marT="4594"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sz="1000" b="1" i="0" u="none" strike="noStrike">
                          <a:effectLst/>
                          <a:latin typeface="Calibri" panose="020F0502020204030204" pitchFamily="34" charset="0"/>
                        </a:rPr>
                        <a:t>53,124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n-US" sz="1000" b="0" i="0" u="none" strike="noStrike">
                          <a:effectLst/>
                          <a:latin typeface="Calibri" panose="020F0502020204030204" pitchFamily="34" charset="0"/>
                        </a:rPr>
                        <a:t>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n-US" sz="1000" b="0" i="0" u="none" strike="noStrike">
                          <a:effectLst/>
                          <a:latin typeface="Calibri" panose="020F0502020204030204" pitchFamily="34" charset="0"/>
                        </a:rPr>
                        <a:t>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n-US" sz="1000" b="0" i="0" u="none" strike="noStrike" dirty="0">
                          <a:effectLst/>
                          <a:latin typeface="Calibri" panose="020F0502020204030204" pitchFamily="34" charset="0"/>
                        </a:rPr>
                        <a:t>44,404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dirty="0">
                          <a:effectLst/>
                          <a:latin typeface="Calibri" panose="020F0502020204030204" pitchFamily="34" charset="0"/>
                        </a:rPr>
                        <a:t>6,490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dirty="0">
                          <a:effectLst/>
                          <a:latin typeface="Calibri" panose="020F0502020204030204" pitchFamily="34" charset="0"/>
                        </a:rPr>
                        <a:t>2,230 </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7463">
                <a:tc>
                  <a:txBody>
                    <a:bodyPr/>
                    <a:lstStyle/>
                    <a:p>
                      <a:pPr marL="398463" indent="-398463" algn="l" fontAlgn="ctr"/>
                      <a:r>
                        <a:rPr lang="en-US" sz="1000" b="0" i="0" u="none" strike="noStrike" dirty="0">
                          <a:effectLst/>
                          <a:latin typeface="Calibri" panose="020F0502020204030204" pitchFamily="34" charset="0"/>
                        </a:rPr>
                        <a:t>       </a:t>
                      </a:r>
                      <a:r>
                        <a:rPr lang="en-US" sz="1000" b="0" i="0" u="none" strike="noStrike" dirty="0" smtClean="0">
                          <a:solidFill>
                            <a:srgbClr val="000000"/>
                          </a:solidFill>
                          <a:effectLst/>
                          <a:latin typeface="Calibri" panose="020F0502020204030204" pitchFamily="34" charset="0"/>
                        </a:rPr>
                        <a:t>3.  Repair/Replacement of Operable Equipment to Prevent Imminent Home Energy Loss</a:t>
                      </a:r>
                      <a:endParaRPr lang="en-US" sz="1000" b="0" i="0" u="none" strike="noStrike" dirty="0">
                        <a:solidFill>
                          <a:srgbClr val="000000"/>
                        </a:solidFill>
                        <a:effectLst/>
                        <a:latin typeface="Calibri" panose="020F0502020204030204" pitchFamily="34" charset="0"/>
                      </a:endParaRPr>
                    </a:p>
                  </a:txBody>
                  <a:tcPr marL="4594" marR="4594" marT="4594"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b="1" i="0" u="none" strike="noStrike" dirty="0" smtClean="0">
                          <a:effectLst/>
                          <a:latin typeface="Calibri" panose="020F0502020204030204" pitchFamily="34" charset="0"/>
                        </a:rPr>
                        <a:t>0</a:t>
                      </a:r>
                      <a:endParaRPr lang="en-US" sz="1000" b="1" i="0" u="none" strike="noStrike" dirty="0">
                        <a:effectLst/>
                        <a:latin typeface="Calibri" panose="020F0502020204030204" pitchFamily="34" charset="0"/>
                      </a:endParaRP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FBFBF"/>
                    </a:solidFill>
                  </a:tcPr>
                </a:tc>
                <a:tc>
                  <a:txBody>
                    <a:bodyPr/>
                    <a:lstStyle/>
                    <a:p>
                      <a:pPr algn="ctr" fontAlgn="ctr"/>
                      <a:r>
                        <a:rPr lang="en-US" sz="1000" b="0" i="0" u="none" strike="noStrike" dirty="0">
                          <a:effectLst/>
                          <a:latin typeface="Calibri" panose="020F0502020204030204" pitchFamily="34" charset="0"/>
                        </a:rPr>
                        <a:t>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b="0" i="0" u="none" strike="noStrike" dirty="0">
                          <a:effectLst/>
                          <a:latin typeface="Calibri" panose="020F0502020204030204" pitchFamily="34" charset="0"/>
                        </a:rPr>
                        <a:t>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b="0" i="0" u="none" strike="noStrike" dirty="0">
                          <a:effectLst/>
                          <a:latin typeface="Calibri" panose="020F0502020204030204" pitchFamily="34" charset="0"/>
                        </a:rPr>
                        <a:t>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b="0" i="0" u="none" strike="noStrike" dirty="0">
                          <a:effectLst/>
                          <a:latin typeface="Calibri" panose="020F0502020204030204" pitchFamily="34" charset="0"/>
                        </a:rPr>
                        <a:t>0 </a:t>
                      </a:r>
                    </a:p>
                  </a:txBody>
                  <a:tcPr marL="4594" marR="4594" marT="4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b="0" i="0" u="none" strike="noStrike" dirty="0">
                          <a:effectLst/>
                          <a:latin typeface="Calibri" panose="020F0502020204030204" pitchFamily="34" charset="0"/>
                        </a:rPr>
                        <a:t>0 </a:t>
                      </a:r>
                    </a:p>
                  </a:txBody>
                  <a:tcPr marL="4594" marR="4594" marT="4594"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7" name="Rectangle 6"/>
          <p:cNvSpPr/>
          <p:nvPr/>
        </p:nvSpPr>
        <p:spPr>
          <a:xfrm>
            <a:off x="285749" y="4495800"/>
            <a:ext cx="8572502" cy="328165"/>
          </a:xfrm>
          <a:prstGeom prst="rect">
            <a:avLst/>
          </a:prstGeom>
          <a:solidFill>
            <a:schemeClr val="accent1">
              <a:alpha val="0"/>
            </a:schemeClr>
          </a:solid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Tree>
    <p:extLst>
      <p:ext uri="{BB962C8B-B14F-4D97-AF65-F5344CB8AC3E}">
        <p14:creationId xmlns:p14="http://schemas.microsoft.com/office/powerpoint/2010/main" val="2187744263"/>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55</a:t>
            </a:fld>
            <a:endParaRPr lang="en-US"/>
          </a:p>
        </p:txBody>
      </p:sp>
      <p:sp>
        <p:nvSpPr>
          <p:cNvPr id="3" name="Content Placeholder 2"/>
          <p:cNvSpPr>
            <a:spLocks noGrp="1"/>
          </p:cNvSpPr>
          <p:nvPr>
            <p:ph sz="quarter" idx="1"/>
          </p:nvPr>
        </p:nvSpPr>
        <p:spPr>
          <a:xfrm>
            <a:off x="457200" y="1371600"/>
            <a:ext cx="8153400" cy="4937760"/>
          </a:xfrm>
        </p:spPr>
        <p:txBody>
          <a:bodyPr>
            <a:normAutofit/>
          </a:bodyPr>
          <a:lstStyle/>
          <a:p>
            <a:pPr marL="346075" indent="-346075">
              <a:lnSpc>
                <a:spcPct val="110000"/>
              </a:lnSpc>
              <a:spcBef>
                <a:spcPts val="0"/>
              </a:spcBef>
              <a:buNone/>
            </a:pPr>
            <a:endParaRPr lang="en-US" sz="1600" b="1" dirty="0" smtClean="0">
              <a:solidFill>
                <a:srgbClr val="C00000"/>
              </a:solidFill>
              <a:latin typeface="Calibri" pitchFamily="34" charset="0"/>
            </a:endParaRPr>
          </a:p>
          <a:p>
            <a:pPr marL="346075" indent="-346075">
              <a:lnSpc>
                <a:spcPct val="110000"/>
              </a:lnSpc>
              <a:spcBef>
                <a:spcPts val="0"/>
              </a:spcBef>
              <a:buNone/>
            </a:pPr>
            <a:endParaRPr lang="en-US" sz="1600" b="1" dirty="0">
              <a:solidFill>
                <a:srgbClr val="C00000"/>
              </a:solidFill>
              <a:latin typeface="Calibri" pitchFamily="34" charset="0"/>
            </a:endParaRPr>
          </a:p>
          <a:p>
            <a:pPr marL="346075" indent="-346075">
              <a:lnSpc>
                <a:spcPct val="110000"/>
              </a:lnSpc>
              <a:spcBef>
                <a:spcPts val="0"/>
              </a:spcBef>
              <a:buNone/>
            </a:pPr>
            <a:endParaRPr lang="en-US" sz="1600" b="1" dirty="0" smtClean="0">
              <a:solidFill>
                <a:srgbClr val="C00000"/>
              </a:solidFill>
              <a:latin typeface="Calibri" pitchFamily="34" charset="0"/>
            </a:endParaRPr>
          </a:p>
          <a:p>
            <a:pPr marL="346075" indent="-346075">
              <a:lnSpc>
                <a:spcPct val="110000"/>
              </a:lnSpc>
              <a:spcBef>
                <a:spcPts val="0"/>
              </a:spcBef>
              <a:buNone/>
            </a:pPr>
            <a:endParaRPr lang="en-US" sz="1600" b="1" dirty="0">
              <a:solidFill>
                <a:srgbClr val="C00000"/>
              </a:solidFill>
              <a:latin typeface="Calibri" pitchFamily="34" charset="0"/>
            </a:endParaRPr>
          </a:p>
          <a:p>
            <a:pPr marL="346075" indent="-346075">
              <a:lnSpc>
                <a:spcPct val="110000"/>
              </a:lnSpc>
              <a:spcBef>
                <a:spcPts val="0"/>
              </a:spcBef>
              <a:buNone/>
            </a:pPr>
            <a:endParaRPr lang="en-US" sz="1600" b="1" dirty="0" smtClean="0">
              <a:solidFill>
                <a:srgbClr val="C00000"/>
              </a:solidFill>
              <a:latin typeface="Calibri" pitchFamily="34" charset="0"/>
            </a:endParaRPr>
          </a:p>
          <a:p>
            <a:pPr marL="346075" indent="-346075">
              <a:lnSpc>
                <a:spcPct val="110000"/>
              </a:lnSpc>
              <a:spcBef>
                <a:spcPts val="0"/>
              </a:spcBef>
              <a:buNone/>
            </a:pPr>
            <a:endParaRPr lang="en-US" sz="1600" b="1" dirty="0">
              <a:solidFill>
                <a:srgbClr val="C00000"/>
              </a:solidFill>
              <a:latin typeface="Calibri" pitchFamily="34" charset="0"/>
            </a:endParaRPr>
          </a:p>
          <a:p>
            <a:pPr marL="346075" indent="-346075">
              <a:lnSpc>
                <a:spcPct val="110000"/>
              </a:lnSpc>
              <a:spcBef>
                <a:spcPts val="0"/>
              </a:spcBef>
              <a:buNone/>
            </a:pPr>
            <a:endParaRPr lang="en-US" sz="1600" b="1" dirty="0">
              <a:solidFill>
                <a:srgbClr val="C00000"/>
              </a:solidFill>
              <a:latin typeface="Calibri" pitchFamily="34" charset="0"/>
            </a:endParaRPr>
          </a:p>
          <a:p>
            <a:pPr marL="346075" indent="-346075" algn="ctr">
              <a:lnSpc>
                <a:spcPct val="110000"/>
              </a:lnSpc>
              <a:spcBef>
                <a:spcPts val="0"/>
              </a:spcBef>
              <a:buNone/>
            </a:pPr>
            <a:r>
              <a:rPr lang="en-US" sz="4000" b="1" dirty="0" smtClean="0">
                <a:latin typeface="Calibri" pitchFamily="34" charset="0"/>
              </a:rPr>
              <a:t>Questions</a:t>
            </a:r>
            <a:endParaRPr lang="en-US" sz="4000" b="1" dirty="0">
              <a:latin typeface="Calibri" pitchFamily="34" charset="0"/>
            </a:endParaRPr>
          </a:p>
        </p:txBody>
      </p:sp>
      <p:sp>
        <p:nvSpPr>
          <p:cNvPr id="8" name="Title 1"/>
          <p:cNvSpPr txBox="1">
            <a:spLocks/>
          </p:cNvSpPr>
          <p:nvPr/>
        </p:nvSpPr>
        <p:spPr>
          <a:xfrm>
            <a:off x="0" y="281622"/>
            <a:ext cx="9144000" cy="990600"/>
          </a:xfrm>
          <a:prstGeom prst="rect">
            <a:avLst/>
          </a:prstGeom>
        </p:spPr>
        <p:txBody>
          <a:bodyPr vert="horz" anchor="ctr">
            <a:noAutofit/>
          </a:bodyPr>
          <a:lstStyle>
            <a:lvl1pPr algn="l" rtl="0" eaLnBrk="1" latinLnBrk="0" hangingPunct="1">
              <a:spcBef>
                <a:spcPct val="0"/>
              </a:spcBef>
              <a:buNone/>
              <a:defRPr kumimoji="0" sz="4400" kern="1200">
                <a:solidFill>
                  <a:schemeClr val="tx2"/>
                </a:solidFill>
                <a:latin typeface="+mj-lt"/>
                <a:ea typeface="+mj-ea"/>
                <a:cs typeface="+mj-cs"/>
              </a:defRPr>
            </a:lvl1pPr>
          </a:lstStyle>
          <a:p>
            <a:pPr marL="2063750" indent="-1952625">
              <a:lnSpc>
                <a:spcPct val="80000"/>
              </a:lnSpc>
            </a:pPr>
            <a:r>
              <a:rPr lang="en-US" sz="2800" b="1" smtClean="0">
                <a:latin typeface="Calibri" pitchFamily="34" charset="0"/>
              </a:rPr>
              <a:t>Section III: Completing the Restoration and Prevention Measures Section</a:t>
            </a:r>
            <a:endParaRPr lang="en-US" sz="2800" b="1" i="1" dirty="0">
              <a:latin typeface="Calibri" pitchFamily="34" charset="0"/>
            </a:endParaRPr>
          </a:p>
        </p:txBody>
      </p:sp>
    </p:spTree>
    <p:extLst>
      <p:ext uri="{BB962C8B-B14F-4D97-AF65-F5344CB8AC3E}">
        <p14:creationId xmlns:p14="http://schemas.microsoft.com/office/powerpoint/2010/main" val="2896011475"/>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GoToWebinar</a:t>
            </a:r>
            <a:r>
              <a:rPr lang="en-US" dirty="0"/>
              <a:t> – </a:t>
            </a:r>
            <a:r>
              <a:rPr lang="en-US" b="1" dirty="0"/>
              <a:t>Asking a Question</a:t>
            </a: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4048" y="1683934"/>
            <a:ext cx="8610600" cy="51740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Slide Number Placeholder 3"/>
          <p:cNvSpPr>
            <a:spLocks noGrp="1"/>
          </p:cNvSpPr>
          <p:nvPr>
            <p:ph type="sldNum" sz="quarter" idx="12"/>
          </p:nvPr>
        </p:nvSpPr>
        <p:spPr>
          <a:xfrm>
            <a:off x="0" y="1272222"/>
            <a:ext cx="533400" cy="244476"/>
          </a:xfrm>
        </p:spPr>
        <p:txBody>
          <a:bodyPr>
            <a:normAutofit fontScale="55000" lnSpcReduction="20000"/>
          </a:bodyPr>
          <a:lstStyle/>
          <a:p>
            <a:fld id="{72A6B471-BA97-42B9-B90F-0997642B5475}" type="slidenum">
              <a:rPr lang="en-US" smtClean="0"/>
              <a:t>56</a:t>
            </a:fld>
            <a:endParaRPr lang="en-US" dirty="0"/>
          </a:p>
        </p:txBody>
      </p:sp>
    </p:spTree>
    <p:extLst>
      <p:ext uri="{BB962C8B-B14F-4D97-AF65-F5344CB8AC3E}">
        <p14:creationId xmlns:p14="http://schemas.microsoft.com/office/powerpoint/2010/main" val="1857826186"/>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57</a:t>
            </a:fld>
            <a:endParaRPr lang="en-US"/>
          </a:p>
        </p:txBody>
      </p:sp>
      <p:sp>
        <p:nvSpPr>
          <p:cNvPr id="10" name="Content Placeholder 2"/>
          <p:cNvSpPr>
            <a:spLocks noGrp="1"/>
          </p:cNvSpPr>
          <p:nvPr>
            <p:ph sz="quarter" idx="1"/>
          </p:nvPr>
        </p:nvSpPr>
        <p:spPr>
          <a:xfrm>
            <a:off x="609600" y="1905000"/>
            <a:ext cx="8153400" cy="4724400"/>
          </a:xfrm>
        </p:spPr>
        <p:txBody>
          <a:bodyPr>
            <a:normAutofit/>
          </a:bodyPr>
          <a:lstStyle/>
          <a:p>
            <a:pPr marL="0" indent="0">
              <a:lnSpc>
                <a:spcPct val="130000"/>
              </a:lnSpc>
              <a:buSzPct val="85000"/>
              <a:buNone/>
              <a:tabLst>
                <a:tab pos="1939925" algn="l"/>
              </a:tabLst>
            </a:pPr>
            <a:r>
              <a:rPr lang="en-US" sz="2400" b="1" dirty="0" smtClean="0">
                <a:latin typeface="Calibri" pitchFamily="34" charset="0"/>
              </a:rPr>
              <a:t>Resources for Grantees</a:t>
            </a:r>
          </a:p>
          <a:p>
            <a:pPr marL="0" indent="0">
              <a:lnSpc>
                <a:spcPct val="50000"/>
              </a:lnSpc>
              <a:spcBef>
                <a:spcPts val="0"/>
              </a:spcBef>
              <a:buSzPct val="85000"/>
              <a:buNone/>
              <a:tabLst>
                <a:tab pos="1939925" algn="l"/>
              </a:tabLst>
            </a:pPr>
            <a:endParaRPr lang="en-US" sz="2400" b="1" dirty="0" smtClean="0">
              <a:latin typeface="Calibri" pitchFamily="34" charset="0"/>
            </a:endParaRPr>
          </a:p>
          <a:p>
            <a:pPr marL="457200" lvl="1" indent="-457200">
              <a:lnSpc>
                <a:spcPct val="130000"/>
              </a:lnSpc>
              <a:buClr>
                <a:schemeClr val="accent2"/>
              </a:buClr>
              <a:buSzPct val="85000"/>
              <a:buFont typeface="Wingdings" panose="05000000000000000000" pitchFamily="2" charset="2"/>
              <a:buChar char="Ø"/>
              <a:tabLst>
                <a:tab pos="1939925" algn="l"/>
              </a:tabLst>
            </a:pPr>
            <a:r>
              <a:rPr lang="en-US" sz="2100" dirty="0" smtClean="0">
                <a:latin typeface="Calibri" pitchFamily="34" charset="0"/>
              </a:rPr>
              <a:t>Webinars</a:t>
            </a:r>
          </a:p>
          <a:p>
            <a:pPr marL="457200" lvl="1" indent="-457200">
              <a:lnSpc>
                <a:spcPct val="130000"/>
              </a:lnSpc>
              <a:buClr>
                <a:schemeClr val="accent2"/>
              </a:buClr>
              <a:buSzPct val="85000"/>
              <a:buFont typeface="Wingdings" panose="05000000000000000000" pitchFamily="2" charset="2"/>
              <a:buChar char="Ø"/>
              <a:tabLst>
                <a:tab pos="1939925" algn="l"/>
              </a:tabLst>
            </a:pPr>
            <a:r>
              <a:rPr lang="en-US" sz="2100" dirty="0" smtClean="0">
                <a:latin typeface="Calibri" pitchFamily="34" charset="0"/>
              </a:rPr>
              <a:t>LIHEAP Performance Measurement Data Collection Guide</a:t>
            </a:r>
          </a:p>
          <a:p>
            <a:pPr marL="457200" lvl="1" indent="-457200">
              <a:lnSpc>
                <a:spcPct val="130000"/>
              </a:lnSpc>
              <a:buClr>
                <a:schemeClr val="accent2"/>
              </a:buClr>
              <a:buSzPct val="85000"/>
              <a:buFont typeface="Wingdings" panose="05000000000000000000" pitchFamily="2" charset="2"/>
              <a:buChar char="Ø"/>
              <a:tabLst>
                <a:tab pos="1939925" algn="l"/>
              </a:tabLst>
            </a:pPr>
            <a:r>
              <a:rPr lang="en-US" sz="2100" dirty="0" smtClean="0">
                <a:latin typeface="Calibri" pitchFamily="34" charset="0"/>
              </a:rPr>
              <a:t>Performance Data Form and Instructions</a:t>
            </a:r>
          </a:p>
          <a:p>
            <a:pPr marL="457200" lvl="1" indent="-457200">
              <a:lnSpc>
                <a:spcPct val="130000"/>
              </a:lnSpc>
              <a:buClr>
                <a:schemeClr val="accent2"/>
              </a:buClr>
              <a:buSzPct val="85000"/>
              <a:buFont typeface="Wingdings" panose="05000000000000000000" pitchFamily="2" charset="2"/>
              <a:buChar char="Ø"/>
              <a:tabLst>
                <a:tab pos="1939925" algn="l"/>
              </a:tabLst>
            </a:pPr>
            <a:r>
              <a:rPr lang="en-US" sz="2100" dirty="0" smtClean="0">
                <a:latin typeface="Calibri" pitchFamily="34" charset="0"/>
              </a:rPr>
              <a:t>LIHEAP Performance Management Website</a:t>
            </a:r>
          </a:p>
          <a:p>
            <a:pPr marL="457200" lvl="1" indent="-457200">
              <a:lnSpc>
                <a:spcPct val="130000"/>
              </a:lnSpc>
              <a:buClr>
                <a:schemeClr val="accent2"/>
              </a:buClr>
              <a:buSzPct val="85000"/>
              <a:buFont typeface="Wingdings" panose="05000000000000000000" pitchFamily="2" charset="2"/>
              <a:buChar char="Ø"/>
              <a:tabLst>
                <a:tab pos="1939925" algn="l"/>
              </a:tabLst>
            </a:pPr>
            <a:r>
              <a:rPr lang="en-US" sz="2100" dirty="0" smtClean="0">
                <a:latin typeface="Calibri" pitchFamily="34" charset="0"/>
              </a:rPr>
              <a:t>Training and Technical Assistance Contacts</a:t>
            </a:r>
          </a:p>
          <a:p>
            <a:pPr lvl="1">
              <a:lnSpc>
                <a:spcPct val="130000"/>
              </a:lnSpc>
              <a:buClr>
                <a:schemeClr val="accent2"/>
              </a:buClr>
              <a:buSzPct val="85000"/>
              <a:buFont typeface="Wingdings" panose="05000000000000000000" pitchFamily="2" charset="2"/>
              <a:buChar char="Ø"/>
              <a:tabLst>
                <a:tab pos="1939925" algn="l"/>
              </a:tabLst>
            </a:pPr>
            <a:endParaRPr lang="en-US" sz="2100" dirty="0" smtClean="0">
              <a:latin typeface="Calibri" pitchFamily="34" charset="0"/>
            </a:endParaRPr>
          </a:p>
          <a:p>
            <a:pPr lvl="1">
              <a:lnSpc>
                <a:spcPct val="130000"/>
              </a:lnSpc>
              <a:buClr>
                <a:schemeClr val="accent2"/>
              </a:buClr>
              <a:buSzPct val="85000"/>
              <a:buFont typeface="Wingdings" panose="05000000000000000000" pitchFamily="2" charset="2"/>
              <a:buChar char="Ø"/>
              <a:tabLst>
                <a:tab pos="1939925" algn="l"/>
              </a:tabLst>
            </a:pPr>
            <a:endParaRPr lang="en-US" sz="2100" dirty="0" smtClean="0">
              <a:latin typeface="Calibri" pitchFamily="34" charset="0"/>
            </a:endParaRPr>
          </a:p>
          <a:p>
            <a:pPr lvl="1">
              <a:lnSpc>
                <a:spcPct val="130000"/>
              </a:lnSpc>
              <a:buClr>
                <a:schemeClr val="accent2"/>
              </a:buClr>
              <a:buSzPct val="85000"/>
              <a:buFont typeface="Wingdings" panose="05000000000000000000" pitchFamily="2" charset="2"/>
              <a:buChar char="Ø"/>
              <a:tabLst>
                <a:tab pos="1939925" algn="l"/>
              </a:tabLst>
            </a:pPr>
            <a:endParaRPr lang="en-US" sz="2100" dirty="0" smtClean="0">
              <a:latin typeface="Calibri" pitchFamily="34" charset="0"/>
            </a:endParaRPr>
          </a:p>
          <a:p>
            <a:pPr marL="554990" lvl="1" indent="-234950">
              <a:lnSpc>
                <a:spcPct val="130000"/>
              </a:lnSpc>
              <a:buSzPct val="85000"/>
              <a:buFont typeface="Arial" pitchFamily="34" charset="0"/>
              <a:buChar char="•"/>
              <a:tabLst>
                <a:tab pos="1939925" algn="l"/>
              </a:tabLst>
            </a:pPr>
            <a:endParaRPr lang="en-US" sz="2400" dirty="0" smtClean="0">
              <a:latin typeface="Calibri" pitchFamily="34" charset="0"/>
            </a:endParaRPr>
          </a:p>
          <a:p>
            <a:pPr marL="554990" lvl="1" indent="-234950">
              <a:lnSpc>
                <a:spcPct val="130000"/>
              </a:lnSpc>
              <a:buSzPct val="85000"/>
              <a:buFont typeface="Arial" pitchFamily="34" charset="0"/>
              <a:buChar char="•"/>
              <a:tabLst>
                <a:tab pos="1939925" algn="l"/>
              </a:tabLst>
            </a:pPr>
            <a:endParaRPr lang="en-US" sz="2100" dirty="0">
              <a:latin typeface="Calibri" pitchFamily="34" charset="0"/>
            </a:endParaRPr>
          </a:p>
        </p:txBody>
      </p:sp>
      <p:sp>
        <p:nvSpPr>
          <p:cNvPr id="6" name="Title 1"/>
          <p:cNvSpPr txBox="1">
            <a:spLocks/>
          </p:cNvSpPr>
          <p:nvPr/>
        </p:nvSpPr>
        <p:spPr>
          <a:xfrm>
            <a:off x="228600" y="304800"/>
            <a:ext cx="8915400" cy="990600"/>
          </a:xfrm>
          <a:prstGeom prst="rect">
            <a:avLst/>
          </a:prstGeom>
        </p:spPr>
        <p:txBody>
          <a:bodyPr vert="horz" anchor="ctr">
            <a:normAutofit/>
          </a:bodyPr>
          <a:lstStyle>
            <a:lvl1pPr algn="l" rtl="0" eaLnBrk="1" latinLnBrk="0" hangingPunct="1">
              <a:spcBef>
                <a:spcPct val="0"/>
              </a:spcBef>
              <a:buNone/>
              <a:defRPr kumimoji="0" sz="4400" kern="1200">
                <a:solidFill>
                  <a:schemeClr val="tx2"/>
                </a:solidFill>
                <a:latin typeface="+mj-lt"/>
                <a:ea typeface="+mj-ea"/>
                <a:cs typeface="+mj-cs"/>
              </a:defRPr>
            </a:lvl1pPr>
          </a:lstStyle>
          <a:p>
            <a:pPr marL="111125"/>
            <a:r>
              <a:rPr lang="en-US" sz="3200" b="1" smtClean="0">
                <a:latin typeface="Calibri" pitchFamily="34" charset="0"/>
              </a:rPr>
              <a:t>Section IV: Performance Measures Resources</a:t>
            </a:r>
            <a:endParaRPr lang="en-US" sz="3200" b="1" dirty="0">
              <a:latin typeface="Calibri" pitchFamily="34" charset="0"/>
            </a:endParaRPr>
          </a:p>
        </p:txBody>
      </p:sp>
    </p:spTree>
    <p:extLst>
      <p:ext uri="{BB962C8B-B14F-4D97-AF65-F5344CB8AC3E}">
        <p14:creationId xmlns:p14="http://schemas.microsoft.com/office/powerpoint/2010/main" val="3181977963"/>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28600" y="304800"/>
            <a:ext cx="8915400" cy="990600"/>
          </a:xfrm>
        </p:spPr>
        <p:txBody>
          <a:bodyPr>
            <a:normAutofit/>
          </a:bodyPr>
          <a:lstStyle/>
          <a:p>
            <a:pPr marL="111125"/>
            <a:r>
              <a:rPr lang="en-US" sz="3200" b="1" dirty="0">
                <a:latin typeface="Calibri" pitchFamily="34" charset="0"/>
              </a:rPr>
              <a:t>Section </a:t>
            </a:r>
            <a:r>
              <a:rPr lang="en-US" sz="3200" b="1" dirty="0" smtClean="0">
                <a:latin typeface="Calibri" pitchFamily="34" charset="0"/>
              </a:rPr>
              <a:t>IV: Performance Measures Resources</a:t>
            </a:r>
            <a:endParaRPr lang="en-US" sz="3200" b="1" dirty="0">
              <a:latin typeface="Calibri" pitchFamily="34" charset="0"/>
            </a:endParaRPr>
          </a:p>
        </p:txBody>
      </p:sp>
      <p:sp>
        <p:nvSpPr>
          <p:cNvPr id="5" name="Slide Number Placeholder 4"/>
          <p:cNvSpPr>
            <a:spLocks noGrp="1"/>
          </p:cNvSpPr>
          <p:nvPr>
            <p:ph type="sldNum" sz="quarter" idx="12"/>
          </p:nvPr>
        </p:nvSpPr>
        <p:spPr/>
        <p:txBody>
          <a:bodyPr>
            <a:normAutofit fontScale="55000" lnSpcReduction="20000"/>
          </a:bodyPr>
          <a:lstStyle/>
          <a:p>
            <a:fld id="{EFE5B013-A80A-40D2-8FAE-6E44A516CF2D}" type="slidenum">
              <a:rPr lang="en-US" smtClean="0"/>
              <a:pPr/>
              <a:t>58</a:t>
            </a:fld>
            <a:endParaRPr lang="en-US"/>
          </a:p>
        </p:txBody>
      </p:sp>
      <p:sp>
        <p:nvSpPr>
          <p:cNvPr id="3" name="Content Placeholder 2"/>
          <p:cNvSpPr>
            <a:spLocks noGrp="1"/>
          </p:cNvSpPr>
          <p:nvPr>
            <p:ph sz="quarter" idx="1"/>
          </p:nvPr>
        </p:nvSpPr>
        <p:spPr>
          <a:xfrm>
            <a:off x="533400" y="1752600"/>
            <a:ext cx="8077200" cy="4876800"/>
          </a:xfrm>
        </p:spPr>
        <p:txBody>
          <a:bodyPr>
            <a:noAutofit/>
          </a:bodyPr>
          <a:lstStyle/>
          <a:p>
            <a:pPr marL="0" lvl="0" indent="0">
              <a:lnSpc>
                <a:spcPct val="110000"/>
              </a:lnSpc>
              <a:spcBef>
                <a:spcPts val="0"/>
              </a:spcBef>
              <a:buSzPct val="100000"/>
              <a:buNone/>
            </a:pPr>
            <a:r>
              <a:rPr lang="en-US" sz="2400" b="1" dirty="0" smtClean="0">
                <a:latin typeface="Calibri" pitchFamily="34" charset="0"/>
              </a:rPr>
              <a:t>Webinars</a:t>
            </a:r>
          </a:p>
          <a:p>
            <a:pPr marL="0" lvl="0" indent="0">
              <a:lnSpc>
                <a:spcPct val="110000"/>
              </a:lnSpc>
              <a:spcBef>
                <a:spcPts val="0"/>
              </a:spcBef>
              <a:buSzPct val="100000"/>
              <a:buNone/>
            </a:pPr>
            <a:endParaRPr lang="en-US" sz="1600" b="1" dirty="0" smtClean="0">
              <a:latin typeface="Calibri" pitchFamily="34" charset="0"/>
            </a:endParaRPr>
          </a:p>
          <a:p>
            <a:pPr marL="0" lvl="0" indent="0">
              <a:lnSpc>
                <a:spcPct val="110000"/>
              </a:lnSpc>
              <a:spcBef>
                <a:spcPts val="0"/>
              </a:spcBef>
              <a:buSzPct val="100000"/>
              <a:buNone/>
            </a:pPr>
            <a:endParaRPr lang="en-US" sz="1400" b="1" dirty="0" smtClean="0">
              <a:latin typeface="Calibri" pitchFamily="34" charset="0"/>
            </a:endParaRPr>
          </a:p>
          <a:p>
            <a:pPr>
              <a:lnSpc>
                <a:spcPct val="80000"/>
              </a:lnSpc>
              <a:spcBef>
                <a:spcPts val="0"/>
              </a:spcBef>
              <a:buSzPct val="100000"/>
              <a:buFont typeface="Wingdings" pitchFamily="2" charset="2"/>
              <a:buChar char="ü"/>
            </a:pPr>
            <a:r>
              <a:rPr lang="en-US" sz="2000" b="1" dirty="0" smtClean="0">
                <a:latin typeface="Calibri" pitchFamily="34" charset="0"/>
              </a:rPr>
              <a:t>FY 2015 Household Report</a:t>
            </a:r>
          </a:p>
          <a:p>
            <a:pPr marL="0" indent="0">
              <a:lnSpc>
                <a:spcPct val="80000"/>
              </a:lnSpc>
              <a:spcBef>
                <a:spcPts val="0"/>
              </a:spcBef>
              <a:buSzPct val="100000"/>
              <a:buNone/>
            </a:pPr>
            <a:endParaRPr lang="en-US" sz="2000" dirty="0" smtClean="0">
              <a:latin typeface="Calibri" pitchFamily="34" charset="0"/>
              <a:hlinkClick r:id="rId2"/>
            </a:endParaRPr>
          </a:p>
          <a:p>
            <a:pPr marL="411480" lvl="1" indent="0">
              <a:lnSpc>
                <a:spcPct val="80000"/>
              </a:lnSpc>
              <a:spcBef>
                <a:spcPts val="0"/>
              </a:spcBef>
              <a:buSzPct val="100000"/>
              <a:buNone/>
            </a:pPr>
            <a:r>
              <a:rPr lang="en-US" sz="1600" dirty="0">
                <a:latin typeface="Calibri" pitchFamily="34" charset="0"/>
                <a:hlinkClick r:id="rId3"/>
              </a:rPr>
              <a:t>https://</a:t>
            </a:r>
            <a:r>
              <a:rPr lang="en-US" sz="1600" dirty="0" smtClean="0">
                <a:latin typeface="Calibri" pitchFamily="34" charset="0"/>
                <a:hlinkClick r:id="rId3"/>
              </a:rPr>
              <a:t>www.youtube.com/watch?v=Z6gty6BSGVs</a:t>
            </a:r>
            <a:endParaRPr lang="en-US" sz="1600" dirty="0" smtClean="0">
              <a:latin typeface="Calibri" pitchFamily="34" charset="0"/>
            </a:endParaRPr>
          </a:p>
          <a:p>
            <a:pPr marL="411480" lvl="1" indent="0">
              <a:lnSpc>
                <a:spcPct val="80000"/>
              </a:lnSpc>
              <a:spcBef>
                <a:spcPts val="0"/>
              </a:spcBef>
              <a:buSzPct val="100000"/>
              <a:buNone/>
            </a:pPr>
            <a:endParaRPr lang="en-US" sz="2000" dirty="0" smtClean="0">
              <a:latin typeface="Calibri" pitchFamily="34" charset="0"/>
            </a:endParaRPr>
          </a:p>
          <a:p>
            <a:pPr>
              <a:lnSpc>
                <a:spcPct val="80000"/>
              </a:lnSpc>
              <a:spcBef>
                <a:spcPts val="0"/>
              </a:spcBef>
              <a:buSzPct val="100000"/>
              <a:buFont typeface="Wingdings" pitchFamily="2" charset="2"/>
              <a:buChar char="ü"/>
            </a:pPr>
            <a:r>
              <a:rPr lang="en-US" sz="2000" b="1" dirty="0" smtClean="0">
                <a:latin typeface="Calibri" pitchFamily="34" charset="0"/>
              </a:rPr>
              <a:t>FY 2015 Performance Data Form</a:t>
            </a:r>
          </a:p>
          <a:p>
            <a:pPr marL="0" indent="0">
              <a:lnSpc>
                <a:spcPct val="80000"/>
              </a:lnSpc>
              <a:spcBef>
                <a:spcPts val="0"/>
              </a:spcBef>
              <a:buSzPct val="100000"/>
              <a:buNone/>
            </a:pPr>
            <a:endParaRPr lang="en-US" sz="2000" dirty="0" smtClean="0">
              <a:latin typeface="Calibri" pitchFamily="34" charset="0"/>
              <a:hlinkClick r:id="rId4"/>
            </a:endParaRPr>
          </a:p>
          <a:p>
            <a:pPr marL="411480" lvl="1" indent="0">
              <a:lnSpc>
                <a:spcPct val="80000"/>
              </a:lnSpc>
              <a:spcBef>
                <a:spcPts val="0"/>
              </a:spcBef>
              <a:buSzPct val="100000"/>
              <a:buNone/>
            </a:pPr>
            <a:r>
              <a:rPr lang="en-US" sz="1600" dirty="0">
                <a:latin typeface="Calibri" pitchFamily="34" charset="0"/>
                <a:hlinkClick r:id="rId5"/>
              </a:rPr>
              <a:t>https://</a:t>
            </a:r>
            <a:r>
              <a:rPr lang="en-US" sz="1600" dirty="0" smtClean="0">
                <a:latin typeface="Calibri" pitchFamily="34" charset="0"/>
                <a:hlinkClick r:id="rId5"/>
              </a:rPr>
              <a:t>www.youtube.com/watch?v=PtXQs8zewVs</a:t>
            </a:r>
            <a:endParaRPr lang="en-US" sz="1600" dirty="0" smtClean="0">
              <a:latin typeface="Calibri" pitchFamily="34" charset="0"/>
            </a:endParaRPr>
          </a:p>
          <a:p>
            <a:pPr marL="411480" lvl="1" indent="0">
              <a:lnSpc>
                <a:spcPct val="80000"/>
              </a:lnSpc>
              <a:spcBef>
                <a:spcPts val="0"/>
              </a:spcBef>
              <a:buSzPct val="100000"/>
              <a:buNone/>
            </a:pPr>
            <a:endParaRPr lang="en-US" sz="2000" dirty="0" smtClean="0">
              <a:latin typeface="Calibri" pitchFamily="34" charset="0"/>
            </a:endParaRPr>
          </a:p>
          <a:p>
            <a:pPr>
              <a:lnSpc>
                <a:spcPct val="80000"/>
              </a:lnSpc>
              <a:spcBef>
                <a:spcPts val="0"/>
              </a:spcBef>
              <a:buSzPct val="100000"/>
              <a:buFont typeface="Wingdings" pitchFamily="2" charset="2"/>
              <a:buChar char="ü"/>
            </a:pPr>
            <a:r>
              <a:rPr lang="en-US" sz="2000" b="1" dirty="0" smtClean="0">
                <a:latin typeface="Calibri" pitchFamily="34" charset="0"/>
              </a:rPr>
              <a:t>PM Data Collection</a:t>
            </a:r>
          </a:p>
          <a:p>
            <a:pPr marL="411480" lvl="1" indent="0">
              <a:lnSpc>
                <a:spcPct val="80000"/>
              </a:lnSpc>
              <a:spcBef>
                <a:spcPts val="0"/>
              </a:spcBef>
              <a:buSzPct val="100000"/>
              <a:buNone/>
            </a:pPr>
            <a:endParaRPr lang="en-US" sz="1600" dirty="0" smtClean="0">
              <a:latin typeface="Calibri" pitchFamily="34" charset="0"/>
              <a:hlinkClick r:id="rId6"/>
            </a:endParaRPr>
          </a:p>
          <a:p>
            <a:pPr marL="457200" indent="0">
              <a:lnSpc>
                <a:spcPct val="80000"/>
              </a:lnSpc>
              <a:spcBef>
                <a:spcPts val="0"/>
              </a:spcBef>
              <a:buSzPct val="100000"/>
              <a:buNone/>
            </a:pPr>
            <a:r>
              <a:rPr lang="en-US" sz="1600" dirty="0">
                <a:solidFill>
                  <a:srgbClr val="FF0000"/>
                </a:solidFill>
                <a:latin typeface="Calibri" pitchFamily="34" charset="0"/>
                <a:hlinkClick r:id="rId7"/>
              </a:rPr>
              <a:t>https://</a:t>
            </a:r>
            <a:r>
              <a:rPr lang="en-US" sz="1600" dirty="0" smtClean="0">
                <a:solidFill>
                  <a:srgbClr val="FF0000"/>
                </a:solidFill>
                <a:latin typeface="Calibri" pitchFamily="34" charset="0"/>
                <a:hlinkClick r:id="rId7"/>
              </a:rPr>
              <a:t>liheappm.acf.hhs.gov/sites/default/files/private/training/pm_webinar/PM_Data_Collection_Webinar_033116.mp4</a:t>
            </a:r>
            <a:r>
              <a:rPr lang="en-US" sz="1600" dirty="0" smtClean="0">
                <a:solidFill>
                  <a:srgbClr val="FF0000"/>
                </a:solidFill>
                <a:latin typeface="Calibri" pitchFamily="34" charset="0"/>
              </a:rPr>
              <a:t> </a:t>
            </a:r>
            <a:endParaRPr lang="en-US" sz="1600" dirty="0" smtClean="0">
              <a:latin typeface="Calibri" pitchFamily="34" charset="0"/>
            </a:endParaRPr>
          </a:p>
          <a:p>
            <a:pPr lvl="1">
              <a:lnSpc>
                <a:spcPct val="110000"/>
              </a:lnSpc>
              <a:spcBef>
                <a:spcPts val="0"/>
              </a:spcBef>
              <a:buSzPct val="100000"/>
              <a:buFont typeface="Wingdings" pitchFamily="2" charset="2"/>
              <a:buChar char="ü"/>
            </a:pPr>
            <a:endParaRPr lang="en-US" sz="2800" dirty="0" smtClean="0">
              <a:latin typeface="Calibri" pitchFamily="34" charset="0"/>
            </a:endParaRPr>
          </a:p>
          <a:p>
            <a:pPr>
              <a:lnSpc>
                <a:spcPct val="110000"/>
              </a:lnSpc>
              <a:spcBef>
                <a:spcPts val="0"/>
              </a:spcBef>
              <a:buSzPct val="100000"/>
              <a:buFont typeface="Wingdings" pitchFamily="2" charset="2"/>
              <a:buChar char="ü"/>
            </a:pPr>
            <a:endParaRPr lang="en-US" dirty="0">
              <a:latin typeface="Calibri" pitchFamily="34" charset="0"/>
            </a:endParaRPr>
          </a:p>
          <a:p>
            <a:pPr marL="457200" indent="-457200">
              <a:lnSpc>
                <a:spcPct val="80000"/>
              </a:lnSpc>
              <a:buFont typeface="Wingdings" pitchFamily="2" charset="2"/>
              <a:buChar char="ü"/>
            </a:pPr>
            <a:endParaRPr lang="en-US" sz="2000" dirty="0" smtClean="0">
              <a:latin typeface="Calibri" pitchFamily="34" charset="0"/>
            </a:endParaRPr>
          </a:p>
          <a:p>
            <a:pPr marL="0" indent="0">
              <a:lnSpc>
                <a:spcPct val="80000"/>
              </a:lnSpc>
              <a:buNone/>
            </a:pPr>
            <a:endParaRPr lang="en-US" sz="2800" dirty="0">
              <a:latin typeface="Calibri" pitchFamily="34" charset="0"/>
            </a:endParaRPr>
          </a:p>
          <a:p>
            <a:pPr marL="0" lvl="0" indent="0">
              <a:lnSpc>
                <a:spcPct val="80000"/>
              </a:lnSpc>
              <a:buNone/>
            </a:pPr>
            <a:endParaRPr lang="en-US" sz="2800" dirty="0">
              <a:latin typeface="Calibri" pitchFamily="34" charset="0"/>
            </a:endParaRPr>
          </a:p>
          <a:p>
            <a:pPr marL="0" indent="0">
              <a:lnSpc>
                <a:spcPct val="80000"/>
              </a:lnSpc>
              <a:buNone/>
            </a:pPr>
            <a:endParaRPr lang="en-US" sz="2800" b="1" dirty="0" smtClean="0">
              <a:solidFill>
                <a:schemeClr val="accent1"/>
              </a:solidFill>
              <a:latin typeface="Calibri" pitchFamily="34" charset="0"/>
            </a:endParaRPr>
          </a:p>
          <a:p>
            <a:pPr marL="0" indent="0">
              <a:lnSpc>
                <a:spcPct val="80000"/>
              </a:lnSpc>
              <a:buNone/>
            </a:pPr>
            <a:endParaRPr lang="en-US" sz="2800" b="1" dirty="0">
              <a:solidFill>
                <a:schemeClr val="accent1"/>
              </a:solidFill>
              <a:latin typeface="Calibri" pitchFamily="34" charset="0"/>
            </a:endParaRPr>
          </a:p>
          <a:p>
            <a:pPr marL="0" indent="0">
              <a:lnSpc>
                <a:spcPct val="80000"/>
              </a:lnSpc>
              <a:buNone/>
            </a:pPr>
            <a:endParaRPr lang="en-US" sz="2800" b="1" dirty="0">
              <a:solidFill>
                <a:schemeClr val="accent1"/>
              </a:solidFill>
              <a:latin typeface="Calibri" pitchFamily="34" charset="0"/>
            </a:endParaRPr>
          </a:p>
          <a:p>
            <a:pPr marL="0" indent="0">
              <a:lnSpc>
                <a:spcPct val="80000"/>
              </a:lnSpc>
              <a:buNone/>
            </a:pPr>
            <a:endParaRPr lang="en-US" sz="2000" b="1" dirty="0">
              <a:latin typeface="Calibri" pitchFamily="34" charset="0"/>
            </a:endParaRPr>
          </a:p>
          <a:p>
            <a:pPr marL="688975" indent="-342900">
              <a:lnSpc>
                <a:spcPct val="80000"/>
              </a:lnSpc>
              <a:buFont typeface="Wingdings" pitchFamily="2" charset="2"/>
              <a:buChar char="ü"/>
            </a:pPr>
            <a:endParaRPr lang="en-US" sz="2000" b="1" dirty="0">
              <a:latin typeface="Calibri" pitchFamily="34" charset="0"/>
            </a:endParaRPr>
          </a:p>
          <a:p>
            <a:pPr marL="346075" lvl="0" indent="0">
              <a:lnSpc>
                <a:spcPct val="80000"/>
              </a:lnSpc>
              <a:buNone/>
            </a:pPr>
            <a:endParaRPr lang="en-US" sz="2000" dirty="0">
              <a:latin typeface="Calibri" pitchFamily="34" charset="0"/>
            </a:endParaRPr>
          </a:p>
          <a:p>
            <a:pPr marL="0" indent="0">
              <a:lnSpc>
                <a:spcPct val="80000"/>
              </a:lnSpc>
              <a:buNone/>
            </a:pPr>
            <a:endParaRPr lang="en-US" sz="2200" b="1" dirty="0" smtClean="0">
              <a:latin typeface="Calibri" pitchFamily="34" charset="0"/>
            </a:endParaRPr>
          </a:p>
          <a:p>
            <a:pPr marL="0" indent="0">
              <a:buNone/>
            </a:pPr>
            <a:endParaRPr lang="en-US" sz="2000" dirty="0"/>
          </a:p>
          <a:p>
            <a:pPr marL="0" indent="0">
              <a:buNone/>
            </a:pPr>
            <a:endParaRPr lang="en-US" sz="2000" dirty="0" smtClean="0"/>
          </a:p>
          <a:p>
            <a:pPr marL="0" indent="0">
              <a:buNone/>
            </a:pPr>
            <a:endParaRPr lang="en-US" sz="2000" b="1" dirty="0">
              <a:latin typeface="Calibri" pitchFamily="34" charset="0"/>
            </a:endParaRPr>
          </a:p>
          <a:p>
            <a:pPr marL="0" indent="0">
              <a:buNone/>
            </a:pPr>
            <a:endParaRPr lang="en-US" sz="2000" b="1" dirty="0">
              <a:latin typeface="Calibri" pitchFamily="34" charset="0"/>
            </a:endParaRPr>
          </a:p>
          <a:p>
            <a:pPr marL="0" indent="0">
              <a:buNone/>
            </a:pPr>
            <a:endParaRPr lang="en-US" sz="2000" b="1" dirty="0" smtClean="0">
              <a:latin typeface="Calibri" pitchFamily="34" charset="0"/>
            </a:endParaRPr>
          </a:p>
          <a:p>
            <a:pPr marL="0" indent="0">
              <a:buNone/>
            </a:pPr>
            <a:endParaRPr lang="en-US" sz="2000" b="1" dirty="0">
              <a:latin typeface="Calibri" pitchFamily="34" charset="0"/>
            </a:endParaRPr>
          </a:p>
          <a:p>
            <a:pPr marL="0" indent="0">
              <a:buNone/>
            </a:pPr>
            <a:endParaRPr lang="en-US" sz="2000" b="1" dirty="0" smtClean="0">
              <a:latin typeface="Calibri" pitchFamily="34" charset="0"/>
            </a:endParaRPr>
          </a:p>
        </p:txBody>
      </p:sp>
    </p:spTree>
    <p:extLst>
      <p:ext uri="{BB962C8B-B14F-4D97-AF65-F5344CB8AC3E}">
        <p14:creationId xmlns:p14="http://schemas.microsoft.com/office/powerpoint/2010/main" val="3579568173"/>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28600" y="304800"/>
            <a:ext cx="8915400" cy="990600"/>
          </a:xfrm>
        </p:spPr>
        <p:txBody>
          <a:bodyPr>
            <a:normAutofit/>
          </a:bodyPr>
          <a:lstStyle/>
          <a:p>
            <a:pPr marL="111125"/>
            <a:r>
              <a:rPr lang="en-US" sz="3200" b="1" dirty="0">
                <a:latin typeface="Calibri" pitchFamily="34" charset="0"/>
              </a:rPr>
              <a:t>Section </a:t>
            </a:r>
            <a:r>
              <a:rPr lang="en-US" sz="3200" b="1" dirty="0" smtClean="0">
                <a:latin typeface="Calibri" pitchFamily="34" charset="0"/>
              </a:rPr>
              <a:t>IV</a:t>
            </a:r>
            <a:r>
              <a:rPr lang="en-US" sz="3200" b="1" dirty="0">
                <a:latin typeface="Calibri" pitchFamily="34" charset="0"/>
              </a:rPr>
              <a:t>: Performance Measures Resources</a:t>
            </a:r>
          </a:p>
        </p:txBody>
      </p:sp>
      <p:sp>
        <p:nvSpPr>
          <p:cNvPr id="5" name="Slide Number Placeholder 4"/>
          <p:cNvSpPr>
            <a:spLocks noGrp="1"/>
          </p:cNvSpPr>
          <p:nvPr>
            <p:ph type="sldNum" sz="quarter" idx="12"/>
          </p:nvPr>
        </p:nvSpPr>
        <p:spPr/>
        <p:txBody>
          <a:bodyPr>
            <a:normAutofit fontScale="55000" lnSpcReduction="20000"/>
          </a:bodyPr>
          <a:lstStyle/>
          <a:p>
            <a:fld id="{EFE5B013-A80A-40D2-8FAE-6E44A516CF2D}" type="slidenum">
              <a:rPr lang="en-US" smtClean="0"/>
              <a:pPr/>
              <a:t>59</a:t>
            </a:fld>
            <a:endParaRPr lang="en-US"/>
          </a:p>
        </p:txBody>
      </p:sp>
      <p:sp>
        <p:nvSpPr>
          <p:cNvPr id="3" name="Content Placeholder 2"/>
          <p:cNvSpPr>
            <a:spLocks noGrp="1"/>
          </p:cNvSpPr>
          <p:nvPr>
            <p:ph sz="quarter" idx="1"/>
          </p:nvPr>
        </p:nvSpPr>
        <p:spPr>
          <a:xfrm>
            <a:off x="609600" y="1752600"/>
            <a:ext cx="8001000" cy="4876800"/>
          </a:xfrm>
        </p:spPr>
        <p:txBody>
          <a:bodyPr>
            <a:normAutofit fontScale="92500"/>
          </a:bodyPr>
          <a:lstStyle/>
          <a:p>
            <a:pPr marL="0" lvl="0" indent="0">
              <a:lnSpc>
                <a:spcPct val="110000"/>
              </a:lnSpc>
              <a:spcBef>
                <a:spcPts val="0"/>
              </a:spcBef>
              <a:buSzPct val="100000"/>
              <a:buNone/>
            </a:pPr>
            <a:r>
              <a:rPr lang="en-US" sz="3100" b="1" dirty="0" smtClean="0">
                <a:latin typeface="Calibri" pitchFamily="34" charset="0"/>
              </a:rPr>
              <a:t>Performance Data Form and Instructions</a:t>
            </a:r>
          </a:p>
          <a:p>
            <a:pPr marL="685800" lvl="2" indent="0">
              <a:lnSpc>
                <a:spcPct val="110000"/>
              </a:lnSpc>
              <a:spcBef>
                <a:spcPts val="0"/>
              </a:spcBef>
              <a:buSzPct val="100000"/>
              <a:buNone/>
            </a:pPr>
            <a:endParaRPr lang="en-US" sz="2500" dirty="0" smtClean="0">
              <a:latin typeface="Calibri" pitchFamily="34" charset="0"/>
            </a:endParaRPr>
          </a:p>
          <a:p>
            <a:pPr marL="457200" lvl="1" indent="-457200">
              <a:lnSpc>
                <a:spcPct val="110000"/>
              </a:lnSpc>
              <a:spcBef>
                <a:spcPts val="0"/>
              </a:spcBef>
              <a:buSzPct val="100000"/>
              <a:buFont typeface="Wingdings" pitchFamily="2" charset="2"/>
              <a:buChar char="ü"/>
            </a:pPr>
            <a:r>
              <a:rPr lang="en-US" sz="2800" dirty="0">
                <a:latin typeface="Calibri" pitchFamily="34" charset="0"/>
              </a:rPr>
              <a:t>Performance Data </a:t>
            </a:r>
            <a:r>
              <a:rPr lang="en-US" sz="2800" dirty="0" smtClean="0">
                <a:latin typeface="Calibri" pitchFamily="34" charset="0"/>
              </a:rPr>
              <a:t>Form</a:t>
            </a:r>
          </a:p>
          <a:p>
            <a:pPr marL="457200" lvl="1" indent="0">
              <a:lnSpc>
                <a:spcPct val="110000"/>
              </a:lnSpc>
              <a:spcBef>
                <a:spcPts val="0"/>
              </a:spcBef>
              <a:buSzPct val="100000"/>
              <a:buNone/>
            </a:pPr>
            <a:r>
              <a:rPr lang="en-US" sz="1800" dirty="0" smtClean="0">
                <a:solidFill>
                  <a:srgbClr val="FF0000"/>
                </a:solidFill>
                <a:latin typeface="Calibri" pitchFamily="34" charset="0"/>
                <a:hlinkClick r:id="rId3"/>
              </a:rPr>
              <a:t>https</a:t>
            </a:r>
            <a:r>
              <a:rPr lang="en-US" sz="1800" dirty="0">
                <a:solidFill>
                  <a:srgbClr val="FF0000"/>
                </a:solidFill>
                <a:latin typeface="Calibri" pitchFamily="34" charset="0"/>
                <a:hlinkClick r:id="rId3"/>
              </a:rPr>
              <a:t>://</a:t>
            </a:r>
            <a:r>
              <a:rPr lang="en-US" sz="1800" dirty="0" smtClean="0">
                <a:solidFill>
                  <a:srgbClr val="FF0000"/>
                </a:solidFill>
                <a:latin typeface="Calibri" pitchFamily="34" charset="0"/>
                <a:hlinkClick r:id="rId3"/>
              </a:rPr>
              <a:t>liheappm.acf.hhs.gov/sites/default/files/private/grantee_tools/requirements/liheap_performance_data_form_for_federal_fiscal_year_2015_updated.xlsx</a:t>
            </a:r>
            <a:r>
              <a:rPr lang="en-US" sz="1800" dirty="0" smtClean="0">
                <a:solidFill>
                  <a:srgbClr val="FF0000"/>
                </a:solidFill>
                <a:latin typeface="Calibri" pitchFamily="34" charset="0"/>
              </a:rPr>
              <a:t> </a:t>
            </a:r>
          </a:p>
          <a:p>
            <a:pPr marL="457200" lvl="1" indent="0">
              <a:lnSpc>
                <a:spcPct val="110000"/>
              </a:lnSpc>
              <a:spcBef>
                <a:spcPts val="0"/>
              </a:spcBef>
              <a:buSzPct val="100000"/>
              <a:buNone/>
            </a:pPr>
            <a:endParaRPr lang="en-US" sz="1700" dirty="0" smtClean="0">
              <a:solidFill>
                <a:srgbClr val="FF0000"/>
              </a:solidFill>
              <a:latin typeface="Calibri" pitchFamily="34" charset="0"/>
            </a:endParaRPr>
          </a:p>
          <a:p>
            <a:pPr marL="457200" lvl="1" indent="-457200">
              <a:lnSpc>
                <a:spcPct val="110000"/>
              </a:lnSpc>
              <a:spcBef>
                <a:spcPts val="0"/>
              </a:spcBef>
              <a:buSzPct val="100000"/>
              <a:buFont typeface="Wingdings" pitchFamily="2" charset="2"/>
              <a:buChar char="ü"/>
            </a:pPr>
            <a:r>
              <a:rPr lang="en-US" sz="2800" dirty="0" smtClean="0">
                <a:latin typeface="Calibri" pitchFamily="34" charset="0"/>
              </a:rPr>
              <a:t>Performance Data Form Instructions</a:t>
            </a:r>
          </a:p>
          <a:p>
            <a:pPr marL="457200" lvl="1" indent="-457200">
              <a:lnSpc>
                <a:spcPct val="110000"/>
              </a:lnSpc>
              <a:spcBef>
                <a:spcPts val="0"/>
              </a:spcBef>
              <a:buSzPct val="100000"/>
              <a:buNone/>
            </a:pPr>
            <a:r>
              <a:rPr lang="en-US" sz="2800" dirty="0" smtClean="0">
                <a:latin typeface="Calibri" pitchFamily="34" charset="0"/>
              </a:rPr>
              <a:t>	</a:t>
            </a:r>
            <a:r>
              <a:rPr lang="en-US" sz="2400" dirty="0" smtClean="0">
                <a:latin typeface="Calibri" pitchFamily="34" charset="0"/>
                <a:hlinkClick r:id="rId4"/>
              </a:rPr>
              <a:t>http</a:t>
            </a:r>
            <a:r>
              <a:rPr lang="en-US" sz="2400" dirty="0">
                <a:latin typeface="Calibri" pitchFamily="34" charset="0"/>
                <a:hlinkClick r:id="rId4"/>
              </a:rPr>
              <a:t>://</a:t>
            </a:r>
            <a:r>
              <a:rPr lang="en-US" sz="2400" dirty="0" smtClean="0">
                <a:latin typeface="Calibri" pitchFamily="34" charset="0"/>
                <a:hlinkClick r:id="rId4"/>
              </a:rPr>
              <a:t>www.acf.hhs.gov/sites/default/files/ocs/revised_liheap_performance_data_form_instructions_2015.pdf</a:t>
            </a:r>
            <a:r>
              <a:rPr lang="en-US" sz="2400" dirty="0" smtClean="0">
                <a:latin typeface="Calibri" pitchFamily="34" charset="0"/>
              </a:rPr>
              <a:t> </a:t>
            </a:r>
            <a:endParaRPr lang="en-US" sz="2400" dirty="0">
              <a:latin typeface="Calibri" pitchFamily="34" charset="0"/>
            </a:endParaRPr>
          </a:p>
          <a:p>
            <a:pPr marL="457200" lvl="1" indent="-457200">
              <a:lnSpc>
                <a:spcPct val="110000"/>
              </a:lnSpc>
              <a:spcBef>
                <a:spcPts val="0"/>
              </a:spcBef>
              <a:buSzPct val="100000"/>
              <a:buNone/>
            </a:pPr>
            <a:endParaRPr lang="en-US" sz="2800" dirty="0" smtClean="0">
              <a:latin typeface="Calibri" pitchFamily="34" charset="0"/>
            </a:endParaRPr>
          </a:p>
          <a:p>
            <a:pPr marL="457200" lvl="1" indent="-457200">
              <a:lnSpc>
                <a:spcPct val="110000"/>
              </a:lnSpc>
              <a:spcBef>
                <a:spcPts val="0"/>
              </a:spcBef>
              <a:buSzPct val="100000"/>
              <a:buFont typeface="Wingdings" pitchFamily="2" charset="2"/>
              <a:buChar char="ü"/>
            </a:pPr>
            <a:r>
              <a:rPr lang="en-US" sz="2800" dirty="0" smtClean="0">
                <a:latin typeface="Calibri" pitchFamily="34" charset="0"/>
              </a:rPr>
              <a:t>Performance Data Form FAQ</a:t>
            </a:r>
          </a:p>
          <a:p>
            <a:pPr marL="457200" lvl="2" indent="-457200">
              <a:lnSpc>
                <a:spcPct val="110000"/>
              </a:lnSpc>
              <a:spcBef>
                <a:spcPts val="0"/>
              </a:spcBef>
              <a:buSzPct val="100000"/>
              <a:buNone/>
            </a:pPr>
            <a:r>
              <a:rPr lang="en-US" sz="2500" dirty="0" smtClean="0">
                <a:latin typeface="Calibri" pitchFamily="34" charset="0"/>
              </a:rPr>
              <a:t>	</a:t>
            </a:r>
            <a:r>
              <a:rPr lang="en-US" sz="2500" dirty="0">
                <a:latin typeface="Calibri" pitchFamily="34" charset="0"/>
              </a:rPr>
              <a:t> </a:t>
            </a:r>
            <a:r>
              <a:rPr lang="en-US" sz="2400" dirty="0">
                <a:latin typeface="Calibri" pitchFamily="34" charset="0"/>
                <a:hlinkClick r:id="rId5"/>
              </a:rPr>
              <a:t>https://</a:t>
            </a:r>
            <a:r>
              <a:rPr lang="en-US" sz="2400" dirty="0" smtClean="0">
                <a:latin typeface="Calibri" pitchFamily="34" charset="0"/>
                <a:hlinkClick r:id="rId5"/>
              </a:rPr>
              <a:t>liheappm.acf.hhs.gov/faq</a:t>
            </a:r>
            <a:endParaRPr lang="en-US" sz="2400" dirty="0" smtClean="0">
              <a:latin typeface="Calibri" pitchFamily="34" charset="0"/>
            </a:endParaRPr>
          </a:p>
          <a:p>
            <a:pPr marL="457200" lvl="2" indent="-457200">
              <a:lnSpc>
                <a:spcPct val="110000"/>
              </a:lnSpc>
              <a:spcBef>
                <a:spcPts val="0"/>
              </a:spcBef>
              <a:buSzPct val="100000"/>
              <a:buNone/>
            </a:pPr>
            <a:endParaRPr lang="en-US" dirty="0">
              <a:latin typeface="Calibri" pitchFamily="34" charset="0"/>
            </a:endParaRPr>
          </a:p>
          <a:p>
            <a:pPr marL="457200" indent="-457200">
              <a:lnSpc>
                <a:spcPct val="80000"/>
              </a:lnSpc>
              <a:buFont typeface="Wingdings" pitchFamily="2" charset="2"/>
              <a:buChar char="ü"/>
            </a:pPr>
            <a:endParaRPr lang="en-US" sz="2000" dirty="0" smtClean="0">
              <a:latin typeface="Calibri" pitchFamily="34" charset="0"/>
            </a:endParaRPr>
          </a:p>
          <a:p>
            <a:pPr marL="0" indent="0">
              <a:lnSpc>
                <a:spcPct val="80000"/>
              </a:lnSpc>
              <a:buNone/>
            </a:pPr>
            <a:endParaRPr lang="en-US" sz="2800" dirty="0">
              <a:latin typeface="Calibri" pitchFamily="34" charset="0"/>
            </a:endParaRPr>
          </a:p>
          <a:p>
            <a:pPr marL="0" lvl="0" indent="0">
              <a:lnSpc>
                <a:spcPct val="80000"/>
              </a:lnSpc>
              <a:buNone/>
            </a:pPr>
            <a:endParaRPr lang="en-US" sz="2800" dirty="0">
              <a:latin typeface="Calibri" pitchFamily="34" charset="0"/>
            </a:endParaRPr>
          </a:p>
          <a:p>
            <a:pPr marL="0" indent="0">
              <a:lnSpc>
                <a:spcPct val="80000"/>
              </a:lnSpc>
              <a:buNone/>
            </a:pPr>
            <a:endParaRPr lang="en-US" sz="2800" b="1" dirty="0" smtClean="0">
              <a:solidFill>
                <a:schemeClr val="accent1"/>
              </a:solidFill>
              <a:latin typeface="Calibri" pitchFamily="34" charset="0"/>
            </a:endParaRPr>
          </a:p>
          <a:p>
            <a:pPr marL="0" indent="0">
              <a:lnSpc>
                <a:spcPct val="80000"/>
              </a:lnSpc>
              <a:buNone/>
            </a:pPr>
            <a:endParaRPr lang="en-US" sz="2800" b="1" dirty="0">
              <a:solidFill>
                <a:schemeClr val="accent1"/>
              </a:solidFill>
              <a:latin typeface="Calibri" pitchFamily="34" charset="0"/>
            </a:endParaRPr>
          </a:p>
          <a:p>
            <a:pPr marL="0" indent="0">
              <a:lnSpc>
                <a:spcPct val="80000"/>
              </a:lnSpc>
              <a:buNone/>
            </a:pPr>
            <a:endParaRPr lang="en-US" sz="2800" b="1" dirty="0">
              <a:solidFill>
                <a:schemeClr val="accent1"/>
              </a:solidFill>
              <a:latin typeface="Calibri" pitchFamily="34" charset="0"/>
            </a:endParaRPr>
          </a:p>
          <a:p>
            <a:pPr marL="0" indent="0">
              <a:lnSpc>
                <a:spcPct val="80000"/>
              </a:lnSpc>
              <a:buNone/>
            </a:pPr>
            <a:endParaRPr lang="en-US" sz="2000" b="1" dirty="0">
              <a:latin typeface="Calibri" pitchFamily="34" charset="0"/>
            </a:endParaRPr>
          </a:p>
          <a:p>
            <a:pPr marL="688975" indent="-342900">
              <a:lnSpc>
                <a:spcPct val="80000"/>
              </a:lnSpc>
              <a:buFont typeface="Wingdings" pitchFamily="2" charset="2"/>
              <a:buChar char="ü"/>
            </a:pPr>
            <a:endParaRPr lang="en-US" sz="2000" b="1" dirty="0">
              <a:latin typeface="Calibri" pitchFamily="34" charset="0"/>
            </a:endParaRPr>
          </a:p>
          <a:p>
            <a:pPr marL="346075" lvl="0" indent="0">
              <a:lnSpc>
                <a:spcPct val="80000"/>
              </a:lnSpc>
              <a:buNone/>
            </a:pPr>
            <a:endParaRPr lang="en-US" sz="2000" dirty="0">
              <a:latin typeface="Calibri" pitchFamily="34" charset="0"/>
            </a:endParaRPr>
          </a:p>
          <a:p>
            <a:pPr marL="0" indent="0">
              <a:lnSpc>
                <a:spcPct val="80000"/>
              </a:lnSpc>
              <a:buNone/>
            </a:pPr>
            <a:endParaRPr lang="en-US" sz="2200" b="1" dirty="0" smtClean="0">
              <a:latin typeface="Calibri" pitchFamily="34" charset="0"/>
            </a:endParaRPr>
          </a:p>
          <a:p>
            <a:pPr marL="0" indent="0">
              <a:buNone/>
            </a:pPr>
            <a:endParaRPr lang="en-US" sz="2000" dirty="0"/>
          </a:p>
          <a:p>
            <a:pPr marL="0" indent="0">
              <a:buNone/>
            </a:pPr>
            <a:endParaRPr lang="en-US" sz="2000" dirty="0" smtClean="0"/>
          </a:p>
          <a:p>
            <a:pPr marL="0" indent="0">
              <a:buNone/>
            </a:pPr>
            <a:endParaRPr lang="en-US" sz="2000" b="1" dirty="0">
              <a:latin typeface="Calibri" pitchFamily="34" charset="0"/>
            </a:endParaRPr>
          </a:p>
          <a:p>
            <a:pPr marL="0" indent="0">
              <a:buNone/>
            </a:pPr>
            <a:endParaRPr lang="en-US" sz="2000" b="1" dirty="0">
              <a:latin typeface="Calibri" pitchFamily="34" charset="0"/>
            </a:endParaRPr>
          </a:p>
          <a:p>
            <a:pPr marL="0" indent="0">
              <a:buNone/>
            </a:pPr>
            <a:endParaRPr lang="en-US" sz="2000" b="1" dirty="0" smtClean="0">
              <a:latin typeface="Calibri" pitchFamily="34" charset="0"/>
            </a:endParaRPr>
          </a:p>
          <a:p>
            <a:pPr marL="0" indent="0">
              <a:buNone/>
            </a:pPr>
            <a:endParaRPr lang="en-US" sz="2000" b="1" dirty="0">
              <a:latin typeface="Calibri" pitchFamily="34" charset="0"/>
            </a:endParaRPr>
          </a:p>
          <a:p>
            <a:pPr marL="0" indent="0">
              <a:buNone/>
            </a:pPr>
            <a:endParaRPr lang="en-US" sz="2000" b="1" dirty="0" smtClean="0">
              <a:latin typeface="Calibri" pitchFamily="34" charset="0"/>
            </a:endParaRPr>
          </a:p>
        </p:txBody>
      </p:sp>
    </p:spTree>
    <p:extLst>
      <p:ext uri="{BB962C8B-B14F-4D97-AF65-F5344CB8AC3E}">
        <p14:creationId xmlns:p14="http://schemas.microsoft.com/office/powerpoint/2010/main" val="31577388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0" y="281622"/>
            <a:ext cx="9144000" cy="990600"/>
          </a:xfrm>
        </p:spPr>
        <p:txBody>
          <a:bodyPr>
            <a:noAutofit/>
          </a:bodyPr>
          <a:lstStyle/>
          <a:p>
            <a:pPr marL="2063750" indent="-1952625">
              <a:lnSpc>
                <a:spcPct val="80000"/>
              </a:lnSpc>
            </a:pPr>
            <a:r>
              <a:rPr lang="en-US" sz="2800" b="1" dirty="0">
                <a:latin typeface="Calibri" pitchFamily="34" charset="0"/>
              </a:rPr>
              <a:t>Section </a:t>
            </a:r>
            <a:r>
              <a:rPr lang="en-US" sz="2800" b="1" dirty="0" smtClean="0">
                <a:latin typeface="Calibri" pitchFamily="34" charset="0"/>
              </a:rPr>
              <a:t>II: Completing the </a:t>
            </a:r>
            <a:r>
              <a:rPr lang="en-US" sz="2800" b="1" dirty="0">
                <a:latin typeface="Calibri" pitchFamily="34" charset="0"/>
              </a:rPr>
              <a:t>Energy Burden </a:t>
            </a:r>
            <a:r>
              <a:rPr lang="en-US" sz="2800" b="1" dirty="0" smtClean="0">
                <a:latin typeface="Calibri" pitchFamily="34" charset="0"/>
              </a:rPr>
              <a:t>Measures Section Overview</a:t>
            </a:r>
            <a:endParaRPr lang="en-US" sz="2800" b="1" i="1" dirty="0">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6</a:t>
            </a:fld>
            <a:endParaRPr lang="en-US"/>
          </a:p>
        </p:txBody>
      </p:sp>
      <p:sp>
        <p:nvSpPr>
          <p:cNvPr id="10" name="Content Placeholder 2"/>
          <p:cNvSpPr>
            <a:spLocks noGrp="1"/>
          </p:cNvSpPr>
          <p:nvPr>
            <p:ph sz="quarter" idx="1"/>
          </p:nvPr>
        </p:nvSpPr>
        <p:spPr>
          <a:xfrm>
            <a:off x="533400" y="1676400"/>
            <a:ext cx="7924800" cy="4953000"/>
          </a:xfrm>
        </p:spPr>
        <p:txBody>
          <a:bodyPr>
            <a:noAutofit/>
          </a:bodyPr>
          <a:lstStyle/>
          <a:p>
            <a:pPr marL="0" indent="0">
              <a:spcBef>
                <a:spcPts val="0"/>
              </a:spcBef>
              <a:spcAft>
                <a:spcPts val="1800"/>
              </a:spcAft>
              <a:buNone/>
            </a:pPr>
            <a:r>
              <a:rPr lang="en-US" sz="2400" b="1" dirty="0" smtClean="0">
                <a:latin typeface="Calibri" pitchFamily="34" charset="0"/>
              </a:rPr>
              <a:t>Energy Burden Section – Overview</a:t>
            </a:r>
          </a:p>
          <a:p>
            <a:pPr marL="0" indent="0">
              <a:spcBef>
                <a:spcPts val="0"/>
              </a:spcBef>
              <a:spcAft>
                <a:spcPts val="1800"/>
              </a:spcAft>
              <a:buNone/>
            </a:pPr>
            <a:r>
              <a:rPr lang="en-US" sz="2400" dirty="0" smtClean="0">
                <a:latin typeface="Calibri" pitchFamily="34" charset="0"/>
              </a:rPr>
              <a:t>The Energy Burden Section consists of the following three sections:</a:t>
            </a:r>
          </a:p>
          <a:p>
            <a:pPr>
              <a:spcBef>
                <a:spcPts val="0"/>
              </a:spcBef>
              <a:spcAft>
                <a:spcPts val="1800"/>
              </a:spcAft>
              <a:buSzPct val="100000"/>
              <a:buFont typeface="Arial" panose="020B0604020202020204" pitchFamily="34" charset="0"/>
              <a:buChar char="•"/>
            </a:pPr>
            <a:r>
              <a:rPr lang="en-US" sz="2400" b="1" dirty="0" smtClean="0">
                <a:latin typeface="Calibri" pitchFamily="34" charset="0"/>
              </a:rPr>
              <a:t>Section A </a:t>
            </a:r>
            <a:r>
              <a:rPr lang="en-US" sz="2400" dirty="0" smtClean="0">
                <a:latin typeface="Calibri" pitchFamily="34" charset="0"/>
              </a:rPr>
              <a:t>– All Bill Payment Assistance Clients</a:t>
            </a:r>
          </a:p>
          <a:p>
            <a:pPr>
              <a:spcBef>
                <a:spcPts val="0"/>
              </a:spcBef>
              <a:spcAft>
                <a:spcPts val="1800"/>
              </a:spcAft>
              <a:buSzPct val="100000"/>
              <a:buFont typeface="Arial" panose="020B0604020202020204" pitchFamily="34" charset="0"/>
              <a:buChar char="•"/>
            </a:pPr>
            <a:r>
              <a:rPr lang="en-US" sz="2400" b="1" dirty="0" smtClean="0">
                <a:latin typeface="Calibri" pitchFamily="34" charset="0"/>
              </a:rPr>
              <a:t>Section B </a:t>
            </a:r>
            <a:r>
              <a:rPr lang="en-US" sz="2400" dirty="0" smtClean="0">
                <a:latin typeface="Calibri" pitchFamily="34" charset="0"/>
              </a:rPr>
              <a:t>– All Bill Payment Assistance Clients with complete heating AND electric expenditures for the targeted 12-month period</a:t>
            </a:r>
          </a:p>
          <a:p>
            <a:pPr>
              <a:spcBef>
                <a:spcPts val="0"/>
              </a:spcBef>
              <a:spcAft>
                <a:spcPts val="1800"/>
              </a:spcAft>
              <a:buSzPct val="100000"/>
              <a:buFont typeface="Arial" panose="020B0604020202020204" pitchFamily="34" charset="0"/>
              <a:buChar char="•"/>
            </a:pPr>
            <a:r>
              <a:rPr lang="en-US" sz="2400" b="1" dirty="0" smtClean="0">
                <a:latin typeface="Calibri" pitchFamily="34" charset="0"/>
              </a:rPr>
              <a:t>Section C </a:t>
            </a:r>
            <a:r>
              <a:rPr lang="en-US" sz="2400" dirty="0" smtClean="0">
                <a:latin typeface="Calibri" pitchFamily="34" charset="0"/>
              </a:rPr>
              <a:t>– High Burden Bill Payment Assistance clients with complete </a:t>
            </a:r>
            <a:r>
              <a:rPr lang="en-US" sz="2400" dirty="0">
                <a:latin typeface="Calibri" pitchFamily="34" charset="0"/>
              </a:rPr>
              <a:t>heating AND electric expenditures for the targeted 12-month </a:t>
            </a:r>
            <a:r>
              <a:rPr lang="en-US" sz="2400" dirty="0" smtClean="0">
                <a:latin typeface="Calibri" pitchFamily="34" charset="0"/>
              </a:rPr>
              <a:t>period</a:t>
            </a:r>
            <a:endParaRPr lang="en-US" sz="2400" b="1" dirty="0">
              <a:latin typeface="Calibri" pitchFamily="34" charset="0"/>
            </a:endParaRPr>
          </a:p>
          <a:p>
            <a:pPr>
              <a:spcBef>
                <a:spcPts val="0"/>
              </a:spcBef>
              <a:spcAft>
                <a:spcPts val="1800"/>
              </a:spcAft>
              <a:buFont typeface="Arial" panose="020B0604020202020204" pitchFamily="34" charset="0"/>
              <a:buChar char="•"/>
            </a:pPr>
            <a:endParaRPr lang="en-US" sz="2400" dirty="0">
              <a:latin typeface="Calibri" pitchFamily="34" charset="0"/>
            </a:endParaRPr>
          </a:p>
        </p:txBody>
      </p:sp>
    </p:spTree>
    <p:extLst>
      <p:ext uri="{BB962C8B-B14F-4D97-AF65-F5344CB8AC3E}">
        <p14:creationId xmlns:p14="http://schemas.microsoft.com/office/powerpoint/2010/main" val="3225650150"/>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28600" y="304800"/>
            <a:ext cx="8915400" cy="990600"/>
          </a:xfrm>
        </p:spPr>
        <p:txBody>
          <a:bodyPr>
            <a:normAutofit/>
          </a:bodyPr>
          <a:lstStyle/>
          <a:p>
            <a:pPr marL="111125"/>
            <a:r>
              <a:rPr lang="en-US" sz="3200" b="1" dirty="0">
                <a:latin typeface="Calibri" pitchFamily="34" charset="0"/>
              </a:rPr>
              <a:t>Section </a:t>
            </a:r>
            <a:r>
              <a:rPr lang="en-US" sz="3200" b="1" dirty="0" smtClean="0">
                <a:latin typeface="Calibri" pitchFamily="34" charset="0"/>
              </a:rPr>
              <a:t>IV</a:t>
            </a:r>
            <a:r>
              <a:rPr lang="en-US" sz="3200" b="1" dirty="0">
                <a:latin typeface="Calibri" pitchFamily="34" charset="0"/>
              </a:rPr>
              <a:t>: Performance Measures Resources</a:t>
            </a:r>
          </a:p>
        </p:txBody>
      </p:sp>
      <p:sp>
        <p:nvSpPr>
          <p:cNvPr id="5" name="Slide Number Placeholder 4"/>
          <p:cNvSpPr>
            <a:spLocks noGrp="1"/>
          </p:cNvSpPr>
          <p:nvPr>
            <p:ph type="sldNum" sz="quarter" idx="12"/>
          </p:nvPr>
        </p:nvSpPr>
        <p:spPr/>
        <p:txBody>
          <a:bodyPr>
            <a:normAutofit fontScale="55000" lnSpcReduction="20000"/>
          </a:bodyPr>
          <a:lstStyle/>
          <a:p>
            <a:fld id="{EFE5B013-A80A-40D2-8FAE-6E44A516CF2D}" type="slidenum">
              <a:rPr lang="en-US" smtClean="0"/>
              <a:pPr/>
              <a:t>60</a:t>
            </a:fld>
            <a:endParaRPr lang="en-US"/>
          </a:p>
        </p:txBody>
      </p:sp>
      <p:sp>
        <p:nvSpPr>
          <p:cNvPr id="3" name="Content Placeholder 2"/>
          <p:cNvSpPr>
            <a:spLocks noGrp="1"/>
          </p:cNvSpPr>
          <p:nvPr>
            <p:ph sz="quarter" idx="1"/>
          </p:nvPr>
        </p:nvSpPr>
        <p:spPr>
          <a:xfrm>
            <a:off x="609600" y="1752600"/>
            <a:ext cx="8001000" cy="4876800"/>
          </a:xfrm>
        </p:spPr>
        <p:txBody>
          <a:bodyPr>
            <a:normAutofit/>
          </a:bodyPr>
          <a:lstStyle/>
          <a:p>
            <a:pPr marL="0" lvl="0" indent="0">
              <a:lnSpc>
                <a:spcPct val="80000"/>
              </a:lnSpc>
              <a:spcBef>
                <a:spcPts val="0"/>
              </a:spcBef>
              <a:buSzPct val="100000"/>
              <a:buNone/>
            </a:pPr>
            <a:endParaRPr lang="en-US" sz="3100" b="1" dirty="0" smtClean="0">
              <a:latin typeface="Calibri" pitchFamily="34" charset="0"/>
            </a:endParaRPr>
          </a:p>
          <a:p>
            <a:pPr marL="0" lvl="0" indent="0">
              <a:lnSpc>
                <a:spcPct val="80000"/>
              </a:lnSpc>
              <a:spcBef>
                <a:spcPts val="0"/>
              </a:spcBef>
              <a:buSzPct val="100000"/>
              <a:buNone/>
            </a:pPr>
            <a:r>
              <a:rPr lang="en-US" sz="3100" b="1" dirty="0" smtClean="0">
                <a:latin typeface="Calibri" pitchFamily="34" charset="0"/>
              </a:rPr>
              <a:t>Performance Management Website</a:t>
            </a:r>
          </a:p>
          <a:p>
            <a:pPr marL="685800" lvl="2" indent="0">
              <a:lnSpc>
                <a:spcPct val="80000"/>
              </a:lnSpc>
              <a:spcBef>
                <a:spcPts val="0"/>
              </a:spcBef>
              <a:buSzPct val="100000"/>
              <a:buNone/>
            </a:pPr>
            <a:endParaRPr lang="en-US" sz="2500" dirty="0" smtClean="0">
              <a:latin typeface="Calibri" pitchFamily="34" charset="0"/>
            </a:endParaRPr>
          </a:p>
          <a:p>
            <a:pPr marL="457200" lvl="1" indent="-457200">
              <a:lnSpc>
                <a:spcPct val="80000"/>
              </a:lnSpc>
              <a:spcBef>
                <a:spcPts val="0"/>
              </a:spcBef>
              <a:buSzPct val="100000"/>
              <a:buNone/>
            </a:pPr>
            <a:r>
              <a:rPr lang="en-US" sz="2800" dirty="0" smtClean="0">
                <a:latin typeface="Calibri" pitchFamily="34" charset="0"/>
              </a:rPr>
              <a:t>	</a:t>
            </a:r>
            <a:r>
              <a:rPr lang="en-US" sz="2800" dirty="0">
                <a:solidFill>
                  <a:srgbClr val="C00000"/>
                </a:solidFill>
                <a:latin typeface="Calibri" pitchFamily="34" charset="0"/>
              </a:rPr>
              <a:t> </a:t>
            </a:r>
            <a:r>
              <a:rPr lang="en-US" sz="2800" dirty="0">
                <a:solidFill>
                  <a:srgbClr val="C00000"/>
                </a:solidFill>
                <a:latin typeface="Calibri" pitchFamily="34" charset="0"/>
                <a:hlinkClick r:id="rId2"/>
              </a:rPr>
              <a:t>https://liheappm.acf.hhs.gov</a:t>
            </a:r>
            <a:r>
              <a:rPr lang="en-US" sz="2800" dirty="0" smtClean="0">
                <a:solidFill>
                  <a:srgbClr val="C00000"/>
                </a:solidFill>
                <a:latin typeface="Calibri" pitchFamily="34" charset="0"/>
                <a:hlinkClick r:id="rId2"/>
              </a:rPr>
              <a:t>/</a:t>
            </a:r>
            <a:r>
              <a:rPr lang="en-US" sz="2800" dirty="0" smtClean="0">
                <a:solidFill>
                  <a:srgbClr val="C00000"/>
                </a:solidFill>
                <a:latin typeface="Calibri" pitchFamily="34" charset="0"/>
              </a:rPr>
              <a:t> </a:t>
            </a:r>
            <a:endParaRPr lang="en-US" sz="2800" dirty="0">
              <a:latin typeface="Calibri" pitchFamily="34" charset="0"/>
            </a:endParaRPr>
          </a:p>
          <a:p>
            <a:pPr marL="0" lvl="1" indent="0">
              <a:lnSpc>
                <a:spcPct val="80000"/>
              </a:lnSpc>
              <a:spcBef>
                <a:spcPts val="0"/>
              </a:spcBef>
              <a:buSzPct val="100000"/>
              <a:buNone/>
            </a:pPr>
            <a:endParaRPr lang="en-US" sz="2400" i="1" dirty="0" smtClean="0">
              <a:latin typeface="Calibri" pitchFamily="34" charset="0"/>
            </a:endParaRPr>
          </a:p>
          <a:p>
            <a:pPr marL="0" lvl="1" indent="0">
              <a:lnSpc>
                <a:spcPct val="80000"/>
              </a:lnSpc>
              <a:spcBef>
                <a:spcPts val="0"/>
              </a:spcBef>
              <a:buSzPct val="100000"/>
              <a:buNone/>
            </a:pPr>
            <a:r>
              <a:rPr lang="en-US" sz="2400" i="1" dirty="0" smtClean="0">
                <a:latin typeface="Calibri" pitchFamily="34" charset="0"/>
              </a:rPr>
              <a:t>If you need assistance accessing the Performance Management website, please contact:</a:t>
            </a:r>
          </a:p>
          <a:p>
            <a:pPr marL="0" lvl="1" indent="0">
              <a:lnSpc>
                <a:spcPct val="80000"/>
              </a:lnSpc>
              <a:spcBef>
                <a:spcPts val="0"/>
              </a:spcBef>
              <a:buSzPct val="100000"/>
              <a:buNone/>
            </a:pPr>
            <a:endParaRPr lang="en-US" sz="2800" dirty="0">
              <a:latin typeface="Calibri" pitchFamily="34" charset="0"/>
            </a:endParaRPr>
          </a:p>
          <a:p>
            <a:pPr marL="731520" lvl="2" indent="-457200">
              <a:lnSpc>
                <a:spcPct val="80000"/>
              </a:lnSpc>
              <a:spcBef>
                <a:spcPts val="0"/>
              </a:spcBef>
              <a:buSzPct val="100000"/>
              <a:buFont typeface="Wingdings" panose="05000000000000000000" pitchFamily="2" charset="2"/>
              <a:buChar char="Ø"/>
            </a:pPr>
            <a:r>
              <a:rPr lang="en-US" sz="2500" b="1" dirty="0" smtClean="0">
                <a:latin typeface="Calibri" pitchFamily="34" charset="0"/>
              </a:rPr>
              <a:t>Sherry Vogel</a:t>
            </a:r>
          </a:p>
          <a:p>
            <a:pPr marL="731520" lvl="2" indent="0">
              <a:lnSpc>
                <a:spcPct val="80000"/>
              </a:lnSpc>
              <a:spcBef>
                <a:spcPts val="0"/>
              </a:spcBef>
              <a:buSzPct val="100000"/>
              <a:buNone/>
            </a:pPr>
            <a:r>
              <a:rPr lang="en-US" sz="2500" dirty="0">
                <a:latin typeface="Calibri" pitchFamily="34" charset="0"/>
              </a:rPr>
              <a:t>sherryv@ncat.org</a:t>
            </a:r>
            <a:endParaRPr lang="en-US" sz="2500" dirty="0" smtClean="0">
              <a:latin typeface="Calibri" pitchFamily="34" charset="0"/>
            </a:endParaRPr>
          </a:p>
          <a:p>
            <a:pPr>
              <a:lnSpc>
                <a:spcPct val="110000"/>
              </a:lnSpc>
              <a:spcBef>
                <a:spcPts val="0"/>
              </a:spcBef>
              <a:buSzPct val="100000"/>
              <a:buFont typeface="Wingdings" pitchFamily="2" charset="2"/>
              <a:buChar char="ü"/>
            </a:pPr>
            <a:endParaRPr lang="en-US" dirty="0">
              <a:latin typeface="Calibri" pitchFamily="34" charset="0"/>
            </a:endParaRPr>
          </a:p>
          <a:p>
            <a:pPr marL="457200" indent="-457200">
              <a:lnSpc>
                <a:spcPct val="80000"/>
              </a:lnSpc>
              <a:buFont typeface="Wingdings" pitchFamily="2" charset="2"/>
              <a:buChar char="ü"/>
            </a:pPr>
            <a:endParaRPr lang="en-US" sz="2000" dirty="0" smtClean="0">
              <a:latin typeface="Calibri" pitchFamily="34" charset="0"/>
            </a:endParaRPr>
          </a:p>
          <a:p>
            <a:pPr marL="0" indent="0">
              <a:lnSpc>
                <a:spcPct val="80000"/>
              </a:lnSpc>
              <a:buNone/>
            </a:pPr>
            <a:endParaRPr lang="en-US" sz="2800" dirty="0">
              <a:latin typeface="Calibri" pitchFamily="34" charset="0"/>
            </a:endParaRPr>
          </a:p>
          <a:p>
            <a:pPr marL="0" lvl="0" indent="0">
              <a:lnSpc>
                <a:spcPct val="80000"/>
              </a:lnSpc>
              <a:buNone/>
            </a:pPr>
            <a:endParaRPr lang="en-US" sz="2800" dirty="0">
              <a:latin typeface="Calibri" pitchFamily="34" charset="0"/>
            </a:endParaRPr>
          </a:p>
          <a:p>
            <a:pPr marL="0" indent="0">
              <a:lnSpc>
                <a:spcPct val="80000"/>
              </a:lnSpc>
              <a:buNone/>
            </a:pPr>
            <a:endParaRPr lang="en-US" sz="2800" b="1" dirty="0" smtClean="0">
              <a:solidFill>
                <a:schemeClr val="accent1"/>
              </a:solidFill>
              <a:latin typeface="Calibri" pitchFamily="34" charset="0"/>
            </a:endParaRPr>
          </a:p>
          <a:p>
            <a:pPr marL="0" indent="0">
              <a:lnSpc>
                <a:spcPct val="80000"/>
              </a:lnSpc>
              <a:buNone/>
            </a:pPr>
            <a:endParaRPr lang="en-US" sz="2800" b="1" dirty="0">
              <a:solidFill>
                <a:schemeClr val="accent1"/>
              </a:solidFill>
              <a:latin typeface="Calibri" pitchFamily="34" charset="0"/>
            </a:endParaRPr>
          </a:p>
          <a:p>
            <a:pPr marL="0" indent="0">
              <a:lnSpc>
                <a:spcPct val="80000"/>
              </a:lnSpc>
              <a:buNone/>
            </a:pPr>
            <a:endParaRPr lang="en-US" sz="2800" b="1" dirty="0">
              <a:solidFill>
                <a:schemeClr val="accent1"/>
              </a:solidFill>
              <a:latin typeface="Calibri" pitchFamily="34" charset="0"/>
            </a:endParaRPr>
          </a:p>
          <a:p>
            <a:pPr marL="0" indent="0">
              <a:lnSpc>
                <a:spcPct val="80000"/>
              </a:lnSpc>
              <a:buNone/>
            </a:pPr>
            <a:endParaRPr lang="en-US" sz="2000" b="1" dirty="0">
              <a:latin typeface="Calibri" pitchFamily="34" charset="0"/>
            </a:endParaRPr>
          </a:p>
          <a:p>
            <a:pPr marL="688975" indent="-342900">
              <a:lnSpc>
                <a:spcPct val="80000"/>
              </a:lnSpc>
              <a:buFont typeface="Wingdings" pitchFamily="2" charset="2"/>
              <a:buChar char="ü"/>
            </a:pPr>
            <a:endParaRPr lang="en-US" sz="2000" b="1" dirty="0">
              <a:latin typeface="Calibri" pitchFamily="34" charset="0"/>
            </a:endParaRPr>
          </a:p>
          <a:p>
            <a:pPr marL="346075" lvl="0" indent="0">
              <a:lnSpc>
                <a:spcPct val="80000"/>
              </a:lnSpc>
              <a:buNone/>
            </a:pPr>
            <a:endParaRPr lang="en-US" sz="2000" dirty="0">
              <a:latin typeface="Calibri" pitchFamily="34" charset="0"/>
            </a:endParaRPr>
          </a:p>
          <a:p>
            <a:pPr marL="0" indent="0">
              <a:lnSpc>
                <a:spcPct val="80000"/>
              </a:lnSpc>
              <a:buNone/>
            </a:pPr>
            <a:endParaRPr lang="en-US" sz="2200" b="1" dirty="0" smtClean="0">
              <a:latin typeface="Calibri" pitchFamily="34" charset="0"/>
            </a:endParaRPr>
          </a:p>
          <a:p>
            <a:pPr marL="0" indent="0">
              <a:buNone/>
            </a:pPr>
            <a:endParaRPr lang="en-US" sz="2000" dirty="0"/>
          </a:p>
          <a:p>
            <a:pPr marL="0" indent="0">
              <a:buNone/>
            </a:pPr>
            <a:endParaRPr lang="en-US" sz="2000" dirty="0" smtClean="0"/>
          </a:p>
          <a:p>
            <a:pPr marL="0" indent="0">
              <a:buNone/>
            </a:pPr>
            <a:endParaRPr lang="en-US" sz="2000" b="1" dirty="0">
              <a:latin typeface="Calibri" pitchFamily="34" charset="0"/>
            </a:endParaRPr>
          </a:p>
          <a:p>
            <a:pPr marL="0" indent="0">
              <a:buNone/>
            </a:pPr>
            <a:endParaRPr lang="en-US" sz="2000" b="1" dirty="0">
              <a:latin typeface="Calibri" pitchFamily="34" charset="0"/>
            </a:endParaRPr>
          </a:p>
          <a:p>
            <a:pPr marL="0" indent="0">
              <a:buNone/>
            </a:pPr>
            <a:endParaRPr lang="en-US" sz="2000" b="1" dirty="0" smtClean="0">
              <a:latin typeface="Calibri" pitchFamily="34" charset="0"/>
            </a:endParaRPr>
          </a:p>
          <a:p>
            <a:pPr marL="0" indent="0">
              <a:buNone/>
            </a:pPr>
            <a:endParaRPr lang="en-US" sz="2000" b="1" dirty="0">
              <a:latin typeface="Calibri" pitchFamily="34" charset="0"/>
            </a:endParaRPr>
          </a:p>
          <a:p>
            <a:pPr marL="0" indent="0">
              <a:buNone/>
            </a:pPr>
            <a:endParaRPr lang="en-US" sz="2000" b="1" dirty="0" smtClean="0">
              <a:latin typeface="Calibri" pitchFamily="34" charset="0"/>
            </a:endParaRPr>
          </a:p>
        </p:txBody>
      </p:sp>
    </p:spTree>
    <p:extLst>
      <p:ext uri="{BB962C8B-B14F-4D97-AF65-F5344CB8AC3E}">
        <p14:creationId xmlns:p14="http://schemas.microsoft.com/office/powerpoint/2010/main" val="3584143168"/>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28600" y="304800"/>
            <a:ext cx="8915400" cy="990600"/>
          </a:xfrm>
        </p:spPr>
        <p:txBody>
          <a:bodyPr>
            <a:normAutofit/>
          </a:bodyPr>
          <a:lstStyle/>
          <a:p>
            <a:pPr marL="111125"/>
            <a:r>
              <a:rPr lang="en-US" sz="3200" b="1" dirty="0">
                <a:latin typeface="Calibri" pitchFamily="34" charset="0"/>
              </a:rPr>
              <a:t>Section </a:t>
            </a:r>
            <a:r>
              <a:rPr lang="en-US" sz="3200" b="1" dirty="0" smtClean="0">
                <a:latin typeface="Calibri" pitchFamily="34" charset="0"/>
              </a:rPr>
              <a:t>IV</a:t>
            </a:r>
            <a:r>
              <a:rPr lang="en-US" sz="3200" b="1" dirty="0">
                <a:latin typeface="Calibri" pitchFamily="34" charset="0"/>
              </a:rPr>
              <a:t>: Performance Measures Resources</a:t>
            </a:r>
          </a:p>
        </p:txBody>
      </p:sp>
      <p:sp>
        <p:nvSpPr>
          <p:cNvPr id="5" name="Slide Number Placeholder 4"/>
          <p:cNvSpPr>
            <a:spLocks noGrp="1"/>
          </p:cNvSpPr>
          <p:nvPr>
            <p:ph type="sldNum" sz="quarter" idx="12"/>
          </p:nvPr>
        </p:nvSpPr>
        <p:spPr/>
        <p:txBody>
          <a:bodyPr>
            <a:normAutofit fontScale="55000" lnSpcReduction="20000"/>
          </a:bodyPr>
          <a:lstStyle/>
          <a:p>
            <a:fld id="{EFE5B013-A80A-40D2-8FAE-6E44A516CF2D}" type="slidenum">
              <a:rPr lang="en-US" smtClean="0"/>
              <a:pPr/>
              <a:t>61</a:t>
            </a:fld>
            <a:endParaRPr lang="en-US"/>
          </a:p>
        </p:txBody>
      </p:sp>
      <p:sp>
        <p:nvSpPr>
          <p:cNvPr id="3" name="Content Placeholder 2"/>
          <p:cNvSpPr>
            <a:spLocks noGrp="1"/>
          </p:cNvSpPr>
          <p:nvPr>
            <p:ph sz="quarter" idx="1"/>
          </p:nvPr>
        </p:nvSpPr>
        <p:spPr>
          <a:xfrm>
            <a:off x="533400" y="1981200"/>
            <a:ext cx="8229600" cy="4495800"/>
          </a:xfrm>
        </p:spPr>
        <p:txBody>
          <a:bodyPr>
            <a:normAutofit/>
          </a:bodyPr>
          <a:lstStyle/>
          <a:p>
            <a:pPr marL="0" lvl="0" indent="0">
              <a:lnSpc>
                <a:spcPct val="90000"/>
              </a:lnSpc>
              <a:spcBef>
                <a:spcPts val="0"/>
              </a:spcBef>
              <a:buSzPct val="100000"/>
              <a:buNone/>
            </a:pPr>
            <a:r>
              <a:rPr lang="en-US" sz="2800" b="1" dirty="0" smtClean="0">
                <a:latin typeface="Calibri" pitchFamily="34" charset="0"/>
              </a:rPr>
              <a:t>For more information, please contact:</a:t>
            </a:r>
          </a:p>
          <a:p>
            <a:pPr marL="0" lvl="0" indent="0">
              <a:lnSpc>
                <a:spcPct val="90000"/>
              </a:lnSpc>
              <a:spcBef>
                <a:spcPts val="0"/>
              </a:spcBef>
              <a:buSzPct val="100000"/>
              <a:buNone/>
            </a:pPr>
            <a:endParaRPr lang="en-US" sz="2800" dirty="0" smtClean="0">
              <a:latin typeface="Calibri" pitchFamily="34" charset="0"/>
            </a:endParaRPr>
          </a:p>
          <a:p>
            <a:pPr marL="457200" lvl="1" indent="-457200">
              <a:lnSpc>
                <a:spcPct val="90000"/>
              </a:lnSpc>
              <a:spcBef>
                <a:spcPts val="0"/>
              </a:spcBef>
              <a:buSzPct val="100000"/>
              <a:buFont typeface="Wingdings" pitchFamily="2" charset="2"/>
              <a:buChar char="ü"/>
            </a:pPr>
            <a:r>
              <a:rPr lang="en-US" sz="2400" b="1" dirty="0" smtClean="0">
                <a:latin typeface="Calibri" pitchFamily="34" charset="0"/>
              </a:rPr>
              <a:t>Trayvon Braxton</a:t>
            </a:r>
          </a:p>
          <a:p>
            <a:pPr marL="457200" lvl="1" indent="-457200">
              <a:lnSpc>
                <a:spcPct val="90000"/>
              </a:lnSpc>
              <a:spcBef>
                <a:spcPts val="0"/>
              </a:spcBef>
              <a:buSzPct val="100000"/>
              <a:buNone/>
            </a:pPr>
            <a:r>
              <a:rPr lang="en-US" sz="2400" dirty="0" smtClean="0">
                <a:latin typeface="Calibri" pitchFamily="34" charset="0"/>
              </a:rPr>
              <a:t>	APPRISE</a:t>
            </a:r>
          </a:p>
          <a:p>
            <a:pPr marL="457200" lvl="1" indent="-457200">
              <a:lnSpc>
                <a:spcPct val="90000"/>
              </a:lnSpc>
              <a:spcBef>
                <a:spcPts val="0"/>
              </a:spcBef>
              <a:buSzPct val="100000"/>
              <a:buNone/>
            </a:pPr>
            <a:r>
              <a:rPr lang="en-US" sz="2400" dirty="0">
                <a:latin typeface="Calibri" pitchFamily="34" charset="0"/>
              </a:rPr>
              <a:t>	</a:t>
            </a:r>
            <a:r>
              <a:rPr lang="en-US" sz="2400" dirty="0" smtClean="0">
                <a:latin typeface="Calibri" pitchFamily="34" charset="0"/>
                <a:hlinkClick r:id="rId2"/>
              </a:rPr>
              <a:t>Trayvon-Braxton@appriseinc.org</a:t>
            </a:r>
            <a:r>
              <a:rPr lang="en-US" sz="2400" dirty="0" smtClean="0">
                <a:latin typeface="Calibri" pitchFamily="34" charset="0"/>
              </a:rPr>
              <a:t> |  609-252-9053</a:t>
            </a:r>
          </a:p>
          <a:p>
            <a:pPr marL="457200" lvl="1" indent="-457200">
              <a:lnSpc>
                <a:spcPct val="90000"/>
              </a:lnSpc>
              <a:spcBef>
                <a:spcPts val="0"/>
              </a:spcBef>
              <a:buSzPct val="100000"/>
              <a:buNone/>
            </a:pPr>
            <a:endParaRPr lang="en-US" sz="2400" dirty="0" smtClean="0">
              <a:latin typeface="Calibri" pitchFamily="34" charset="0"/>
            </a:endParaRPr>
          </a:p>
          <a:p>
            <a:pPr marL="457200" lvl="1" indent="-457200">
              <a:lnSpc>
                <a:spcPct val="90000"/>
              </a:lnSpc>
              <a:spcBef>
                <a:spcPts val="0"/>
              </a:spcBef>
              <a:buSzPct val="100000"/>
              <a:buNone/>
            </a:pPr>
            <a:endParaRPr lang="en-US" sz="1400" dirty="0" smtClean="0">
              <a:latin typeface="Calibri" pitchFamily="34" charset="0"/>
            </a:endParaRPr>
          </a:p>
          <a:p>
            <a:pPr marL="457200" lvl="1" indent="-457200">
              <a:lnSpc>
                <a:spcPct val="90000"/>
              </a:lnSpc>
              <a:spcBef>
                <a:spcPts val="0"/>
              </a:spcBef>
              <a:buSzPct val="100000"/>
              <a:buFont typeface="Wingdings" pitchFamily="2" charset="2"/>
              <a:buChar char="ü"/>
            </a:pPr>
            <a:r>
              <a:rPr lang="en-US" sz="2400" b="1" dirty="0" smtClean="0">
                <a:latin typeface="Calibri" pitchFamily="34" charset="0"/>
              </a:rPr>
              <a:t>Melissa Torgerson</a:t>
            </a:r>
          </a:p>
          <a:p>
            <a:pPr marL="457200" lvl="2" indent="-457200">
              <a:lnSpc>
                <a:spcPct val="90000"/>
              </a:lnSpc>
              <a:spcBef>
                <a:spcPts val="0"/>
              </a:spcBef>
              <a:buSzPct val="100000"/>
              <a:buNone/>
            </a:pPr>
            <a:r>
              <a:rPr lang="en-US" sz="2400" dirty="0" smtClean="0">
                <a:latin typeface="Calibri" pitchFamily="34" charset="0"/>
              </a:rPr>
              <a:t>	VERVE</a:t>
            </a:r>
          </a:p>
          <a:p>
            <a:pPr marL="457200" lvl="2" indent="-457200">
              <a:lnSpc>
                <a:spcPct val="90000"/>
              </a:lnSpc>
              <a:spcBef>
                <a:spcPts val="0"/>
              </a:spcBef>
              <a:buSzPct val="100000"/>
              <a:buNone/>
            </a:pPr>
            <a:r>
              <a:rPr lang="en-US" sz="2400" dirty="0">
                <a:latin typeface="Calibri" pitchFamily="34" charset="0"/>
              </a:rPr>
              <a:t>	</a:t>
            </a:r>
            <a:r>
              <a:rPr lang="en-US" sz="2400" dirty="0" smtClean="0">
                <a:latin typeface="Calibri" pitchFamily="34" charset="0"/>
                <a:hlinkClick r:id="rId3"/>
              </a:rPr>
              <a:t>melissa@verveassociates.net</a:t>
            </a:r>
            <a:r>
              <a:rPr lang="en-US" sz="2400" dirty="0" smtClean="0">
                <a:latin typeface="Calibri" pitchFamily="34" charset="0"/>
              </a:rPr>
              <a:t>  |  503-706-2647</a:t>
            </a:r>
          </a:p>
          <a:p>
            <a:pPr lvl="1">
              <a:lnSpc>
                <a:spcPct val="90000"/>
              </a:lnSpc>
              <a:spcBef>
                <a:spcPts val="0"/>
              </a:spcBef>
              <a:buSzPct val="100000"/>
              <a:buFont typeface="Wingdings" pitchFamily="2" charset="2"/>
              <a:buChar char="ü"/>
            </a:pPr>
            <a:endParaRPr lang="en-US" sz="2400" dirty="0" smtClean="0">
              <a:latin typeface="Calibri" pitchFamily="34" charset="0"/>
            </a:endParaRPr>
          </a:p>
          <a:p>
            <a:pPr>
              <a:lnSpc>
                <a:spcPct val="110000"/>
              </a:lnSpc>
              <a:spcBef>
                <a:spcPts val="0"/>
              </a:spcBef>
              <a:buSzPct val="100000"/>
              <a:buFont typeface="Wingdings" pitchFamily="2" charset="2"/>
              <a:buChar char="ü"/>
            </a:pPr>
            <a:endParaRPr lang="en-US" sz="2800" dirty="0">
              <a:latin typeface="Calibri" pitchFamily="34" charset="0"/>
            </a:endParaRPr>
          </a:p>
          <a:p>
            <a:pPr marL="457200" indent="-457200">
              <a:lnSpc>
                <a:spcPct val="80000"/>
              </a:lnSpc>
              <a:buFont typeface="Wingdings" pitchFamily="2" charset="2"/>
              <a:buChar char="ü"/>
            </a:pPr>
            <a:endParaRPr lang="en-US" sz="1800" dirty="0" smtClean="0">
              <a:latin typeface="Calibri" pitchFamily="34" charset="0"/>
            </a:endParaRPr>
          </a:p>
          <a:p>
            <a:pPr marL="0" indent="0">
              <a:lnSpc>
                <a:spcPct val="80000"/>
              </a:lnSpc>
              <a:buNone/>
            </a:pPr>
            <a:endParaRPr lang="en-US" sz="2400" dirty="0">
              <a:latin typeface="Calibri" pitchFamily="34" charset="0"/>
            </a:endParaRPr>
          </a:p>
          <a:p>
            <a:pPr marL="0" lvl="0" indent="0">
              <a:lnSpc>
                <a:spcPct val="80000"/>
              </a:lnSpc>
              <a:buNone/>
            </a:pPr>
            <a:endParaRPr lang="en-US" sz="2400" dirty="0">
              <a:latin typeface="Calibri" pitchFamily="34" charset="0"/>
            </a:endParaRPr>
          </a:p>
          <a:p>
            <a:pPr marL="0" indent="0">
              <a:lnSpc>
                <a:spcPct val="80000"/>
              </a:lnSpc>
              <a:buNone/>
            </a:pPr>
            <a:endParaRPr lang="en-US" sz="2400" b="1" dirty="0" smtClean="0">
              <a:solidFill>
                <a:schemeClr val="accent1"/>
              </a:solidFill>
              <a:latin typeface="Calibri" pitchFamily="34" charset="0"/>
            </a:endParaRPr>
          </a:p>
          <a:p>
            <a:pPr marL="0" indent="0">
              <a:lnSpc>
                <a:spcPct val="80000"/>
              </a:lnSpc>
              <a:buNone/>
            </a:pPr>
            <a:endParaRPr lang="en-US" sz="2800" b="1" dirty="0">
              <a:solidFill>
                <a:schemeClr val="accent1"/>
              </a:solidFill>
              <a:latin typeface="Calibri" pitchFamily="34" charset="0"/>
            </a:endParaRPr>
          </a:p>
          <a:p>
            <a:pPr marL="0" indent="0">
              <a:lnSpc>
                <a:spcPct val="80000"/>
              </a:lnSpc>
              <a:buNone/>
            </a:pPr>
            <a:endParaRPr lang="en-US" sz="2800" b="1" dirty="0">
              <a:solidFill>
                <a:schemeClr val="accent1"/>
              </a:solidFill>
              <a:latin typeface="Calibri" pitchFamily="34" charset="0"/>
            </a:endParaRPr>
          </a:p>
          <a:p>
            <a:pPr marL="0" indent="0">
              <a:lnSpc>
                <a:spcPct val="80000"/>
              </a:lnSpc>
              <a:buNone/>
            </a:pPr>
            <a:endParaRPr lang="en-US" sz="2000" b="1" dirty="0">
              <a:latin typeface="Calibri" pitchFamily="34" charset="0"/>
            </a:endParaRPr>
          </a:p>
          <a:p>
            <a:pPr marL="688975" indent="-342900">
              <a:lnSpc>
                <a:spcPct val="80000"/>
              </a:lnSpc>
              <a:buFont typeface="Wingdings" pitchFamily="2" charset="2"/>
              <a:buChar char="ü"/>
            </a:pPr>
            <a:endParaRPr lang="en-US" sz="2000" b="1" dirty="0">
              <a:latin typeface="Calibri" pitchFamily="34" charset="0"/>
            </a:endParaRPr>
          </a:p>
          <a:p>
            <a:pPr marL="346075" lvl="0" indent="0">
              <a:lnSpc>
                <a:spcPct val="80000"/>
              </a:lnSpc>
              <a:buNone/>
            </a:pPr>
            <a:endParaRPr lang="en-US" sz="2000" dirty="0">
              <a:latin typeface="Calibri" pitchFamily="34" charset="0"/>
            </a:endParaRPr>
          </a:p>
          <a:p>
            <a:pPr marL="0" indent="0">
              <a:lnSpc>
                <a:spcPct val="80000"/>
              </a:lnSpc>
              <a:buNone/>
            </a:pPr>
            <a:endParaRPr lang="en-US" sz="2200" b="1" dirty="0" smtClean="0">
              <a:latin typeface="Calibri" pitchFamily="34" charset="0"/>
            </a:endParaRPr>
          </a:p>
          <a:p>
            <a:pPr marL="0" indent="0">
              <a:buNone/>
            </a:pPr>
            <a:endParaRPr lang="en-US" sz="2000" dirty="0"/>
          </a:p>
          <a:p>
            <a:pPr marL="0" indent="0">
              <a:buNone/>
            </a:pPr>
            <a:endParaRPr lang="en-US" sz="2000" dirty="0" smtClean="0"/>
          </a:p>
          <a:p>
            <a:pPr marL="0" indent="0">
              <a:buNone/>
            </a:pPr>
            <a:endParaRPr lang="en-US" sz="2000" b="1" dirty="0">
              <a:latin typeface="Calibri" pitchFamily="34" charset="0"/>
            </a:endParaRPr>
          </a:p>
          <a:p>
            <a:pPr marL="0" indent="0">
              <a:buNone/>
            </a:pPr>
            <a:endParaRPr lang="en-US" sz="2000" b="1" dirty="0">
              <a:latin typeface="Calibri" pitchFamily="34" charset="0"/>
            </a:endParaRPr>
          </a:p>
          <a:p>
            <a:pPr marL="0" indent="0">
              <a:buNone/>
            </a:pPr>
            <a:endParaRPr lang="en-US" sz="2000" b="1" dirty="0" smtClean="0">
              <a:latin typeface="Calibri" pitchFamily="34" charset="0"/>
            </a:endParaRPr>
          </a:p>
          <a:p>
            <a:pPr marL="0" indent="0">
              <a:buNone/>
            </a:pPr>
            <a:endParaRPr lang="en-US" sz="2000" b="1" dirty="0">
              <a:latin typeface="Calibri" pitchFamily="34" charset="0"/>
            </a:endParaRPr>
          </a:p>
          <a:p>
            <a:pPr marL="0" indent="0">
              <a:buNone/>
            </a:pPr>
            <a:endParaRPr lang="en-US" sz="2000" b="1" dirty="0" smtClean="0">
              <a:latin typeface="Calibri" pitchFamily="34" charset="0"/>
            </a:endParaRPr>
          </a:p>
        </p:txBody>
      </p:sp>
    </p:spTree>
    <p:extLst>
      <p:ext uri="{BB962C8B-B14F-4D97-AF65-F5344CB8AC3E}">
        <p14:creationId xmlns:p14="http://schemas.microsoft.com/office/powerpoint/2010/main" val="3840638251"/>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62</a:t>
            </a:fld>
            <a:endParaRPr lang="en-US"/>
          </a:p>
        </p:txBody>
      </p:sp>
      <p:sp>
        <p:nvSpPr>
          <p:cNvPr id="3" name="Content Placeholder 2"/>
          <p:cNvSpPr>
            <a:spLocks noGrp="1"/>
          </p:cNvSpPr>
          <p:nvPr>
            <p:ph sz="quarter" idx="1"/>
          </p:nvPr>
        </p:nvSpPr>
        <p:spPr>
          <a:xfrm>
            <a:off x="457200" y="1524000"/>
            <a:ext cx="8001000" cy="4876800"/>
          </a:xfrm>
        </p:spPr>
        <p:txBody>
          <a:bodyPr>
            <a:normAutofit/>
          </a:bodyPr>
          <a:lstStyle/>
          <a:p>
            <a:pPr marL="0" indent="0">
              <a:lnSpc>
                <a:spcPct val="110000"/>
              </a:lnSpc>
              <a:spcBef>
                <a:spcPts val="0"/>
              </a:spcBef>
              <a:buNone/>
            </a:pPr>
            <a:endParaRPr lang="en-US" sz="2600" b="1" dirty="0" smtClean="0">
              <a:solidFill>
                <a:schemeClr val="accent1"/>
              </a:solidFill>
              <a:latin typeface="Calibri" pitchFamily="34" charset="0"/>
            </a:endParaRPr>
          </a:p>
          <a:p>
            <a:pPr marL="0" indent="0">
              <a:lnSpc>
                <a:spcPct val="110000"/>
              </a:lnSpc>
              <a:spcBef>
                <a:spcPts val="0"/>
              </a:spcBef>
              <a:buNone/>
            </a:pPr>
            <a:endParaRPr lang="en-US" sz="2600" b="1" dirty="0">
              <a:solidFill>
                <a:schemeClr val="accent1"/>
              </a:solidFill>
              <a:latin typeface="Calibri" pitchFamily="34" charset="0"/>
            </a:endParaRPr>
          </a:p>
          <a:p>
            <a:pPr marL="0" indent="0">
              <a:lnSpc>
                <a:spcPct val="110000"/>
              </a:lnSpc>
              <a:spcBef>
                <a:spcPts val="0"/>
              </a:spcBef>
              <a:buNone/>
            </a:pPr>
            <a:endParaRPr lang="en-US" sz="2600" b="1" dirty="0" smtClean="0">
              <a:solidFill>
                <a:schemeClr val="accent1"/>
              </a:solidFill>
              <a:latin typeface="Calibri" pitchFamily="34" charset="0"/>
            </a:endParaRPr>
          </a:p>
          <a:p>
            <a:pPr marL="0" indent="0">
              <a:lnSpc>
                <a:spcPct val="110000"/>
              </a:lnSpc>
              <a:spcBef>
                <a:spcPts val="0"/>
              </a:spcBef>
              <a:buNone/>
            </a:pPr>
            <a:endParaRPr lang="en-US" sz="2600" b="1" dirty="0">
              <a:solidFill>
                <a:schemeClr val="accent1"/>
              </a:solidFill>
              <a:latin typeface="Calibri" pitchFamily="34" charset="0"/>
            </a:endParaRPr>
          </a:p>
          <a:p>
            <a:pPr marL="0" indent="0" algn="ctr">
              <a:lnSpc>
                <a:spcPct val="110000"/>
              </a:lnSpc>
              <a:spcBef>
                <a:spcPts val="0"/>
              </a:spcBef>
              <a:buNone/>
            </a:pPr>
            <a:r>
              <a:rPr lang="en-US" sz="4000" b="1" dirty="0" smtClean="0">
                <a:latin typeface="Calibri" pitchFamily="34" charset="0"/>
              </a:rPr>
              <a:t>Questions</a:t>
            </a:r>
            <a:endParaRPr lang="en-US" sz="4000" dirty="0" smtClean="0">
              <a:latin typeface="Calibri" pitchFamily="34" charset="0"/>
            </a:endParaRPr>
          </a:p>
          <a:p>
            <a:pPr marL="346075" indent="-346075">
              <a:spcBef>
                <a:spcPts val="0"/>
              </a:spcBef>
              <a:buFont typeface="Wingdings" pitchFamily="2" charset="2"/>
              <a:buChar char="ü"/>
            </a:pPr>
            <a:endParaRPr lang="en-US" dirty="0">
              <a:latin typeface="Calibri" pitchFamily="34" charset="0"/>
            </a:endParaRPr>
          </a:p>
        </p:txBody>
      </p:sp>
      <p:sp>
        <p:nvSpPr>
          <p:cNvPr id="6" name="Title 1"/>
          <p:cNvSpPr txBox="1">
            <a:spLocks/>
          </p:cNvSpPr>
          <p:nvPr/>
        </p:nvSpPr>
        <p:spPr>
          <a:xfrm>
            <a:off x="228600" y="304800"/>
            <a:ext cx="8915400" cy="990600"/>
          </a:xfrm>
          <a:prstGeom prst="rect">
            <a:avLst/>
          </a:prstGeom>
        </p:spPr>
        <p:txBody>
          <a:bodyPr vert="horz" anchor="ctr">
            <a:normAutofit/>
          </a:bodyPr>
          <a:lstStyle>
            <a:lvl1pPr algn="l" rtl="0" eaLnBrk="1" latinLnBrk="0" hangingPunct="1">
              <a:spcBef>
                <a:spcPct val="0"/>
              </a:spcBef>
              <a:buNone/>
              <a:defRPr kumimoji="0" sz="4400" kern="1200">
                <a:solidFill>
                  <a:schemeClr val="tx2"/>
                </a:solidFill>
                <a:latin typeface="+mj-lt"/>
                <a:ea typeface="+mj-ea"/>
                <a:cs typeface="+mj-cs"/>
              </a:defRPr>
            </a:lvl1pPr>
          </a:lstStyle>
          <a:p>
            <a:pPr marL="111125"/>
            <a:r>
              <a:rPr lang="en-US" sz="3200" b="1" dirty="0" smtClean="0">
                <a:latin typeface="Calibri" pitchFamily="34" charset="0"/>
              </a:rPr>
              <a:t>Section IV: Performance Measures Resources</a:t>
            </a:r>
            <a:endParaRPr lang="en-US" sz="3200" b="1" dirty="0">
              <a:latin typeface="Calibri" pitchFamily="34" charset="0"/>
            </a:endParaRPr>
          </a:p>
        </p:txBody>
      </p:sp>
    </p:spTree>
    <p:extLst>
      <p:ext uri="{BB962C8B-B14F-4D97-AF65-F5344CB8AC3E}">
        <p14:creationId xmlns:p14="http://schemas.microsoft.com/office/powerpoint/2010/main" val="2279347830"/>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GoToWebinar</a:t>
            </a:r>
            <a:r>
              <a:rPr lang="en-US" dirty="0"/>
              <a:t> – </a:t>
            </a:r>
            <a:r>
              <a:rPr lang="en-US" b="1" dirty="0"/>
              <a:t>Asking a Question</a:t>
            </a: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4048" y="1683934"/>
            <a:ext cx="8610600" cy="51740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Slide Number Placeholder 3"/>
          <p:cNvSpPr>
            <a:spLocks noGrp="1"/>
          </p:cNvSpPr>
          <p:nvPr>
            <p:ph type="sldNum" sz="quarter" idx="12"/>
          </p:nvPr>
        </p:nvSpPr>
        <p:spPr>
          <a:xfrm>
            <a:off x="0" y="1272222"/>
            <a:ext cx="533400" cy="244476"/>
          </a:xfrm>
        </p:spPr>
        <p:txBody>
          <a:bodyPr>
            <a:normAutofit fontScale="55000" lnSpcReduction="20000"/>
          </a:bodyPr>
          <a:lstStyle/>
          <a:p>
            <a:fld id="{8B8E2CD0-928A-46BC-99C1-FD8DCB4C1C5B}" type="slidenum">
              <a:rPr lang="en-US" smtClean="0"/>
              <a:t>63</a:t>
            </a:fld>
            <a:endParaRPr lang="en-US" dirty="0"/>
          </a:p>
        </p:txBody>
      </p:sp>
    </p:spTree>
    <p:extLst>
      <p:ext uri="{BB962C8B-B14F-4D97-AF65-F5344CB8AC3E}">
        <p14:creationId xmlns:p14="http://schemas.microsoft.com/office/powerpoint/2010/main" val="9832431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0" y="281622"/>
            <a:ext cx="9144000" cy="990600"/>
          </a:xfrm>
        </p:spPr>
        <p:txBody>
          <a:bodyPr>
            <a:noAutofit/>
          </a:bodyPr>
          <a:lstStyle/>
          <a:p>
            <a:pPr marL="2063750" indent="-1952625">
              <a:lnSpc>
                <a:spcPct val="80000"/>
              </a:lnSpc>
            </a:pPr>
            <a:r>
              <a:rPr lang="en-US" sz="2800" b="1" dirty="0">
                <a:latin typeface="Calibri" pitchFamily="34" charset="0"/>
              </a:rPr>
              <a:t>Section </a:t>
            </a:r>
            <a:r>
              <a:rPr lang="en-US" sz="2800" b="1" dirty="0" smtClean="0">
                <a:latin typeface="Calibri" pitchFamily="34" charset="0"/>
              </a:rPr>
              <a:t>II: Completing the </a:t>
            </a:r>
            <a:r>
              <a:rPr lang="en-US" sz="2800" b="1" dirty="0">
                <a:latin typeface="Calibri" pitchFamily="34" charset="0"/>
              </a:rPr>
              <a:t>Energy Burden </a:t>
            </a:r>
            <a:r>
              <a:rPr lang="en-US" sz="2800" b="1" dirty="0" smtClean="0">
                <a:latin typeface="Calibri" pitchFamily="34" charset="0"/>
              </a:rPr>
              <a:t>Measures </a:t>
            </a:r>
            <a:r>
              <a:rPr lang="en-US" sz="2800" b="1" dirty="0">
                <a:latin typeface="Calibri" pitchFamily="34" charset="0"/>
              </a:rPr>
              <a:t>Section Overview</a:t>
            </a:r>
            <a:endParaRPr lang="en-US" sz="2800" b="1" i="1" dirty="0">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7</a:t>
            </a:fld>
            <a:endParaRPr lang="en-US"/>
          </a:p>
        </p:txBody>
      </p:sp>
      <p:sp>
        <p:nvSpPr>
          <p:cNvPr id="10" name="Content Placeholder 2"/>
          <p:cNvSpPr>
            <a:spLocks noGrp="1"/>
          </p:cNvSpPr>
          <p:nvPr>
            <p:ph sz="quarter" idx="1"/>
          </p:nvPr>
        </p:nvSpPr>
        <p:spPr>
          <a:xfrm>
            <a:off x="533400" y="1676400"/>
            <a:ext cx="7924800" cy="4953000"/>
          </a:xfrm>
        </p:spPr>
        <p:txBody>
          <a:bodyPr>
            <a:noAutofit/>
          </a:bodyPr>
          <a:lstStyle/>
          <a:p>
            <a:pPr marL="0" indent="0">
              <a:spcBef>
                <a:spcPts val="0"/>
              </a:spcBef>
              <a:spcAft>
                <a:spcPts val="1800"/>
              </a:spcAft>
              <a:buNone/>
            </a:pPr>
            <a:r>
              <a:rPr lang="en-US" sz="2400" b="1" dirty="0" smtClean="0">
                <a:latin typeface="Calibri" pitchFamily="34" charset="0"/>
              </a:rPr>
              <a:t>Energy Burden Section – Overview</a:t>
            </a:r>
          </a:p>
          <a:p>
            <a:pPr>
              <a:spcBef>
                <a:spcPts val="0"/>
              </a:spcBef>
              <a:spcAft>
                <a:spcPts val="1800"/>
              </a:spcAft>
              <a:buSzPct val="100000"/>
              <a:buFont typeface="Arial" panose="020B0604020202020204" pitchFamily="34" charset="0"/>
              <a:buChar char="•"/>
            </a:pPr>
            <a:r>
              <a:rPr lang="en-US" sz="2400" b="1" dirty="0" smtClean="0">
                <a:latin typeface="Calibri" pitchFamily="34" charset="0"/>
              </a:rPr>
              <a:t>Section A </a:t>
            </a:r>
            <a:r>
              <a:rPr lang="en-US" sz="2400" dirty="0">
                <a:latin typeface="Calibri" pitchFamily="34" charset="0"/>
              </a:rPr>
              <a:t>– All Bill Payment Assistance Clients</a:t>
            </a:r>
          </a:p>
          <a:p>
            <a:pPr marL="0" indent="0">
              <a:spcBef>
                <a:spcPts val="0"/>
              </a:spcBef>
              <a:spcAft>
                <a:spcPts val="1800"/>
              </a:spcAft>
              <a:buNone/>
            </a:pPr>
            <a:endParaRPr lang="en-US" sz="2400" b="1" dirty="0" smtClean="0">
              <a:latin typeface="Calibri" pitchFamily="34" charset="0"/>
            </a:endParaRPr>
          </a:p>
        </p:txBody>
      </p:sp>
      <p:pic>
        <p:nvPicPr>
          <p:cNvPr id="3" name="Picture 2"/>
          <p:cNvPicPr>
            <a:picLocks noChangeAspect="1"/>
          </p:cNvPicPr>
          <p:nvPr/>
        </p:nvPicPr>
        <p:blipFill>
          <a:blip r:embed="rId3"/>
          <a:stretch>
            <a:fillRect/>
          </a:stretch>
        </p:blipFill>
        <p:spPr>
          <a:xfrm>
            <a:off x="266700" y="3048000"/>
            <a:ext cx="8724900" cy="2962275"/>
          </a:xfrm>
          <a:prstGeom prst="rect">
            <a:avLst/>
          </a:prstGeom>
        </p:spPr>
      </p:pic>
    </p:spTree>
    <p:extLst>
      <p:ext uri="{BB962C8B-B14F-4D97-AF65-F5344CB8AC3E}">
        <p14:creationId xmlns:p14="http://schemas.microsoft.com/office/powerpoint/2010/main" val="29851960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0" y="281622"/>
            <a:ext cx="9144000" cy="990600"/>
          </a:xfrm>
        </p:spPr>
        <p:txBody>
          <a:bodyPr>
            <a:noAutofit/>
          </a:bodyPr>
          <a:lstStyle/>
          <a:p>
            <a:pPr marL="2063750" indent="-1952625">
              <a:lnSpc>
                <a:spcPct val="80000"/>
              </a:lnSpc>
            </a:pPr>
            <a:r>
              <a:rPr lang="en-US" sz="2800" b="1" dirty="0">
                <a:latin typeface="Calibri" pitchFamily="34" charset="0"/>
              </a:rPr>
              <a:t>Section </a:t>
            </a:r>
            <a:r>
              <a:rPr lang="en-US" sz="2800" b="1" dirty="0" smtClean="0">
                <a:latin typeface="Calibri" pitchFamily="34" charset="0"/>
              </a:rPr>
              <a:t>II: Completing the </a:t>
            </a:r>
            <a:r>
              <a:rPr lang="en-US" sz="2800" b="1" dirty="0">
                <a:latin typeface="Calibri" pitchFamily="34" charset="0"/>
              </a:rPr>
              <a:t>Energy Burden </a:t>
            </a:r>
            <a:r>
              <a:rPr lang="en-US" sz="2800" b="1" dirty="0" smtClean="0">
                <a:latin typeface="Calibri" pitchFamily="34" charset="0"/>
              </a:rPr>
              <a:t>Measures </a:t>
            </a:r>
            <a:r>
              <a:rPr lang="en-US" sz="2800" b="1" dirty="0">
                <a:latin typeface="Calibri" pitchFamily="34" charset="0"/>
              </a:rPr>
              <a:t>Section Overview</a:t>
            </a:r>
            <a:endParaRPr lang="en-US" sz="2800" b="1" i="1" dirty="0">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8</a:t>
            </a:fld>
            <a:endParaRPr lang="en-US"/>
          </a:p>
        </p:txBody>
      </p:sp>
      <p:sp>
        <p:nvSpPr>
          <p:cNvPr id="10" name="Content Placeholder 2"/>
          <p:cNvSpPr>
            <a:spLocks noGrp="1"/>
          </p:cNvSpPr>
          <p:nvPr>
            <p:ph sz="quarter" idx="1"/>
          </p:nvPr>
        </p:nvSpPr>
        <p:spPr>
          <a:xfrm>
            <a:off x="533400" y="1676400"/>
            <a:ext cx="7924800" cy="4953000"/>
          </a:xfrm>
        </p:spPr>
        <p:txBody>
          <a:bodyPr>
            <a:noAutofit/>
          </a:bodyPr>
          <a:lstStyle/>
          <a:p>
            <a:pPr marL="0" indent="0">
              <a:spcBef>
                <a:spcPts val="0"/>
              </a:spcBef>
              <a:spcAft>
                <a:spcPts val="1800"/>
              </a:spcAft>
              <a:buNone/>
            </a:pPr>
            <a:r>
              <a:rPr lang="en-US" sz="2400" b="1" dirty="0" smtClean="0">
                <a:latin typeface="Calibri" pitchFamily="34" charset="0"/>
              </a:rPr>
              <a:t>Energy Burden Section – Overview</a:t>
            </a:r>
          </a:p>
          <a:p>
            <a:pPr>
              <a:spcBef>
                <a:spcPts val="0"/>
              </a:spcBef>
              <a:spcAft>
                <a:spcPts val="1800"/>
              </a:spcAft>
              <a:buSzPct val="100000"/>
              <a:buFont typeface="Arial" panose="020B0604020202020204" pitchFamily="34" charset="0"/>
              <a:buChar char="•"/>
            </a:pPr>
            <a:r>
              <a:rPr lang="en-US" sz="2000" b="1" dirty="0">
                <a:latin typeface="Calibri" pitchFamily="34" charset="0"/>
              </a:rPr>
              <a:t>Section B </a:t>
            </a:r>
            <a:r>
              <a:rPr lang="en-US" sz="2000" dirty="0">
                <a:latin typeface="Calibri" pitchFamily="34" charset="0"/>
              </a:rPr>
              <a:t>– All Bill Payment Assistance Clients with complete heating AND electric expenditures for the targeted 12-month period</a:t>
            </a:r>
          </a:p>
          <a:p>
            <a:pPr marL="0" indent="0">
              <a:spcBef>
                <a:spcPts val="0"/>
              </a:spcBef>
              <a:spcAft>
                <a:spcPts val="1800"/>
              </a:spcAft>
              <a:buNone/>
            </a:pPr>
            <a:endParaRPr lang="en-US" sz="2400" b="1" dirty="0" smtClean="0">
              <a:latin typeface="Calibri" pitchFamily="34" charset="0"/>
            </a:endParaRPr>
          </a:p>
        </p:txBody>
      </p:sp>
      <p:pic>
        <p:nvPicPr>
          <p:cNvPr id="2" name="Picture 1"/>
          <p:cNvPicPr>
            <a:picLocks noChangeAspect="1"/>
          </p:cNvPicPr>
          <p:nvPr/>
        </p:nvPicPr>
        <p:blipFill>
          <a:blip r:embed="rId3"/>
          <a:stretch>
            <a:fillRect/>
          </a:stretch>
        </p:blipFill>
        <p:spPr>
          <a:xfrm>
            <a:off x="295275" y="3276600"/>
            <a:ext cx="8553450" cy="2714625"/>
          </a:xfrm>
          <a:prstGeom prst="rect">
            <a:avLst/>
          </a:prstGeom>
        </p:spPr>
      </p:pic>
    </p:spTree>
    <p:extLst>
      <p:ext uri="{BB962C8B-B14F-4D97-AF65-F5344CB8AC3E}">
        <p14:creationId xmlns:p14="http://schemas.microsoft.com/office/powerpoint/2010/main" val="30143991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0" y="281622"/>
            <a:ext cx="9144000" cy="990600"/>
          </a:xfrm>
        </p:spPr>
        <p:txBody>
          <a:bodyPr>
            <a:noAutofit/>
          </a:bodyPr>
          <a:lstStyle/>
          <a:p>
            <a:pPr marL="2063750" indent="-1952625">
              <a:lnSpc>
                <a:spcPct val="80000"/>
              </a:lnSpc>
            </a:pPr>
            <a:r>
              <a:rPr lang="en-US" sz="2800" b="1" dirty="0">
                <a:latin typeface="Calibri" pitchFamily="34" charset="0"/>
              </a:rPr>
              <a:t>Section </a:t>
            </a:r>
            <a:r>
              <a:rPr lang="en-US" sz="2800" b="1" dirty="0" smtClean="0">
                <a:latin typeface="Calibri" pitchFamily="34" charset="0"/>
              </a:rPr>
              <a:t>II: Completing the </a:t>
            </a:r>
            <a:r>
              <a:rPr lang="en-US" sz="2800" b="1" dirty="0">
                <a:latin typeface="Calibri" pitchFamily="34" charset="0"/>
              </a:rPr>
              <a:t>Energy Burden </a:t>
            </a:r>
            <a:r>
              <a:rPr lang="en-US" sz="2800" b="1" dirty="0" smtClean="0">
                <a:latin typeface="Calibri" pitchFamily="34" charset="0"/>
              </a:rPr>
              <a:t>Measures </a:t>
            </a:r>
            <a:r>
              <a:rPr lang="en-US" sz="2800" b="1" dirty="0">
                <a:latin typeface="Calibri" pitchFamily="34" charset="0"/>
              </a:rPr>
              <a:t>Section Overview</a:t>
            </a:r>
            <a:endParaRPr lang="en-US" sz="2800" b="1" i="1" dirty="0">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9</a:t>
            </a:fld>
            <a:endParaRPr lang="en-US"/>
          </a:p>
        </p:txBody>
      </p:sp>
      <p:sp>
        <p:nvSpPr>
          <p:cNvPr id="10" name="Content Placeholder 2"/>
          <p:cNvSpPr>
            <a:spLocks noGrp="1"/>
          </p:cNvSpPr>
          <p:nvPr>
            <p:ph sz="quarter" idx="1"/>
          </p:nvPr>
        </p:nvSpPr>
        <p:spPr>
          <a:xfrm>
            <a:off x="533400" y="1676400"/>
            <a:ext cx="7924800" cy="4953000"/>
          </a:xfrm>
        </p:spPr>
        <p:txBody>
          <a:bodyPr>
            <a:noAutofit/>
          </a:bodyPr>
          <a:lstStyle/>
          <a:p>
            <a:pPr marL="0" indent="0">
              <a:spcBef>
                <a:spcPts val="0"/>
              </a:spcBef>
              <a:spcAft>
                <a:spcPts val="1800"/>
              </a:spcAft>
              <a:buNone/>
            </a:pPr>
            <a:r>
              <a:rPr lang="en-US" sz="2400" b="1" dirty="0" smtClean="0">
                <a:latin typeface="Calibri" pitchFamily="34" charset="0"/>
              </a:rPr>
              <a:t>Energy Burden Section – Overview</a:t>
            </a:r>
          </a:p>
          <a:p>
            <a:pPr>
              <a:buSzPct val="100000"/>
              <a:buFont typeface="Arial" panose="020B0604020202020204" pitchFamily="34" charset="0"/>
              <a:buChar char="•"/>
            </a:pPr>
            <a:r>
              <a:rPr lang="en-US" sz="2000" b="1" dirty="0">
                <a:latin typeface="Calibri" pitchFamily="34" charset="0"/>
              </a:rPr>
              <a:t>Section C </a:t>
            </a:r>
            <a:r>
              <a:rPr lang="en-US" sz="2000" dirty="0">
                <a:latin typeface="Calibri" pitchFamily="34" charset="0"/>
              </a:rPr>
              <a:t>– High Burden Bill Payment Assistance clients with complete heating AND electric expenditures for the targeted 12-month period</a:t>
            </a:r>
          </a:p>
          <a:p>
            <a:pPr marL="0" indent="0">
              <a:spcBef>
                <a:spcPts val="0"/>
              </a:spcBef>
              <a:spcAft>
                <a:spcPts val="1800"/>
              </a:spcAft>
              <a:buNone/>
            </a:pPr>
            <a:endParaRPr lang="en-US" sz="2400" b="1" dirty="0" smtClean="0">
              <a:latin typeface="Calibri" pitchFamily="34" charset="0"/>
            </a:endParaRPr>
          </a:p>
        </p:txBody>
      </p:sp>
      <p:pic>
        <p:nvPicPr>
          <p:cNvPr id="5" name="Picture 4"/>
          <p:cNvPicPr>
            <a:picLocks noChangeAspect="1"/>
          </p:cNvPicPr>
          <p:nvPr/>
        </p:nvPicPr>
        <p:blipFill>
          <a:blip r:embed="rId3"/>
          <a:stretch>
            <a:fillRect/>
          </a:stretch>
        </p:blipFill>
        <p:spPr>
          <a:xfrm>
            <a:off x="152400" y="3429000"/>
            <a:ext cx="8839200" cy="2628900"/>
          </a:xfrm>
          <a:prstGeom prst="rect">
            <a:avLst/>
          </a:prstGeom>
        </p:spPr>
      </p:pic>
    </p:spTree>
    <p:extLst>
      <p:ext uri="{BB962C8B-B14F-4D97-AF65-F5344CB8AC3E}">
        <p14:creationId xmlns:p14="http://schemas.microsoft.com/office/powerpoint/2010/main" val="244683624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Custom 1">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7030A0"/>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18058</TotalTime>
  <Words>6989</Words>
  <Application>Microsoft Office PowerPoint</Application>
  <PresentationFormat>On-screen Show (4:3)</PresentationFormat>
  <Paragraphs>1521</Paragraphs>
  <Slides>63</Slides>
  <Notes>44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63</vt:i4>
      </vt:variant>
    </vt:vector>
  </HeadingPairs>
  <TitlesOfParts>
    <vt:vector size="72" baseType="lpstr">
      <vt:lpstr>Arial</vt:lpstr>
      <vt:lpstr>Calibri</vt:lpstr>
      <vt:lpstr>Courier</vt:lpstr>
      <vt:lpstr>Courier New</vt:lpstr>
      <vt:lpstr>Times New Roman</vt:lpstr>
      <vt:lpstr>Tw Cen MT</vt:lpstr>
      <vt:lpstr>Wingdings</vt:lpstr>
      <vt:lpstr>Wingdings 2</vt:lpstr>
      <vt:lpstr>Median</vt:lpstr>
      <vt:lpstr>LIHEAP Performance Measures Data Reporting</vt:lpstr>
      <vt:lpstr>Webinar Speakers</vt:lpstr>
      <vt:lpstr>Introduction:  Webinar Overview</vt:lpstr>
      <vt:lpstr>Section I: Filing Requirements</vt:lpstr>
      <vt:lpstr>Performance Measures – Data Collection</vt:lpstr>
      <vt:lpstr>Section II: Completing the Energy Burden Measures Section Overview</vt:lpstr>
      <vt:lpstr>Section II: Completing the Energy Burden Measures Section Overview</vt:lpstr>
      <vt:lpstr>Section II: Completing the Energy Burden Measures Section Overview</vt:lpstr>
      <vt:lpstr>Section II: Completing the Energy Burden Measures Section Overview</vt:lpstr>
      <vt:lpstr>PowerPoint Presentation</vt:lpstr>
      <vt:lpstr>GoToWebinar – Asking a Question</vt:lpstr>
      <vt:lpstr>Section II: Completing the Energy Burden Measures Section Section A</vt:lpstr>
      <vt:lpstr>Section II: Completing the Energy Burden Measures Section Section A</vt:lpstr>
      <vt:lpstr>Section II: Completing the Energy Burden Measures Section Section A</vt:lpstr>
      <vt:lpstr>Section II: Completing the Energy Burden Measures Section Section A</vt:lpstr>
      <vt:lpstr>Section II: Completing the Energy Burden Measures Section Section B</vt:lpstr>
      <vt:lpstr>Section II: Completing the Energy Burden Measures Section Section B</vt:lpstr>
      <vt:lpstr>Section II: Completing the Energy Burden Measures Section Section B</vt:lpstr>
      <vt:lpstr>Section II: Completing the Energy Burden Measures Section Section B</vt:lpstr>
      <vt:lpstr>Section II: Completing the Energy Burden Measures Section Section B</vt:lpstr>
      <vt:lpstr>Section II: Completing the Energy Burden Measures Section Section B</vt:lpstr>
      <vt:lpstr>Section II: Completing the Energy Burden Measures Section Section B</vt:lpstr>
      <vt:lpstr>Section II: Completing the Energy Burden Measures Section Section B</vt:lpstr>
      <vt:lpstr>Section II: Completing the Energy Burden Measures Section Section B</vt:lpstr>
      <vt:lpstr>Section II: Completing the Energy Burden Measures Section Section B</vt:lpstr>
      <vt:lpstr>Section II: Completing the Energy Burden Measures Section Section B</vt:lpstr>
      <vt:lpstr>Section II: Completing the Energy Burden Measures Section Section B</vt:lpstr>
      <vt:lpstr>Section II: Completing the Energy Burden Measures Section Section B</vt:lpstr>
      <vt:lpstr>Section II: Completing the Energy Burden Measures Section Section B</vt:lpstr>
      <vt:lpstr>Section II: Completing the Energy Burden Measures Section Section B</vt:lpstr>
      <vt:lpstr>PowerPoint Presentation</vt:lpstr>
      <vt:lpstr>GoToWebinar – Asking a Question</vt:lpstr>
      <vt:lpstr>Section II: Completing the Energy Burden Measures Section Section C - High Burden Households</vt:lpstr>
      <vt:lpstr>Section II: Completing the Energy Burden Measures Section Section C - High Burden Households</vt:lpstr>
      <vt:lpstr>Section II: Completing the Energy Burden Measures Section Section C - High Burden Households </vt:lpstr>
      <vt:lpstr>Section II: Completing the Energy Burden Measures Section Section C - High Burden Households </vt:lpstr>
      <vt:lpstr>Section II: Completing the Energy Burden Measures Section Section C - High Burden Households</vt:lpstr>
      <vt:lpstr>PowerPoint Presentation</vt:lpstr>
      <vt:lpstr>GoToWebinar – Asking a Question</vt:lpstr>
      <vt:lpstr>Section II: Completing the Energy Burden Measures Section Targeting Indices </vt:lpstr>
      <vt:lpstr>PowerPoint Presentation</vt:lpstr>
      <vt:lpstr>GoToWebinar – Asking a Question</vt:lpstr>
      <vt:lpstr>Section III: Completing the Restoration and Prevention Measures Section</vt:lpstr>
      <vt:lpstr>Section III: Completing the Restoration and Prevention Measures Section</vt:lpstr>
      <vt:lpstr>Section III: Completing the Restoration and Prevention Measures Section</vt:lpstr>
      <vt:lpstr>Section III: Completing the Restoration and Prevention Measures Section</vt:lpstr>
      <vt:lpstr>Section III: Completing the Restoration and Prevention Measures Section</vt:lpstr>
      <vt:lpstr>PowerPoint Presentation</vt:lpstr>
      <vt:lpstr>GoToWebinar – Asking a Question</vt:lpstr>
      <vt:lpstr>Section III: Completing the Restoration and Prevention Measures Section</vt:lpstr>
      <vt:lpstr>Section III: Completing the Restoration and Prevention Measures Section</vt:lpstr>
      <vt:lpstr>Section III: Completing the Restoration and Prevention Measures Section</vt:lpstr>
      <vt:lpstr>Section III: Completing the Restoration and Prevention Measures Section</vt:lpstr>
      <vt:lpstr>Section III: Completing the Restoration and Prevention Measures Section</vt:lpstr>
      <vt:lpstr>PowerPoint Presentation</vt:lpstr>
      <vt:lpstr>GoToWebinar – Asking a Question</vt:lpstr>
      <vt:lpstr>PowerPoint Presentation</vt:lpstr>
      <vt:lpstr>Section IV: Performance Measures Resources</vt:lpstr>
      <vt:lpstr>Section IV: Performance Measures Resources</vt:lpstr>
      <vt:lpstr>Section IV: Performance Measures Resources</vt:lpstr>
      <vt:lpstr>Section IV: Performance Measures Resources</vt:lpstr>
      <vt:lpstr>PowerPoint Presentation</vt:lpstr>
      <vt:lpstr>GoToWebinar – Asking a Question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LIHEAP Performance Measures</dc:title>
  <dc:creator>Melissa</dc:creator>
  <cp:lastModifiedBy>Kevin McGrath</cp:lastModifiedBy>
  <cp:revision>1212</cp:revision>
  <cp:lastPrinted>2016-09-07T17:15:13Z</cp:lastPrinted>
  <dcterms:created xsi:type="dcterms:W3CDTF">2014-03-26T19:10:28Z</dcterms:created>
  <dcterms:modified xsi:type="dcterms:W3CDTF">2016-09-07T20:00:57Z</dcterms:modified>
</cp:coreProperties>
</file>