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9"/>
  </p:notesMasterIdLst>
  <p:handoutMasterIdLst>
    <p:handoutMasterId r:id="rId70"/>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2"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FC3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86391" autoAdjust="0"/>
  </p:normalViewPr>
  <p:slideViewPr>
    <p:cSldViewPr>
      <p:cViewPr varScale="1">
        <p:scale>
          <a:sx n="97" d="100"/>
          <a:sy n="97" d="100"/>
        </p:scale>
        <p:origin x="22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99D9F-C6CD-4BDE-AC56-4595A19C5F0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6024BAF-08D2-401E-BFA7-52B89E34AFF7}">
      <dgm:prSet phldrT="[Text]"/>
      <dgm:spPr/>
      <dgm:t>
        <a:bodyPr/>
        <a:lstStyle/>
        <a:p>
          <a:r>
            <a:rPr lang="en-US" dirty="0" smtClean="0">
              <a:solidFill>
                <a:schemeClr val="tx1"/>
              </a:solidFill>
            </a:rPr>
            <a:t>FY 2016 C&amp;R Report</a:t>
          </a:r>
          <a:endParaRPr lang="en-US" dirty="0">
            <a:solidFill>
              <a:schemeClr val="tx1"/>
            </a:solidFill>
          </a:endParaRPr>
        </a:p>
      </dgm:t>
    </dgm:pt>
    <dgm:pt modelId="{A99771A1-AB59-4F09-81E3-FECA15E8008E}" type="parTrans" cxnId="{EC9B2699-B823-49C9-8C5A-442B3E44840A}">
      <dgm:prSet/>
      <dgm:spPr/>
      <dgm:t>
        <a:bodyPr/>
        <a:lstStyle/>
        <a:p>
          <a:endParaRPr lang="en-US"/>
        </a:p>
      </dgm:t>
    </dgm:pt>
    <dgm:pt modelId="{306B8BCE-4A9F-48A5-B11A-830F0B77F761}" type="sibTrans" cxnId="{EC9B2699-B823-49C9-8C5A-442B3E44840A}">
      <dgm:prSet/>
      <dgm:spPr/>
      <dgm:t>
        <a:bodyPr/>
        <a:lstStyle/>
        <a:p>
          <a:endParaRPr lang="en-US"/>
        </a:p>
      </dgm:t>
    </dgm:pt>
    <dgm:pt modelId="{4E1DAA1C-6253-4151-886D-0E3D131D50D9}">
      <dgm:prSet phldrT="[Text]"/>
      <dgm:spPr/>
      <dgm:t>
        <a:bodyPr/>
        <a:lstStyle/>
        <a:p>
          <a:r>
            <a:rPr lang="en-US" dirty="0" smtClean="0">
              <a:solidFill>
                <a:schemeClr val="tx1"/>
              </a:solidFill>
            </a:rPr>
            <a:t>FY 2016 GS Section IV – ‘Uses’ of Funds</a:t>
          </a:r>
          <a:endParaRPr lang="en-US" dirty="0">
            <a:solidFill>
              <a:schemeClr val="tx1"/>
            </a:solidFill>
          </a:endParaRPr>
        </a:p>
      </dgm:t>
    </dgm:pt>
    <dgm:pt modelId="{D1CA8D1B-5A36-4EF7-AFF5-DC1BF83F7C58}" type="sibTrans" cxnId="{778E4CBB-50A6-4490-AAA8-C143FD8BCF6A}">
      <dgm:prSet/>
      <dgm:spPr/>
      <dgm:t>
        <a:bodyPr/>
        <a:lstStyle/>
        <a:p>
          <a:endParaRPr lang="en-US"/>
        </a:p>
      </dgm:t>
    </dgm:pt>
    <dgm:pt modelId="{CF3CB586-481A-4D95-A04A-85A859F5534D}" type="parTrans" cxnId="{778E4CBB-50A6-4490-AAA8-C143FD8BCF6A}">
      <dgm:prSet/>
      <dgm:spPr/>
      <dgm:t>
        <a:bodyPr/>
        <a:lstStyle/>
        <a:p>
          <a:endParaRPr lang="en-US"/>
        </a:p>
      </dgm:t>
    </dgm:pt>
    <dgm:pt modelId="{922649C5-A267-47B7-95F5-D3322BDA8E19}" type="pres">
      <dgm:prSet presAssocID="{AE199D9F-C6CD-4BDE-AC56-4595A19C5F0E}" presName="Name0" presStyleCnt="0">
        <dgm:presLayoutVars>
          <dgm:dir/>
          <dgm:resizeHandles val="exact"/>
        </dgm:presLayoutVars>
      </dgm:prSet>
      <dgm:spPr/>
      <dgm:t>
        <a:bodyPr/>
        <a:lstStyle/>
        <a:p>
          <a:endParaRPr lang="en-US"/>
        </a:p>
      </dgm:t>
    </dgm:pt>
    <dgm:pt modelId="{52E45A61-3C76-4855-8C4B-9431694F5617}" type="pres">
      <dgm:prSet presAssocID="{06024BAF-08D2-401E-BFA7-52B89E34AFF7}" presName="node" presStyleLbl="node1" presStyleIdx="0" presStyleCnt="2" custRadScaleRad="156951" custRadScaleInc="-93500">
        <dgm:presLayoutVars>
          <dgm:bulletEnabled val="1"/>
        </dgm:presLayoutVars>
      </dgm:prSet>
      <dgm:spPr/>
      <dgm:t>
        <a:bodyPr/>
        <a:lstStyle/>
        <a:p>
          <a:endParaRPr lang="en-US"/>
        </a:p>
      </dgm:t>
    </dgm:pt>
    <dgm:pt modelId="{850C5B03-038C-4EBD-A98A-BD7F7ED1BDF1}" type="pres">
      <dgm:prSet presAssocID="{306B8BCE-4A9F-48A5-B11A-830F0B77F761}" presName="sibTrans" presStyleLbl="sibTrans2D1" presStyleIdx="0" presStyleCnt="2"/>
      <dgm:spPr/>
      <dgm:t>
        <a:bodyPr/>
        <a:lstStyle/>
        <a:p>
          <a:endParaRPr lang="en-US"/>
        </a:p>
      </dgm:t>
    </dgm:pt>
    <dgm:pt modelId="{49CAA8B7-260D-43EA-8100-1214DF0C5ADB}" type="pres">
      <dgm:prSet presAssocID="{306B8BCE-4A9F-48A5-B11A-830F0B77F761}" presName="connectorText" presStyleLbl="sibTrans2D1" presStyleIdx="0" presStyleCnt="2"/>
      <dgm:spPr/>
      <dgm:t>
        <a:bodyPr/>
        <a:lstStyle/>
        <a:p>
          <a:endParaRPr lang="en-US"/>
        </a:p>
      </dgm:t>
    </dgm:pt>
    <dgm:pt modelId="{F4D4E9C3-A649-4C50-B324-87C120CD6155}" type="pres">
      <dgm:prSet presAssocID="{4E1DAA1C-6253-4151-886D-0E3D131D50D9}" presName="node" presStyleLbl="node1" presStyleIdx="1" presStyleCnt="2" custRadScaleRad="130990" custRadScaleInc="-107794">
        <dgm:presLayoutVars>
          <dgm:bulletEnabled val="1"/>
        </dgm:presLayoutVars>
      </dgm:prSet>
      <dgm:spPr/>
      <dgm:t>
        <a:bodyPr/>
        <a:lstStyle/>
        <a:p>
          <a:endParaRPr lang="en-US"/>
        </a:p>
      </dgm:t>
    </dgm:pt>
    <dgm:pt modelId="{6CD6C1FB-BF9F-4144-9ACD-74F181A67385}" type="pres">
      <dgm:prSet presAssocID="{D1CA8D1B-5A36-4EF7-AFF5-DC1BF83F7C58}" presName="sibTrans" presStyleLbl="sibTrans2D1" presStyleIdx="1" presStyleCnt="2"/>
      <dgm:spPr/>
      <dgm:t>
        <a:bodyPr/>
        <a:lstStyle/>
        <a:p>
          <a:endParaRPr lang="en-US"/>
        </a:p>
      </dgm:t>
    </dgm:pt>
    <dgm:pt modelId="{0E228960-B652-4DB2-AA2A-C8D7253A38AE}" type="pres">
      <dgm:prSet presAssocID="{D1CA8D1B-5A36-4EF7-AFF5-DC1BF83F7C58}" presName="connectorText" presStyleLbl="sibTrans2D1" presStyleIdx="1" presStyleCnt="2"/>
      <dgm:spPr/>
      <dgm:t>
        <a:bodyPr/>
        <a:lstStyle/>
        <a:p>
          <a:endParaRPr lang="en-US"/>
        </a:p>
      </dgm:t>
    </dgm:pt>
  </dgm:ptLst>
  <dgm:cxnLst>
    <dgm:cxn modelId="{EC9B2699-B823-49C9-8C5A-442B3E44840A}" srcId="{AE199D9F-C6CD-4BDE-AC56-4595A19C5F0E}" destId="{06024BAF-08D2-401E-BFA7-52B89E34AFF7}" srcOrd="0" destOrd="0" parTransId="{A99771A1-AB59-4F09-81E3-FECA15E8008E}" sibTransId="{306B8BCE-4A9F-48A5-B11A-830F0B77F761}"/>
    <dgm:cxn modelId="{51C812EB-096D-4838-AF4C-1FAA5E350B10}" type="presOf" srcId="{AE199D9F-C6CD-4BDE-AC56-4595A19C5F0E}" destId="{922649C5-A267-47B7-95F5-D3322BDA8E19}" srcOrd="0" destOrd="0" presId="urn:microsoft.com/office/officeart/2005/8/layout/cycle7"/>
    <dgm:cxn modelId="{6AE6CAC4-E49D-4B16-B55B-E631FDAB54EE}" type="presOf" srcId="{D1CA8D1B-5A36-4EF7-AFF5-DC1BF83F7C58}" destId="{0E228960-B652-4DB2-AA2A-C8D7253A38AE}" srcOrd="1" destOrd="0" presId="urn:microsoft.com/office/officeart/2005/8/layout/cycle7"/>
    <dgm:cxn modelId="{80BF17C0-06DF-43F9-BA88-CB989C9D81A6}" type="presOf" srcId="{306B8BCE-4A9F-48A5-B11A-830F0B77F761}" destId="{49CAA8B7-260D-43EA-8100-1214DF0C5ADB}" srcOrd="1" destOrd="0" presId="urn:microsoft.com/office/officeart/2005/8/layout/cycle7"/>
    <dgm:cxn modelId="{B9BD5824-4C20-4254-9E01-D26AB0267C72}" type="presOf" srcId="{306B8BCE-4A9F-48A5-B11A-830F0B77F761}" destId="{850C5B03-038C-4EBD-A98A-BD7F7ED1BDF1}" srcOrd="0" destOrd="0" presId="urn:microsoft.com/office/officeart/2005/8/layout/cycle7"/>
    <dgm:cxn modelId="{17E12060-A5E0-4033-B18E-C23F072F622C}" type="presOf" srcId="{06024BAF-08D2-401E-BFA7-52B89E34AFF7}" destId="{52E45A61-3C76-4855-8C4B-9431694F5617}" srcOrd="0" destOrd="0" presId="urn:microsoft.com/office/officeart/2005/8/layout/cycle7"/>
    <dgm:cxn modelId="{FB540316-9540-4C88-9F55-7A45BBC7AC69}" type="presOf" srcId="{4E1DAA1C-6253-4151-886D-0E3D131D50D9}" destId="{F4D4E9C3-A649-4C50-B324-87C120CD6155}" srcOrd="0" destOrd="0" presId="urn:microsoft.com/office/officeart/2005/8/layout/cycle7"/>
    <dgm:cxn modelId="{82C2FC28-D941-4496-86D9-81DBE923C183}" type="presOf" srcId="{D1CA8D1B-5A36-4EF7-AFF5-DC1BF83F7C58}" destId="{6CD6C1FB-BF9F-4144-9ACD-74F181A67385}" srcOrd="0" destOrd="0" presId="urn:microsoft.com/office/officeart/2005/8/layout/cycle7"/>
    <dgm:cxn modelId="{778E4CBB-50A6-4490-AAA8-C143FD8BCF6A}" srcId="{AE199D9F-C6CD-4BDE-AC56-4595A19C5F0E}" destId="{4E1DAA1C-6253-4151-886D-0E3D131D50D9}" srcOrd="1" destOrd="0" parTransId="{CF3CB586-481A-4D95-A04A-85A859F5534D}" sibTransId="{D1CA8D1B-5A36-4EF7-AFF5-DC1BF83F7C58}"/>
    <dgm:cxn modelId="{223E94BA-6806-4EB9-B370-AD5BE39E4224}" type="presParOf" srcId="{922649C5-A267-47B7-95F5-D3322BDA8E19}" destId="{52E45A61-3C76-4855-8C4B-9431694F5617}" srcOrd="0" destOrd="0" presId="urn:microsoft.com/office/officeart/2005/8/layout/cycle7"/>
    <dgm:cxn modelId="{31BF2062-581C-45DC-B7AC-BF1A9CD2DBEF}" type="presParOf" srcId="{922649C5-A267-47B7-95F5-D3322BDA8E19}" destId="{850C5B03-038C-4EBD-A98A-BD7F7ED1BDF1}" srcOrd="1" destOrd="0" presId="urn:microsoft.com/office/officeart/2005/8/layout/cycle7"/>
    <dgm:cxn modelId="{98314DED-A821-4C48-AC87-BA71C00F9435}" type="presParOf" srcId="{850C5B03-038C-4EBD-A98A-BD7F7ED1BDF1}" destId="{49CAA8B7-260D-43EA-8100-1214DF0C5ADB}" srcOrd="0" destOrd="0" presId="urn:microsoft.com/office/officeart/2005/8/layout/cycle7"/>
    <dgm:cxn modelId="{9FDEAD91-64B2-468A-878E-7AE7327CDB5C}" type="presParOf" srcId="{922649C5-A267-47B7-95F5-D3322BDA8E19}" destId="{F4D4E9C3-A649-4C50-B324-87C120CD6155}" srcOrd="2" destOrd="0" presId="urn:microsoft.com/office/officeart/2005/8/layout/cycle7"/>
    <dgm:cxn modelId="{9DD4C9D9-EA60-480D-8D75-43ADF40E7D12}" type="presParOf" srcId="{922649C5-A267-47B7-95F5-D3322BDA8E19}" destId="{6CD6C1FB-BF9F-4144-9ACD-74F181A67385}" srcOrd="3" destOrd="0" presId="urn:microsoft.com/office/officeart/2005/8/layout/cycle7"/>
    <dgm:cxn modelId="{B18DF901-A90D-4D88-A3FD-7A38EFC9FCB0}" type="presParOf" srcId="{6CD6C1FB-BF9F-4144-9ACD-74F181A67385}" destId="{0E228960-B652-4DB2-AA2A-C8D7253A38A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45A61-3C76-4855-8C4B-9431694F5617}">
      <dsp:nvSpPr>
        <dsp:cNvPr id="0" name=""/>
        <dsp:cNvSpPr/>
      </dsp:nvSpPr>
      <dsp:spPr>
        <a:xfrm>
          <a:off x="260150" y="1190358"/>
          <a:ext cx="2460919" cy="1230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FY 2016 C&amp;R Report</a:t>
          </a:r>
          <a:endParaRPr lang="en-US" sz="2400" kern="1200" dirty="0">
            <a:solidFill>
              <a:schemeClr val="tx1"/>
            </a:solidFill>
          </a:endParaRPr>
        </a:p>
      </dsp:txBody>
      <dsp:txXfrm>
        <a:off x="296189" y="1226397"/>
        <a:ext cx="2388841" cy="1158381"/>
      </dsp:txXfrm>
    </dsp:sp>
    <dsp:sp modelId="{850C5B03-038C-4EBD-A98A-BD7F7ED1BDF1}">
      <dsp:nvSpPr>
        <dsp:cNvPr id="0" name=""/>
        <dsp:cNvSpPr/>
      </dsp:nvSpPr>
      <dsp:spPr>
        <a:xfrm rot="4">
          <a:off x="2879964" y="1590259"/>
          <a:ext cx="1271156" cy="43066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009162" y="1676391"/>
        <a:ext cx="1012760" cy="258396"/>
      </dsp:txXfrm>
    </dsp:sp>
    <dsp:sp modelId="{F4D4E9C3-A649-4C50-B324-87C120CD6155}">
      <dsp:nvSpPr>
        <dsp:cNvPr id="0" name=""/>
        <dsp:cNvSpPr/>
      </dsp:nvSpPr>
      <dsp:spPr>
        <a:xfrm>
          <a:off x="4310015" y="1190362"/>
          <a:ext cx="2460919" cy="1230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FY 2016 GS Section IV – ‘Uses’ of Funds</a:t>
          </a:r>
          <a:endParaRPr lang="en-US" sz="2400" kern="1200" dirty="0">
            <a:solidFill>
              <a:schemeClr val="tx1"/>
            </a:solidFill>
          </a:endParaRPr>
        </a:p>
      </dsp:txBody>
      <dsp:txXfrm>
        <a:off x="4346054" y="1226401"/>
        <a:ext cx="2388841" cy="1158381"/>
      </dsp:txXfrm>
    </dsp:sp>
    <dsp:sp modelId="{6CD6C1FB-BF9F-4144-9ACD-74F181A67385}">
      <dsp:nvSpPr>
        <dsp:cNvPr id="0" name=""/>
        <dsp:cNvSpPr/>
      </dsp:nvSpPr>
      <dsp:spPr>
        <a:xfrm rot="10800004">
          <a:off x="2879964" y="1590259"/>
          <a:ext cx="1271156" cy="43066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009162" y="1676391"/>
        <a:ext cx="1012760" cy="25839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C1BDE16D-4DF0-4F37-8AF6-A5B1711246ED}" type="datetimeFigureOut">
              <a:rPr lang="en-US" smtClean="0"/>
              <a:t>12/19/2016</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5A2B346E-9576-4EF2-B5B6-FE5ECF42295B}" type="slidenum">
              <a:rPr lang="en-US" smtClean="0"/>
              <a:t>‹#›</a:t>
            </a:fld>
            <a:endParaRPr lang="en-US"/>
          </a:p>
        </p:txBody>
      </p:sp>
    </p:spTree>
    <p:extLst>
      <p:ext uri="{BB962C8B-B14F-4D97-AF65-F5344CB8AC3E}">
        <p14:creationId xmlns:p14="http://schemas.microsoft.com/office/powerpoint/2010/main" val="289346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8BDCEC89-CFE8-4923-A424-23D116E114F1}" type="datetimeFigureOut">
              <a:rPr lang="en-US" smtClean="0"/>
              <a:pPr/>
              <a:t>12/19/2016</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r>
              <a:rPr lang="en-US" dirty="0" smtClean="0"/>
              <a:t>Office of Community Services, Division of Energy Assistance</a:t>
            </a:r>
            <a:endParaRPr lang="en-US" dirty="0"/>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A823A3BD-D6B1-4A3E-906B-882F0A098F2F}" type="slidenum">
              <a:rPr lang="en-US" smtClean="0"/>
              <a:pPr/>
              <a:t>‹#›</a:t>
            </a:fld>
            <a:endParaRPr lang="en-US" dirty="0"/>
          </a:p>
        </p:txBody>
      </p:sp>
    </p:spTree>
    <p:extLst>
      <p:ext uri="{BB962C8B-B14F-4D97-AF65-F5344CB8AC3E}">
        <p14:creationId xmlns:p14="http://schemas.microsoft.com/office/powerpoint/2010/main" val="15584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Slide Option 1</a:t>
            </a:r>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a:t>
            </a:fld>
            <a:endParaRPr lang="en-US" dirty="0"/>
          </a:p>
        </p:txBody>
      </p:sp>
    </p:spTree>
    <p:extLst>
      <p:ext uri="{BB962C8B-B14F-4D97-AF65-F5344CB8AC3E}">
        <p14:creationId xmlns:p14="http://schemas.microsoft.com/office/powerpoint/2010/main" val="1844262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Rounded Rectangle 12"/>
          <p:cNvSpPr/>
          <p:nvPr/>
        </p:nvSpPr>
        <p:spPr>
          <a:xfrm>
            <a:off x="65313" y="69755"/>
            <a:ext cx="9013372"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lumMod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fld id="{CC02AEC8-E0E9-4623-AD0E-AD7B825E3A8D}" type="datetime1">
              <a:rPr lang="en-US" smtClean="0"/>
              <a:pPr/>
              <a:t>12/19/2016</a:t>
            </a:fld>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32540F5-BE53-4980-ABDE-DC5A5DE073AE}"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dirty="0"/>
          </a:p>
        </p:txBody>
      </p:sp>
      <p:pic>
        <p:nvPicPr>
          <p:cNvPr id="15" name="Picture 14" descr="HHS and ACF logos"/>
          <p:cNvPicPr>
            <a:picLocks noChangeAspect="1"/>
          </p:cNvPicPr>
          <p:nvPr userDrawn="1"/>
        </p:nvPicPr>
        <p:blipFill>
          <a:blip r:embed="rId2" cstate="print"/>
          <a:stretch>
            <a:fillRect/>
          </a:stretch>
        </p:blipFill>
        <p:spPr>
          <a:xfrm>
            <a:off x="2590800" y="4953000"/>
            <a:ext cx="4106616" cy="838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4B45E9-2B42-4DCB-BDEF-BF058FBEEDFB}" type="datetime1">
              <a:rPr lang="en-US" smtClean="0"/>
              <a:pPr/>
              <a:t>12/19/2016</a:t>
            </a:fld>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00200" cy="5851525"/>
          </a:xfrm>
        </p:spPr>
        <p:txBody>
          <a:bodyPr vert="eaVert">
            <a:normAutofit/>
          </a:bodyPr>
          <a:lstStyle>
            <a:lvl1pPr>
              <a:defRPr sz="3600"/>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D3B4EA-2DCD-429D-BF95-C53571A45301}" type="datetime1">
              <a:rPr lang="en-US" smtClean="0"/>
              <a:pPr/>
              <a:t>12/19/2016</a:t>
            </a:fld>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19F33A-6118-41BE-AD03-789BC2CCB868}" type="datetime1">
              <a:rPr lang="en-US" smtClean="0"/>
              <a:pPr/>
              <a:t>12/19/2016</a:t>
            </a:fld>
            <a:endParaRPr lang="en-US"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ounded Rectangle 9"/>
          <p:cNvSpPr/>
          <p:nvPr/>
        </p:nvSpPr>
        <p:spPr>
          <a:xfrm>
            <a:off x="65313" y="69755"/>
            <a:ext cx="9013372"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solidFill>
                  <a:schemeClr val="tx1"/>
                </a:solidFill>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2">
                    <a:lumMod val="2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lvl1pPr>
              <a:defRPr>
                <a:solidFill>
                  <a:schemeClr val="tx2">
                    <a:lumMod val="25000"/>
                  </a:schemeClr>
                </a:solidFill>
              </a:defRPr>
            </a:lvl1pPr>
          </a:lstStyle>
          <a:p>
            <a:fld id="{D4B7C761-8C20-41C5-9020-E8407943EA5A}" type="datetime1">
              <a:rPr lang="en-US" smtClean="0"/>
              <a:pPr/>
              <a:t>12/19/2016</a:t>
            </a:fld>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232540F5-BE53-4980-ABDE-DC5A5DE073AE}" type="slidenum">
              <a:rPr lang="en-US" smtClean="0"/>
              <a:pPr/>
              <a:t>‹#›</a:t>
            </a:fld>
            <a:endParaRPr lang="en-US" dirty="0"/>
          </a:p>
        </p:txBody>
      </p:sp>
      <p:pic>
        <p:nvPicPr>
          <p:cNvPr id="13" name="Picture 12" descr="HHS and ACF logos"/>
          <p:cNvPicPr>
            <a:picLocks noChangeAspect="1"/>
          </p:cNvPicPr>
          <p:nvPr userDrawn="1"/>
        </p:nvPicPr>
        <p:blipFill>
          <a:blip r:embed="rId2" cstate="print"/>
          <a:stretch>
            <a:fillRect/>
          </a:stretch>
        </p:blipFill>
        <p:spPr>
          <a:xfrm>
            <a:off x="5334000" y="228600"/>
            <a:ext cx="3185057" cy="650101"/>
          </a:xfrm>
          <a:prstGeom prst="rect">
            <a:avLst/>
          </a:prstGeom>
        </p:spPr>
      </p:pic>
      <p:sp>
        <p:nvSpPr>
          <p:cNvPr id="15" name="Picture Placeholder 14"/>
          <p:cNvSpPr>
            <a:spLocks noGrp="1"/>
          </p:cNvSpPr>
          <p:nvPr>
            <p:ph type="pic" sz="quarter" idx="13"/>
          </p:nvPr>
        </p:nvSpPr>
        <p:spPr>
          <a:xfrm>
            <a:off x="838200" y="4114800"/>
            <a:ext cx="2743200" cy="1143000"/>
          </a:xfrm>
        </p:spPr>
        <p:txBody>
          <a:bodyPr/>
          <a:lstStyle/>
          <a:p>
            <a:r>
              <a:rPr lang="en-US" dirty="0" smtClean="0"/>
              <a:t>Click icon to add picture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1674B15-1D77-4594-A64D-1C62F5AEF711}" type="datetime1">
              <a:rPr lang="en-US" smtClean="0"/>
              <a:pPr/>
              <a:t>12/19/2016</a:t>
            </a:fld>
            <a:endParaRPr lang="en-US"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32540F5-BE53-4980-ABDE-DC5A5DE073AE}"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553CA75-BE76-4C4D-85AA-84D0E35B137C}" type="datetime1">
              <a:rPr lang="en-US" smtClean="0"/>
              <a:pPr/>
              <a:t>12/19/2016</a:t>
            </a:fld>
            <a:endParaRPr lang="en-US" dirty="0"/>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32540F5-BE53-4980-ABDE-DC5A5DE073AE}"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2F9953F9-47A5-4552-AC6B-B8ACE4E4B703}" type="datetime1">
              <a:rPr lang="en-US" smtClean="0"/>
              <a:pPr/>
              <a:t>12/19/2016</a:t>
            </a:fld>
            <a:endParaRPr lang="en-US" dirty="0"/>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a:t>
            </a:fld>
            <a:endParaRPr lang="en-US" dirty="0"/>
          </a:p>
        </p:txBody>
      </p:sp>
      <p:pic>
        <p:nvPicPr>
          <p:cNvPr id="6" name="Picture 5" descr="ACF logo"/>
          <p:cNvPicPr>
            <a:picLocks noChangeAspect="1"/>
          </p:cNvPicPr>
          <p:nvPr userDrawn="1"/>
        </p:nvPicPr>
        <p:blipFill>
          <a:blip r:embed="rId2" cstate="print"/>
          <a:stretch>
            <a:fillRect/>
          </a:stretch>
        </p:blipFill>
        <p:spPr>
          <a:xfrm>
            <a:off x="304800" y="304800"/>
            <a:ext cx="534992" cy="9784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0166F-270A-430A-B7B6-5A5211F92A8D}" type="datetime1">
              <a:rPr lang="en-US" smtClean="0"/>
              <a:pPr/>
              <a:t>12/19/2016</a:t>
            </a:fld>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9048EF-E2DE-4DED-BA38-A23A19A8CE6D}" type="datetime1">
              <a:rPr lang="en-US" smtClean="0"/>
              <a:pPr/>
              <a:t>12/19/2016</a:t>
            </a:fld>
            <a:endParaRPr lang="en-US" dirty="0"/>
          </a:p>
        </p:txBody>
      </p:sp>
      <p:sp>
        <p:nvSpPr>
          <p:cNvPr id="7" name="Slide Number Placeholder 6"/>
          <p:cNvSpPr>
            <a:spLocks noGrp="1"/>
          </p:cNvSpPr>
          <p:nvPr>
            <p:ph type="sldNum" sz="quarter" idx="12"/>
          </p:nvPr>
        </p:nvSpPr>
        <p:spPr/>
        <p:txBody>
          <a:bodyPr/>
          <a:lstStyle/>
          <a:p>
            <a:fld id="{232540F5-BE53-4980-ABDE-DC5A5DE073AE}"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2" name="Picture 11" descr="HHS and ACF logos"/>
          <p:cNvPicPr>
            <a:picLocks noChangeAspect="1"/>
          </p:cNvPicPr>
          <p:nvPr userDrawn="1"/>
        </p:nvPicPr>
        <p:blipFill>
          <a:blip r:embed="rId2" cstate="print"/>
          <a:stretch>
            <a:fillRect/>
          </a:stretch>
        </p:blipFill>
        <p:spPr>
          <a:xfrm>
            <a:off x="914400" y="6172200"/>
            <a:ext cx="2438400" cy="4977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573975"/>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
        <p:nvSpPr>
          <p:cNvPr id="14" name="Date Placeholder 13"/>
          <p:cNvSpPr>
            <a:spLocks noGrp="1"/>
          </p:cNvSpPr>
          <p:nvPr>
            <p:ph type="dt" sz="half" idx="10"/>
          </p:nvPr>
        </p:nvSpPr>
        <p:spPr/>
        <p:txBody>
          <a:bodyPr/>
          <a:lstStyle/>
          <a:p>
            <a:fld id="{5054E3F8-9D44-4782-8AFD-15AA43072402}" type="datetime1">
              <a:rPr lang="en-US" smtClean="0"/>
              <a:pPr/>
              <a:t>12/19/2016</a:t>
            </a:fld>
            <a:endParaRPr lang="en-US" dirty="0"/>
          </a:p>
        </p:txBody>
      </p:sp>
      <p:sp>
        <p:nvSpPr>
          <p:cNvPr id="15" name="Slide Number Placeholder 14"/>
          <p:cNvSpPr>
            <a:spLocks noGrp="1"/>
          </p:cNvSpPr>
          <p:nvPr>
            <p:ph type="sldNum" sz="quarter" idx="11"/>
          </p:nvPr>
        </p:nvSpPr>
        <p:spPr/>
        <p:txBody>
          <a:bodyPr/>
          <a:lstStyle/>
          <a:p>
            <a:fld id="{232540F5-BE53-4980-ABDE-DC5A5DE073A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alpha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ounded Rectangle 7"/>
          <p:cNvSpPr/>
          <p:nvPr/>
        </p:nvSpPr>
        <p:spPr>
          <a:xfrm>
            <a:off x="64008" y="69755"/>
            <a:ext cx="9013372" cy="6693408"/>
          </a:xfrm>
          <a:prstGeom prst="roundRect">
            <a:avLst>
              <a:gd name="adj" fmla="val 4929"/>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50000" t="50000" r="50000" b="50000"/>
            </a:path>
            <a:tileRect/>
          </a:gra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Title Placeholder 21"/>
          <p:cNvSpPr>
            <a:spLocks noGrp="1"/>
          </p:cNvSpPr>
          <p:nvPr>
            <p:ph type="title"/>
          </p:nvPr>
        </p:nvSpPr>
        <p:spPr>
          <a:xfrm>
            <a:off x="152400" y="274638"/>
            <a:ext cx="8839200" cy="1143000"/>
          </a:xfrm>
          <a:prstGeom prst="rect">
            <a:avLst/>
          </a:prstGeom>
          <a:solidFill>
            <a:schemeClr val="accent6"/>
          </a:solidFill>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lumMod val="25000"/>
                  </a:schemeClr>
                </a:solidFill>
              </a:defRPr>
            </a:lvl1pPr>
          </a:lstStyle>
          <a:p>
            <a:fld id="{A9DCDC86-81CA-40A8-8098-24B1A073828B}" type="datetime1">
              <a:rPr lang="en-US" smtClean="0"/>
              <a:pPr/>
              <a:t>12/19/2016</a:t>
            </a:fld>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32540F5-BE53-4980-ABDE-DC5A5DE073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000" b="1" kern="1200">
          <a:solidFill>
            <a:schemeClr val="tx1"/>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26.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3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48.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27.jpg"/></Relationships>
</file>

<file path=ppt/slides/_rels/slide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cf.hhs.gov/ocs/resource/liheap-training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3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mailto:Michelle-Wadolowski@appriseinc.org" TargetMode="External"/><Relationship Id="rId3" Type="http://schemas.openxmlformats.org/officeDocument/2006/relationships/hyperlink" Target="mailto:help@grantsolutions.gov" TargetMode="External"/><Relationship Id="rId7" Type="http://schemas.openxmlformats.org/officeDocument/2006/relationships/hyperlink" Target="mailto:melissa@verveassociates.net" TargetMode="External"/><Relationship Id="rId2" Type="http://schemas.openxmlformats.org/officeDocument/2006/relationships/hyperlink" Target="http://www.acf.hhs.gov/programs/ocs/resource/division-of-energy-assistance-federal-staff" TargetMode="External"/><Relationship Id="rId1" Type="http://schemas.openxmlformats.org/officeDocument/2006/relationships/slideLayout" Target="../slideLayouts/slideLayout2.xml"/><Relationship Id="rId6" Type="http://schemas.openxmlformats.org/officeDocument/2006/relationships/hyperlink" Target="mailto:Jorge-MancillaUribe@appriseinc.org" TargetMode="External"/><Relationship Id="rId5" Type="http://schemas.openxmlformats.org/officeDocument/2006/relationships/hyperlink" Target="mailto:Sonia-Guior@appriseinc.org" TargetMode="External"/><Relationship Id="rId4" Type="http://schemas.openxmlformats.org/officeDocument/2006/relationships/hyperlink" Target="mailto:Daniel-Bausch@appriseinc.or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help@grantsolutions.gov" TargetMode="External"/><Relationship Id="rId2" Type="http://schemas.openxmlformats.org/officeDocument/2006/relationships/hyperlink" Target="https://www.grantsolutions.gov/g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3352800"/>
            <a:ext cx="7620000" cy="1600200"/>
          </a:xfrm>
        </p:spPr>
        <p:txBody>
          <a:bodyPr>
            <a:normAutofit fontScale="92500" lnSpcReduction="20000"/>
          </a:bodyPr>
          <a:lstStyle/>
          <a:p>
            <a:pPr lvl="0">
              <a:buClr>
                <a:srgbClr val="548AB0"/>
              </a:buClr>
            </a:pPr>
            <a:r>
              <a:rPr lang="en-US" sz="1300" b="1" dirty="0">
                <a:solidFill>
                  <a:srgbClr val="BCD9ED">
                    <a:lumMod val="25000"/>
                  </a:srgbClr>
                </a:solidFill>
              </a:rPr>
              <a:t>LIHEAP Webinar presented by the Office of Community Services (OCS) in the Administration for Families and Children (ACF) hosted by APPRISE under contract to </a:t>
            </a:r>
            <a:r>
              <a:rPr lang="en-US" sz="1300" b="1" dirty="0" smtClean="0">
                <a:solidFill>
                  <a:srgbClr val="BCD9ED">
                    <a:lumMod val="25000"/>
                  </a:srgbClr>
                </a:solidFill>
              </a:rPr>
              <a:t>OCS</a:t>
            </a:r>
          </a:p>
          <a:p>
            <a:pPr lvl="0">
              <a:buClr>
                <a:srgbClr val="548AB0"/>
              </a:buClr>
            </a:pPr>
            <a:r>
              <a:rPr lang="en-US" sz="1300" dirty="0" smtClean="0">
                <a:solidFill>
                  <a:srgbClr val="BCD9ED">
                    <a:lumMod val="25000"/>
                  </a:srgbClr>
                </a:solidFill>
              </a:rPr>
              <a:t>December 20, 2016</a:t>
            </a:r>
          </a:p>
          <a:p>
            <a:pPr lvl="0">
              <a:buClr>
                <a:srgbClr val="548AB0"/>
              </a:buClr>
            </a:pPr>
            <a:endParaRPr lang="en-US" sz="1300" dirty="0">
              <a:solidFill>
                <a:srgbClr val="BCD9ED">
                  <a:lumMod val="25000"/>
                </a:srgbClr>
              </a:solidFill>
            </a:endParaRPr>
          </a:p>
          <a:p>
            <a:pPr lvl="0">
              <a:buClr>
                <a:srgbClr val="548AB0"/>
              </a:buClr>
            </a:pPr>
            <a:r>
              <a:rPr lang="en-US" sz="1300" b="1" dirty="0" smtClean="0">
                <a:solidFill>
                  <a:srgbClr val="BCD9ED">
                    <a:lumMod val="25000"/>
                  </a:srgbClr>
                </a:solidFill>
              </a:rPr>
              <a:t>Presenters:</a:t>
            </a:r>
          </a:p>
          <a:p>
            <a:pPr lvl="0">
              <a:buClr>
                <a:srgbClr val="548AB0"/>
              </a:buClr>
            </a:pPr>
            <a:r>
              <a:rPr lang="en-US" sz="1300" dirty="0" smtClean="0">
                <a:solidFill>
                  <a:srgbClr val="BCD9ED">
                    <a:lumMod val="25000"/>
                  </a:srgbClr>
                </a:solidFill>
              </a:rPr>
              <a:t>Leon </a:t>
            </a:r>
            <a:r>
              <a:rPr lang="en-US" sz="1300" dirty="0" err="1" smtClean="0">
                <a:solidFill>
                  <a:srgbClr val="BCD9ED">
                    <a:lumMod val="25000"/>
                  </a:srgbClr>
                </a:solidFill>
              </a:rPr>
              <a:t>Litow</a:t>
            </a:r>
            <a:r>
              <a:rPr lang="en-US" sz="1300" dirty="0" smtClean="0">
                <a:solidFill>
                  <a:srgbClr val="BCD9ED">
                    <a:lumMod val="25000"/>
                  </a:srgbClr>
                </a:solidFill>
              </a:rPr>
              <a:t> (OCS Staff)</a:t>
            </a:r>
          </a:p>
          <a:p>
            <a:pPr lvl="0">
              <a:buClr>
                <a:srgbClr val="548AB0"/>
              </a:buClr>
            </a:pPr>
            <a:r>
              <a:rPr lang="en-US" sz="1300" dirty="0" smtClean="0">
                <a:solidFill>
                  <a:srgbClr val="BCD9ED">
                    <a:lumMod val="25000"/>
                  </a:srgbClr>
                </a:solidFill>
              </a:rPr>
              <a:t>Melissa Torgerson (Verve Associates)</a:t>
            </a:r>
            <a:endParaRPr lang="en-US" sz="1300" dirty="0">
              <a:solidFill>
                <a:srgbClr val="BCD9ED">
                  <a:lumMod val="25000"/>
                </a:srgbClr>
              </a:solidFill>
            </a:endParaRPr>
          </a:p>
          <a:p>
            <a:endParaRPr lang="en-US" sz="2000" dirty="0"/>
          </a:p>
        </p:txBody>
      </p:sp>
      <p:sp>
        <p:nvSpPr>
          <p:cNvPr id="3" name="Title 2"/>
          <p:cNvSpPr>
            <a:spLocks noGrp="1"/>
          </p:cNvSpPr>
          <p:nvPr>
            <p:ph type="ctrTitle"/>
          </p:nvPr>
        </p:nvSpPr>
        <p:spPr/>
        <p:txBody>
          <a:bodyPr>
            <a:noAutofit/>
          </a:bodyPr>
          <a:lstStyle/>
          <a:p>
            <a:r>
              <a:rPr lang="en-US" sz="3200" dirty="0" smtClean="0"/>
              <a:t>FY 2016 LIHEAP Performance Data Form </a:t>
            </a:r>
            <a:r>
              <a:rPr lang="en-US" sz="3200" dirty="0" smtClean="0"/>
              <a:t>LIHEAP </a:t>
            </a:r>
            <a:r>
              <a:rPr lang="en-US" sz="3200" dirty="0" smtClean="0"/>
              <a:t>Grantee </a:t>
            </a:r>
            <a:r>
              <a:rPr lang="en-US" sz="3200" dirty="0" smtClean="0"/>
              <a:t>Survey (Sections I – IV)</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223" y="3923278"/>
            <a:ext cx="4944858" cy="2698184"/>
          </a:xfrm>
          <a:prstGeom prst="rect">
            <a:avLst/>
          </a:prstGeom>
        </p:spPr>
      </p:pic>
      <p:sp>
        <p:nvSpPr>
          <p:cNvPr id="13" name="TextBox 12"/>
          <p:cNvSpPr txBox="1"/>
          <p:nvPr/>
        </p:nvSpPr>
        <p:spPr>
          <a:xfrm>
            <a:off x="1411223" y="5741762"/>
            <a:ext cx="4992911" cy="879700"/>
          </a:xfrm>
          <a:prstGeom prst="rect">
            <a:avLst/>
          </a:prstGeom>
          <a:noFill/>
          <a:ln w="28575">
            <a:solidFill>
              <a:srgbClr val="FF0000"/>
            </a:solidFill>
          </a:ln>
        </p:spPr>
        <p:txBody>
          <a:bodyPr wrap="square" rtlCol="0">
            <a:spAutoFit/>
          </a:bodyPr>
          <a:lstStyle/>
          <a:p>
            <a:endParaRPr lang="en-US" dirty="0"/>
          </a:p>
        </p:txBody>
      </p:sp>
      <p:sp>
        <p:nvSpPr>
          <p:cNvPr id="7" name="Title 6"/>
          <p:cNvSpPr>
            <a:spLocks noGrp="1"/>
          </p:cNvSpPr>
          <p:nvPr>
            <p:ph type="title"/>
          </p:nvPr>
        </p:nvSpPr>
        <p:spPr/>
        <p:txBody>
          <a:bodyPr>
            <a:normAutofit/>
          </a:bodyPr>
          <a:lstStyle/>
          <a:p>
            <a:r>
              <a:rPr lang="en-US" dirty="0"/>
              <a:t>Topic </a:t>
            </a:r>
            <a:r>
              <a:rPr lang="en-US" dirty="0" smtClean="0"/>
              <a:t>#1 – OLDC Access Interface</a:t>
            </a:r>
            <a:endParaRPr lang="en-US" dirty="0"/>
          </a:p>
        </p:txBody>
      </p:sp>
      <p:sp>
        <p:nvSpPr>
          <p:cNvPr id="8" name="Content Placeholder 7"/>
          <p:cNvSpPr>
            <a:spLocks noGrp="1"/>
          </p:cNvSpPr>
          <p:nvPr>
            <p:ph sz="quarter" idx="1"/>
          </p:nvPr>
        </p:nvSpPr>
        <p:spPr>
          <a:xfrm>
            <a:off x="603504" y="1524000"/>
            <a:ext cx="8388096" cy="2417448"/>
          </a:xfrm>
        </p:spPr>
        <p:txBody>
          <a:bodyPr>
            <a:normAutofit fontScale="55000" lnSpcReduction="20000"/>
          </a:bodyPr>
          <a:lstStyle/>
          <a:p>
            <a:pPr marL="0" indent="0">
              <a:lnSpc>
                <a:spcPct val="90000"/>
              </a:lnSpc>
              <a:spcBef>
                <a:spcPts val="0"/>
              </a:spcBef>
              <a:spcAft>
                <a:spcPts val="0"/>
              </a:spcAft>
              <a:buNone/>
            </a:pPr>
            <a:r>
              <a:rPr lang="en-US" sz="4400" b="1" dirty="0"/>
              <a:t>The </a:t>
            </a:r>
            <a:r>
              <a:rPr lang="en-US" sz="4400" b="1" dirty="0" smtClean="0"/>
              <a:t>LIHEAP Performance </a:t>
            </a:r>
            <a:r>
              <a:rPr lang="en-US" sz="4400" b="1" dirty="0"/>
              <a:t>Data Form is split into three </a:t>
            </a:r>
            <a:r>
              <a:rPr lang="en-US" sz="4400" b="1" dirty="0" smtClean="0"/>
              <a:t>modules</a:t>
            </a:r>
            <a:r>
              <a:rPr lang="en-US" sz="4400" b="1" dirty="0" smtClean="0"/>
              <a:t>:</a:t>
            </a:r>
            <a:endParaRPr lang="en-US" sz="4400" b="1" dirty="0"/>
          </a:p>
          <a:p>
            <a:pPr marL="0" indent="0">
              <a:lnSpc>
                <a:spcPct val="90000"/>
              </a:lnSpc>
              <a:spcBef>
                <a:spcPts val="0"/>
              </a:spcBef>
              <a:spcAft>
                <a:spcPts val="0"/>
              </a:spcAft>
              <a:buNone/>
            </a:pPr>
            <a:endParaRPr lang="en-US" sz="3800" b="1" dirty="0"/>
          </a:p>
          <a:p>
            <a:pPr marL="0" indent="0">
              <a:lnSpc>
                <a:spcPct val="90000"/>
              </a:lnSpc>
              <a:spcBef>
                <a:spcPts val="0"/>
              </a:spcBef>
              <a:spcAft>
                <a:spcPts val="0"/>
              </a:spcAft>
              <a:buNone/>
            </a:pPr>
            <a:r>
              <a:rPr lang="en-US" sz="3800" dirty="0" smtClean="0"/>
              <a:t>1. The LIHEAP Grantee </a:t>
            </a:r>
            <a:r>
              <a:rPr lang="en-US" sz="3800" dirty="0"/>
              <a:t>Survey </a:t>
            </a:r>
            <a:r>
              <a:rPr lang="en-US" sz="3800" dirty="0" smtClean="0"/>
              <a:t>module</a:t>
            </a:r>
            <a:r>
              <a:rPr lang="en-US" sz="3800" dirty="0" smtClean="0"/>
              <a:t> </a:t>
            </a:r>
            <a:r>
              <a:rPr lang="en-US" sz="3800" dirty="0"/>
              <a:t>– </a:t>
            </a:r>
            <a:r>
              <a:rPr lang="en-US" sz="3800" dirty="0" smtClean="0"/>
              <a:t>“Grantee </a:t>
            </a:r>
            <a:r>
              <a:rPr lang="en-US" sz="3800" dirty="0"/>
              <a:t>Survey”</a:t>
            </a:r>
          </a:p>
          <a:p>
            <a:pPr marL="288858" indent="-288858">
              <a:lnSpc>
                <a:spcPct val="90000"/>
              </a:lnSpc>
              <a:spcBef>
                <a:spcPts val="0"/>
              </a:spcBef>
              <a:spcAft>
                <a:spcPts val="0"/>
              </a:spcAft>
              <a:buNone/>
            </a:pPr>
            <a:endParaRPr lang="en-US" sz="3800" i="1" dirty="0"/>
          </a:p>
          <a:p>
            <a:pPr marL="288858" indent="-288858">
              <a:lnSpc>
                <a:spcPct val="90000"/>
              </a:lnSpc>
              <a:spcBef>
                <a:spcPts val="0"/>
              </a:spcBef>
              <a:spcAft>
                <a:spcPts val="0"/>
              </a:spcAft>
              <a:buNone/>
            </a:pPr>
            <a:r>
              <a:rPr lang="en-US" sz="3800" dirty="0"/>
              <a:t>2.	The </a:t>
            </a:r>
            <a:r>
              <a:rPr lang="en-US" sz="3800" dirty="0" smtClean="0"/>
              <a:t>LIHEAP Performance </a:t>
            </a:r>
            <a:r>
              <a:rPr lang="en-US" sz="3800" dirty="0"/>
              <a:t>Measures </a:t>
            </a:r>
            <a:r>
              <a:rPr lang="en-US" sz="3800" dirty="0" smtClean="0"/>
              <a:t>module</a:t>
            </a:r>
            <a:r>
              <a:rPr lang="en-US" sz="3800" dirty="0" smtClean="0"/>
              <a:t> </a:t>
            </a:r>
            <a:r>
              <a:rPr lang="en-US" sz="3800" dirty="0"/>
              <a:t>– </a:t>
            </a:r>
            <a:r>
              <a:rPr lang="en-US" sz="3800" dirty="0" smtClean="0"/>
              <a:t>“LIHEAP </a:t>
            </a:r>
            <a:r>
              <a:rPr lang="en-US" sz="3800" dirty="0"/>
              <a:t>Performance Measures”</a:t>
            </a:r>
          </a:p>
          <a:p>
            <a:pPr marL="288858" indent="-288858">
              <a:lnSpc>
                <a:spcPct val="90000"/>
              </a:lnSpc>
              <a:spcBef>
                <a:spcPts val="0"/>
              </a:spcBef>
              <a:spcAft>
                <a:spcPts val="0"/>
              </a:spcAft>
              <a:buNone/>
            </a:pPr>
            <a:endParaRPr lang="en-US" sz="3800" i="1" dirty="0"/>
          </a:p>
          <a:p>
            <a:pPr marL="288858" indent="-288858">
              <a:lnSpc>
                <a:spcPct val="90000"/>
              </a:lnSpc>
              <a:spcBef>
                <a:spcPts val="0"/>
              </a:spcBef>
              <a:spcAft>
                <a:spcPts val="0"/>
              </a:spcAft>
              <a:buNone/>
            </a:pPr>
            <a:r>
              <a:rPr lang="en-US" sz="3800" dirty="0"/>
              <a:t>3.	Optional </a:t>
            </a:r>
            <a:r>
              <a:rPr lang="en-US" sz="3800" dirty="0" smtClean="0"/>
              <a:t>Measures </a:t>
            </a:r>
            <a:r>
              <a:rPr lang="en-US" sz="3800" dirty="0" smtClean="0"/>
              <a:t>module</a:t>
            </a:r>
            <a:r>
              <a:rPr lang="en-US" sz="3800" dirty="0" smtClean="0"/>
              <a:t> </a:t>
            </a:r>
            <a:r>
              <a:rPr lang="en-US" sz="3800" dirty="0"/>
              <a:t>– </a:t>
            </a:r>
            <a:r>
              <a:rPr lang="en-US" sz="3800" dirty="0" smtClean="0"/>
              <a:t>“Optional Measures”</a:t>
            </a:r>
            <a:endParaRPr lang="en-US" sz="3800" i="1" dirty="0"/>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10</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3668928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 Completing the LIHEAP Grantee Survey</a:t>
            </a:r>
            <a:endParaRPr lang="en-US" dirty="0"/>
          </a:p>
        </p:txBody>
      </p:sp>
      <p:sp>
        <p:nvSpPr>
          <p:cNvPr id="8" name="Content Placeholder 7"/>
          <p:cNvSpPr>
            <a:spLocks noGrp="1"/>
          </p:cNvSpPr>
          <p:nvPr>
            <p:ph sz="quarter" idx="1"/>
          </p:nvPr>
        </p:nvSpPr>
        <p:spPr>
          <a:xfrm>
            <a:off x="838196" y="1544952"/>
            <a:ext cx="7788465" cy="2588237"/>
          </a:xfrm>
        </p:spPr>
        <p:txBody>
          <a:bodyPr>
            <a:normAutofit fontScale="85000" lnSpcReduction="20000"/>
          </a:bodyPr>
          <a:lstStyle/>
          <a:p>
            <a:r>
              <a:rPr lang="en-US" dirty="0" smtClean="0"/>
              <a:t>The LIHEAP Grantee Survey </a:t>
            </a:r>
            <a:r>
              <a:rPr lang="en-US" u="sng" dirty="0" smtClean="0"/>
              <a:t>AND</a:t>
            </a:r>
            <a:r>
              <a:rPr lang="en-US" dirty="0" smtClean="0"/>
              <a:t> the LIHEAP Performance Measures sections of the LIHEAP Performance Data Form are </a:t>
            </a:r>
            <a:r>
              <a:rPr lang="en-US" b="1" dirty="0" smtClean="0"/>
              <a:t>required</a:t>
            </a:r>
            <a:r>
              <a:rPr lang="en-US" dirty="0" smtClean="0"/>
              <a:t> for 2016.</a:t>
            </a:r>
          </a:p>
          <a:p>
            <a:pPr lvl="1"/>
            <a:r>
              <a:rPr lang="en-US" dirty="0" smtClean="0"/>
              <a:t>This webinar will focus on the LIHEAP Grantee Survey </a:t>
            </a:r>
          </a:p>
          <a:p>
            <a:pPr marL="320040" lvl="1" indent="0">
              <a:buNone/>
            </a:pPr>
            <a:endParaRPr lang="en-US" dirty="0" smtClean="0"/>
          </a:p>
          <a:p>
            <a:r>
              <a:rPr lang="en-US" dirty="0"/>
              <a:t>The </a:t>
            </a:r>
            <a:r>
              <a:rPr lang="en-US" dirty="0" smtClean="0"/>
              <a:t>LIHEAP Grantee </a:t>
            </a:r>
            <a:r>
              <a:rPr lang="en-US" dirty="0"/>
              <a:t>Survey section of the </a:t>
            </a:r>
            <a:r>
              <a:rPr lang="en-US" dirty="0" smtClean="0"/>
              <a:t>LIHEAP Performance </a:t>
            </a:r>
            <a:r>
              <a:rPr lang="en-US" dirty="0"/>
              <a:t>Data Form can be accessed by selecting ‘Edit Section’ and then clicking ‘Go.’</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11</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grpSp>
        <p:nvGrpSpPr>
          <p:cNvPr id="3" name="Group 2"/>
          <p:cNvGrpSpPr/>
          <p:nvPr/>
        </p:nvGrpSpPr>
        <p:grpSpPr>
          <a:xfrm>
            <a:off x="381000" y="4297374"/>
            <a:ext cx="8354811" cy="1388343"/>
            <a:chOff x="35217" y="4443868"/>
            <a:chExt cx="9394421" cy="1577362"/>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69229"/>
            <a:stretch/>
          </p:blipFill>
          <p:spPr>
            <a:xfrm>
              <a:off x="35217" y="4443868"/>
              <a:ext cx="9394421" cy="1577362"/>
            </a:xfrm>
            <a:prstGeom prst="rect">
              <a:avLst/>
            </a:prstGeom>
          </p:spPr>
        </p:pic>
        <p:pic>
          <p:nvPicPr>
            <p:cNvPr id="9" name="Picture 8"/>
            <p:cNvPicPr>
              <a:picLocks noChangeAspect="1"/>
            </p:cNvPicPr>
            <p:nvPr/>
          </p:nvPicPr>
          <p:blipFill rotWithShape="1">
            <a:blip r:embed="rId3"/>
            <a:srcRect l="53758" t="29709" r="30267" b="63507"/>
            <a:stretch/>
          </p:blipFill>
          <p:spPr>
            <a:xfrm>
              <a:off x="5257800" y="4800600"/>
              <a:ext cx="1219200" cy="162560"/>
            </a:xfrm>
            <a:prstGeom prst="rect">
              <a:avLst/>
            </a:prstGeom>
            <a:ln w="28575">
              <a:noFill/>
            </a:ln>
          </p:spPr>
        </p:pic>
      </p:grpSp>
      <p:sp>
        <p:nvSpPr>
          <p:cNvPr id="13" name="TextBox 12"/>
          <p:cNvSpPr txBox="1"/>
          <p:nvPr/>
        </p:nvSpPr>
        <p:spPr>
          <a:xfrm>
            <a:off x="838196" y="4561145"/>
            <a:ext cx="7630672" cy="239455"/>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62870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Topic #1 – </a:t>
            </a:r>
            <a:r>
              <a:rPr lang="en-US" dirty="0"/>
              <a:t>Completing the </a:t>
            </a:r>
            <a:r>
              <a:rPr lang="en-US" dirty="0" smtClean="0"/>
              <a:t>LIHEAP Grantee </a:t>
            </a:r>
            <a:r>
              <a:rPr lang="en-US" dirty="0"/>
              <a:t>Survey</a:t>
            </a:r>
          </a:p>
        </p:txBody>
      </p:sp>
      <p:sp>
        <p:nvSpPr>
          <p:cNvPr id="8" name="Content Placeholder 7"/>
          <p:cNvSpPr>
            <a:spLocks noGrp="1"/>
          </p:cNvSpPr>
          <p:nvPr>
            <p:ph sz="quarter" idx="1"/>
          </p:nvPr>
        </p:nvSpPr>
        <p:spPr>
          <a:xfrm>
            <a:off x="677767" y="1417638"/>
            <a:ext cx="7788465" cy="1198248"/>
          </a:xfrm>
        </p:spPr>
        <p:txBody>
          <a:bodyPr>
            <a:normAutofit/>
          </a:bodyPr>
          <a:lstStyle/>
          <a:p>
            <a:pPr>
              <a:lnSpc>
                <a:spcPct val="90000"/>
              </a:lnSpc>
              <a:spcBef>
                <a:spcPts val="0"/>
              </a:spcBef>
            </a:pPr>
            <a:r>
              <a:rPr lang="en-US" sz="2400" dirty="0"/>
              <a:t>The following screen should appear. This is the </a:t>
            </a:r>
            <a:r>
              <a:rPr lang="en-US" sz="2400" dirty="0" smtClean="0"/>
              <a:t>LIHEAP Grantee </a:t>
            </a:r>
            <a:r>
              <a:rPr lang="en-US" sz="2400" dirty="0"/>
              <a:t>Survey section of the Form.</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189" y="2209800"/>
            <a:ext cx="5331620" cy="3757814"/>
          </a:xfrm>
          <a:prstGeom prst="rect">
            <a:avLst/>
          </a:prstGeom>
          <a:ln w="15875">
            <a:solidFill>
              <a:schemeClr val="accent1"/>
            </a:solidFill>
          </a:ln>
        </p:spPr>
      </p:pic>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0" name="Right Arrow 9"/>
          <p:cNvSpPr/>
          <p:nvPr/>
        </p:nvSpPr>
        <p:spPr>
          <a:xfrm rot="10800000">
            <a:off x="5943600" y="2545398"/>
            <a:ext cx="838200" cy="538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393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 y="2147887"/>
            <a:ext cx="8210550" cy="2562225"/>
          </a:xfrm>
          <a:prstGeom prst="rect">
            <a:avLst/>
          </a:prstGeom>
        </p:spPr>
      </p:pic>
      <p:sp>
        <p:nvSpPr>
          <p:cNvPr id="7" name="Title 6"/>
          <p:cNvSpPr>
            <a:spLocks noGrp="1"/>
          </p:cNvSpPr>
          <p:nvPr>
            <p:ph type="title"/>
          </p:nvPr>
        </p:nvSpPr>
        <p:spPr/>
        <p:txBody>
          <a:bodyPr>
            <a:normAutofit fontScale="90000"/>
          </a:bodyPr>
          <a:lstStyle/>
          <a:p>
            <a:r>
              <a:rPr lang="en-US" dirty="0" smtClean="0"/>
              <a:t>Topic #1 – Data Submission and Review Procedures</a:t>
            </a:r>
            <a:endParaRPr lang="en-US" dirty="0"/>
          </a:p>
        </p:txBody>
      </p:sp>
      <p:sp>
        <p:nvSpPr>
          <p:cNvPr id="8" name="Content Placeholder 7"/>
          <p:cNvSpPr>
            <a:spLocks noGrp="1"/>
          </p:cNvSpPr>
          <p:nvPr>
            <p:ph sz="quarter" idx="1"/>
          </p:nvPr>
        </p:nvSpPr>
        <p:spPr>
          <a:xfrm>
            <a:off x="677767" y="1417638"/>
            <a:ext cx="7788465" cy="5059362"/>
          </a:xfrm>
        </p:spPr>
        <p:txBody>
          <a:bodyPr>
            <a:normAutofit/>
          </a:bodyPr>
          <a:lstStyle/>
          <a:p>
            <a:r>
              <a:rPr lang="en-US" sz="2400" dirty="0"/>
              <a:t>This action will initialize the </a:t>
            </a:r>
            <a:r>
              <a:rPr lang="en-US" sz="2400" dirty="0" smtClean="0"/>
              <a:t>form</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a:t>The form will now be available for editing. Please fill out, save, validate, certify, and submit the form.</a:t>
            </a:r>
          </a:p>
          <a:p>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13</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0" name="Right Arrow 9"/>
          <p:cNvSpPr/>
          <p:nvPr/>
        </p:nvSpPr>
        <p:spPr>
          <a:xfrm rot="10800000">
            <a:off x="6515100" y="3006102"/>
            <a:ext cx="838200" cy="538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242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#1 – Data Submission</a:t>
            </a:r>
            <a:endParaRPr lang="en-US" dirty="0"/>
          </a:p>
        </p:txBody>
      </p:sp>
      <p:sp>
        <p:nvSpPr>
          <p:cNvPr id="8" name="Content Placeholder 7"/>
          <p:cNvSpPr>
            <a:spLocks noGrp="1"/>
          </p:cNvSpPr>
          <p:nvPr>
            <p:ph sz="quarter" idx="1"/>
          </p:nvPr>
        </p:nvSpPr>
        <p:spPr>
          <a:xfrm>
            <a:off x="677767" y="1567190"/>
            <a:ext cx="7788465" cy="4643110"/>
          </a:xfrm>
        </p:spPr>
        <p:txBody>
          <a:bodyPr>
            <a:normAutofit fontScale="92500" lnSpcReduction="20000"/>
          </a:bodyPr>
          <a:lstStyle/>
          <a:p>
            <a:r>
              <a:rPr lang="en-US" sz="2800" b="1" dirty="0"/>
              <a:t>Summary of Data Submission Process:</a:t>
            </a:r>
          </a:p>
          <a:p>
            <a:pPr marL="914400" lvl="1" indent="-514350">
              <a:buFont typeface="+mj-lt"/>
              <a:buAutoNum type="arabicPeriod"/>
            </a:pPr>
            <a:r>
              <a:rPr lang="en-US" sz="2200" dirty="0"/>
              <a:t>Navigate to the FY </a:t>
            </a:r>
            <a:r>
              <a:rPr lang="en-US" sz="2200" dirty="0" smtClean="0"/>
              <a:t>2016 LIHEAP Performance </a:t>
            </a:r>
            <a:r>
              <a:rPr lang="en-US" sz="2200" dirty="0"/>
              <a:t>Data Form in OLDC.</a:t>
            </a:r>
          </a:p>
          <a:p>
            <a:pPr marL="914400" lvl="1" indent="-514350">
              <a:buFont typeface="+mj-lt"/>
              <a:buAutoNum type="arabicPeriod"/>
            </a:pPr>
            <a:r>
              <a:rPr lang="en-US" sz="2200" dirty="0"/>
              <a:t>Select “</a:t>
            </a:r>
            <a:r>
              <a:rPr lang="en-US" sz="2200" b="1" dirty="0"/>
              <a:t>New/Edit/Revise Report</a:t>
            </a:r>
            <a:r>
              <a:rPr lang="en-US" sz="2200" dirty="0"/>
              <a:t>” to initialize the FY </a:t>
            </a:r>
            <a:r>
              <a:rPr lang="en-US" sz="2200" dirty="0" smtClean="0"/>
              <a:t>2016 LIHEAP Performance </a:t>
            </a:r>
            <a:r>
              <a:rPr lang="en-US" sz="2200" dirty="0"/>
              <a:t>Data </a:t>
            </a:r>
            <a:r>
              <a:rPr lang="en-US" sz="2200" dirty="0" smtClean="0"/>
              <a:t>Form.</a:t>
            </a:r>
            <a:endParaRPr lang="en-US" sz="2200" dirty="0"/>
          </a:p>
          <a:p>
            <a:pPr marL="914400" lvl="1" indent="-514350">
              <a:buFont typeface="+mj-lt"/>
              <a:buAutoNum type="arabicPeriod"/>
            </a:pPr>
            <a:r>
              <a:rPr lang="en-US" sz="2200" dirty="0"/>
              <a:t>Fill out Section I. </a:t>
            </a:r>
            <a:r>
              <a:rPr lang="en-US" sz="2200" dirty="0" smtClean="0"/>
              <a:t>LIHEAP Grantee Survey</a:t>
            </a:r>
          </a:p>
          <a:p>
            <a:pPr marL="1291590" lvl="3" indent="-342900"/>
            <a:r>
              <a:rPr lang="en-US" sz="2200" dirty="0" smtClean="0"/>
              <a:t>Grantees </a:t>
            </a:r>
            <a:r>
              <a:rPr lang="en-US" sz="2200" dirty="0"/>
              <a:t>should click “Save” to retain their recorded information.</a:t>
            </a:r>
          </a:p>
          <a:p>
            <a:pPr marL="914400" lvl="1" indent="-514350">
              <a:buFont typeface="+mj-lt"/>
              <a:buAutoNum type="arabicPeriod"/>
            </a:pPr>
            <a:r>
              <a:rPr lang="en-US" sz="2200" dirty="0"/>
              <a:t>Click “Validate” – Run data validation checks and save </a:t>
            </a:r>
            <a:r>
              <a:rPr lang="en-US" sz="2200" dirty="0" smtClean="0"/>
              <a:t>data.</a:t>
            </a:r>
          </a:p>
          <a:p>
            <a:pPr marL="1291590" lvl="3" indent="-342900"/>
            <a:r>
              <a:rPr lang="en-US" b="1" dirty="0" smtClean="0"/>
              <a:t>NOTE</a:t>
            </a:r>
            <a:r>
              <a:rPr lang="en-US" b="1" dirty="0"/>
              <a:t>: </a:t>
            </a:r>
            <a:r>
              <a:rPr lang="en-US" dirty="0"/>
              <a:t>Validations will run on all sections of the </a:t>
            </a:r>
            <a:r>
              <a:rPr lang="en-US" dirty="0" smtClean="0"/>
              <a:t>LIHEAP Performance </a:t>
            </a:r>
            <a:r>
              <a:rPr lang="en-US" dirty="0"/>
              <a:t>Data Form</a:t>
            </a:r>
            <a:r>
              <a:rPr lang="en-US" b="1" dirty="0"/>
              <a:t>.</a:t>
            </a:r>
            <a:endParaRPr lang="en-US" dirty="0"/>
          </a:p>
          <a:p>
            <a:pPr marL="914400" lvl="1" indent="-514350">
              <a:buFont typeface="+mj-lt"/>
              <a:buAutoNum type="arabicPeriod"/>
            </a:pPr>
            <a:r>
              <a:rPr lang="en-US" sz="2200" dirty="0"/>
              <a:t>Click “Certify” – Apply signature of authorizing agent to form.</a:t>
            </a:r>
          </a:p>
          <a:p>
            <a:pPr marL="914400" lvl="1" indent="-514350">
              <a:buFont typeface="+mj-lt"/>
              <a:buAutoNum type="arabicPeriod"/>
            </a:pPr>
            <a:r>
              <a:rPr lang="en-US" sz="2200" dirty="0"/>
              <a:t>Click “Submit” – Submit form for OCS/APPRISE </a:t>
            </a:r>
            <a:r>
              <a:rPr lang="en-US" sz="2200" dirty="0" smtClean="0"/>
              <a:t>review.</a:t>
            </a:r>
            <a:endParaRPr lang="en-US" sz="2200" dirty="0"/>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14</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52192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 Data Submission and Review Procedures</a:t>
            </a:r>
            <a:endParaRPr lang="en-US" dirty="0"/>
          </a:p>
        </p:txBody>
      </p:sp>
      <p:sp>
        <p:nvSpPr>
          <p:cNvPr id="8" name="Content Placeholder 7"/>
          <p:cNvSpPr>
            <a:spLocks noGrp="1"/>
          </p:cNvSpPr>
          <p:nvPr>
            <p:ph sz="quarter" idx="1"/>
          </p:nvPr>
        </p:nvSpPr>
        <p:spPr>
          <a:xfrm>
            <a:off x="677767" y="1567190"/>
            <a:ext cx="7788465" cy="4792662"/>
          </a:xfrm>
        </p:spPr>
        <p:txBody>
          <a:bodyPr>
            <a:normAutofit fontScale="92500" lnSpcReduction="20000"/>
          </a:bodyPr>
          <a:lstStyle/>
          <a:p>
            <a:pPr marL="0" indent="0">
              <a:buNone/>
            </a:pPr>
            <a:r>
              <a:rPr lang="en-US" sz="3000" b="1" dirty="0"/>
              <a:t>FY </a:t>
            </a:r>
            <a:r>
              <a:rPr lang="en-US" sz="3000" b="1" dirty="0" smtClean="0"/>
              <a:t>2016 LIHEAP Performance </a:t>
            </a:r>
            <a:r>
              <a:rPr lang="en-US" sz="3000" b="1" dirty="0"/>
              <a:t>Data Form Review Process</a:t>
            </a:r>
            <a:r>
              <a:rPr lang="en-US" sz="3000" b="1" dirty="0" smtClean="0"/>
              <a:t>:</a:t>
            </a:r>
          </a:p>
          <a:p>
            <a:pPr marL="0" indent="0">
              <a:buNone/>
            </a:pPr>
            <a:endParaRPr lang="en-US" sz="2200" b="1" dirty="0"/>
          </a:p>
          <a:p>
            <a:r>
              <a:rPr lang="en-US" sz="2800" dirty="0"/>
              <a:t>Following Grantees’ submission of their FY </a:t>
            </a:r>
            <a:r>
              <a:rPr lang="en-US" sz="2800" dirty="0" smtClean="0"/>
              <a:t>2016 LIHEAP Performance </a:t>
            </a:r>
            <a:r>
              <a:rPr lang="en-US" sz="2800" dirty="0"/>
              <a:t>Data forms, APPRISE will conduct a review of all Grantees’ forms to identify reporting issues requiring revision by </a:t>
            </a:r>
            <a:r>
              <a:rPr lang="en-US" sz="2800" dirty="0" smtClean="0"/>
              <a:t>Grantees</a:t>
            </a:r>
            <a:r>
              <a:rPr lang="en-US" sz="2800" dirty="0" smtClean="0"/>
              <a:t>.</a:t>
            </a:r>
          </a:p>
          <a:p>
            <a:pPr marL="0" indent="0">
              <a:buNone/>
            </a:pPr>
            <a:endParaRPr lang="en-US" sz="2200" dirty="0"/>
          </a:p>
          <a:p>
            <a:r>
              <a:rPr lang="en-US" sz="2800" dirty="0"/>
              <a:t>Once the items requiring revision have been confirmed with the Grantee’s LIHEAP office, the Grantee should make the appropriate revisions and re-submit its FY </a:t>
            </a:r>
            <a:r>
              <a:rPr lang="en-US" sz="2800" dirty="0" smtClean="0"/>
              <a:t>2016 LIHEAP Performance </a:t>
            </a:r>
            <a:r>
              <a:rPr lang="en-US" sz="2800" dirty="0"/>
              <a:t>Data form in OLDC.  </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15</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263260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 Data Submission and Review Procedures</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16</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pic>
        <p:nvPicPr>
          <p:cNvPr id="19" name="Picture 18"/>
          <p:cNvPicPr>
            <a:picLocks noChangeAspect="1"/>
          </p:cNvPicPr>
          <p:nvPr/>
        </p:nvPicPr>
        <p:blipFill>
          <a:blip r:embed="rId2" cstate="print"/>
          <a:stretch>
            <a:fillRect/>
          </a:stretch>
        </p:blipFill>
        <p:spPr>
          <a:xfrm>
            <a:off x="231272" y="1710666"/>
            <a:ext cx="8681456" cy="4206605"/>
          </a:xfrm>
          <a:prstGeom prst="rect">
            <a:avLst/>
          </a:prstGeom>
        </p:spPr>
      </p:pic>
      <p:sp>
        <p:nvSpPr>
          <p:cNvPr id="6" name="AutoShape 8"/>
          <p:cNvSpPr>
            <a:spLocks noChangeArrowheads="1"/>
          </p:cNvSpPr>
          <p:nvPr/>
        </p:nvSpPr>
        <p:spPr bwMode="auto">
          <a:xfrm>
            <a:off x="1905000" y="1752600"/>
            <a:ext cx="778551" cy="959216"/>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8" name="AutoShape 10"/>
          <p:cNvSpPr>
            <a:spLocks noChangeArrowheads="1"/>
          </p:cNvSpPr>
          <p:nvPr/>
        </p:nvSpPr>
        <p:spPr bwMode="auto">
          <a:xfrm rot="7080498">
            <a:off x="6147378" y="3546767"/>
            <a:ext cx="959216" cy="865266"/>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Tree>
    <p:extLst>
      <p:ext uri="{BB962C8B-B14F-4D97-AF65-F5344CB8AC3E}">
        <p14:creationId xmlns:p14="http://schemas.microsoft.com/office/powerpoint/2010/main" val="2169249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74006" y="3782080"/>
            <a:ext cx="5995987" cy="2721302"/>
            <a:chOff x="1090613" y="3320496"/>
            <a:chExt cx="7267575" cy="305840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13" y="3320496"/>
              <a:ext cx="7267575" cy="305840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038600"/>
              <a:ext cx="1219200" cy="146304"/>
            </a:xfrm>
            <a:prstGeom prst="rect">
              <a:avLst/>
            </a:prstGeom>
          </p:spPr>
        </p:pic>
      </p:grpSp>
      <p:sp>
        <p:nvSpPr>
          <p:cNvPr id="7" name="Title 6"/>
          <p:cNvSpPr>
            <a:spLocks noGrp="1"/>
          </p:cNvSpPr>
          <p:nvPr>
            <p:ph type="title"/>
          </p:nvPr>
        </p:nvSpPr>
        <p:spPr/>
        <p:txBody>
          <a:bodyPr>
            <a:normAutofit fontScale="90000"/>
          </a:bodyPr>
          <a:lstStyle/>
          <a:p>
            <a:r>
              <a:rPr lang="en-US" dirty="0"/>
              <a:t>Topic </a:t>
            </a:r>
            <a:r>
              <a:rPr lang="en-US" dirty="0" smtClean="0"/>
              <a:t>#1 – </a:t>
            </a:r>
            <a:r>
              <a:rPr lang="en-US" dirty="0"/>
              <a:t>Data Revision and </a:t>
            </a:r>
            <a:r>
              <a:rPr lang="en-US" dirty="0" smtClean="0"/>
              <a:t/>
            </a:r>
            <a:br>
              <a:rPr lang="en-US" dirty="0" smtClean="0"/>
            </a:br>
            <a:r>
              <a:rPr lang="en-US" dirty="0" smtClean="0"/>
              <a:t>Re-Submission </a:t>
            </a:r>
            <a:endParaRPr lang="en-US" dirty="0"/>
          </a:p>
        </p:txBody>
      </p:sp>
      <p:sp>
        <p:nvSpPr>
          <p:cNvPr id="8" name="Content Placeholder 7"/>
          <p:cNvSpPr>
            <a:spLocks noGrp="1"/>
          </p:cNvSpPr>
          <p:nvPr>
            <p:ph sz="quarter" idx="1"/>
          </p:nvPr>
        </p:nvSpPr>
        <p:spPr>
          <a:xfrm>
            <a:off x="457200" y="1524000"/>
            <a:ext cx="8534400" cy="2395211"/>
          </a:xfrm>
        </p:spPr>
        <p:txBody>
          <a:bodyPr>
            <a:normAutofit fontScale="85000" lnSpcReduction="10000"/>
          </a:bodyPr>
          <a:lstStyle/>
          <a:p>
            <a:pPr marL="0" indent="0">
              <a:buNone/>
            </a:pPr>
            <a:r>
              <a:rPr lang="en-US" sz="3200" b="1" dirty="0"/>
              <a:t>FY </a:t>
            </a:r>
            <a:r>
              <a:rPr lang="en-US" sz="3200" b="1" dirty="0" smtClean="0"/>
              <a:t>2016 LIHEAP Performance </a:t>
            </a:r>
            <a:r>
              <a:rPr lang="en-US" sz="3200" b="1" dirty="0"/>
              <a:t>Data Form Revision Process:</a:t>
            </a:r>
          </a:p>
          <a:p>
            <a:r>
              <a:rPr lang="en-US" sz="2800" dirty="0"/>
              <a:t>In order to access a submitted report for editing, please select the radial button for the FY </a:t>
            </a:r>
            <a:r>
              <a:rPr lang="en-US" sz="2800" dirty="0" smtClean="0"/>
              <a:t>2016 </a:t>
            </a:r>
            <a:r>
              <a:rPr lang="en-US" sz="2800" dirty="0"/>
              <a:t>reporting period</a:t>
            </a:r>
          </a:p>
          <a:p>
            <a:r>
              <a:rPr lang="en-US" sz="2800" dirty="0"/>
              <a:t>Then, select “</a:t>
            </a:r>
            <a:r>
              <a:rPr lang="en-US" sz="2800" b="1" dirty="0"/>
              <a:t>View/Print/Status/Approve Report</a:t>
            </a:r>
            <a:r>
              <a:rPr lang="en-US" sz="2800" dirty="0"/>
              <a:t>” for Step </a:t>
            </a:r>
            <a:r>
              <a:rPr lang="en-US" sz="2800" dirty="0" smtClean="0"/>
              <a:t>5 </a:t>
            </a:r>
            <a:r>
              <a:rPr lang="en-US" sz="2800" dirty="0"/>
              <a:t>and click “</a:t>
            </a:r>
            <a:r>
              <a:rPr lang="en-US" sz="2800" b="1" dirty="0"/>
              <a:t>Enter</a:t>
            </a:r>
            <a:r>
              <a:rPr lang="en-US" sz="2800"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17</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2" name="TextBox 11"/>
          <p:cNvSpPr txBox="1"/>
          <p:nvPr/>
        </p:nvSpPr>
        <p:spPr>
          <a:xfrm>
            <a:off x="2057400" y="4398811"/>
            <a:ext cx="5344198" cy="152400"/>
          </a:xfrm>
          <a:prstGeom prst="rect">
            <a:avLst/>
          </a:prstGeom>
          <a:noFill/>
          <a:ln w="28575">
            <a:solidFill>
              <a:srgbClr val="FF0000"/>
            </a:solidFill>
          </a:ln>
        </p:spPr>
        <p:txBody>
          <a:bodyPr wrap="square" rtlCol="0">
            <a:spAutoFit/>
          </a:bodyPr>
          <a:lstStyle/>
          <a:p>
            <a:endParaRPr lang="en-US" dirty="0"/>
          </a:p>
        </p:txBody>
      </p:sp>
      <p:sp>
        <p:nvSpPr>
          <p:cNvPr id="13" name="TextBox 12"/>
          <p:cNvSpPr txBox="1"/>
          <p:nvPr/>
        </p:nvSpPr>
        <p:spPr>
          <a:xfrm>
            <a:off x="2362200" y="5842510"/>
            <a:ext cx="3581400" cy="255732"/>
          </a:xfrm>
          <a:prstGeom prst="rect">
            <a:avLst/>
          </a:prstGeom>
          <a:noFill/>
          <a:ln w="28575">
            <a:solidFill>
              <a:srgbClr val="FF0000"/>
            </a:solidFill>
          </a:ln>
        </p:spPr>
        <p:txBody>
          <a:bodyPr wrap="square" rtlCol="0">
            <a:spAutoFit/>
          </a:bodyPr>
          <a:lstStyle/>
          <a:p>
            <a:endParaRPr lang="en-US" dirty="0"/>
          </a:p>
        </p:txBody>
      </p:sp>
      <p:sp>
        <p:nvSpPr>
          <p:cNvPr id="14" name="TextBox 13"/>
          <p:cNvSpPr txBox="1"/>
          <p:nvPr/>
        </p:nvSpPr>
        <p:spPr>
          <a:xfrm>
            <a:off x="4343400" y="6186948"/>
            <a:ext cx="533400" cy="316434"/>
          </a:xfrm>
          <a:prstGeom prst="rect">
            <a:avLst/>
          </a:prstGeom>
          <a:noFill/>
          <a:ln w="28575">
            <a:solidFill>
              <a:srgbClr val="FF0000"/>
            </a:solidFill>
          </a:ln>
        </p:spPr>
        <p:txBody>
          <a:bodyPr wrap="square" rtlCol="0">
            <a:spAutoFit/>
          </a:bodyPr>
          <a:lstStyle/>
          <a:p>
            <a:endParaRPr lang="en-US" dirty="0"/>
          </a:p>
        </p:txBody>
      </p:sp>
      <p:sp>
        <p:nvSpPr>
          <p:cNvPr id="15" name="Right Arrow 14"/>
          <p:cNvSpPr/>
          <p:nvPr/>
        </p:nvSpPr>
        <p:spPr>
          <a:xfrm>
            <a:off x="1536947" y="4398811"/>
            <a:ext cx="352058" cy="273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933942" y="5945143"/>
            <a:ext cx="352058" cy="273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89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 </a:t>
            </a:r>
            <a:r>
              <a:rPr lang="en-US" dirty="0"/>
              <a:t>Data Revision and </a:t>
            </a:r>
            <a:r>
              <a:rPr lang="en-US" dirty="0" smtClean="0"/>
              <a:t/>
            </a:r>
            <a:br>
              <a:rPr lang="en-US" dirty="0" smtClean="0"/>
            </a:br>
            <a:r>
              <a:rPr lang="en-US" dirty="0" smtClean="0"/>
              <a:t>Re-Submission </a:t>
            </a:r>
            <a:endParaRPr lang="en-US" dirty="0"/>
          </a:p>
        </p:txBody>
      </p:sp>
      <p:sp>
        <p:nvSpPr>
          <p:cNvPr id="8" name="Content Placeholder 7"/>
          <p:cNvSpPr>
            <a:spLocks noGrp="1"/>
          </p:cNvSpPr>
          <p:nvPr>
            <p:ph sz="quarter" idx="1"/>
          </p:nvPr>
        </p:nvSpPr>
        <p:spPr>
          <a:xfrm>
            <a:off x="457201" y="1567189"/>
            <a:ext cx="8534399" cy="3081011"/>
          </a:xfrm>
        </p:spPr>
        <p:txBody>
          <a:bodyPr>
            <a:normAutofit fontScale="92500" lnSpcReduction="10000"/>
          </a:bodyPr>
          <a:lstStyle/>
          <a:p>
            <a:r>
              <a:rPr lang="en-US" sz="2800" dirty="0"/>
              <a:t>The “Report Form Status” page will appear.</a:t>
            </a:r>
          </a:p>
          <a:p>
            <a:pPr lvl="1"/>
            <a:r>
              <a:rPr lang="en-US" u="sng" dirty="0"/>
              <a:t>Report Form Status</a:t>
            </a:r>
            <a:r>
              <a:rPr lang="en-US" dirty="0"/>
              <a:t>: Contains button to View Original report or any Revisions, the Report Status, Status Date, Report Action, and Print option</a:t>
            </a:r>
          </a:p>
          <a:p>
            <a:pPr lvl="1"/>
            <a:r>
              <a:rPr lang="en-US" dirty="0"/>
              <a:t>Click “Un-submit Report”</a:t>
            </a:r>
          </a:p>
          <a:p>
            <a:pPr lvl="1"/>
            <a:r>
              <a:rPr lang="en-US" dirty="0"/>
              <a:t>Click “Edit Original”</a:t>
            </a:r>
          </a:p>
          <a:p>
            <a:pPr lvl="1"/>
            <a:r>
              <a:rPr lang="en-US" dirty="0"/>
              <a:t>Click “</a:t>
            </a:r>
            <a:r>
              <a:rPr lang="en-US" dirty="0" err="1"/>
              <a:t>Uncertify</a:t>
            </a:r>
            <a:r>
              <a:rPr lang="en-US" dirty="0"/>
              <a:t>”</a:t>
            </a:r>
          </a:p>
          <a:p>
            <a:pPr lvl="1"/>
            <a:r>
              <a:rPr lang="en-US" dirty="0"/>
              <a:t>The report will now be available for editing</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18</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3" name="Rectangle 12"/>
          <p:cNvSpPr/>
          <p:nvPr/>
        </p:nvSpPr>
        <p:spPr>
          <a:xfrm>
            <a:off x="4953000" y="5056986"/>
            <a:ext cx="1066800" cy="256543"/>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62000" y="4648200"/>
            <a:ext cx="7315200" cy="1295400"/>
            <a:chOff x="762000" y="4648200"/>
            <a:chExt cx="7315200" cy="1295400"/>
          </a:xfrm>
        </p:grpSpPr>
        <p:pic>
          <p:nvPicPr>
            <p:cNvPr id="12" name="Picture 11"/>
            <p:cNvPicPr/>
            <p:nvPr/>
          </p:nvPicPr>
          <p:blipFill rotWithShape="1">
            <a:blip r:embed="rId2" cstate="print"/>
            <a:srcRect t="28064"/>
            <a:stretch/>
          </p:blipFill>
          <p:spPr>
            <a:xfrm>
              <a:off x="762000" y="4648200"/>
              <a:ext cx="7315200" cy="1295400"/>
            </a:xfrm>
            <a:prstGeom prst="rect">
              <a:avLst/>
            </a:prstGeom>
            <a:ln w="28575">
              <a:solidFill>
                <a:schemeClr val="accent1"/>
              </a:solidFill>
            </a:ln>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6195" b="-11418"/>
            <a:stretch/>
          </p:blipFill>
          <p:spPr>
            <a:xfrm>
              <a:off x="3859567" y="5185257"/>
              <a:ext cx="788633" cy="301143"/>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16195" b="-11418"/>
            <a:stretch/>
          </p:blipFill>
          <p:spPr>
            <a:xfrm>
              <a:off x="3859567" y="5584447"/>
              <a:ext cx="788633" cy="301143"/>
            </a:xfrm>
            <a:prstGeom prst="rect">
              <a:avLst/>
            </a:prstGeom>
          </p:spPr>
        </p:pic>
      </p:grpSp>
      <p:sp>
        <p:nvSpPr>
          <p:cNvPr id="11" name="Rectangle 10"/>
          <p:cNvSpPr/>
          <p:nvPr/>
        </p:nvSpPr>
        <p:spPr>
          <a:xfrm>
            <a:off x="4929554" y="5056985"/>
            <a:ext cx="1066800" cy="256543"/>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378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 </a:t>
            </a:r>
            <a:r>
              <a:rPr lang="en-US" dirty="0"/>
              <a:t>Data Revision and </a:t>
            </a:r>
            <a:r>
              <a:rPr lang="en-US" dirty="0" smtClean="0"/>
              <a:t/>
            </a:r>
            <a:br>
              <a:rPr lang="en-US" dirty="0" smtClean="0"/>
            </a:br>
            <a:r>
              <a:rPr lang="en-US" dirty="0" smtClean="0"/>
              <a:t>Re-Submission </a:t>
            </a:r>
            <a:endParaRPr lang="en-US" dirty="0"/>
          </a:p>
        </p:txBody>
      </p:sp>
      <p:sp>
        <p:nvSpPr>
          <p:cNvPr id="8" name="Content Placeholder 7"/>
          <p:cNvSpPr>
            <a:spLocks noGrp="1"/>
          </p:cNvSpPr>
          <p:nvPr>
            <p:ph sz="quarter" idx="1"/>
          </p:nvPr>
        </p:nvSpPr>
        <p:spPr>
          <a:xfrm>
            <a:off x="457201" y="1567189"/>
            <a:ext cx="8534400" cy="4833611"/>
          </a:xfrm>
        </p:spPr>
        <p:txBody>
          <a:bodyPr>
            <a:normAutofit fontScale="92500" lnSpcReduction="10000"/>
          </a:bodyPr>
          <a:lstStyle/>
          <a:p>
            <a:r>
              <a:rPr lang="en-US" sz="2800" b="1" dirty="0"/>
              <a:t>Summary of Data Revision and Re-Submission Process:</a:t>
            </a:r>
          </a:p>
          <a:p>
            <a:pPr marL="914400" lvl="1" indent="-514350">
              <a:buFont typeface="+mj-lt"/>
              <a:buAutoNum type="arabicPeriod"/>
            </a:pPr>
            <a:r>
              <a:rPr lang="en-US" dirty="0"/>
              <a:t>Navigate to the FY </a:t>
            </a:r>
            <a:r>
              <a:rPr lang="en-US" dirty="0" smtClean="0"/>
              <a:t>2016 LIHEAP Performance </a:t>
            </a:r>
            <a:r>
              <a:rPr lang="en-US" dirty="0"/>
              <a:t>Data Form in OLDC.</a:t>
            </a:r>
          </a:p>
          <a:p>
            <a:pPr marL="914400" lvl="1" indent="-514350">
              <a:buFont typeface="+mj-lt"/>
              <a:buAutoNum type="arabicPeriod"/>
            </a:pPr>
            <a:r>
              <a:rPr lang="en-US" dirty="0"/>
              <a:t>Select “</a:t>
            </a:r>
            <a:r>
              <a:rPr lang="en-US" b="1" dirty="0"/>
              <a:t>View/Print/Status/Approve Report</a:t>
            </a:r>
            <a:r>
              <a:rPr lang="en-US" dirty="0"/>
              <a:t>” to view the FY </a:t>
            </a:r>
            <a:r>
              <a:rPr lang="en-US" dirty="0" smtClean="0"/>
              <a:t>2016 LIHEAP Performance </a:t>
            </a:r>
            <a:r>
              <a:rPr lang="en-US" dirty="0"/>
              <a:t>Data Form “Report Form Status” page</a:t>
            </a:r>
          </a:p>
          <a:p>
            <a:pPr marL="914400" lvl="1" indent="-514350">
              <a:buFont typeface="+mj-lt"/>
              <a:buAutoNum type="arabicPeriod"/>
            </a:pPr>
            <a:r>
              <a:rPr lang="en-US" dirty="0"/>
              <a:t>Click “Un-submit Report”</a:t>
            </a:r>
          </a:p>
          <a:p>
            <a:pPr marL="914400" lvl="1" indent="-514350">
              <a:buFont typeface="+mj-lt"/>
              <a:buAutoNum type="arabicPeriod"/>
            </a:pPr>
            <a:r>
              <a:rPr lang="en-US" dirty="0"/>
              <a:t>Click “Edit Original”</a:t>
            </a:r>
          </a:p>
          <a:p>
            <a:pPr marL="914400" lvl="1" indent="-514350">
              <a:buFont typeface="+mj-lt"/>
              <a:buAutoNum type="arabicPeriod"/>
            </a:pPr>
            <a:r>
              <a:rPr lang="en-US" dirty="0"/>
              <a:t>Click “</a:t>
            </a:r>
            <a:r>
              <a:rPr lang="en-US" dirty="0" err="1"/>
              <a:t>Uncertify</a:t>
            </a:r>
            <a:r>
              <a:rPr lang="en-US" dirty="0"/>
              <a:t>”</a:t>
            </a:r>
          </a:p>
          <a:p>
            <a:pPr marL="914400" lvl="1" indent="-514350">
              <a:buFont typeface="+mj-lt"/>
              <a:buAutoNum type="arabicPeriod"/>
            </a:pPr>
            <a:r>
              <a:rPr lang="en-US" dirty="0"/>
              <a:t>Edit and Re-submit FY </a:t>
            </a:r>
            <a:r>
              <a:rPr lang="en-US" dirty="0" smtClean="0"/>
              <a:t>2016 LIHEAP Performance </a:t>
            </a:r>
            <a:r>
              <a:rPr lang="en-US" dirty="0"/>
              <a:t>Data </a:t>
            </a:r>
            <a:r>
              <a:rPr lang="en-US" dirty="0" smtClean="0"/>
              <a:t>Form</a:t>
            </a:r>
          </a:p>
          <a:p>
            <a:pPr marL="1291590" lvl="3" indent="-342900"/>
            <a:r>
              <a:rPr lang="en-US" dirty="0" smtClean="0"/>
              <a:t>Re-submit </a:t>
            </a:r>
            <a:r>
              <a:rPr lang="en-US" dirty="0"/>
              <a:t>form using submission protocol outlined in previous slides.</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19</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34162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Welcome</a:t>
            </a:r>
            <a:endParaRPr lang="en-US" dirty="0"/>
          </a:p>
        </p:txBody>
      </p:sp>
      <p:sp>
        <p:nvSpPr>
          <p:cNvPr id="8" name="Content Placeholder 7"/>
          <p:cNvSpPr>
            <a:spLocks noGrp="1"/>
          </p:cNvSpPr>
          <p:nvPr>
            <p:ph sz="quarter" idx="1"/>
          </p:nvPr>
        </p:nvSpPr>
        <p:spPr>
          <a:xfrm>
            <a:off x="685800" y="1664732"/>
            <a:ext cx="7772400" cy="4572000"/>
          </a:xfrm>
        </p:spPr>
        <p:txBody>
          <a:bodyPr/>
          <a:lstStyle/>
          <a:p>
            <a:r>
              <a:rPr lang="en-US" dirty="0" smtClean="0"/>
              <a:t>Welcome and Introductions </a:t>
            </a:r>
          </a:p>
          <a:p>
            <a:pPr lvl="1"/>
            <a:r>
              <a:rPr lang="en-US" dirty="0" smtClean="0"/>
              <a:t>Leon </a:t>
            </a:r>
            <a:r>
              <a:rPr lang="en-US" dirty="0" err="1" smtClean="0"/>
              <a:t>Litow</a:t>
            </a:r>
            <a:r>
              <a:rPr lang="en-US" dirty="0" smtClean="0"/>
              <a:t>, OCS</a:t>
            </a:r>
          </a:p>
          <a:p>
            <a:pPr lvl="1"/>
            <a:endParaRPr lang="en-US" dirty="0"/>
          </a:p>
          <a:p>
            <a:r>
              <a:rPr lang="en-US" dirty="0" smtClean="0"/>
              <a:t>Webinar Speaker</a:t>
            </a:r>
          </a:p>
          <a:p>
            <a:pPr lvl="1"/>
            <a:r>
              <a:rPr lang="en-US" dirty="0" smtClean="0"/>
              <a:t>Melissa Torgerson, Verve Associates </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a:t>
            </a:fld>
            <a:endParaRPr lang="en-US" dirty="0"/>
          </a:p>
        </p:txBody>
      </p:sp>
      <p:sp>
        <p:nvSpPr>
          <p:cNvPr id="5" name="TextBox 4"/>
          <p:cNvSpPr txBox="1"/>
          <p:nvPr/>
        </p:nvSpPr>
        <p:spPr>
          <a:xfrm>
            <a:off x="6477000" y="5867400"/>
            <a:ext cx="2514600" cy="738664"/>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Leon </a:t>
            </a:r>
            <a:r>
              <a:rPr lang="en-US" sz="1400" dirty="0" err="1" smtClean="0"/>
              <a:t>Litow</a:t>
            </a:r>
            <a:r>
              <a:rPr lang="en-US" sz="1400" dirty="0" smtClean="0"/>
              <a:t> &amp; Melissa Torgerson</a:t>
            </a:r>
            <a:endParaRPr lang="en-US" sz="1400" dirty="0"/>
          </a:p>
        </p:txBody>
      </p:sp>
    </p:spTree>
    <p:extLst>
      <p:ext uri="{BB962C8B-B14F-4D97-AF65-F5344CB8AC3E}">
        <p14:creationId xmlns:p14="http://schemas.microsoft.com/office/powerpoint/2010/main" val="1610357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 Data Submission and Review Procedures</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20</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pic>
        <p:nvPicPr>
          <p:cNvPr id="19" name="Picture 18"/>
          <p:cNvPicPr>
            <a:picLocks noChangeAspect="1"/>
          </p:cNvPicPr>
          <p:nvPr/>
        </p:nvPicPr>
        <p:blipFill>
          <a:blip r:embed="rId2" cstate="print"/>
          <a:stretch>
            <a:fillRect/>
          </a:stretch>
        </p:blipFill>
        <p:spPr>
          <a:xfrm>
            <a:off x="231272" y="1710666"/>
            <a:ext cx="8681456" cy="4206605"/>
          </a:xfrm>
          <a:prstGeom prst="rect">
            <a:avLst/>
          </a:prstGeom>
        </p:spPr>
      </p:pic>
      <p:sp>
        <p:nvSpPr>
          <p:cNvPr id="6" name="AutoShape 8"/>
          <p:cNvSpPr>
            <a:spLocks noChangeArrowheads="1"/>
          </p:cNvSpPr>
          <p:nvPr/>
        </p:nvSpPr>
        <p:spPr bwMode="auto">
          <a:xfrm>
            <a:off x="1905000" y="1752600"/>
            <a:ext cx="778551" cy="959216"/>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8" name="AutoShape 10"/>
          <p:cNvSpPr>
            <a:spLocks noChangeArrowheads="1"/>
          </p:cNvSpPr>
          <p:nvPr/>
        </p:nvSpPr>
        <p:spPr bwMode="auto">
          <a:xfrm rot="7080498">
            <a:off x="6147378" y="3546768"/>
            <a:ext cx="959216" cy="865266"/>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Tree>
    <p:extLst>
      <p:ext uri="{BB962C8B-B14F-4D97-AF65-F5344CB8AC3E}">
        <p14:creationId xmlns:p14="http://schemas.microsoft.com/office/powerpoint/2010/main" val="3413501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a:t>
            </a:r>
            <a:r>
              <a:rPr lang="en-US" dirty="0"/>
              <a:t>– OLDC Access Interface: View FY </a:t>
            </a:r>
            <a:r>
              <a:rPr lang="en-US" dirty="0" smtClean="0"/>
              <a:t>2015 </a:t>
            </a:r>
            <a:r>
              <a:rPr lang="en-US" dirty="0"/>
              <a:t>Report</a:t>
            </a:r>
          </a:p>
        </p:txBody>
      </p:sp>
      <p:sp>
        <p:nvSpPr>
          <p:cNvPr id="8" name="Content Placeholder 7"/>
          <p:cNvSpPr>
            <a:spLocks noGrp="1"/>
          </p:cNvSpPr>
          <p:nvPr>
            <p:ph sz="quarter" idx="1"/>
          </p:nvPr>
        </p:nvSpPr>
        <p:spPr>
          <a:xfrm>
            <a:off x="304800" y="1981200"/>
            <a:ext cx="8534400" cy="2852411"/>
          </a:xfrm>
        </p:spPr>
        <p:txBody>
          <a:bodyPr>
            <a:normAutofit fontScale="92500"/>
          </a:bodyPr>
          <a:lstStyle/>
          <a:p>
            <a:r>
              <a:rPr lang="en-US" sz="2800" dirty="0"/>
              <a:t>During the completion of the FY </a:t>
            </a:r>
            <a:r>
              <a:rPr lang="en-US" sz="2800" dirty="0" smtClean="0"/>
              <a:t>2016 LIHEAP Performance </a:t>
            </a:r>
            <a:r>
              <a:rPr lang="en-US" sz="2800" dirty="0"/>
              <a:t>Data form, grantees may need to reference data from the FY </a:t>
            </a:r>
            <a:r>
              <a:rPr lang="en-US" sz="2800" dirty="0" smtClean="0"/>
              <a:t>2015 LIHEAP Performance </a:t>
            </a:r>
            <a:r>
              <a:rPr lang="en-US" sz="2800" dirty="0"/>
              <a:t>Data form.</a:t>
            </a:r>
          </a:p>
          <a:p>
            <a:r>
              <a:rPr lang="en-US" sz="2800" dirty="0"/>
              <a:t>Grantees may also wish to print off a copy of their FY </a:t>
            </a:r>
            <a:r>
              <a:rPr lang="en-US" sz="2800" dirty="0" smtClean="0"/>
              <a:t>2015 LIHEAP Performance </a:t>
            </a:r>
            <a:r>
              <a:rPr lang="en-US" sz="2800" dirty="0"/>
              <a:t>Data Form for reference. </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21</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2862549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a:t>
            </a:r>
            <a:r>
              <a:rPr lang="en-US" dirty="0"/>
              <a:t>– OLDC Access Interface: View FY </a:t>
            </a:r>
            <a:r>
              <a:rPr lang="en-US" dirty="0" smtClean="0"/>
              <a:t>2015 </a:t>
            </a:r>
            <a:r>
              <a:rPr lang="en-US" dirty="0"/>
              <a:t>Report</a:t>
            </a:r>
          </a:p>
        </p:txBody>
      </p:sp>
      <p:sp>
        <p:nvSpPr>
          <p:cNvPr id="8" name="Content Placeholder 7"/>
          <p:cNvSpPr>
            <a:spLocks noGrp="1"/>
          </p:cNvSpPr>
          <p:nvPr>
            <p:ph sz="quarter" idx="1"/>
          </p:nvPr>
        </p:nvSpPr>
        <p:spPr>
          <a:xfrm>
            <a:off x="304800" y="1752601"/>
            <a:ext cx="8534400" cy="2286000"/>
          </a:xfrm>
        </p:spPr>
        <p:txBody>
          <a:bodyPr>
            <a:normAutofit/>
          </a:bodyPr>
          <a:lstStyle/>
          <a:p>
            <a:pPr>
              <a:lnSpc>
                <a:spcPct val="90000"/>
              </a:lnSpc>
              <a:spcBef>
                <a:spcPts val="0"/>
              </a:spcBef>
              <a:spcAft>
                <a:spcPts val="0"/>
              </a:spcAft>
            </a:pPr>
            <a:r>
              <a:rPr lang="en-US" sz="2800" dirty="0"/>
              <a:t>To view the FY </a:t>
            </a:r>
            <a:r>
              <a:rPr lang="en-US" sz="2800" dirty="0" smtClean="0"/>
              <a:t>2015 </a:t>
            </a:r>
            <a:r>
              <a:rPr lang="en-US" sz="2800" dirty="0"/>
              <a:t>report, select the radial button for the FY </a:t>
            </a:r>
            <a:r>
              <a:rPr lang="en-US" sz="2800" dirty="0" smtClean="0"/>
              <a:t>2015 </a:t>
            </a:r>
            <a:r>
              <a:rPr lang="en-US" sz="2800" dirty="0"/>
              <a:t>reporting period.</a:t>
            </a:r>
          </a:p>
          <a:p>
            <a:pPr marL="0" indent="0">
              <a:lnSpc>
                <a:spcPct val="90000"/>
              </a:lnSpc>
              <a:spcBef>
                <a:spcPts val="0"/>
              </a:spcBef>
              <a:spcAft>
                <a:spcPts val="0"/>
              </a:spcAft>
              <a:buNone/>
            </a:pPr>
            <a:endParaRPr lang="en-US" sz="2400" dirty="0"/>
          </a:p>
          <a:p>
            <a:pPr>
              <a:lnSpc>
                <a:spcPct val="90000"/>
              </a:lnSpc>
              <a:spcBef>
                <a:spcPts val="0"/>
              </a:spcBef>
              <a:spcAft>
                <a:spcPts val="0"/>
              </a:spcAft>
            </a:pPr>
            <a:r>
              <a:rPr lang="en-US" sz="2800" dirty="0"/>
              <a:t>Then, select “</a:t>
            </a:r>
            <a:r>
              <a:rPr lang="en-US" sz="2800" b="1" dirty="0"/>
              <a:t>View/Print/Status/Approve Report</a:t>
            </a:r>
            <a:r>
              <a:rPr lang="en-US" sz="2800" dirty="0"/>
              <a:t>” for Step </a:t>
            </a:r>
            <a:r>
              <a:rPr lang="en-US" sz="2800" dirty="0" smtClean="0"/>
              <a:t>5 </a:t>
            </a:r>
            <a:r>
              <a:rPr lang="en-US" sz="2800" dirty="0"/>
              <a:t>and click “</a:t>
            </a:r>
            <a:r>
              <a:rPr lang="en-US" sz="2800" b="1" dirty="0"/>
              <a:t>Enter.</a:t>
            </a:r>
            <a:r>
              <a:rPr lang="en-US" sz="2800"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22</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grpSp>
        <p:nvGrpSpPr>
          <p:cNvPr id="14" name="Group 13"/>
          <p:cNvGrpSpPr/>
          <p:nvPr/>
        </p:nvGrpSpPr>
        <p:grpSpPr>
          <a:xfrm>
            <a:off x="1371599" y="3657600"/>
            <a:ext cx="6400801" cy="2364442"/>
            <a:chOff x="-304801" y="2971801"/>
            <a:chExt cx="8431879" cy="3176304"/>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2971801"/>
              <a:ext cx="8431879" cy="317630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110" y="3676154"/>
              <a:ext cx="601758" cy="150441"/>
            </a:xfrm>
            <a:prstGeom prst="rect">
              <a:avLst/>
            </a:prstGeom>
          </p:spPr>
        </p:pic>
      </p:grpSp>
      <p:sp>
        <p:nvSpPr>
          <p:cNvPr id="9" name="Right Arrow 8"/>
          <p:cNvSpPr/>
          <p:nvPr/>
        </p:nvSpPr>
        <p:spPr>
          <a:xfrm>
            <a:off x="1371599" y="4236704"/>
            <a:ext cx="352058" cy="273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828800" y="5486400"/>
            <a:ext cx="352058" cy="273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47631" y="5486400"/>
            <a:ext cx="3020163" cy="224001"/>
          </a:xfrm>
          <a:prstGeom prst="rect">
            <a:avLst/>
          </a:prstGeom>
          <a:noFill/>
          <a:ln w="28575">
            <a:solidFill>
              <a:srgbClr val="FF0000"/>
            </a:solidFill>
          </a:ln>
        </p:spPr>
        <p:txBody>
          <a:bodyPr wrap="square" rtlCol="0">
            <a:spAutoFit/>
          </a:bodyPr>
          <a:lstStyle/>
          <a:p>
            <a:endParaRPr lang="en-US" dirty="0"/>
          </a:p>
        </p:txBody>
      </p:sp>
      <p:sp>
        <p:nvSpPr>
          <p:cNvPr id="15" name="TextBox 14"/>
          <p:cNvSpPr txBox="1"/>
          <p:nvPr/>
        </p:nvSpPr>
        <p:spPr>
          <a:xfrm>
            <a:off x="1818968" y="4261562"/>
            <a:ext cx="5877232" cy="175667"/>
          </a:xfrm>
          <a:prstGeom prst="rect">
            <a:avLst/>
          </a:prstGeom>
          <a:noFill/>
          <a:ln w="28575">
            <a:solidFill>
              <a:srgbClr val="FF0000"/>
            </a:solidFill>
          </a:ln>
        </p:spPr>
        <p:txBody>
          <a:bodyPr wrap="square" rtlCol="0">
            <a:spAutoFit/>
          </a:bodyPr>
          <a:lstStyle/>
          <a:p>
            <a:endParaRPr lang="en-US" dirty="0"/>
          </a:p>
        </p:txBody>
      </p:sp>
      <p:sp>
        <p:nvSpPr>
          <p:cNvPr id="16" name="TextBox 15"/>
          <p:cNvSpPr txBox="1"/>
          <p:nvPr/>
        </p:nvSpPr>
        <p:spPr>
          <a:xfrm>
            <a:off x="4343400" y="5773914"/>
            <a:ext cx="405779" cy="248128"/>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50607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#1 </a:t>
            </a:r>
            <a:r>
              <a:rPr lang="en-US" dirty="0"/>
              <a:t>– OLDC Access Interface: View FY </a:t>
            </a:r>
            <a:r>
              <a:rPr lang="en-US" dirty="0" smtClean="0"/>
              <a:t>2015 </a:t>
            </a:r>
            <a:r>
              <a:rPr lang="en-US" dirty="0"/>
              <a:t>Report</a:t>
            </a:r>
          </a:p>
        </p:txBody>
      </p:sp>
      <p:sp>
        <p:nvSpPr>
          <p:cNvPr id="8" name="Content Placeholder 7"/>
          <p:cNvSpPr>
            <a:spLocks noGrp="1"/>
          </p:cNvSpPr>
          <p:nvPr>
            <p:ph sz="quarter" idx="1"/>
          </p:nvPr>
        </p:nvSpPr>
        <p:spPr>
          <a:xfrm>
            <a:off x="304800" y="1752600"/>
            <a:ext cx="8686800" cy="2895599"/>
          </a:xfrm>
        </p:spPr>
        <p:txBody>
          <a:bodyPr>
            <a:normAutofit fontScale="92500"/>
          </a:bodyPr>
          <a:lstStyle/>
          <a:p>
            <a:r>
              <a:rPr lang="en-US" sz="2800" dirty="0"/>
              <a:t>The “Report Form Status” page will appear.</a:t>
            </a:r>
          </a:p>
          <a:p>
            <a:pPr lvl="1"/>
            <a:r>
              <a:rPr lang="en-US" u="sng" dirty="0"/>
              <a:t>Report Form Status</a:t>
            </a:r>
            <a:r>
              <a:rPr lang="en-US" dirty="0"/>
              <a:t>: Contains button to View Original report or any Revisions, the Report Status, Status Date, Report Action, and Print option</a:t>
            </a:r>
          </a:p>
          <a:p>
            <a:pPr lvl="1"/>
            <a:r>
              <a:rPr lang="en-US" b="1" dirty="0"/>
              <a:t>View </a:t>
            </a:r>
            <a:r>
              <a:rPr lang="en-US" b="1" dirty="0" smtClean="0"/>
              <a:t>2015 </a:t>
            </a:r>
            <a:r>
              <a:rPr lang="en-US" b="1" dirty="0"/>
              <a:t>Report: </a:t>
            </a:r>
            <a:r>
              <a:rPr lang="en-US" dirty="0"/>
              <a:t>Click “View Original” or most recent revision submitted by grantee under the “Report Submissions” column.</a:t>
            </a:r>
          </a:p>
          <a:p>
            <a:pPr lvl="1"/>
            <a:r>
              <a:rPr lang="en-US" b="1" dirty="0"/>
              <a:t>Print </a:t>
            </a:r>
            <a:r>
              <a:rPr lang="en-US" b="1" dirty="0" smtClean="0"/>
              <a:t>2015 </a:t>
            </a:r>
            <a:r>
              <a:rPr lang="en-US" b="1" dirty="0"/>
              <a:t>Report: </a:t>
            </a:r>
            <a:r>
              <a:rPr lang="en-US" dirty="0"/>
              <a:t>Click “Go” in the “Print” column.</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23</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67" y="4572001"/>
            <a:ext cx="7785130" cy="1423736"/>
          </a:xfrm>
          <a:prstGeom prst="rect">
            <a:avLst/>
          </a:prstGeom>
        </p:spPr>
      </p:pic>
      <p:sp>
        <p:nvSpPr>
          <p:cNvPr id="15" name="TextBox 14"/>
          <p:cNvSpPr txBox="1"/>
          <p:nvPr/>
        </p:nvSpPr>
        <p:spPr>
          <a:xfrm>
            <a:off x="1371601" y="5181600"/>
            <a:ext cx="1143000" cy="256668"/>
          </a:xfrm>
          <a:prstGeom prst="rect">
            <a:avLst/>
          </a:prstGeom>
          <a:noFill/>
          <a:ln w="28575">
            <a:solidFill>
              <a:srgbClr val="FF0000"/>
            </a:solidFill>
          </a:ln>
        </p:spPr>
        <p:txBody>
          <a:bodyPr wrap="square" rtlCol="0">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575" y="5219193"/>
            <a:ext cx="704850" cy="2190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575" y="5607465"/>
            <a:ext cx="704850" cy="219075"/>
          </a:xfrm>
          <a:prstGeom prst="rect">
            <a:avLst/>
          </a:prstGeom>
        </p:spPr>
      </p:pic>
      <p:sp>
        <p:nvSpPr>
          <p:cNvPr id="14" name="TextBox 13"/>
          <p:cNvSpPr txBox="1"/>
          <p:nvPr/>
        </p:nvSpPr>
        <p:spPr>
          <a:xfrm>
            <a:off x="8153400" y="5166744"/>
            <a:ext cx="304800" cy="271524"/>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754877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Topic </a:t>
            </a:r>
            <a:r>
              <a:rPr lang="en-US" dirty="0" smtClean="0"/>
              <a:t>#1 </a:t>
            </a:r>
            <a:r>
              <a:rPr lang="en-US" dirty="0"/>
              <a:t>– </a:t>
            </a:r>
            <a:r>
              <a:rPr lang="en-US" dirty="0" smtClean="0"/>
              <a:t>Questions</a:t>
            </a:r>
            <a:endParaRPr lang="en-US" dirty="0"/>
          </a:p>
        </p:txBody>
      </p:sp>
      <p:sp>
        <p:nvSpPr>
          <p:cNvPr id="8" name="Content Placeholder 7"/>
          <p:cNvSpPr>
            <a:spLocks noGrp="1"/>
          </p:cNvSpPr>
          <p:nvPr>
            <p:ph sz="quarter" idx="1"/>
          </p:nvPr>
        </p:nvSpPr>
        <p:spPr>
          <a:xfrm>
            <a:off x="289560" y="2819400"/>
            <a:ext cx="8686800" cy="1524000"/>
          </a:xfrm>
        </p:spPr>
        <p:txBody>
          <a:bodyPr>
            <a:normAutofit/>
          </a:bodyPr>
          <a:lstStyle/>
          <a:p>
            <a:pPr marL="0" indent="0" algn="ctr">
              <a:lnSpc>
                <a:spcPct val="90000"/>
              </a:lnSpc>
              <a:spcBef>
                <a:spcPts val="0"/>
              </a:spcBef>
              <a:buNone/>
            </a:pPr>
            <a:r>
              <a:rPr lang="en-US" sz="2800" b="1" dirty="0"/>
              <a:t>Grantee Questions regarding accessing </a:t>
            </a:r>
            <a:r>
              <a:rPr lang="en-US" sz="2800" b="1" dirty="0" smtClean="0"/>
              <a:t>the </a:t>
            </a:r>
            <a:r>
              <a:rPr lang="en-US" sz="2800" b="1" dirty="0"/>
              <a:t>FY </a:t>
            </a:r>
            <a:r>
              <a:rPr lang="en-US" sz="2800" b="1" dirty="0" smtClean="0"/>
              <a:t>2016 LIHEAP Grantee </a:t>
            </a:r>
            <a:r>
              <a:rPr lang="en-US" sz="2800" b="1" dirty="0"/>
              <a:t>Survey section of the </a:t>
            </a:r>
            <a:r>
              <a:rPr lang="en-US" sz="2800" b="1" dirty="0" smtClean="0"/>
              <a:t>LIHEAP Performance </a:t>
            </a:r>
            <a:r>
              <a:rPr lang="en-US" sz="2800" b="1" dirty="0"/>
              <a:t>Data Form in OLDC?</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24</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2860923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b" anchorCtr="0">
            <a:normAutofit/>
          </a:bodyPr>
          <a:lstStyle/>
          <a:p>
            <a:r>
              <a:rPr lang="en-US" dirty="0" err="1" smtClean="0"/>
              <a:t>GoToWebinar</a:t>
            </a:r>
            <a:r>
              <a:rPr lang="en-US" dirty="0" smtClean="0"/>
              <a:t> – Asking a Question</a:t>
            </a:r>
            <a:endParaRPr lang="en-US"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25</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smtClean="0"/>
              <a:t>If you wish to call in and ask a question, you MUST call in by phone rather than connect your audio through your computer</a:t>
            </a:r>
            <a:endParaRPr lang="en-US" dirty="0"/>
          </a:p>
        </p:txBody>
      </p:sp>
    </p:spTree>
    <p:extLst>
      <p:ext uri="{BB962C8B-B14F-4D97-AF65-F5344CB8AC3E}">
        <p14:creationId xmlns:p14="http://schemas.microsoft.com/office/powerpoint/2010/main" val="2260134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a:t>
            </a:r>
            <a:r>
              <a:rPr lang="en-US" dirty="0" smtClean="0"/>
              <a:t>#2 – Sources of Funds</a:t>
            </a:r>
            <a:endParaRPr lang="en-US" dirty="0"/>
          </a:p>
        </p:txBody>
      </p:sp>
      <p:sp>
        <p:nvSpPr>
          <p:cNvPr id="8" name="Content Placeholder 7"/>
          <p:cNvSpPr>
            <a:spLocks noGrp="1"/>
          </p:cNvSpPr>
          <p:nvPr>
            <p:ph sz="quarter" idx="1"/>
          </p:nvPr>
        </p:nvSpPr>
        <p:spPr>
          <a:xfrm>
            <a:off x="838200" y="1607820"/>
            <a:ext cx="7772400" cy="4869180"/>
          </a:xfrm>
        </p:spPr>
        <p:txBody>
          <a:bodyPr>
            <a:normAutofit/>
          </a:bodyPr>
          <a:lstStyle/>
          <a:p>
            <a:pPr marL="0" indent="0">
              <a:lnSpc>
                <a:spcPct val="90000"/>
              </a:lnSpc>
              <a:spcBef>
                <a:spcPts val="0"/>
              </a:spcBef>
              <a:spcAft>
                <a:spcPts val="0"/>
              </a:spcAft>
              <a:buNone/>
            </a:pPr>
            <a:r>
              <a:rPr lang="en-US" sz="2800" b="1" dirty="0" smtClean="0"/>
              <a:t>‘Section III – Estimated Sources </a:t>
            </a:r>
            <a:r>
              <a:rPr lang="en-US" sz="2800" b="1" dirty="0"/>
              <a:t>of </a:t>
            </a:r>
            <a:r>
              <a:rPr lang="en-US" sz="2800" b="1" dirty="0" smtClean="0"/>
              <a:t>LIHEAP Funds</a:t>
            </a:r>
            <a:r>
              <a:rPr lang="en-US" sz="2800" b="1" dirty="0"/>
              <a:t>’ </a:t>
            </a:r>
            <a:r>
              <a:rPr lang="en-US" sz="2800" b="1" dirty="0" smtClean="0"/>
              <a:t>of </a:t>
            </a:r>
            <a:r>
              <a:rPr lang="en-US" sz="2800" b="1" dirty="0"/>
              <a:t>the </a:t>
            </a:r>
            <a:r>
              <a:rPr lang="en-US" sz="2800" b="1" dirty="0" smtClean="0"/>
              <a:t>LIHEAP Grantee </a:t>
            </a:r>
            <a:r>
              <a:rPr lang="en-US" sz="2800" b="1" dirty="0"/>
              <a:t>Survey Form</a:t>
            </a:r>
          </a:p>
          <a:p>
            <a:pPr marL="349170" indent="-349170">
              <a:lnSpc>
                <a:spcPct val="90000"/>
              </a:lnSpc>
              <a:spcBef>
                <a:spcPts val="0"/>
              </a:spcBef>
              <a:spcAft>
                <a:spcPts val="0"/>
              </a:spcAft>
              <a:buNone/>
            </a:pPr>
            <a:endParaRPr lang="en-US" sz="2800" b="1" dirty="0"/>
          </a:p>
          <a:p>
            <a:pPr marL="685643" lvl="1" indent="-396784">
              <a:lnSpc>
                <a:spcPct val="90000"/>
              </a:lnSpc>
              <a:spcBef>
                <a:spcPts val="0"/>
              </a:spcBef>
              <a:spcAft>
                <a:spcPts val="0"/>
              </a:spcAft>
              <a:buFont typeface="Arial" pitchFamily="34" charset="0"/>
              <a:buChar char="•"/>
              <a:tabLst>
                <a:tab pos="288858" algn="l"/>
              </a:tabLst>
            </a:pPr>
            <a:r>
              <a:rPr lang="en-US" sz="2600" dirty="0"/>
              <a:t>Pre-Populated Data Fields</a:t>
            </a:r>
          </a:p>
          <a:p>
            <a:pPr marL="685643" lvl="1" indent="-396784">
              <a:lnSpc>
                <a:spcPct val="90000"/>
              </a:lnSpc>
              <a:spcBef>
                <a:spcPts val="0"/>
              </a:spcBef>
              <a:spcAft>
                <a:spcPts val="0"/>
              </a:spcAft>
              <a:buNone/>
              <a:tabLst>
                <a:tab pos="288858" algn="l"/>
              </a:tabLst>
            </a:pPr>
            <a:endParaRPr lang="en-US" sz="2600" dirty="0"/>
          </a:p>
          <a:p>
            <a:pPr marL="685643" lvl="1" indent="-396784">
              <a:lnSpc>
                <a:spcPct val="90000"/>
              </a:lnSpc>
              <a:spcBef>
                <a:spcPts val="0"/>
              </a:spcBef>
              <a:spcAft>
                <a:spcPts val="0"/>
              </a:spcAft>
              <a:buFont typeface="Arial" pitchFamily="34" charset="0"/>
              <a:buChar char="•"/>
              <a:tabLst>
                <a:tab pos="288858" algn="l"/>
              </a:tabLst>
            </a:pPr>
            <a:r>
              <a:rPr lang="en-US" sz="2600" dirty="0"/>
              <a:t>Common Issues</a:t>
            </a:r>
          </a:p>
          <a:p>
            <a:pPr marL="685643" lvl="1" indent="-396784">
              <a:lnSpc>
                <a:spcPct val="90000"/>
              </a:lnSpc>
              <a:spcBef>
                <a:spcPts val="0"/>
              </a:spcBef>
              <a:spcAft>
                <a:spcPts val="0"/>
              </a:spcAft>
              <a:buNone/>
              <a:tabLst>
                <a:tab pos="288858" algn="l"/>
              </a:tabLst>
            </a:pPr>
            <a:endParaRPr lang="en-US" sz="2600" dirty="0"/>
          </a:p>
          <a:p>
            <a:pPr marL="685643" lvl="1" indent="-396784">
              <a:lnSpc>
                <a:spcPct val="90000"/>
              </a:lnSpc>
              <a:spcBef>
                <a:spcPts val="0"/>
              </a:spcBef>
              <a:spcAft>
                <a:spcPts val="0"/>
              </a:spcAft>
              <a:buFont typeface="Arial" pitchFamily="34" charset="0"/>
              <a:buChar char="•"/>
              <a:tabLst>
                <a:tab pos="288858" algn="l"/>
              </a:tabLst>
            </a:pPr>
            <a:r>
              <a:rPr lang="en-US" sz="2600" dirty="0"/>
              <a:t>Carryover from FY </a:t>
            </a:r>
            <a:r>
              <a:rPr lang="en-US" sz="2600" dirty="0" smtClean="0"/>
              <a:t>2015</a:t>
            </a:r>
            <a:endParaRPr lang="en-US" sz="26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26</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4050370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a:t>
            </a:r>
            <a:r>
              <a:rPr lang="en-US" dirty="0" smtClean="0"/>
              <a:t>#2 – Pre-populated Data</a:t>
            </a:r>
            <a:endParaRPr lang="en-US" dirty="0"/>
          </a:p>
        </p:txBody>
      </p:sp>
      <p:sp>
        <p:nvSpPr>
          <p:cNvPr id="8" name="Content Placeholder 7"/>
          <p:cNvSpPr>
            <a:spLocks noGrp="1"/>
          </p:cNvSpPr>
          <p:nvPr>
            <p:ph sz="quarter" idx="1"/>
          </p:nvPr>
        </p:nvSpPr>
        <p:spPr>
          <a:xfrm>
            <a:off x="838200" y="1607820"/>
            <a:ext cx="7772400" cy="1275418"/>
          </a:xfrm>
        </p:spPr>
        <p:txBody>
          <a:bodyPr>
            <a:normAutofit fontScale="92500" lnSpcReduction="10000"/>
          </a:bodyPr>
          <a:lstStyle/>
          <a:p>
            <a:pPr marL="342900" lvl="1" indent="-342900">
              <a:lnSpc>
                <a:spcPct val="90000"/>
              </a:lnSpc>
              <a:spcBef>
                <a:spcPts val="0"/>
              </a:spcBef>
            </a:pPr>
            <a:r>
              <a:rPr lang="en-US" dirty="0" smtClean="0"/>
              <a:t>The LIHEAP Grantee </a:t>
            </a:r>
            <a:r>
              <a:rPr lang="en-US" dirty="0"/>
              <a:t>Survey section of the Form will be populated with FY </a:t>
            </a:r>
            <a:r>
              <a:rPr lang="en-US" dirty="0" smtClean="0"/>
              <a:t>2016 ‘Estimated Sources </a:t>
            </a:r>
            <a:r>
              <a:rPr lang="en-US" dirty="0"/>
              <a:t>of </a:t>
            </a:r>
            <a:r>
              <a:rPr lang="en-US" dirty="0" smtClean="0"/>
              <a:t>LIHEAP Funds</a:t>
            </a:r>
            <a:r>
              <a:rPr lang="en-US" dirty="0"/>
              <a:t>’ data, with the </a:t>
            </a:r>
            <a:r>
              <a:rPr lang="en-US" b="1" dirty="0"/>
              <a:t>exception of Oil Overcharge funds</a:t>
            </a:r>
            <a:r>
              <a:rPr lang="en-US" dirty="0"/>
              <a:t>.</a:t>
            </a:r>
          </a:p>
        </p:txBody>
      </p:sp>
      <p:sp>
        <p:nvSpPr>
          <p:cNvPr id="4" name="Slide Number Placeholder 3"/>
          <p:cNvSpPr>
            <a:spLocks noGrp="1"/>
          </p:cNvSpPr>
          <p:nvPr>
            <p:ph type="sldNum" sz="quarter" idx="12"/>
          </p:nvPr>
        </p:nvSpPr>
        <p:spPr/>
        <p:txBody>
          <a:bodyPr/>
          <a:lstStyle/>
          <a:p>
            <a:fld id="{232540F5-BE53-4980-ABDE-DC5A5DE073AE}" type="slidenum">
              <a:rPr lang="en-US" smtClean="0"/>
              <a:pPr/>
              <a:t>27</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grpSp>
        <p:nvGrpSpPr>
          <p:cNvPr id="13" name="Group 12"/>
          <p:cNvGrpSpPr/>
          <p:nvPr/>
        </p:nvGrpSpPr>
        <p:grpSpPr>
          <a:xfrm>
            <a:off x="723517" y="2743200"/>
            <a:ext cx="7904298" cy="3177220"/>
            <a:chOff x="723517" y="2743200"/>
            <a:chExt cx="7904298" cy="3177220"/>
          </a:xfrm>
        </p:grpSpPr>
        <p:grpSp>
          <p:nvGrpSpPr>
            <p:cNvPr id="2" name="Group 1"/>
            <p:cNvGrpSpPr/>
            <p:nvPr/>
          </p:nvGrpSpPr>
          <p:grpSpPr>
            <a:xfrm>
              <a:off x="723517" y="3161525"/>
              <a:ext cx="7904298" cy="2758895"/>
              <a:chOff x="723517" y="3161525"/>
              <a:chExt cx="7904298" cy="2758895"/>
            </a:xfrm>
          </p:grpSpPr>
          <p:pic>
            <p:nvPicPr>
              <p:cNvPr id="6" name="Picture 5"/>
              <p:cNvPicPr>
                <a:picLocks noChangeAspect="1"/>
              </p:cNvPicPr>
              <p:nvPr/>
            </p:nvPicPr>
            <p:blipFill>
              <a:blip r:embed="rId2"/>
              <a:stretch>
                <a:fillRect/>
              </a:stretch>
            </p:blipFill>
            <p:spPr>
              <a:xfrm>
                <a:off x="723517" y="3161525"/>
                <a:ext cx="7904298" cy="2758895"/>
              </a:xfrm>
              <a:prstGeom prst="rect">
                <a:avLst/>
              </a:prstGeom>
            </p:spPr>
          </p:pic>
          <p:pic>
            <p:nvPicPr>
              <p:cNvPr id="10" name="Picture 9"/>
              <p:cNvPicPr>
                <a:picLocks noChangeAspect="1"/>
              </p:cNvPicPr>
              <p:nvPr/>
            </p:nvPicPr>
            <p:blipFill rotWithShape="1">
              <a:blip r:embed="rId3"/>
              <a:srcRect l="1929" r="1"/>
              <a:stretch/>
            </p:blipFill>
            <p:spPr>
              <a:xfrm>
                <a:off x="5072932" y="4627125"/>
                <a:ext cx="3554883" cy="249625"/>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17" y="2743200"/>
              <a:ext cx="7887083" cy="418324"/>
            </a:xfrm>
            <a:prstGeom prst="rect">
              <a:avLst/>
            </a:prstGeom>
          </p:spPr>
        </p:pic>
      </p:grpSp>
      <p:sp>
        <p:nvSpPr>
          <p:cNvPr id="9" name="Rectangle 8"/>
          <p:cNvSpPr>
            <a:spLocks noChangeArrowheads="1"/>
          </p:cNvSpPr>
          <p:nvPr/>
        </p:nvSpPr>
        <p:spPr bwMode="auto">
          <a:xfrm flipV="1">
            <a:off x="723517" y="4627125"/>
            <a:ext cx="7929599" cy="24296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78743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35416" y="4048735"/>
            <a:ext cx="8305799" cy="2536866"/>
            <a:chOff x="535416" y="4048735"/>
            <a:chExt cx="8305799" cy="2536866"/>
          </a:xfrm>
        </p:grpSpPr>
        <p:grpSp>
          <p:nvGrpSpPr>
            <p:cNvPr id="14" name="Group 13"/>
            <p:cNvGrpSpPr/>
            <p:nvPr/>
          </p:nvGrpSpPr>
          <p:grpSpPr>
            <a:xfrm>
              <a:off x="535416" y="4057568"/>
              <a:ext cx="8305799" cy="2528033"/>
              <a:chOff x="223002" y="2973841"/>
              <a:chExt cx="8786812" cy="2741934"/>
            </a:xfrm>
          </p:grpSpPr>
          <p:pic>
            <p:nvPicPr>
              <p:cNvPr id="15" name="Picture 14"/>
              <p:cNvPicPr>
                <a:picLocks noChangeAspect="1"/>
              </p:cNvPicPr>
              <p:nvPr/>
            </p:nvPicPr>
            <p:blipFill>
              <a:blip r:embed="rId2"/>
              <a:stretch>
                <a:fillRect/>
              </a:stretch>
            </p:blipFill>
            <p:spPr>
              <a:xfrm>
                <a:off x="223002" y="2973841"/>
                <a:ext cx="8786812" cy="2741934"/>
              </a:xfrm>
              <a:prstGeom prst="rect">
                <a:avLst/>
              </a:prstGeom>
              <a:ln w="28575">
                <a:solidFill>
                  <a:schemeClr val="accent1"/>
                </a:solidFill>
              </a:ln>
            </p:spPr>
          </p:pic>
          <p:pic>
            <p:nvPicPr>
              <p:cNvPr id="16" name="Picture 15"/>
              <p:cNvPicPr>
                <a:picLocks noChangeAspect="1"/>
              </p:cNvPicPr>
              <p:nvPr/>
            </p:nvPicPr>
            <p:blipFill rotWithShape="1">
              <a:blip r:embed="rId3"/>
              <a:srcRect l="1929" r="1"/>
              <a:stretch/>
            </p:blipFill>
            <p:spPr>
              <a:xfrm>
                <a:off x="5059724" y="4309294"/>
                <a:ext cx="3900236" cy="201168"/>
              </a:xfrm>
              <a:prstGeom prst="rect">
                <a:avLst/>
              </a:prstGeom>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22" y="4048735"/>
              <a:ext cx="8190586" cy="356656"/>
            </a:xfrm>
            <a:prstGeom prst="rect">
              <a:avLst/>
            </a:prstGeom>
          </p:spPr>
        </p:pic>
      </p:grpSp>
      <p:sp>
        <p:nvSpPr>
          <p:cNvPr id="7" name="Title 6"/>
          <p:cNvSpPr>
            <a:spLocks noGrp="1"/>
          </p:cNvSpPr>
          <p:nvPr>
            <p:ph type="title"/>
          </p:nvPr>
        </p:nvSpPr>
        <p:spPr/>
        <p:txBody>
          <a:bodyPr/>
          <a:lstStyle/>
          <a:p>
            <a:r>
              <a:rPr lang="en-US" dirty="0"/>
              <a:t>Topic </a:t>
            </a:r>
            <a:r>
              <a:rPr lang="en-US" dirty="0" smtClean="0"/>
              <a:t>#2 – Pre-populated Data</a:t>
            </a:r>
            <a:endParaRPr lang="en-US" dirty="0"/>
          </a:p>
        </p:txBody>
      </p:sp>
      <p:sp>
        <p:nvSpPr>
          <p:cNvPr id="8" name="Content Placeholder 7"/>
          <p:cNvSpPr>
            <a:spLocks noGrp="1"/>
          </p:cNvSpPr>
          <p:nvPr>
            <p:ph sz="quarter" idx="1"/>
          </p:nvPr>
        </p:nvSpPr>
        <p:spPr>
          <a:xfrm>
            <a:off x="259967" y="1469300"/>
            <a:ext cx="8624066" cy="2624128"/>
          </a:xfrm>
        </p:spPr>
        <p:txBody>
          <a:bodyPr>
            <a:normAutofit fontScale="92500"/>
          </a:bodyPr>
          <a:lstStyle/>
          <a:p>
            <a:pPr>
              <a:lnSpc>
                <a:spcPct val="90000"/>
              </a:lnSpc>
              <a:spcBef>
                <a:spcPts val="0"/>
              </a:spcBef>
            </a:pPr>
            <a:r>
              <a:rPr lang="en-US" sz="2000" b="1" dirty="0"/>
              <a:t>Oil Overcharge and Carryover funds </a:t>
            </a:r>
            <a:r>
              <a:rPr lang="en-US" sz="2000" dirty="0"/>
              <a:t>are available for editing in the </a:t>
            </a:r>
            <a:r>
              <a:rPr lang="en-US" sz="2000" dirty="0" smtClean="0"/>
              <a:t>Form</a:t>
            </a:r>
          </a:p>
          <a:p>
            <a:pPr marL="0" indent="0">
              <a:lnSpc>
                <a:spcPct val="90000"/>
              </a:lnSpc>
              <a:spcBef>
                <a:spcPts val="0"/>
              </a:spcBef>
              <a:buNone/>
            </a:pPr>
            <a:endParaRPr lang="en-US" sz="2000" dirty="0" smtClean="0"/>
          </a:p>
          <a:p>
            <a:pPr lvl="1">
              <a:lnSpc>
                <a:spcPct val="90000"/>
              </a:lnSpc>
              <a:spcBef>
                <a:spcPts val="0"/>
              </a:spcBef>
            </a:pPr>
            <a:r>
              <a:rPr lang="en-US" sz="1800" b="1" dirty="0" smtClean="0"/>
              <a:t>Note</a:t>
            </a:r>
            <a:r>
              <a:rPr lang="en-US" sz="1800" dirty="0"/>
              <a:t>: For FY </a:t>
            </a:r>
            <a:r>
              <a:rPr lang="en-US" sz="1800" dirty="0" smtClean="0"/>
              <a:t>2016, </a:t>
            </a:r>
            <a:r>
              <a:rPr lang="en-US" sz="1800" dirty="0"/>
              <a:t>Grantees’ pre-populated </a:t>
            </a:r>
            <a:r>
              <a:rPr lang="en-US" sz="1800" b="1" dirty="0"/>
              <a:t>carryover amount </a:t>
            </a:r>
            <a:r>
              <a:rPr lang="en-US" sz="1800" dirty="0"/>
              <a:t>(Section III, line 6) should reflect the carryover amount you reported in the FY </a:t>
            </a:r>
            <a:r>
              <a:rPr lang="en-US" sz="1800" dirty="0" smtClean="0"/>
              <a:t>2015 LIHEAP Grantee </a:t>
            </a:r>
            <a:r>
              <a:rPr lang="en-US" sz="1800" dirty="0"/>
              <a:t>Survey. </a:t>
            </a:r>
            <a:endParaRPr lang="en-US" sz="1800" dirty="0" smtClean="0"/>
          </a:p>
          <a:p>
            <a:pPr lvl="2">
              <a:lnSpc>
                <a:spcPct val="90000"/>
              </a:lnSpc>
              <a:spcBef>
                <a:spcPts val="0"/>
              </a:spcBef>
            </a:pPr>
            <a:r>
              <a:rPr lang="en-US" sz="1800" i="1" dirty="0" smtClean="0"/>
              <a:t>If </a:t>
            </a:r>
            <a:r>
              <a:rPr lang="en-US" sz="1800" i="1" dirty="0"/>
              <a:t>you believe that the pre-populated carryover value is incorrect please contact APPRISE prior to editing your FY </a:t>
            </a:r>
            <a:r>
              <a:rPr lang="en-US" sz="1800" i="1" dirty="0" smtClean="0"/>
              <a:t>2016 LIHEAP Grantee </a:t>
            </a:r>
            <a:r>
              <a:rPr lang="en-US" sz="1800" i="1" dirty="0"/>
              <a:t>Survey</a:t>
            </a:r>
            <a:r>
              <a:rPr lang="en-US" sz="1800" i="1" dirty="0" smtClean="0"/>
              <a:t>.</a:t>
            </a:r>
          </a:p>
          <a:p>
            <a:pPr marL="594360" lvl="2" indent="0">
              <a:lnSpc>
                <a:spcPct val="90000"/>
              </a:lnSpc>
              <a:spcBef>
                <a:spcPts val="0"/>
              </a:spcBef>
              <a:buNone/>
            </a:pPr>
            <a:endParaRPr lang="en-US" sz="1800" i="1" dirty="0" smtClean="0"/>
          </a:p>
          <a:p>
            <a:pPr marL="548640" indent="-457200">
              <a:lnSpc>
                <a:spcPct val="90000"/>
              </a:lnSpc>
              <a:spcBef>
                <a:spcPts val="0"/>
              </a:spcBef>
            </a:pPr>
            <a:r>
              <a:rPr lang="en-US" sz="2000" dirty="0"/>
              <a:t>If you believe that other source values are incorrect, please contact your OCS liaison or </a:t>
            </a:r>
            <a:r>
              <a:rPr lang="en-US" sz="2000" dirty="0" smtClean="0"/>
              <a:t>APPRISE.</a:t>
            </a:r>
            <a:endParaRPr lang="en-US" sz="2000"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28</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9" name="Rectangle 8"/>
          <p:cNvSpPr>
            <a:spLocks noChangeArrowheads="1"/>
          </p:cNvSpPr>
          <p:nvPr/>
        </p:nvSpPr>
        <p:spPr bwMode="auto">
          <a:xfrm flipV="1">
            <a:off x="603504" y="5288840"/>
            <a:ext cx="8237711" cy="34995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826689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Topic </a:t>
            </a:r>
            <a:r>
              <a:rPr lang="en-US" dirty="0" smtClean="0"/>
              <a:t>#2 – Pre-populated Data: Carryover Funds</a:t>
            </a:r>
            <a:endParaRPr lang="en-US" dirty="0"/>
          </a:p>
        </p:txBody>
      </p:sp>
      <p:sp>
        <p:nvSpPr>
          <p:cNvPr id="8" name="Content Placeholder 7"/>
          <p:cNvSpPr>
            <a:spLocks noGrp="1"/>
          </p:cNvSpPr>
          <p:nvPr>
            <p:ph sz="quarter" idx="1"/>
          </p:nvPr>
        </p:nvSpPr>
        <p:spPr>
          <a:xfrm>
            <a:off x="259967" y="1469300"/>
            <a:ext cx="8624066" cy="4474300"/>
          </a:xfrm>
        </p:spPr>
        <p:txBody>
          <a:bodyPr>
            <a:normAutofit fontScale="92500"/>
          </a:bodyPr>
          <a:lstStyle/>
          <a:p>
            <a:pPr>
              <a:lnSpc>
                <a:spcPct val="90000"/>
              </a:lnSpc>
              <a:spcBef>
                <a:spcPts val="0"/>
              </a:spcBef>
            </a:pPr>
            <a:r>
              <a:rPr lang="en-US" sz="2800" b="1" dirty="0"/>
              <a:t>Prior to completing the </a:t>
            </a:r>
            <a:r>
              <a:rPr lang="en-US" sz="2800" b="1" dirty="0" smtClean="0"/>
              <a:t>LIHEAP Grantee </a:t>
            </a:r>
            <a:r>
              <a:rPr lang="en-US" sz="2800" b="1" dirty="0"/>
              <a:t>Survey section of the FY </a:t>
            </a:r>
            <a:r>
              <a:rPr lang="en-US" sz="2800" b="1" dirty="0" smtClean="0"/>
              <a:t>2016 LIHEAP Performance </a:t>
            </a:r>
            <a:r>
              <a:rPr lang="en-US" sz="2800" b="1" dirty="0"/>
              <a:t>Data Form, APPRISE would advise grantees to first review their FY </a:t>
            </a:r>
            <a:r>
              <a:rPr lang="en-US" sz="2800" b="1" dirty="0" smtClean="0"/>
              <a:t>2015 </a:t>
            </a:r>
            <a:r>
              <a:rPr lang="en-US" sz="2800" b="1" dirty="0"/>
              <a:t>&amp; FY </a:t>
            </a:r>
            <a:r>
              <a:rPr lang="en-US" sz="2800" b="1" dirty="0" smtClean="0"/>
              <a:t>2016 </a:t>
            </a:r>
            <a:r>
              <a:rPr lang="en-US" sz="2800" b="1" dirty="0"/>
              <a:t>Carryover and Re-allotment Reports to make sure they reflect the final values developed by your fiscal </a:t>
            </a:r>
            <a:r>
              <a:rPr lang="en-US" sz="2800" b="1" dirty="0" smtClean="0"/>
              <a:t>department.</a:t>
            </a:r>
          </a:p>
          <a:p>
            <a:pPr>
              <a:lnSpc>
                <a:spcPct val="90000"/>
              </a:lnSpc>
              <a:spcBef>
                <a:spcPts val="0"/>
              </a:spcBef>
            </a:pPr>
            <a:endParaRPr lang="en-US" b="1" dirty="0" smtClean="0"/>
          </a:p>
          <a:p>
            <a:pPr lvl="2">
              <a:lnSpc>
                <a:spcPct val="90000"/>
              </a:lnSpc>
              <a:spcBef>
                <a:spcPts val="0"/>
              </a:spcBef>
            </a:pPr>
            <a:r>
              <a:rPr lang="en-US" sz="2600" i="1" dirty="0" smtClean="0"/>
              <a:t>This </a:t>
            </a:r>
            <a:r>
              <a:rPr lang="en-US" sz="2600" i="1" dirty="0"/>
              <a:t>will ensure that grantees’ reported carryover amounts match between their C&amp;R Reports and FY </a:t>
            </a:r>
            <a:r>
              <a:rPr lang="en-US" sz="2600" i="1" dirty="0" smtClean="0"/>
              <a:t>2016 LIHEAP Grantee </a:t>
            </a:r>
            <a:r>
              <a:rPr lang="en-US" sz="2600" i="1" dirty="0"/>
              <a:t>Survey. </a:t>
            </a:r>
            <a:endParaRPr lang="en-US" sz="2600" i="1" dirty="0" smtClean="0"/>
          </a:p>
          <a:p>
            <a:pPr marL="594360" lvl="2" indent="0">
              <a:lnSpc>
                <a:spcPct val="90000"/>
              </a:lnSpc>
              <a:spcBef>
                <a:spcPts val="0"/>
              </a:spcBef>
              <a:buNone/>
            </a:pPr>
            <a:endParaRPr lang="en-US" sz="2600" i="1" dirty="0" smtClean="0"/>
          </a:p>
          <a:p>
            <a:pPr lvl="2">
              <a:lnSpc>
                <a:spcPct val="90000"/>
              </a:lnSpc>
              <a:spcBef>
                <a:spcPts val="0"/>
              </a:spcBef>
            </a:pPr>
            <a:r>
              <a:rPr lang="en-US" sz="2600" i="1" dirty="0" smtClean="0"/>
              <a:t>This </a:t>
            </a:r>
            <a:r>
              <a:rPr lang="en-US" sz="2600" i="1" dirty="0"/>
              <a:t>will also prevent follow-up contact from APPRISE.</a:t>
            </a:r>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29</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157608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Webinar Agenda</a:t>
            </a:r>
            <a:endParaRPr lang="en-US" dirty="0"/>
          </a:p>
        </p:txBody>
      </p:sp>
      <p:sp>
        <p:nvSpPr>
          <p:cNvPr id="8" name="Content Placeholder 7"/>
          <p:cNvSpPr>
            <a:spLocks noGrp="1"/>
          </p:cNvSpPr>
          <p:nvPr>
            <p:ph sz="quarter" idx="1"/>
          </p:nvPr>
        </p:nvSpPr>
        <p:spPr>
          <a:xfrm>
            <a:off x="838200" y="1592898"/>
            <a:ext cx="7772400" cy="5219700"/>
          </a:xfrm>
        </p:spPr>
        <p:txBody>
          <a:bodyPr>
            <a:normAutofit fontScale="85000" lnSpcReduction="20000"/>
          </a:bodyPr>
          <a:lstStyle/>
          <a:p>
            <a:pPr marL="228548" indent="-228548">
              <a:lnSpc>
                <a:spcPct val="90000"/>
              </a:lnSpc>
              <a:spcBef>
                <a:spcPts val="0"/>
              </a:spcBef>
              <a:tabLst>
                <a:tab pos="228548" algn="l"/>
              </a:tabLst>
            </a:pPr>
            <a:r>
              <a:rPr lang="en-US" sz="2800" b="1" dirty="0"/>
              <a:t>Introduction</a:t>
            </a:r>
          </a:p>
          <a:p>
            <a:pPr marL="228548" indent="-228548">
              <a:lnSpc>
                <a:spcPct val="90000"/>
              </a:lnSpc>
              <a:spcBef>
                <a:spcPts val="0"/>
              </a:spcBef>
              <a:buNone/>
              <a:tabLst>
                <a:tab pos="228548" algn="l"/>
              </a:tabLst>
            </a:pPr>
            <a:endParaRPr lang="en-US" sz="2800" dirty="0"/>
          </a:p>
          <a:p>
            <a:pPr marL="228548" indent="-228548">
              <a:lnSpc>
                <a:spcPct val="90000"/>
              </a:lnSpc>
              <a:spcBef>
                <a:spcPts val="0"/>
              </a:spcBef>
              <a:tabLst>
                <a:tab pos="228548" algn="l"/>
                <a:tab pos="1599834" algn="l"/>
              </a:tabLst>
            </a:pPr>
            <a:r>
              <a:rPr lang="en-US" sz="2800" b="1" dirty="0" smtClean="0"/>
              <a:t>TOPIC 1: </a:t>
            </a:r>
            <a:r>
              <a:rPr lang="en-US" sz="2800" dirty="0" smtClean="0"/>
              <a:t>Completing </a:t>
            </a:r>
            <a:r>
              <a:rPr lang="en-US" sz="2800" dirty="0"/>
              <a:t>the FY </a:t>
            </a:r>
            <a:r>
              <a:rPr lang="en-US" sz="2800" dirty="0" smtClean="0"/>
              <a:t>2016 LIHEAP Performance </a:t>
            </a:r>
            <a:r>
              <a:rPr lang="en-US" sz="2800" dirty="0"/>
              <a:t>Data Form in OLDC </a:t>
            </a:r>
          </a:p>
          <a:p>
            <a:pPr marL="1263360" indent="-1263360">
              <a:lnSpc>
                <a:spcPct val="90000"/>
              </a:lnSpc>
              <a:spcBef>
                <a:spcPts val="0"/>
              </a:spcBef>
              <a:buNone/>
              <a:tabLst>
                <a:tab pos="228548" algn="l"/>
                <a:tab pos="1828382" algn="l"/>
              </a:tabLst>
            </a:pPr>
            <a:r>
              <a:rPr lang="en-US" sz="2800" b="1" dirty="0"/>
              <a:t>			</a:t>
            </a:r>
            <a:endParaRPr lang="en-US" sz="2800" dirty="0"/>
          </a:p>
          <a:p>
            <a:pPr marL="228548" indent="-228548">
              <a:lnSpc>
                <a:spcPct val="90000"/>
              </a:lnSpc>
              <a:spcBef>
                <a:spcPts val="0"/>
              </a:spcBef>
              <a:tabLst>
                <a:tab pos="228548" algn="l"/>
                <a:tab pos="1599834" algn="l"/>
              </a:tabLst>
            </a:pPr>
            <a:r>
              <a:rPr lang="en-US" sz="2800" b="1" dirty="0" smtClean="0"/>
              <a:t>TOPIC </a:t>
            </a:r>
            <a:r>
              <a:rPr lang="en-US" sz="2800" b="1" dirty="0"/>
              <a:t>2</a:t>
            </a:r>
            <a:r>
              <a:rPr lang="en-US" sz="2800" b="1" dirty="0" smtClean="0"/>
              <a:t>: ‘</a:t>
            </a:r>
            <a:r>
              <a:rPr lang="en-US" sz="2800" dirty="0" smtClean="0"/>
              <a:t>Section III – Estimated</a:t>
            </a:r>
            <a:r>
              <a:rPr lang="en-US" sz="2800" b="1" dirty="0" smtClean="0"/>
              <a:t> </a:t>
            </a:r>
            <a:r>
              <a:rPr lang="en-US" sz="2800" dirty="0" smtClean="0"/>
              <a:t>Sources </a:t>
            </a:r>
            <a:r>
              <a:rPr lang="en-US" sz="2800" dirty="0"/>
              <a:t>of </a:t>
            </a:r>
            <a:r>
              <a:rPr lang="en-US" sz="2800" dirty="0" smtClean="0"/>
              <a:t>LIHEAP Funds</a:t>
            </a:r>
            <a:r>
              <a:rPr lang="en-US" sz="2800" dirty="0"/>
              <a:t>’ </a:t>
            </a:r>
            <a:r>
              <a:rPr lang="en-US" sz="2800" dirty="0" smtClean="0"/>
              <a:t>– </a:t>
            </a:r>
            <a:r>
              <a:rPr lang="en-US" sz="2800" dirty="0"/>
              <a:t>Requirements &amp;</a:t>
            </a:r>
            <a:r>
              <a:rPr lang="en-US" sz="2800" dirty="0">
                <a:solidFill>
                  <a:srgbClr val="FF0000"/>
                </a:solidFill>
              </a:rPr>
              <a:t> </a:t>
            </a:r>
            <a:r>
              <a:rPr lang="en-US" sz="2800" dirty="0"/>
              <a:t>Common issues</a:t>
            </a:r>
          </a:p>
          <a:p>
            <a:pPr marL="228548" indent="-228548">
              <a:lnSpc>
                <a:spcPct val="90000"/>
              </a:lnSpc>
              <a:spcBef>
                <a:spcPts val="0"/>
              </a:spcBef>
              <a:tabLst>
                <a:tab pos="228548" algn="l"/>
                <a:tab pos="1599834" algn="l"/>
              </a:tabLst>
            </a:pPr>
            <a:endParaRPr lang="en-US" sz="2800" dirty="0"/>
          </a:p>
          <a:p>
            <a:pPr marL="228548" indent="-228548">
              <a:lnSpc>
                <a:spcPct val="90000"/>
              </a:lnSpc>
              <a:spcBef>
                <a:spcPts val="0"/>
              </a:spcBef>
              <a:tabLst>
                <a:tab pos="228548" algn="l"/>
                <a:tab pos="1599834" algn="l"/>
              </a:tabLst>
            </a:pPr>
            <a:r>
              <a:rPr lang="en-US" sz="2800" b="1" dirty="0" smtClean="0"/>
              <a:t>TOPIC </a:t>
            </a:r>
            <a:r>
              <a:rPr lang="en-US" sz="2800" b="1" dirty="0"/>
              <a:t>3</a:t>
            </a:r>
            <a:r>
              <a:rPr lang="en-US" sz="2800" b="1" dirty="0" smtClean="0"/>
              <a:t>: ‘</a:t>
            </a:r>
            <a:r>
              <a:rPr lang="en-US" sz="2800" dirty="0" smtClean="0"/>
              <a:t>Section IV – Estimated Uses </a:t>
            </a:r>
            <a:r>
              <a:rPr lang="en-US" sz="2800" dirty="0"/>
              <a:t>of </a:t>
            </a:r>
            <a:r>
              <a:rPr lang="en-US" sz="2800" dirty="0" smtClean="0"/>
              <a:t>LIHEAP Funds</a:t>
            </a:r>
            <a:r>
              <a:rPr lang="en-US" sz="2800" dirty="0"/>
              <a:t>’ </a:t>
            </a:r>
            <a:r>
              <a:rPr lang="en-US" sz="2800" dirty="0" smtClean="0"/>
              <a:t>– </a:t>
            </a:r>
            <a:r>
              <a:rPr lang="en-US" sz="2800" dirty="0"/>
              <a:t>Requirements &amp; Common issues</a:t>
            </a:r>
          </a:p>
          <a:p>
            <a:pPr marL="228548" indent="-228548">
              <a:lnSpc>
                <a:spcPct val="90000"/>
              </a:lnSpc>
              <a:spcBef>
                <a:spcPts val="0"/>
              </a:spcBef>
              <a:buNone/>
              <a:tabLst>
                <a:tab pos="228548" algn="l"/>
                <a:tab pos="1599834" algn="l"/>
              </a:tabLst>
            </a:pPr>
            <a:endParaRPr lang="en-US" sz="2800" dirty="0"/>
          </a:p>
          <a:p>
            <a:pPr marL="228548" indent="-228548">
              <a:lnSpc>
                <a:spcPct val="90000"/>
              </a:lnSpc>
              <a:spcBef>
                <a:spcPts val="0"/>
              </a:spcBef>
              <a:tabLst>
                <a:tab pos="228548" algn="l"/>
                <a:tab pos="1599834" algn="l"/>
              </a:tabLst>
            </a:pPr>
            <a:r>
              <a:rPr lang="en-US" sz="2800" b="1" dirty="0" smtClean="0"/>
              <a:t>TOPIC </a:t>
            </a:r>
            <a:r>
              <a:rPr lang="en-US" sz="2800" b="1" dirty="0"/>
              <a:t>4</a:t>
            </a:r>
            <a:r>
              <a:rPr lang="en-US" sz="2800" b="1" dirty="0" smtClean="0"/>
              <a:t>: ‘</a:t>
            </a:r>
            <a:r>
              <a:rPr lang="en-US" sz="2800" dirty="0"/>
              <a:t>Section IV – Estimated Uses of LIHEAP Funds’ </a:t>
            </a:r>
            <a:r>
              <a:rPr lang="en-US" sz="2800" dirty="0" smtClean="0"/>
              <a:t>– </a:t>
            </a:r>
            <a:r>
              <a:rPr lang="en-US" sz="2800" dirty="0"/>
              <a:t>Validation checks</a:t>
            </a:r>
          </a:p>
          <a:p>
            <a:pPr marL="228548" indent="-228548">
              <a:lnSpc>
                <a:spcPct val="90000"/>
              </a:lnSpc>
              <a:spcBef>
                <a:spcPts val="0"/>
              </a:spcBef>
              <a:tabLst>
                <a:tab pos="228548" algn="l"/>
                <a:tab pos="1599834" algn="l"/>
              </a:tabLst>
            </a:pPr>
            <a:endParaRPr lang="en-US" sz="2800" dirty="0"/>
          </a:p>
          <a:p>
            <a:pPr marL="228548" indent="-228548">
              <a:lnSpc>
                <a:spcPct val="90000"/>
              </a:lnSpc>
              <a:spcBef>
                <a:spcPts val="0"/>
              </a:spcBef>
              <a:tabLst>
                <a:tab pos="228548" algn="l"/>
              </a:tabLst>
            </a:pPr>
            <a:r>
              <a:rPr lang="en-US" sz="2800" b="1" dirty="0"/>
              <a:t>FFY </a:t>
            </a:r>
            <a:r>
              <a:rPr lang="en-US" sz="2800" b="1" dirty="0" smtClean="0"/>
              <a:t>LIHEAP Performance </a:t>
            </a:r>
            <a:r>
              <a:rPr lang="en-US" sz="2800" b="1" dirty="0"/>
              <a:t>Data Form Reporting Schedule</a:t>
            </a:r>
          </a:p>
          <a:p>
            <a:pPr marL="0" indent="0">
              <a:lnSpc>
                <a:spcPct val="90000"/>
              </a:lnSpc>
              <a:spcBef>
                <a:spcPts val="0"/>
              </a:spcBef>
              <a:buNone/>
              <a:tabLst>
                <a:tab pos="228548" algn="l"/>
              </a:tabLst>
            </a:pPr>
            <a:endParaRPr lang="en-US" sz="2800" b="1" dirty="0"/>
          </a:p>
          <a:p>
            <a:pPr marL="228548" indent="-228548">
              <a:lnSpc>
                <a:spcPct val="90000"/>
              </a:lnSpc>
              <a:spcBef>
                <a:spcPts val="0"/>
              </a:spcBef>
              <a:tabLst>
                <a:tab pos="228548" algn="l"/>
              </a:tabLst>
            </a:pPr>
            <a:r>
              <a:rPr lang="en-US" sz="2800" b="1" dirty="0"/>
              <a:t>Resources</a:t>
            </a:r>
          </a:p>
          <a:p>
            <a:pPr marL="228548" indent="-228548">
              <a:lnSpc>
                <a:spcPct val="90000"/>
              </a:lnSpc>
              <a:spcBef>
                <a:spcPts val="0"/>
              </a:spcBef>
              <a:tabLst>
                <a:tab pos="228548" algn="l"/>
              </a:tabLst>
            </a:pPr>
            <a:endParaRPr lang="en-US" sz="2800" b="1" dirty="0"/>
          </a:p>
          <a:p>
            <a:pPr marL="228548" indent="-228548">
              <a:lnSpc>
                <a:spcPct val="90000"/>
              </a:lnSpc>
              <a:spcBef>
                <a:spcPts val="0"/>
              </a:spcBef>
              <a:tabLst>
                <a:tab pos="228548" algn="l"/>
              </a:tabLst>
            </a:pPr>
            <a:r>
              <a:rPr lang="en-US" sz="2800" b="1" dirty="0"/>
              <a:t>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3</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2607016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a:t>
            </a:r>
            <a:r>
              <a:rPr lang="en-US" dirty="0" smtClean="0"/>
              <a:t>#2 – Common Issues</a:t>
            </a:r>
            <a:endParaRPr lang="en-US" dirty="0"/>
          </a:p>
        </p:txBody>
      </p:sp>
      <p:sp>
        <p:nvSpPr>
          <p:cNvPr id="8" name="Content Placeholder 7"/>
          <p:cNvSpPr>
            <a:spLocks noGrp="1"/>
          </p:cNvSpPr>
          <p:nvPr>
            <p:ph sz="quarter" idx="1"/>
          </p:nvPr>
        </p:nvSpPr>
        <p:spPr>
          <a:xfrm>
            <a:off x="259967" y="1469300"/>
            <a:ext cx="8624066" cy="4474300"/>
          </a:xfrm>
        </p:spPr>
        <p:txBody>
          <a:bodyPr>
            <a:normAutofit/>
          </a:bodyPr>
          <a:lstStyle/>
          <a:p>
            <a:pPr marL="0" indent="0">
              <a:lnSpc>
                <a:spcPct val="90000"/>
              </a:lnSpc>
              <a:spcBef>
                <a:spcPts val="0"/>
              </a:spcBef>
              <a:buNone/>
            </a:pPr>
            <a:r>
              <a:rPr lang="en-US" b="1" dirty="0"/>
              <a:t>Common issues with </a:t>
            </a:r>
            <a:r>
              <a:rPr lang="en-US" b="1" dirty="0" smtClean="0"/>
              <a:t>‘Section III – Estimated Sources </a:t>
            </a:r>
            <a:r>
              <a:rPr lang="en-US" b="1" dirty="0"/>
              <a:t>of </a:t>
            </a:r>
            <a:r>
              <a:rPr lang="en-US" b="1" dirty="0" smtClean="0"/>
              <a:t>LIHEAP Funds</a:t>
            </a:r>
            <a:r>
              <a:rPr lang="en-US" b="1" dirty="0"/>
              <a:t>’</a:t>
            </a:r>
          </a:p>
          <a:p>
            <a:pPr marL="457095" lvl="1" indent="0">
              <a:lnSpc>
                <a:spcPct val="90000"/>
              </a:lnSpc>
              <a:spcBef>
                <a:spcPts val="0"/>
              </a:spcBef>
              <a:buNone/>
            </a:pPr>
            <a:endParaRPr lang="en-US" b="1" dirty="0"/>
          </a:p>
          <a:p>
            <a:pPr marL="342900" lvl="1" indent="-342900">
              <a:lnSpc>
                <a:spcPct val="90000"/>
              </a:lnSpc>
              <a:spcBef>
                <a:spcPts val="0"/>
              </a:spcBef>
            </a:pPr>
            <a:r>
              <a:rPr lang="en-US" dirty="0"/>
              <a:t>The grantee did not draw down all available LIHEAP </a:t>
            </a:r>
            <a:r>
              <a:rPr lang="en-US" dirty="0" smtClean="0"/>
              <a:t>funds.</a:t>
            </a:r>
          </a:p>
          <a:p>
            <a:pPr marL="0" lvl="1" indent="0">
              <a:lnSpc>
                <a:spcPct val="90000"/>
              </a:lnSpc>
              <a:spcBef>
                <a:spcPts val="0"/>
              </a:spcBef>
              <a:buNone/>
            </a:pPr>
            <a:endParaRPr lang="en-US" dirty="0" smtClean="0"/>
          </a:p>
          <a:p>
            <a:pPr marL="617220" lvl="2" indent="-342900">
              <a:lnSpc>
                <a:spcPct val="90000"/>
              </a:lnSpc>
              <a:spcBef>
                <a:spcPts val="0"/>
              </a:spcBef>
            </a:pPr>
            <a:r>
              <a:rPr lang="en-US" i="1" dirty="0" smtClean="0"/>
              <a:t>The </a:t>
            </a:r>
            <a:r>
              <a:rPr lang="en-US" i="1" dirty="0"/>
              <a:t>grantee should address this issue </a:t>
            </a:r>
            <a:r>
              <a:rPr lang="en-US" i="1" dirty="0" smtClean="0"/>
              <a:t>in ‘Section IV – Estimated Uses </a:t>
            </a:r>
            <a:r>
              <a:rPr lang="en-US" i="1" dirty="0"/>
              <a:t>of </a:t>
            </a:r>
            <a:r>
              <a:rPr lang="en-US" i="1" dirty="0" smtClean="0"/>
              <a:t>LIHEAP Funds</a:t>
            </a:r>
            <a:r>
              <a:rPr lang="en-US" i="1" dirty="0"/>
              <a:t>’ </a:t>
            </a:r>
            <a:r>
              <a:rPr lang="en-US" i="1" dirty="0" smtClean="0"/>
              <a:t>and </a:t>
            </a:r>
            <a:r>
              <a:rPr lang="en-US" i="1" dirty="0"/>
              <a:t>the ‘Notes’ section.</a:t>
            </a:r>
          </a:p>
          <a:p>
            <a:pPr marL="396784" lvl="2" indent="-396784">
              <a:lnSpc>
                <a:spcPct val="90000"/>
              </a:lnSpc>
              <a:spcBef>
                <a:spcPts val="0"/>
              </a:spcBef>
              <a:buSzPct val="80000"/>
              <a:buNone/>
            </a:pPr>
            <a:endParaRPr lang="en-US" dirty="0"/>
          </a:p>
          <a:p>
            <a:pPr marL="342900" lvl="1" indent="-342900">
              <a:lnSpc>
                <a:spcPct val="90000"/>
              </a:lnSpc>
              <a:spcBef>
                <a:spcPts val="0"/>
              </a:spcBef>
            </a:pPr>
            <a:r>
              <a:rPr lang="en-US" dirty="0"/>
              <a:t>The grantee returned LIHEAP funds to the Federal </a:t>
            </a:r>
            <a:r>
              <a:rPr lang="en-US" dirty="0" smtClean="0"/>
              <a:t>Government.</a:t>
            </a:r>
          </a:p>
          <a:p>
            <a:pPr marL="0" lvl="1" indent="0">
              <a:lnSpc>
                <a:spcPct val="90000"/>
              </a:lnSpc>
              <a:spcBef>
                <a:spcPts val="0"/>
              </a:spcBef>
              <a:buNone/>
            </a:pPr>
            <a:endParaRPr lang="en-US" dirty="0" smtClean="0"/>
          </a:p>
          <a:p>
            <a:pPr marL="617220" lvl="2" indent="-342900">
              <a:lnSpc>
                <a:spcPct val="90000"/>
              </a:lnSpc>
              <a:spcBef>
                <a:spcPts val="0"/>
              </a:spcBef>
            </a:pPr>
            <a:r>
              <a:rPr lang="en-US" i="1" dirty="0" smtClean="0"/>
              <a:t>The </a:t>
            </a:r>
            <a:r>
              <a:rPr lang="en-US" i="1" dirty="0"/>
              <a:t>grantee should address this issue in </a:t>
            </a:r>
            <a:r>
              <a:rPr lang="en-US" i="1" dirty="0" smtClean="0"/>
              <a:t>‘Section </a:t>
            </a:r>
            <a:r>
              <a:rPr lang="en-US" i="1" dirty="0"/>
              <a:t>IV – Estimated Uses of LIHEAP Funds’ and the ‘Notes’ </a:t>
            </a:r>
            <a:r>
              <a:rPr lang="en-US" i="1" dirty="0" smtClean="0"/>
              <a:t>section.</a:t>
            </a:r>
            <a:endParaRPr lang="en-US" i="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30</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2771016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#2 – Carryover from FY 2015</a:t>
            </a:r>
            <a:endParaRPr lang="en-US" dirty="0"/>
          </a:p>
        </p:txBody>
      </p:sp>
      <p:sp>
        <p:nvSpPr>
          <p:cNvPr id="8" name="Content Placeholder 7"/>
          <p:cNvSpPr>
            <a:spLocks noGrp="1"/>
          </p:cNvSpPr>
          <p:nvPr>
            <p:ph sz="quarter" idx="1"/>
          </p:nvPr>
        </p:nvSpPr>
        <p:spPr>
          <a:xfrm>
            <a:off x="168223" y="1458121"/>
            <a:ext cx="8624066" cy="1545225"/>
          </a:xfrm>
        </p:spPr>
        <p:txBody>
          <a:bodyPr>
            <a:normAutofit lnSpcReduction="10000"/>
          </a:bodyPr>
          <a:lstStyle/>
          <a:p>
            <a:pPr marL="0" indent="0">
              <a:lnSpc>
                <a:spcPct val="90000"/>
              </a:lnSpc>
              <a:spcBef>
                <a:spcPts val="0"/>
              </a:spcBef>
              <a:buNone/>
            </a:pPr>
            <a:r>
              <a:rPr lang="en-US" sz="2400" b="1" dirty="0"/>
              <a:t>Carryover from FY </a:t>
            </a:r>
            <a:r>
              <a:rPr lang="en-US" sz="2400" b="1" dirty="0" smtClean="0"/>
              <a:t>2015</a:t>
            </a:r>
            <a:endParaRPr lang="en-US" sz="2400" b="1" dirty="0"/>
          </a:p>
          <a:p>
            <a:pPr marL="0" indent="0">
              <a:lnSpc>
                <a:spcPct val="50000"/>
              </a:lnSpc>
              <a:spcBef>
                <a:spcPts val="0"/>
              </a:spcBef>
              <a:buNone/>
            </a:pPr>
            <a:endParaRPr lang="en-US" sz="2000" b="1" dirty="0"/>
          </a:p>
          <a:p>
            <a:pPr>
              <a:lnSpc>
                <a:spcPct val="90000"/>
              </a:lnSpc>
              <a:spcBef>
                <a:spcPts val="0"/>
              </a:spcBef>
            </a:pPr>
            <a:r>
              <a:rPr lang="en-US" sz="2000" dirty="0"/>
              <a:t>Data regarding unobligated funds carried over to FY </a:t>
            </a:r>
            <a:r>
              <a:rPr lang="en-US" sz="2000" dirty="0" smtClean="0"/>
              <a:t>2016 </a:t>
            </a:r>
            <a:r>
              <a:rPr lang="en-US" sz="2000" dirty="0"/>
              <a:t>in the FY </a:t>
            </a:r>
            <a:r>
              <a:rPr lang="en-US" sz="2000" dirty="0" smtClean="0"/>
              <a:t>2015 LIHEAP Performance </a:t>
            </a:r>
            <a:r>
              <a:rPr lang="en-US" sz="2000" dirty="0"/>
              <a:t>Data Form </a:t>
            </a:r>
            <a:r>
              <a:rPr lang="en-US" sz="2000" dirty="0" smtClean="0"/>
              <a:t>– LIHEAP Grantee </a:t>
            </a:r>
            <a:r>
              <a:rPr lang="en-US" sz="2000" dirty="0"/>
              <a:t>Survey section need to match reports of carryover from FY </a:t>
            </a:r>
            <a:r>
              <a:rPr lang="en-US" sz="2000" dirty="0" smtClean="0"/>
              <a:t>2015 </a:t>
            </a:r>
            <a:r>
              <a:rPr lang="en-US" sz="2000" dirty="0"/>
              <a:t>in the FY </a:t>
            </a:r>
            <a:r>
              <a:rPr lang="en-US" sz="2000" dirty="0" smtClean="0"/>
              <a:t>2016 LIHEAP Grantee </a:t>
            </a:r>
            <a:r>
              <a:rPr lang="en-US" sz="2000" dirty="0"/>
              <a:t>Survey section of the </a:t>
            </a:r>
            <a:r>
              <a:rPr lang="en-US" sz="2000" dirty="0" smtClean="0"/>
              <a:t>LIHEAP Performance </a:t>
            </a:r>
            <a:r>
              <a:rPr lang="en-US" sz="2000" dirty="0"/>
              <a:t>Data Form.</a:t>
            </a:r>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31</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2" name="Rectangle 11"/>
          <p:cNvSpPr/>
          <p:nvPr/>
        </p:nvSpPr>
        <p:spPr>
          <a:xfrm>
            <a:off x="1369628" y="3367999"/>
            <a:ext cx="1758881" cy="338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2015 GS</a:t>
            </a:r>
            <a:endParaRPr lang="en-US" dirty="0">
              <a:solidFill>
                <a:schemeClr val="tx1"/>
              </a:solidFill>
            </a:endParaRPr>
          </a:p>
        </p:txBody>
      </p:sp>
      <p:sp>
        <p:nvSpPr>
          <p:cNvPr id="17" name="Rectangle 16"/>
          <p:cNvSpPr>
            <a:spLocks noChangeArrowheads="1"/>
          </p:cNvSpPr>
          <p:nvPr/>
        </p:nvSpPr>
        <p:spPr bwMode="auto">
          <a:xfrm flipV="1">
            <a:off x="3048000" y="4724009"/>
            <a:ext cx="574004" cy="19478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3" name="Picture 12"/>
          <p:cNvPicPr>
            <a:picLocks noChangeAspect="1"/>
          </p:cNvPicPr>
          <p:nvPr/>
        </p:nvPicPr>
        <p:blipFill>
          <a:blip r:embed="rId2"/>
          <a:stretch>
            <a:fillRect/>
          </a:stretch>
        </p:blipFill>
        <p:spPr>
          <a:xfrm>
            <a:off x="259967" y="4229651"/>
            <a:ext cx="3978204" cy="1832045"/>
          </a:xfrm>
          <a:prstGeom prst="rect">
            <a:avLst/>
          </a:prstGeom>
        </p:spPr>
      </p:pic>
      <p:sp>
        <p:nvSpPr>
          <p:cNvPr id="18" name="Rectangle 17"/>
          <p:cNvSpPr>
            <a:spLocks noChangeArrowheads="1"/>
          </p:cNvSpPr>
          <p:nvPr/>
        </p:nvSpPr>
        <p:spPr bwMode="auto">
          <a:xfrm flipV="1">
            <a:off x="2473996" y="4514155"/>
            <a:ext cx="574004" cy="19478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Rectangle 18"/>
          <p:cNvSpPr/>
          <p:nvPr/>
        </p:nvSpPr>
        <p:spPr>
          <a:xfrm>
            <a:off x="5661935" y="2924116"/>
            <a:ext cx="2544529" cy="52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a:solidFill>
                  <a:schemeClr val="tx1"/>
                </a:solidFill>
              </a:rPr>
              <a:t>FY </a:t>
            </a:r>
            <a:r>
              <a:rPr lang="en-US" dirty="0" smtClean="0">
                <a:solidFill>
                  <a:schemeClr val="tx1"/>
                </a:solidFill>
              </a:rPr>
              <a:t>2016 </a:t>
            </a:r>
            <a:r>
              <a:rPr lang="en-US" dirty="0">
                <a:solidFill>
                  <a:schemeClr val="tx1"/>
                </a:solidFill>
              </a:rPr>
              <a:t>GS Section – </a:t>
            </a:r>
          </a:p>
          <a:p>
            <a:pPr algn="ctr">
              <a:lnSpc>
                <a:spcPct val="80000"/>
              </a:lnSpc>
            </a:pPr>
            <a:r>
              <a:rPr lang="en-US" dirty="0" smtClean="0">
                <a:solidFill>
                  <a:schemeClr val="tx1"/>
                </a:solidFill>
              </a:rPr>
              <a:t>Sources </a:t>
            </a:r>
            <a:r>
              <a:rPr lang="en-US" dirty="0">
                <a:solidFill>
                  <a:schemeClr val="tx1"/>
                </a:solidFill>
              </a:rPr>
              <a:t>of Funds</a:t>
            </a:r>
          </a:p>
        </p:txBody>
      </p:sp>
      <p:grpSp>
        <p:nvGrpSpPr>
          <p:cNvPr id="35" name="Group 34"/>
          <p:cNvGrpSpPr/>
          <p:nvPr/>
        </p:nvGrpSpPr>
        <p:grpSpPr>
          <a:xfrm>
            <a:off x="4572000" y="3511141"/>
            <a:ext cx="4252244" cy="2516841"/>
            <a:chOff x="4572000" y="3450524"/>
            <a:chExt cx="4252244" cy="2516841"/>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50524"/>
              <a:ext cx="4252244" cy="251684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73981"/>
              <a:ext cx="4252244" cy="36200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052" y="4778590"/>
              <a:ext cx="1536192" cy="140208"/>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052" y="4979571"/>
              <a:ext cx="1536192" cy="140208"/>
            </a:xfrm>
            <a:prstGeom prst="rect">
              <a:avLst/>
            </a:prstGeom>
          </p:spPr>
        </p:pic>
      </p:grpSp>
      <p:sp>
        <p:nvSpPr>
          <p:cNvPr id="34" name="Rectangle 33"/>
          <p:cNvSpPr>
            <a:spLocks noChangeArrowheads="1"/>
          </p:cNvSpPr>
          <p:nvPr/>
        </p:nvSpPr>
        <p:spPr bwMode="auto">
          <a:xfrm flipV="1">
            <a:off x="4594038" y="4792346"/>
            <a:ext cx="4252527" cy="2050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 name="Right Arrow 35"/>
          <p:cNvSpPr/>
          <p:nvPr/>
        </p:nvSpPr>
        <p:spPr>
          <a:xfrm rot="329834">
            <a:off x="3062698" y="4635380"/>
            <a:ext cx="1463120" cy="2138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968" y="3850932"/>
            <a:ext cx="3978204" cy="372509"/>
          </a:xfrm>
          <a:prstGeom prst="rect">
            <a:avLst/>
          </a:prstGeom>
        </p:spPr>
      </p:pic>
    </p:spTree>
    <p:extLst>
      <p:ext uri="{BB962C8B-B14F-4D97-AF65-F5344CB8AC3E}">
        <p14:creationId xmlns:p14="http://schemas.microsoft.com/office/powerpoint/2010/main" val="3478181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#2 – Carryover from FY 2015</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a:lnSpc>
                <a:spcPct val="90000"/>
              </a:lnSpc>
              <a:spcBef>
                <a:spcPts val="0"/>
              </a:spcBef>
            </a:pPr>
            <a:r>
              <a:rPr lang="en-US" sz="2000" dirty="0"/>
              <a:t>The FY </a:t>
            </a:r>
            <a:r>
              <a:rPr lang="en-US" sz="2000" dirty="0" smtClean="0"/>
              <a:t>2015 </a:t>
            </a:r>
            <a:r>
              <a:rPr lang="en-US" sz="2000" dirty="0"/>
              <a:t>Carryover &amp; Re-allotment report that grantees submitted August 1</a:t>
            </a:r>
            <a:r>
              <a:rPr lang="en-US" sz="2000" baseline="30000" dirty="0"/>
              <a:t>st</a:t>
            </a:r>
            <a:r>
              <a:rPr lang="en-US" sz="2000" dirty="0"/>
              <a:t>, </a:t>
            </a:r>
            <a:r>
              <a:rPr lang="en-US" sz="2000" dirty="0" smtClean="0"/>
              <a:t>2015 </a:t>
            </a:r>
            <a:r>
              <a:rPr lang="en-US" sz="2000" dirty="0"/>
              <a:t>should match reports of carryover from FY </a:t>
            </a:r>
            <a:r>
              <a:rPr lang="en-US" sz="2000" dirty="0" smtClean="0"/>
              <a:t>2015 </a:t>
            </a:r>
            <a:r>
              <a:rPr lang="en-US" sz="2000" dirty="0"/>
              <a:t>in the FY </a:t>
            </a:r>
            <a:r>
              <a:rPr lang="en-US" sz="2000" dirty="0" smtClean="0"/>
              <a:t>2016 LIHEAP Grantee </a:t>
            </a:r>
            <a:r>
              <a:rPr lang="en-US" sz="2000" dirty="0"/>
              <a:t>Survey section of the </a:t>
            </a:r>
            <a:r>
              <a:rPr lang="en-US" sz="2000" dirty="0" smtClean="0"/>
              <a:t>LIHEAP Performance </a:t>
            </a:r>
            <a:r>
              <a:rPr lang="en-US" sz="2000" dirty="0"/>
              <a:t>Data Form.</a:t>
            </a:r>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32</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2" name="Rectangle 11"/>
          <p:cNvSpPr/>
          <p:nvPr/>
        </p:nvSpPr>
        <p:spPr>
          <a:xfrm>
            <a:off x="1028972" y="3297456"/>
            <a:ext cx="2440372" cy="41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2015 C&amp;R Report</a:t>
            </a:r>
            <a:endParaRPr lang="en-US" dirty="0">
              <a:solidFill>
                <a:schemeClr val="tx1"/>
              </a:solidFill>
            </a:endParaRPr>
          </a:p>
        </p:txBody>
      </p:sp>
      <p:sp>
        <p:nvSpPr>
          <p:cNvPr id="19" name="Rectangle 18"/>
          <p:cNvSpPr/>
          <p:nvPr/>
        </p:nvSpPr>
        <p:spPr>
          <a:xfrm>
            <a:off x="5686672" y="2633848"/>
            <a:ext cx="2294877" cy="410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dirty="0">
                <a:solidFill>
                  <a:schemeClr val="tx1"/>
                </a:solidFill>
              </a:rPr>
              <a:t>FY </a:t>
            </a:r>
            <a:r>
              <a:rPr lang="en-US" sz="1400" dirty="0" smtClean="0">
                <a:solidFill>
                  <a:schemeClr val="tx1"/>
                </a:solidFill>
              </a:rPr>
              <a:t>2016 </a:t>
            </a:r>
            <a:r>
              <a:rPr lang="en-US" sz="1400" dirty="0">
                <a:solidFill>
                  <a:schemeClr val="tx1"/>
                </a:solidFill>
              </a:rPr>
              <a:t>GS Section – </a:t>
            </a:r>
          </a:p>
          <a:p>
            <a:pPr algn="ctr">
              <a:lnSpc>
                <a:spcPct val="80000"/>
              </a:lnSpc>
            </a:pPr>
            <a:r>
              <a:rPr lang="en-US" sz="1400" dirty="0" smtClean="0">
                <a:solidFill>
                  <a:schemeClr val="tx1"/>
                </a:solidFill>
              </a:rPr>
              <a:t>Sources </a:t>
            </a:r>
            <a:r>
              <a:rPr lang="en-US" sz="1400" dirty="0">
                <a:solidFill>
                  <a:schemeClr val="tx1"/>
                </a:solidFill>
              </a:rPr>
              <a:t>of Funds</a:t>
            </a:r>
          </a:p>
        </p:txBody>
      </p:sp>
      <p:grpSp>
        <p:nvGrpSpPr>
          <p:cNvPr id="35" name="Group 34"/>
          <p:cNvGrpSpPr/>
          <p:nvPr/>
        </p:nvGrpSpPr>
        <p:grpSpPr>
          <a:xfrm>
            <a:off x="4747029" y="3229278"/>
            <a:ext cx="4137004" cy="2787653"/>
            <a:chOff x="4572000" y="3445733"/>
            <a:chExt cx="4252244" cy="2516841"/>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45733"/>
              <a:ext cx="4252244" cy="2516841"/>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81489"/>
              <a:ext cx="4252244" cy="362002"/>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052" y="4778590"/>
              <a:ext cx="1536192" cy="140208"/>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052" y="4979571"/>
              <a:ext cx="1536192" cy="140208"/>
            </a:xfrm>
            <a:prstGeom prst="rect">
              <a:avLst/>
            </a:prstGeom>
          </p:spPr>
        </p:pic>
      </p:grpSp>
      <p:sp>
        <p:nvSpPr>
          <p:cNvPr id="34" name="Rectangle 33"/>
          <p:cNvSpPr>
            <a:spLocks noChangeArrowheads="1"/>
          </p:cNvSpPr>
          <p:nvPr/>
        </p:nvSpPr>
        <p:spPr bwMode="auto">
          <a:xfrm flipV="1">
            <a:off x="4747029" y="4662431"/>
            <a:ext cx="4152527" cy="26572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0" name="Picture 19"/>
          <p:cNvPicPr>
            <a:picLocks noChangeAspect="1"/>
          </p:cNvPicPr>
          <p:nvPr/>
        </p:nvPicPr>
        <p:blipFill>
          <a:blip r:embed="rId5"/>
          <a:stretch>
            <a:fillRect/>
          </a:stretch>
        </p:blipFill>
        <p:spPr>
          <a:xfrm>
            <a:off x="205929" y="3940449"/>
            <a:ext cx="4170212" cy="1365308"/>
          </a:xfrm>
          <a:prstGeom prst="rect">
            <a:avLst/>
          </a:prstGeom>
          <a:ln w="28575">
            <a:solidFill>
              <a:srgbClr val="0070C0"/>
            </a:solidFill>
          </a:ln>
        </p:spPr>
      </p:pic>
      <p:sp>
        <p:nvSpPr>
          <p:cNvPr id="21" name="Right Arrow 20"/>
          <p:cNvSpPr/>
          <p:nvPr/>
        </p:nvSpPr>
        <p:spPr>
          <a:xfrm>
            <a:off x="4466296" y="4736421"/>
            <a:ext cx="234872" cy="212505"/>
          </a:xfrm>
          <a:prstGeom prst="right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a:spLocks noChangeArrowheads="1"/>
          </p:cNvSpPr>
          <p:nvPr/>
        </p:nvSpPr>
        <p:spPr bwMode="auto">
          <a:xfrm flipV="1">
            <a:off x="3811245" y="4680319"/>
            <a:ext cx="572657" cy="34780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052425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#2 – Carryover from FY 2015</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33</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381000" y="1447800"/>
            <a:ext cx="8305800" cy="451680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90000"/>
              </a:lnSpc>
              <a:spcBef>
                <a:spcPts val="0"/>
              </a:spcBef>
            </a:pPr>
            <a:r>
              <a:rPr lang="en-US" sz="2400" b="1" dirty="0" smtClean="0"/>
              <a:t>Summary: Carryover from FY 2015</a:t>
            </a:r>
          </a:p>
          <a:p>
            <a:pPr marL="0" indent="0">
              <a:buFont typeface="Wingdings 2"/>
              <a:buNone/>
            </a:pPr>
            <a:endParaRPr lang="en-US" dirty="0"/>
          </a:p>
        </p:txBody>
      </p:sp>
      <p:grpSp>
        <p:nvGrpSpPr>
          <p:cNvPr id="18" name="Group 17"/>
          <p:cNvGrpSpPr/>
          <p:nvPr/>
        </p:nvGrpSpPr>
        <p:grpSpPr>
          <a:xfrm>
            <a:off x="1143000" y="2283618"/>
            <a:ext cx="6629400" cy="3926682"/>
            <a:chOff x="1773516" y="2412234"/>
            <a:chExt cx="5812062" cy="3820558"/>
          </a:xfrm>
        </p:grpSpPr>
        <p:sp>
          <p:nvSpPr>
            <p:cNvPr id="23" name="Freeform 22"/>
            <p:cNvSpPr/>
            <p:nvPr/>
          </p:nvSpPr>
          <p:spPr>
            <a:xfrm>
              <a:off x="1773516" y="2412234"/>
              <a:ext cx="2103164" cy="1051582"/>
            </a:xfrm>
            <a:custGeom>
              <a:avLst/>
              <a:gdLst>
                <a:gd name="connsiteX0" fmla="*/ 0 w 2103164"/>
                <a:gd name="connsiteY0" fmla="*/ 105158 h 1051582"/>
                <a:gd name="connsiteX1" fmla="*/ 105158 w 2103164"/>
                <a:gd name="connsiteY1" fmla="*/ 0 h 1051582"/>
                <a:gd name="connsiteX2" fmla="*/ 1998006 w 2103164"/>
                <a:gd name="connsiteY2" fmla="*/ 0 h 1051582"/>
                <a:gd name="connsiteX3" fmla="*/ 2103164 w 2103164"/>
                <a:gd name="connsiteY3" fmla="*/ 105158 h 1051582"/>
                <a:gd name="connsiteX4" fmla="*/ 2103164 w 2103164"/>
                <a:gd name="connsiteY4" fmla="*/ 946424 h 1051582"/>
                <a:gd name="connsiteX5" fmla="*/ 1998006 w 2103164"/>
                <a:gd name="connsiteY5" fmla="*/ 1051582 h 1051582"/>
                <a:gd name="connsiteX6" fmla="*/ 105158 w 2103164"/>
                <a:gd name="connsiteY6" fmla="*/ 1051582 h 1051582"/>
                <a:gd name="connsiteX7" fmla="*/ 0 w 2103164"/>
                <a:gd name="connsiteY7" fmla="*/ 946424 h 1051582"/>
                <a:gd name="connsiteX8" fmla="*/ 0 w 2103164"/>
                <a:gd name="connsiteY8" fmla="*/ 105158 h 105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164" h="1051582">
                  <a:moveTo>
                    <a:pt x="0" y="105158"/>
                  </a:moveTo>
                  <a:cubicBezTo>
                    <a:pt x="0" y="47081"/>
                    <a:pt x="47081" y="0"/>
                    <a:pt x="105158" y="0"/>
                  </a:cubicBezTo>
                  <a:lnTo>
                    <a:pt x="1998006" y="0"/>
                  </a:lnTo>
                  <a:cubicBezTo>
                    <a:pt x="2056083" y="0"/>
                    <a:pt x="2103164" y="47081"/>
                    <a:pt x="2103164" y="105158"/>
                  </a:cubicBezTo>
                  <a:lnTo>
                    <a:pt x="2103164" y="946424"/>
                  </a:lnTo>
                  <a:cubicBezTo>
                    <a:pt x="2103164" y="1004501"/>
                    <a:pt x="2056083" y="1051582"/>
                    <a:pt x="1998006" y="1051582"/>
                  </a:cubicBezTo>
                  <a:lnTo>
                    <a:pt x="105158" y="1051582"/>
                  </a:lnTo>
                  <a:cubicBezTo>
                    <a:pt x="47081" y="1051582"/>
                    <a:pt x="0" y="1004501"/>
                    <a:pt x="0" y="946424"/>
                  </a:cubicBezTo>
                  <a:lnTo>
                    <a:pt x="0" y="1051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000" tIns="107000" rIns="107000" bIns="1070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FY 2015 C&amp;R Report</a:t>
              </a:r>
              <a:endParaRPr lang="en-US" sz="2000" kern="1200" dirty="0">
                <a:solidFill>
                  <a:schemeClr val="tx1"/>
                </a:solidFill>
              </a:endParaRPr>
            </a:p>
          </p:txBody>
        </p:sp>
        <p:sp>
          <p:nvSpPr>
            <p:cNvPr id="24" name="Freeform 23"/>
            <p:cNvSpPr/>
            <p:nvPr/>
          </p:nvSpPr>
          <p:spPr>
            <a:xfrm>
              <a:off x="3627965" y="5181210"/>
              <a:ext cx="2103164" cy="1051582"/>
            </a:xfrm>
            <a:custGeom>
              <a:avLst/>
              <a:gdLst>
                <a:gd name="connsiteX0" fmla="*/ 0 w 2103164"/>
                <a:gd name="connsiteY0" fmla="*/ 105158 h 1051582"/>
                <a:gd name="connsiteX1" fmla="*/ 105158 w 2103164"/>
                <a:gd name="connsiteY1" fmla="*/ 0 h 1051582"/>
                <a:gd name="connsiteX2" fmla="*/ 1998006 w 2103164"/>
                <a:gd name="connsiteY2" fmla="*/ 0 h 1051582"/>
                <a:gd name="connsiteX3" fmla="*/ 2103164 w 2103164"/>
                <a:gd name="connsiteY3" fmla="*/ 105158 h 1051582"/>
                <a:gd name="connsiteX4" fmla="*/ 2103164 w 2103164"/>
                <a:gd name="connsiteY4" fmla="*/ 946424 h 1051582"/>
                <a:gd name="connsiteX5" fmla="*/ 1998006 w 2103164"/>
                <a:gd name="connsiteY5" fmla="*/ 1051582 h 1051582"/>
                <a:gd name="connsiteX6" fmla="*/ 105158 w 2103164"/>
                <a:gd name="connsiteY6" fmla="*/ 1051582 h 1051582"/>
                <a:gd name="connsiteX7" fmla="*/ 0 w 2103164"/>
                <a:gd name="connsiteY7" fmla="*/ 946424 h 1051582"/>
                <a:gd name="connsiteX8" fmla="*/ 0 w 2103164"/>
                <a:gd name="connsiteY8" fmla="*/ 105158 h 105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164" h="1051582">
                  <a:moveTo>
                    <a:pt x="0" y="105158"/>
                  </a:moveTo>
                  <a:cubicBezTo>
                    <a:pt x="0" y="47081"/>
                    <a:pt x="47081" y="0"/>
                    <a:pt x="105158" y="0"/>
                  </a:cubicBezTo>
                  <a:lnTo>
                    <a:pt x="1998006" y="0"/>
                  </a:lnTo>
                  <a:cubicBezTo>
                    <a:pt x="2056083" y="0"/>
                    <a:pt x="2103164" y="47081"/>
                    <a:pt x="2103164" y="105158"/>
                  </a:cubicBezTo>
                  <a:lnTo>
                    <a:pt x="2103164" y="946424"/>
                  </a:lnTo>
                  <a:cubicBezTo>
                    <a:pt x="2103164" y="1004501"/>
                    <a:pt x="2056083" y="1051582"/>
                    <a:pt x="1998006" y="1051582"/>
                  </a:cubicBezTo>
                  <a:lnTo>
                    <a:pt x="105158" y="1051582"/>
                  </a:lnTo>
                  <a:cubicBezTo>
                    <a:pt x="47081" y="1051582"/>
                    <a:pt x="0" y="1004501"/>
                    <a:pt x="0" y="946424"/>
                  </a:cubicBezTo>
                  <a:lnTo>
                    <a:pt x="0" y="1051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000" tIns="107000" rIns="107000" bIns="1070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FY 2016 GS Section III– ‘Sources’ of Funds</a:t>
              </a:r>
              <a:endParaRPr lang="en-US" sz="2000" kern="1200" dirty="0">
                <a:solidFill>
                  <a:schemeClr val="tx1"/>
                </a:solidFill>
              </a:endParaRPr>
            </a:p>
          </p:txBody>
        </p:sp>
        <p:sp>
          <p:nvSpPr>
            <p:cNvPr id="25" name="Freeform 24"/>
            <p:cNvSpPr/>
            <p:nvPr/>
          </p:nvSpPr>
          <p:spPr>
            <a:xfrm rot="18015812">
              <a:off x="5142907" y="4064753"/>
              <a:ext cx="1502073" cy="522438"/>
            </a:xfrm>
            <a:custGeom>
              <a:avLst/>
              <a:gdLst>
                <a:gd name="connsiteX0" fmla="*/ 0 w 1169740"/>
                <a:gd name="connsiteY0" fmla="*/ 92013 h 368053"/>
                <a:gd name="connsiteX1" fmla="*/ 985714 w 1169740"/>
                <a:gd name="connsiteY1" fmla="*/ 92013 h 368053"/>
                <a:gd name="connsiteX2" fmla="*/ 985714 w 1169740"/>
                <a:gd name="connsiteY2" fmla="*/ 0 h 368053"/>
                <a:gd name="connsiteX3" fmla="*/ 1169740 w 1169740"/>
                <a:gd name="connsiteY3" fmla="*/ 184027 h 368053"/>
                <a:gd name="connsiteX4" fmla="*/ 985714 w 1169740"/>
                <a:gd name="connsiteY4" fmla="*/ 368053 h 368053"/>
                <a:gd name="connsiteX5" fmla="*/ 985714 w 1169740"/>
                <a:gd name="connsiteY5" fmla="*/ 276040 h 368053"/>
                <a:gd name="connsiteX6" fmla="*/ 0 w 1169740"/>
                <a:gd name="connsiteY6" fmla="*/ 276040 h 368053"/>
                <a:gd name="connsiteX7" fmla="*/ 0 w 1169740"/>
                <a:gd name="connsiteY7" fmla="*/ 92013 h 3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740" h="368053">
                  <a:moveTo>
                    <a:pt x="1169740" y="276040"/>
                  </a:moveTo>
                  <a:lnTo>
                    <a:pt x="184026" y="276040"/>
                  </a:lnTo>
                  <a:lnTo>
                    <a:pt x="184026" y="368052"/>
                  </a:lnTo>
                  <a:lnTo>
                    <a:pt x="0" y="184026"/>
                  </a:lnTo>
                  <a:lnTo>
                    <a:pt x="184026" y="1"/>
                  </a:lnTo>
                  <a:lnTo>
                    <a:pt x="184026" y="92013"/>
                  </a:lnTo>
                  <a:lnTo>
                    <a:pt x="1169740" y="92013"/>
                  </a:lnTo>
                  <a:lnTo>
                    <a:pt x="1169740" y="27604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0416" tIns="73611" rIns="110415" bIns="73611" numCol="1" spcCol="1270" anchor="ctr" anchorCtr="0">
              <a:noAutofit/>
            </a:bodyPr>
            <a:lstStyle/>
            <a:p>
              <a:pPr lvl="0" algn="ctr" defTabSz="666750">
                <a:lnSpc>
                  <a:spcPct val="90000"/>
                </a:lnSpc>
                <a:spcBef>
                  <a:spcPct val="0"/>
                </a:spcBef>
                <a:spcAft>
                  <a:spcPct val="35000"/>
                </a:spcAft>
              </a:pPr>
              <a:endParaRPr lang="en-US" sz="1500" kern="1200"/>
            </a:p>
          </p:txBody>
        </p:sp>
        <p:sp>
          <p:nvSpPr>
            <p:cNvPr id="27" name="Freeform 26"/>
            <p:cNvSpPr/>
            <p:nvPr/>
          </p:nvSpPr>
          <p:spPr>
            <a:xfrm>
              <a:off x="5482414" y="2412234"/>
              <a:ext cx="2103164" cy="1051582"/>
            </a:xfrm>
            <a:custGeom>
              <a:avLst/>
              <a:gdLst>
                <a:gd name="connsiteX0" fmla="*/ 0 w 2103164"/>
                <a:gd name="connsiteY0" fmla="*/ 105158 h 1051582"/>
                <a:gd name="connsiteX1" fmla="*/ 105158 w 2103164"/>
                <a:gd name="connsiteY1" fmla="*/ 0 h 1051582"/>
                <a:gd name="connsiteX2" fmla="*/ 1998006 w 2103164"/>
                <a:gd name="connsiteY2" fmla="*/ 0 h 1051582"/>
                <a:gd name="connsiteX3" fmla="*/ 2103164 w 2103164"/>
                <a:gd name="connsiteY3" fmla="*/ 105158 h 1051582"/>
                <a:gd name="connsiteX4" fmla="*/ 2103164 w 2103164"/>
                <a:gd name="connsiteY4" fmla="*/ 946424 h 1051582"/>
                <a:gd name="connsiteX5" fmla="*/ 1998006 w 2103164"/>
                <a:gd name="connsiteY5" fmla="*/ 1051582 h 1051582"/>
                <a:gd name="connsiteX6" fmla="*/ 105158 w 2103164"/>
                <a:gd name="connsiteY6" fmla="*/ 1051582 h 1051582"/>
                <a:gd name="connsiteX7" fmla="*/ 0 w 2103164"/>
                <a:gd name="connsiteY7" fmla="*/ 946424 h 1051582"/>
                <a:gd name="connsiteX8" fmla="*/ 0 w 2103164"/>
                <a:gd name="connsiteY8" fmla="*/ 105158 h 105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164" h="1051582">
                  <a:moveTo>
                    <a:pt x="0" y="105158"/>
                  </a:moveTo>
                  <a:cubicBezTo>
                    <a:pt x="0" y="47081"/>
                    <a:pt x="47081" y="0"/>
                    <a:pt x="105158" y="0"/>
                  </a:cubicBezTo>
                  <a:lnTo>
                    <a:pt x="1998006" y="0"/>
                  </a:lnTo>
                  <a:cubicBezTo>
                    <a:pt x="2056083" y="0"/>
                    <a:pt x="2103164" y="47081"/>
                    <a:pt x="2103164" y="105158"/>
                  </a:cubicBezTo>
                  <a:lnTo>
                    <a:pt x="2103164" y="946424"/>
                  </a:lnTo>
                  <a:cubicBezTo>
                    <a:pt x="2103164" y="1004501"/>
                    <a:pt x="2056083" y="1051582"/>
                    <a:pt x="1998006" y="1051582"/>
                  </a:cubicBezTo>
                  <a:lnTo>
                    <a:pt x="105158" y="1051582"/>
                  </a:lnTo>
                  <a:cubicBezTo>
                    <a:pt x="47081" y="1051582"/>
                    <a:pt x="0" y="1004501"/>
                    <a:pt x="0" y="946424"/>
                  </a:cubicBezTo>
                  <a:lnTo>
                    <a:pt x="0" y="1051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000" tIns="107000" rIns="107000" bIns="1070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FY 2015 GS Section IV – ‘Uses’ of Funds</a:t>
              </a:r>
              <a:endParaRPr lang="en-US" sz="2000" kern="1200" dirty="0">
                <a:solidFill>
                  <a:schemeClr val="tx1"/>
                </a:solidFill>
              </a:endParaRPr>
            </a:p>
          </p:txBody>
        </p:sp>
        <p:sp>
          <p:nvSpPr>
            <p:cNvPr id="29" name="Freeform 28"/>
            <p:cNvSpPr/>
            <p:nvPr/>
          </p:nvSpPr>
          <p:spPr>
            <a:xfrm>
              <a:off x="4094677" y="2753998"/>
              <a:ext cx="1169740" cy="368053"/>
            </a:xfrm>
            <a:custGeom>
              <a:avLst/>
              <a:gdLst>
                <a:gd name="connsiteX0" fmla="*/ 0 w 1169740"/>
                <a:gd name="connsiteY0" fmla="*/ 184027 h 368053"/>
                <a:gd name="connsiteX1" fmla="*/ 184027 w 1169740"/>
                <a:gd name="connsiteY1" fmla="*/ 0 h 368053"/>
                <a:gd name="connsiteX2" fmla="*/ 184027 w 1169740"/>
                <a:gd name="connsiteY2" fmla="*/ 73611 h 368053"/>
                <a:gd name="connsiteX3" fmla="*/ 985714 w 1169740"/>
                <a:gd name="connsiteY3" fmla="*/ 73611 h 368053"/>
                <a:gd name="connsiteX4" fmla="*/ 985714 w 1169740"/>
                <a:gd name="connsiteY4" fmla="*/ 0 h 368053"/>
                <a:gd name="connsiteX5" fmla="*/ 1169740 w 1169740"/>
                <a:gd name="connsiteY5" fmla="*/ 184027 h 368053"/>
                <a:gd name="connsiteX6" fmla="*/ 985714 w 1169740"/>
                <a:gd name="connsiteY6" fmla="*/ 368053 h 368053"/>
                <a:gd name="connsiteX7" fmla="*/ 985714 w 1169740"/>
                <a:gd name="connsiteY7" fmla="*/ 294442 h 368053"/>
                <a:gd name="connsiteX8" fmla="*/ 184027 w 1169740"/>
                <a:gd name="connsiteY8" fmla="*/ 294442 h 368053"/>
                <a:gd name="connsiteX9" fmla="*/ 184027 w 1169740"/>
                <a:gd name="connsiteY9" fmla="*/ 368053 h 368053"/>
                <a:gd name="connsiteX10" fmla="*/ 0 w 1169740"/>
                <a:gd name="connsiteY10" fmla="*/ 184027 h 3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740" h="368053">
                  <a:moveTo>
                    <a:pt x="0" y="184027"/>
                  </a:moveTo>
                  <a:lnTo>
                    <a:pt x="184027" y="0"/>
                  </a:lnTo>
                  <a:lnTo>
                    <a:pt x="184027" y="73611"/>
                  </a:lnTo>
                  <a:lnTo>
                    <a:pt x="985714" y="73611"/>
                  </a:lnTo>
                  <a:lnTo>
                    <a:pt x="985714" y="0"/>
                  </a:lnTo>
                  <a:lnTo>
                    <a:pt x="1169740" y="184027"/>
                  </a:lnTo>
                  <a:lnTo>
                    <a:pt x="985714" y="368053"/>
                  </a:lnTo>
                  <a:lnTo>
                    <a:pt x="985714" y="294442"/>
                  </a:lnTo>
                  <a:lnTo>
                    <a:pt x="184027" y="294442"/>
                  </a:lnTo>
                  <a:lnTo>
                    <a:pt x="184027" y="368053"/>
                  </a:lnTo>
                  <a:lnTo>
                    <a:pt x="0" y="18402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0415" tIns="73610" rIns="110416" bIns="73611" numCol="1" spcCol="1270" anchor="ctr" anchorCtr="0">
              <a:noAutofit/>
            </a:bodyPr>
            <a:lstStyle/>
            <a:p>
              <a:pPr lvl="0" algn="ctr" defTabSz="666750">
                <a:lnSpc>
                  <a:spcPct val="90000"/>
                </a:lnSpc>
                <a:spcBef>
                  <a:spcPct val="0"/>
                </a:spcBef>
                <a:spcAft>
                  <a:spcPct val="35000"/>
                </a:spcAft>
              </a:pPr>
              <a:endParaRPr lang="en-US" sz="1500" kern="1200"/>
            </a:p>
          </p:txBody>
        </p:sp>
      </p:grpSp>
      <p:sp>
        <p:nvSpPr>
          <p:cNvPr id="13" name="TextBox 12"/>
          <p:cNvSpPr txBox="1"/>
          <p:nvPr/>
        </p:nvSpPr>
        <p:spPr>
          <a:xfrm rot="18016176">
            <a:off x="5188190" y="3926315"/>
            <a:ext cx="1463503"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Pre-populated</a:t>
            </a:r>
          </a:p>
        </p:txBody>
      </p:sp>
    </p:spTree>
    <p:extLst>
      <p:ext uri="{BB962C8B-B14F-4D97-AF65-F5344CB8AC3E}">
        <p14:creationId xmlns:p14="http://schemas.microsoft.com/office/powerpoint/2010/main" val="1361452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#2 – Carryover from FY 2015</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34</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374904" y="1693494"/>
            <a:ext cx="8305800" cy="451680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28548" indent="0">
              <a:lnSpc>
                <a:spcPct val="90000"/>
              </a:lnSpc>
              <a:spcBef>
                <a:spcPts val="0"/>
              </a:spcBef>
              <a:spcAft>
                <a:spcPts val="0"/>
              </a:spcAft>
              <a:buNone/>
            </a:pPr>
            <a:r>
              <a:rPr lang="en-US" sz="2800" b="1" dirty="0"/>
              <a:t>Note: Carryover from FY </a:t>
            </a:r>
            <a:r>
              <a:rPr lang="en-US" sz="2800" b="1" dirty="0" smtClean="0"/>
              <a:t>2015 </a:t>
            </a:r>
            <a:r>
              <a:rPr lang="en-US" sz="2800" b="1" dirty="0"/>
              <a:t>should </a:t>
            </a:r>
            <a:r>
              <a:rPr lang="en-US" sz="2800" b="1" u="sng" dirty="0"/>
              <a:t>not</a:t>
            </a:r>
            <a:r>
              <a:rPr lang="en-US" sz="2800" b="1" dirty="0"/>
              <a:t> include funds obligated in FY </a:t>
            </a:r>
            <a:r>
              <a:rPr lang="en-US" sz="2800" b="1" dirty="0" smtClean="0"/>
              <a:t>2015 </a:t>
            </a:r>
            <a:r>
              <a:rPr lang="en-US" sz="2800" b="1" dirty="0"/>
              <a:t>but not used until FY </a:t>
            </a:r>
            <a:r>
              <a:rPr lang="en-US" sz="2800" b="1" dirty="0" smtClean="0"/>
              <a:t>2016.</a:t>
            </a:r>
            <a:endParaRPr lang="en-US" sz="2800" b="1" dirty="0"/>
          </a:p>
          <a:p>
            <a:pPr marL="228548" indent="0">
              <a:lnSpc>
                <a:spcPct val="90000"/>
              </a:lnSpc>
              <a:spcBef>
                <a:spcPts val="0"/>
              </a:spcBef>
              <a:spcAft>
                <a:spcPts val="0"/>
              </a:spcAft>
              <a:buNone/>
            </a:pPr>
            <a:endParaRPr lang="en-US" sz="2400" dirty="0"/>
          </a:p>
          <a:p>
            <a:pPr marL="685643" indent="-457095">
              <a:lnSpc>
                <a:spcPct val="90000"/>
              </a:lnSpc>
              <a:spcBef>
                <a:spcPts val="0"/>
              </a:spcBef>
              <a:spcAft>
                <a:spcPts val="0"/>
              </a:spcAft>
            </a:pPr>
            <a:r>
              <a:rPr lang="en-US" sz="2400" dirty="0"/>
              <a:t>Carryover amounts should only include </a:t>
            </a:r>
            <a:r>
              <a:rPr lang="en-US" sz="2400" b="1" dirty="0"/>
              <a:t>unobligated </a:t>
            </a:r>
            <a:r>
              <a:rPr lang="en-US" sz="2400" dirty="0"/>
              <a:t>FY </a:t>
            </a:r>
            <a:r>
              <a:rPr lang="en-US" sz="2400" dirty="0" smtClean="0"/>
              <a:t>2015 </a:t>
            </a:r>
            <a:r>
              <a:rPr lang="en-US" sz="2400" dirty="0"/>
              <a:t>funds.</a:t>
            </a:r>
          </a:p>
          <a:p>
            <a:pPr marL="0" indent="0">
              <a:buFont typeface="Wingdings 2"/>
              <a:buNone/>
            </a:pPr>
            <a:endParaRPr lang="en-US" dirty="0"/>
          </a:p>
        </p:txBody>
      </p:sp>
    </p:spTree>
    <p:extLst>
      <p:ext uri="{BB962C8B-B14F-4D97-AF65-F5344CB8AC3E}">
        <p14:creationId xmlns:p14="http://schemas.microsoft.com/office/powerpoint/2010/main" val="4019455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#2 – Questions</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35</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374904" y="2165934"/>
            <a:ext cx="8305800" cy="136857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lnSpc>
                <a:spcPct val="90000"/>
              </a:lnSpc>
              <a:spcBef>
                <a:spcPts val="0"/>
              </a:spcBef>
              <a:buNone/>
            </a:pPr>
            <a:r>
              <a:rPr lang="en-US" sz="2800" b="1" dirty="0"/>
              <a:t>Grantee Questions regarding </a:t>
            </a:r>
            <a:r>
              <a:rPr lang="en-US" sz="2800" b="1" dirty="0" smtClean="0"/>
              <a:t>‘Section III – Estimated Sources </a:t>
            </a:r>
            <a:r>
              <a:rPr lang="en-US" sz="2800" b="1" dirty="0"/>
              <a:t>of </a:t>
            </a:r>
            <a:r>
              <a:rPr lang="en-US" sz="2800" b="1" dirty="0" smtClean="0"/>
              <a:t>LIHEAP Funds</a:t>
            </a:r>
            <a:r>
              <a:rPr lang="en-US" sz="2800" b="1" dirty="0"/>
              <a:t>’ </a:t>
            </a:r>
            <a:r>
              <a:rPr lang="en-US" sz="2800" b="1" dirty="0" smtClean="0"/>
              <a:t>of </a:t>
            </a:r>
            <a:r>
              <a:rPr lang="en-US" sz="2800" b="1" dirty="0"/>
              <a:t>the </a:t>
            </a:r>
            <a:r>
              <a:rPr lang="en-US" sz="2800" b="1" dirty="0" smtClean="0"/>
              <a:t>LIHEAP Grantee Survey?</a:t>
            </a:r>
            <a:endParaRPr lang="en-US" sz="2800" b="1" dirty="0"/>
          </a:p>
          <a:p>
            <a:pPr marL="0" indent="0">
              <a:buFont typeface="Wingdings 2"/>
              <a:buNone/>
            </a:pPr>
            <a:endParaRPr lang="en-US" dirty="0"/>
          </a:p>
        </p:txBody>
      </p:sp>
    </p:spTree>
    <p:extLst>
      <p:ext uri="{BB962C8B-B14F-4D97-AF65-F5344CB8AC3E}">
        <p14:creationId xmlns:p14="http://schemas.microsoft.com/office/powerpoint/2010/main" val="1907257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b" anchorCtr="0">
            <a:normAutofit/>
          </a:bodyPr>
          <a:lstStyle/>
          <a:p>
            <a:r>
              <a:rPr lang="en-US" dirty="0" err="1" smtClean="0"/>
              <a:t>GoToWebinar</a:t>
            </a:r>
            <a:r>
              <a:rPr lang="en-US" dirty="0" smtClean="0"/>
              <a:t> – Asking a Question</a:t>
            </a:r>
            <a:endParaRPr lang="en-US"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36</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smtClean="0"/>
              <a:t>If you wish to call in and ask a question, you MUST call in by phone rather than connect your audio through your computer</a:t>
            </a:r>
            <a:endParaRPr lang="en-US" dirty="0"/>
          </a:p>
        </p:txBody>
      </p:sp>
    </p:spTree>
    <p:extLst>
      <p:ext uri="{BB962C8B-B14F-4D97-AF65-F5344CB8AC3E}">
        <p14:creationId xmlns:p14="http://schemas.microsoft.com/office/powerpoint/2010/main" val="2091634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#3 – Uses of Funds</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37</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374904" y="1693494"/>
            <a:ext cx="8305800" cy="4516806"/>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90000"/>
              </a:lnSpc>
              <a:spcBef>
                <a:spcPts val="0"/>
              </a:spcBef>
              <a:spcAft>
                <a:spcPts val="600"/>
              </a:spcAft>
              <a:buNone/>
            </a:pPr>
            <a:r>
              <a:rPr lang="en-US" b="1" dirty="0" smtClean="0"/>
              <a:t>‘Section IV – Estimated Uses </a:t>
            </a:r>
            <a:r>
              <a:rPr lang="en-US" b="1" dirty="0"/>
              <a:t>of </a:t>
            </a:r>
            <a:r>
              <a:rPr lang="en-US" b="1" dirty="0" smtClean="0"/>
              <a:t>LIHEAP Funds’ </a:t>
            </a:r>
            <a:r>
              <a:rPr lang="en-US" b="1" dirty="0"/>
              <a:t>of the </a:t>
            </a:r>
            <a:r>
              <a:rPr lang="en-US" b="1" dirty="0" smtClean="0"/>
              <a:t>LIHEAP Grantee </a:t>
            </a:r>
            <a:r>
              <a:rPr lang="en-US" b="1" dirty="0"/>
              <a:t>Survey </a:t>
            </a:r>
            <a:r>
              <a:rPr lang="en-US" b="1" dirty="0" smtClean="0"/>
              <a:t>Form</a:t>
            </a:r>
          </a:p>
          <a:p>
            <a:pPr marL="0" indent="0">
              <a:lnSpc>
                <a:spcPct val="90000"/>
              </a:lnSpc>
              <a:spcBef>
                <a:spcPts val="0"/>
              </a:spcBef>
              <a:spcAft>
                <a:spcPts val="600"/>
              </a:spcAft>
              <a:buNone/>
            </a:pPr>
            <a:r>
              <a:rPr lang="en-US" b="1" dirty="0" smtClean="0"/>
              <a:t> </a:t>
            </a:r>
            <a:endParaRPr lang="en-US" b="1" dirty="0"/>
          </a:p>
          <a:p>
            <a:pPr>
              <a:lnSpc>
                <a:spcPct val="90000"/>
              </a:lnSpc>
              <a:spcBef>
                <a:spcPts val="0"/>
              </a:spcBef>
              <a:spcAft>
                <a:spcPts val="600"/>
              </a:spcAft>
              <a:buFont typeface="Arial" panose="020B0604020202020204" pitchFamily="34" charset="0"/>
              <a:buChar char="•"/>
            </a:pPr>
            <a:r>
              <a:rPr lang="en-US" dirty="0"/>
              <a:t>Review of important </a:t>
            </a:r>
            <a:r>
              <a:rPr lang="en-US" dirty="0" smtClean="0"/>
              <a:t>items:</a:t>
            </a:r>
          </a:p>
          <a:p>
            <a:pPr lvl="1">
              <a:lnSpc>
                <a:spcPct val="90000"/>
              </a:lnSpc>
              <a:spcBef>
                <a:spcPts val="0"/>
              </a:spcBef>
              <a:spcAft>
                <a:spcPts val="600"/>
              </a:spcAft>
              <a:buFont typeface="Arial" panose="020B0604020202020204" pitchFamily="34" charset="0"/>
              <a:buChar char="•"/>
            </a:pPr>
            <a:r>
              <a:rPr lang="en-US" b="1" dirty="0" smtClean="0"/>
              <a:t>Nominal </a:t>
            </a:r>
            <a:r>
              <a:rPr lang="en-US" b="1" dirty="0"/>
              <a:t>benefits </a:t>
            </a:r>
            <a:r>
              <a:rPr lang="en-US" b="1" dirty="0" smtClean="0"/>
              <a:t>reporting</a:t>
            </a:r>
          </a:p>
          <a:p>
            <a:pPr lvl="1">
              <a:lnSpc>
                <a:spcPct val="90000"/>
              </a:lnSpc>
              <a:spcBef>
                <a:spcPts val="0"/>
              </a:spcBef>
              <a:spcAft>
                <a:spcPts val="600"/>
              </a:spcAft>
              <a:buFont typeface="Arial" panose="020B0604020202020204" pitchFamily="34" charset="0"/>
              <a:buChar char="•"/>
            </a:pPr>
            <a:r>
              <a:rPr lang="en-US" b="1" dirty="0" smtClean="0"/>
              <a:t>Question </a:t>
            </a:r>
            <a:r>
              <a:rPr lang="en-US" b="1" dirty="0"/>
              <a:t>1: Obligation of </a:t>
            </a:r>
            <a:r>
              <a:rPr lang="en-US" b="1" dirty="0" smtClean="0"/>
              <a:t>funds</a:t>
            </a:r>
          </a:p>
          <a:p>
            <a:pPr lvl="1">
              <a:lnSpc>
                <a:spcPct val="90000"/>
              </a:lnSpc>
              <a:spcBef>
                <a:spcPts val="0"/>
              </a:spcBef>
              <a:spcAft>
                <a:spcPts val="600"/>
              </a:spcAft>
              <a:buFont typeface="Arial" panose="020B0604020202020204" pitchFamily="34" charset="0"/>
              <a:buChar char="•"/>
            </a:pPr>
            <a:r>
              <a:rPr lang="en-US" b="1" dirty="0" smtClean="0"/>
              <a:t>Average </a:t>
            </a:r>
            <a:r>
              <a:rPr lang="en-US" b="1" dirty="0"/>
              <a:t>benefit </a:t>
            </a:r>
            <a:r>
              <a:rPr lang="en-US" b="1" dirty="0" smtClean="0"/>
              <a:t>reporting</a:t>
            </a:r>
          </a:p>
          <a:p>
            <a:pPr lvl="1">
              <a:lnSpc>
                <a:spcPct val="90000"/>
              </a:lnSpc>
              <a:spcBef>
                <a:spcPts val="0"/>
              </a:spcBef>
              <a:spcAft>
                <a:spcPts val="600"/>
              </a:spcAft>
              <a:buFont typeface="Arial" panose="020B0604020202020204" pitchFamily="34" charset="0"/>
              <a:buChar char="•"/>
            </a:pPr>
            <a:r>
              <a:rPr lang="en-US" b="1" dirty="0" smtClean="0"/>
              <a:t>Question </a:t>
            </a:r>
            <a:r>
              <a:rPr lang="en-US" b="1" dirty="0"/>
              <a:t>2: Average benefit </a:t>
            </a:r>
            <a:r>
              <a:rPr lang="en-US" b="1" dirty="0" smtClean="0"/>
              <a:t>calculation</a:t>
            </a:r>
          </a:p>
          <a:p>
            <a:pPr lvl="1">
              <a:lnSpc>
                <a:spcPct val="90000"/>
              </a:lnSpc>
              <a:spcBef>
                <a:spcPts val="0"/>
              </a:spcBef>
              <a:spcAft>
                <a:spcPts val="600"/>
              </a:spcAft>
              <a:buFont typeface="Arial" panose="020B0604020202020204" pitchFamily="34" charset="0"/>
              <a:buChar char="•"/>
            </a:pPr>
            <a:r>
              <a:rPr lang="en-US" b="1" dirty="0" smtClean="0">
                <a:solidFill>
                  <a:srgbClr val="C00000"/>
                </a:solidFill>
              </a:rPr>
              <a:t>REQUIRED</a:t>
            </a:r>
            <a:r>
              <a:rPr lang="en-US" b="1" dirty="0" smtClean="0"/>
              <a:t>:  </a:t>
            </a:r>
            <a:r>
              <a:rPr lang="en-US" b="1" dirty="0"/>
              <a:t>Average benefit by main heating </a:t>
            </a:r>
            <a:r>
              <a:rPr lang="en-US" b="1" dirty="0" smtClean="0"/>
              <a:t>fuel</a:t>
            </a:r>
          </a:p>
          <a:p>
            <a:pPr lvl="1">
              <a:lnSpc>
                <a:spcPct val="90000"/>
              </a:lnSpc>
              <a:spcBef>
                <a:spcPts val="0"/>
              </a:spcBef>
              <a:spcAft>
                <a:spcPts val="600"/>
              </a:spcAft>
              <a:buFont typeface="Arial" panose="020B0604020202020204" pitchFamily="34" charset="0"/>
              <a:buChar char="•"/>
            </a:pPr>
            <a:endParaRPr lang="en-US" b="1" dirty="0" smtClean="0"/>
          </a:p>
          <a:p>
            <a:pPr>
              <a:lnSpc>
                <a:spcPct val="90000"/>
              </a:lnSpc>
              <a:spcBef>
                <a:spcPts val="0"/>
              </a:spcBef>
              <a:spcAft>
                <a:spcPts val="600"/>
              </a:spcAft>
              <a:buFont typeface="Arial" panose="020B0604020202020204" pitchFamily="34" charset="0"/>
              <a:buChar char="•"/>
            </a:pPr>
            <a:r>
              <a:rPr lang="en-US" dirty="0" smtClean="0"/>
              <a:t>Common Issues</a:t>
            </a:r>
          </a:p>
          <a:p>
            <a:pPr>
              <a:lnSpc>
                <a:spcPct val="90000"/>
              </a:lnSpc>
              <a:spcBef>
                <a:spcPts val="0"/>
              </a:spcBef>
              <a:spcAft>
                <a:spcPts val="600"/>
              </a:spcAft>
              <a:buFont typeface="Arial" panose="020B0604020202020204" pitchFamily="34" charset="0"/>
              <a:buChar char="•"/>
            </a:pPr>
            <a:endParaRPr lang="en-US" dirty="0" smtClean="0"/>
          </a:p>
          <a:p>
            <a:pPr>
              <a:lnSpc>
                <a:spcPct val="90000"/>
              </a:lnSpc>
              <a:spcBef>
                <a:spcPts val="0"/>
              </a:spcBef>
              <a:spcAft>
                <a:spcPts val="600"/>
              </a:spcAft>
              <a:buFont typeface="Arial" panose="020B0604020202020204" pitchFamily="34" charset="0"/>
              <a:buChar char="•"/>
            </a:pPr>
            <a:r>
              <a:rPr lang="en-US" dirty="0" smtClean="0"/>
              <a:t>Carryover </a:t>
            </a:r>
            <a:r>
              <a:rPr lang="en-US" dirty="0"/>
              <a:t>to FY </a:t>
            </a:r>
            <a:r>
              <a:rPr lang="en-US" dirty="0" smtClean="0"/>
              <a:t>2017</a:t>
            </a:r>
            <a:endParaRPr lang="en-US" dirty="0"/>
          </a:p>
          <a:p>
            <a:pPr marL="0" indent="0">
              <a:buFont typeface="Wingdings 2"/>
              <a:buNone/>
            </a:pPr>
            <a:endParaRPr lang="en-US" dirty="0"/>
          </a:p>
        </p:txBody>
      </p:sp>
    </p:spTree>
    <p:extLst>
      <p:ext uri="{BB962C8B-B14F-4D97-AF65-F5344CB8AC3E}">
        <p14:creationId xmlns:p14="http://schemas.microsoft.com/office/powerpoint/2010/main" val="2052845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52" b="12222"/>
          <a:stretch/>
        </p:blipFill>
        <p:spPr>
          <a:xfrm>
            <a:off x="1117633" y="3429000"/>
            <a:ext cx="5678519" cy="3238500"/>
          </a:xfrm>
          <a:prstGeom prst="rect">
            <a:avLst/>
          </a:prstGeom>
        </p:spPr>
      </p:pic>
      <p:sp>
        <p:nvSpPr>
          <p:cNvPr id="7" name="Title 6"/>
          <p:cNvSpPr>
            <a:spLocks noGrp="1"/>
          </p:cNvSpPr>
          <p:nvPr>
            <p:ph type="title"/>
          </p:nvPr>
        </p:nvSpPr>
        <p:spPr/>
        <p:txBody>
          <a:bodyPr>
            <a:normAutofit/>
          </a:bodyPr>
          <a:lstStyle/>
          <a:p>
            <a:r>
              <a:rPr lang="en-US" dirty="0" smtClean="0"/>
              <a:t>Topic #3 – Nominal Benefits</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38</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5" y="1438820"/>
            <a:ext cx="8845296" cy="2095690"/>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90000"/>
              </a:lnSpc>
              <a:spcBef>
                <a:spcPts val="0"/>
              </a:spcBef>
              <a:spcAft>
                <a:spcPts val="600"/>
              </a:spcAft>
              <a:buNone/>
            </a:pPr>
            <a:r>
              <a:rPr lang="en-US" sz="2800" b="1" dirty="0">
                <a:solidFill>
                  <a:srgbClr val="C00000"/>
                </a:solidFill>
              </a:rPr>
              <a:t>Item #1:  </a:t>
            </a:r>
            <a:r>
              <a:rPr lang="en-US" sz="2800" b="1" dirty="0"/>
              <a:t>Nominal Payments</a:t>
            </a:r>
          </a:p>
          <a:p>
            <a:pPr>
              <a:lnSpc>
                <a:spcPct val="90000"/>
              </a:lnSpc>
              <a:spcBef>
                <a:spcPts val="0"/>
              </a:spcBef>
              <a:spcAft>
                <a:spcPts val="600"/>
              </a:spcAft>
            </a:pPr>
            <a:r>
              <a:rPr lang="en-US" sz="2400" dirty="0"/>
              <a:t>The </a:t>
            </a:r>
            <a:r>
              <a:rPr lang="en-US" sz="2400" dirty="0" smtClean="0"/>
              <a:t>LIHEAP Grantee </a:t>
            </a:r>
            <a:r>
              <a:rPr lang="en-US" sz="2400" dirty="0"/>
              <a:t>Survey section of the </a:t>
            </a:r>
            <a:r>
              <a:rPr lang="en-US" sz="2400" dirty="0" smtClean="0"/>
              <a:t>LIHEAP Performance </a:t>
            </a:r>
            <a:r>
              <a:rPr lang="en-US" sz="2400" dirty="0"/>
              <a:t>Data Form includes a separate field to capture </a:t>
            </a:r>
            <a:r>
              <a:rPr lang="en-US" sz="2400" b="1" dirty="0"/>
              <a:t>nominal payments (any </a:t>
            </a:r>
            <a:r>
              <a:rPr lang="en-US" sz="2400" b="1" dirty="0" smtClean="0"/>
              <a:t>nominal LIHEAP benefit received by SNAP households)</a:t>
            </a:r>
          </a:p>
          <a:p>
            <a:pPr lvl="1">
              <a:lnSpc>
                <a:spcPct val="90000"/>
              </a:lnSpc>
              <a:spcBef>
                <a:spcPts val="0"/>
              </a:spcBef>
              <a:spcAft>
                <a:spcPts val="600"/>
              </a:spcAft>
            </a:pPr>
            <a:r>
              <a:rPr lang="en-US" sz="2200" i="1" dirty="0" smtClean="0"/>
              <a:t>Grantees </a:t>
            </a:r>
            <a:r>
              <a:rPr lang="en-US" sz="2200" i="1" dirty="0"/>
              <a:t>should report the total amount of funds obligated to nominal payments </a:t>
            </a:r>
            <a:r>
              <a:rPr lang="en-US" sz="2200" i="1" u="sng" dirty="0"/>
              <a:t>only</a:t>
            </a:r>
            <a:r>
              <a:rPr lang="en-US" sz="2200" i="1" dirty="0"/>
              <a:t> in this line</a:t>
            </a:r>
          </a:p>
          <a:p>
            <a:pPr marL="0" indent="0">
              <a:buFont typeface="Wingdings 2"/>
              <a:buNone/>
            </a:pPr>
            <a:endParaRPr lang="en-US" dirty="0"/>
          </a:p>
        </p:txBody>
      </p:sp>
      <p:sp>
        <p:nvSpPr>
          <p:cNvPr id="9" name="Rectangle 8"/>
          <p:cNvSpPr>
            <a:spLocks noChangeArrowheads="1"/>
          </p:cNvSpPr>
          <p:nvPr/>
        </p:nvSpPr>
        <p:spPr bwMode="auto">
          <a:xfrm flipV="1">
            <a:off x="1117633" y="6350327"/>
            <a:ext cx="5678519" cy="152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782303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Topic #3 – Question 1: Obligation of Funds</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39</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5" y="1438820"/>
            <a:ext cx="8737728" cy="3504936"/>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90000"/>
              </a:lnSpc>
              <a:spcBef>
                <a:spcPts val="0"/>
              </a:spcBef>
              <a:spcAft>
                <a:spcPts val="0"/>
              </a:spcAft>
              <a:buNone/>
            </a:pPr>
            <a:r>
              <a:rPr lang="en-US" sz="3200" b="1" dirty="0">
                <a:solidFill>
                  <a:srgbClr val="C00000"/>
                </a:solidFill>
              </a:rPr>
              <a:t>Item #2:  </a:t>
            </a:r>
            <a:r>
              <a:rPr lang="en-US" sz="3200" b="1" dirty="0"/>
              <a:t>Question 1 – Obligation of funds</a:t>
            </a:r>
          </a:p>
          <a:p>
            <a:pPr marL="288858" indent="-288858">
              <a:lnSpc>
                <a:spcPct val="90000"/>
              </a:lnSpc>
              <a:spcBef>
                <a:spcPts val="0"/>
              </a:spcBef>
              <a:spcAft>
                <a:spcPts val="0"/>
              </a:spcAft>
            </a:pPr>
            <a:endParaRPr lang="en-US" sz="2800" dirty="0"/>
          </a:p>
          <a:p>
            <a:pPr marL="288858" indent="-288858">
              <a:lnSpc>
                <a:spcPct val="90000"/>
              </a:lnSpc>
              <a:spcBef>
                <a:spcPts val="0"/>
              </a:spcBef>
              <a:spcAft>
                <a:spcPts val="0"/>
              </a:spcAft>
            </a:pPr>
            <a:r>
              <a:rPr lang="en-US" sz="2800" dirty="0"/>
              <a:t>The </a:t>
            </a:r>
            <a:r>
              <a:rPr lang="en-US" sz="2800" dirty="0" smtClean="0"/>
              <a:t>LIHEAP Grantee </a:t>
            </a:r>
            <a:r>
              <a:rPr lang="en-US" sz="2800" dirty="0"/>
              <a:t>Survey section of the </a:t>
            </a:r>
            <a:r>
              <a:rPr lang="en-US" sz="2800" dirty="0" smtClean="0"/>
              <a:t>LIHEAP Performance </a:t>
            </a:r>
            <a:r>
              <a:rPr lang="en-US" sz="2800" dirty="0"/>
              <a:t>Data Form includes a question to capture information on whether funds that were obligated in FY </a:t>
            </a:r>
            <a:r>
              <a:rPr lang="en-US" sz="2800" dirty="0" smtClean="0"/>
              <a:t>2016 </a:t>
            </a:r>
            <a:r>
              <a:rPr lang="en-US" sz="2800" dirty="0"/>
              <a:t>were not expended until the subsequent year (FY </a:t>
            </a:r>
            <a:r>
              <a:rPr lang="en-US" sz="2800" dirty="0" smtClean="0"/>
              <a:t>2017).</a:t>
            </a:r>
          </a:p>
          <a:p>
            <a:pPr marL="288858" indent="-288858">
              <a:lnSpc>
                <a:spcPct val="90000"/>
              </a:lnSpc>
              <a:spcBef>
                <a:spcPts val="0"/>
              </a:spcBef>
              <a:spcAft>
                <a:spcPts val="0"/>
              </a:spcAft>
            </a:pPr>
            <a:endParaRPr lang="en-US" sz="2800" i="1" dirty="0"/>
          </a:p>
          <a:p>
            <a:pPr marL="563178" lvl="1" indent="-288858">
              <a:lnSpc>
                <a:spcPct val="90000"/>
              </a:lnSpc>
              <a:spcBef>
                <a:spcPts val="0"/>
              </a:spcBef>
            </a:pPr>
            <a:r>
              <a:rPr lang="en-US" i="1" dirty="0" smtClean="0"/>
              <a:t>Grantees </a:t>
            </a:r>
            <a:r>
              <a:rPr lang="en-US" i="1" dirty="0"/>
              <a:t>should use the drop down menu in this field to select ‘yes’ or ‘no.’ Special cases should be described in the ‘Notes’ field at the end of the Form.</a:t>
            </a:r>
          </a:p>
          <a:p>
            <a:pPr marL="0" indent="0">
              <a:buFont typeface="Wingdings 2"/>
              <a:buNone/>
            </a:pPr>
            <a:endParaRPr lang="en-US" dirty="0"/>
          </a:p>
        </p:txBody>
      </p:sp>
      <p:grpSp>
        <p:nvGrpSpPr>
          <p:cNvPr id="10" name="Group 9"/>
          <p:cNvGrpSpPr/>
          <p:nvPr/>
        </p:nvGrpSpPr>
        <p:grpSpPr>
          <a:xfrm>
            <a:off x="603504" y="4931570"/>
            <a:ext cx="8001000" cy="1066800"/>
            <a:chOff x="762001" y="4868441"/>
            <a:chExt cx="7772400" cy="936011"/>
          </a:xfrm>
        </p:grpSpPr>
        <p:pic>
          <p:nvPicPr>
            <p:cNvPr id="11" name="Picture 10"/>
            <p:cNvPicPr>
              <a:picLocks noChangeAspect="1"/>
            </p:cNvPicPr>
            <p:nvPr/>
          </p:nvPicPr>
          <p:blipFill rotWithShape="1">
            <a:blip r:embed="rId2"/>
            <a:srcRect b="28130"/>
            <a:stretch/>
          </p:blipFill>
          <p:spPr>
            <a:xfrm>
              <a:off x="762001" y="4868441"/>
              <a:ext cx="7772400" cy="936011"/>
            </a:xfrm>
            <a:prstGeom prst="rect">
              <a:avLst/>
            </a:prstGeom>
            <a:ln w="28575">
              <a:solidFill>
                <a:schemeClr val="accent1"/>
              </a:solidFill>
            </a:ln>
          </p:spPr>
        </p:pic>
        <p:sp>
          <p:nvSpPr>
            <p:cNvPr id="12" name="Rectangle 11"/>
            <p:cNvSpPr>
              <a:spLocks noChangeArrowheads="1"/>
            </p:cNvSpPr>
            <p:nvPr/>
          </p:nvSpPr>
          <p:spPr bwMode="auto">
            <a:xfrm flipV="1">
              <a:off x="6757853" y="4868441"/>
              <a:ext cx="592183" cy="26743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8652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Introduction</a:t>
            </a:r>
            <a:endParaRPr lang="en-US" dirty="0"/>
          </a:p>
        </p:txBody>
      </p:sp>
      <p:sp>
        <p:nvSpPr>
          <p:cNvPr id="8" name="Content Placeholder 7"/>
          <p:cNvSpPr>
            <a:spLocks noGrp="1"/>
          </p:cNvSpPr>
          <p:nvPr>
            <p:ph sz="quarter" idx="1"/>
          </p:nvPr>
        </p:nvSpPr>
        <p:spPr>
          <a:xfrm>
            <a:off x="838200" y="1607820"/>
            <a:ext cx="7772400" cy="5219700"/>
          </a:xfrm>
        </p:spPr>
        <p:txBody>
          <a:bodyPr>
            <a:normAutofit lnSpcReduction="10000"/>
          </a:bodyPr>
          <a:lstStyle/>
          <a:p>
            <a:pPr marL="0" indent="0">
              <a:lnSpc>
                <a:spcPct val="90000"/>
              </a:lnSpc>
              <a:spcBef>
                <a:spcPts val="0"/>
              </a:spcBef>
              <a:spcAft>
                <a:spcPts val="0"/>
              </a:spcAft>
              <a:buNone/>
            </a:pPr>
            <a:r>
              <a:rPr lang="en-US" sz="3000" b="1" dirty="0"/>
              <a:t>What is the </a:t>
            </a:r>
            <a:r>
              <a:rPr lang="en-US" sz="3000" b="1" dirty="0" smtClean="0"/>
              <a:t>LIHEAP Performance </a:t>
            </a:r>
            <a:r>
              <a:rPr lang="en-US" sz="3000" b="1" dirty="0"/>
              <a:t>Data Form?</a:t>
            </a:r>
          </a:p>
          <a:p>
            <a:pPr marL="0" indent="0">
              <a:lnSpc>
                <a:spcPct val="90000"/>
              </a:lnSpc>
              <a:spcBef>
                <a:spcPts val="0"/>
              </a:spcBef>
              <a:spcAft>
                <a:spcPts val="0"/>
              </a:spcAft>
              <a:buNone/>
            </a:pPr>
            <a:endParaRPr lang="en-US" sz="3200" dirty="0"/>
          </a:p>
          <a:p>
            <a:pPr>
              <a:lnSpc>
                <a:spcPct val="90000"/>
              </a:lnSpc>
              <a:spcBef>
                <a:spcPts val="0"/>
              </a:spcBef>
              <a:spcAft>
                <a:spcPts val="0"/>
              </a:spcAft>
            </a:pPr>
            <a:r>
              <a:rPr lang="en-US" sz="2800" dirty="0"/>
              <a:t>OMB approved the Form in November of 2014.  </a:t>
            </a:r>
          </a:p>
          <a:p>
            <a:pPr marL="0" indent="0">
              <a:lnSpc>
                <a:spcPct val="90000"/>
              </a:lnSpc>
              <a:spcBef>
                <a:spcPts val="0"/>
              </a:spcBef>
              <a:spcAft>
                <a:spcPts val="0"/>
              </a:spcAft>
              <a:buNone/>
            </a:pPr>
            <a:endParaRPr lang="en-US" sz="2800" dirty="0"/>
          </a:p>
          <a:p>
            <a:pPr>
              <a:lnSpc>
                <a:spcPct val="90000"/>
              </a:lnSpc>
              <a:spcBef>
                <a:spcPts val="0"/>
              </a:spcBef>
              <a:spcAft>
                <a:spcPts val="0"/>
              </a:spcAft>
            </a:pPr>
            <a:r>
              <a:rPr lang="en-US" sz="2800" dirty="0"/>
              <a:t>The Form combines </a:t>
            </a:r>
            <a:r>
              <a:rPr lang="en-US" sz="2800" dirty="0" smtClean="0"/>
              <a:t>the LIHEAP Grantee </a:t>
            </a:r>
            <a:r>
              <a:rPr lang="en-US" sz="2800" dirty="0"/>
              <a:t>Survey and </a:t>
            </a:r>
            <a:r>
              <a:rPr lang="en-US" sz="2800" dirty="0" smtClean="0"/>
              <a:t>the LIHEAP Performance </a:t>
            </a:r>
            <a:r>
              <a:rPr lang="en-US" sz="2800" dirty="0"/>
              <a:t>Measures reporting into one report.</a:t>
            </a:r>
          </a:p>
          <a:p>
            <a:pPr marL="0" indent="0">
              <a:lnSpc>
                <a:spcPct val="90000"/>
              </a:lnSpc>
              <a:spcBef>
                <a:spcPts val="0"/>
              </a:spcBef>
              <a:spcAft>
                <a:spcPts val="0"/>
              </a:spcAft>
              <a:buNone/>
            </a:pPr>
            <a:endParaRPr lang="en-US" sz="2800" dirty="0"/>
          </a:p>
          <a:p>
            <a:pPr>
              <a:lnSpc>
                <a:spcPct val="90000"/>
              </a:lnSpc>
              <a:spcBef>
                <a:spcPts val="0"/>
              </a:spcBef>
              <a:spcAft>
                <a:spcPts val="0"/>
              </a:spcAft>
            </a:pPr>
            <a:r>
              <a:rPr lang="en-US" sz="2800" dirty="0"/>
              <a:t>Three sections of the Form </a:t>
            </a:r>
            <a:r>
              <a:rPr lang="en-US" sz="2800" dirty="0" smtClean="0"/>
              <a:t>include:</a:t>
            </a:r>
          </a:p>
          <a:p>
            <a:pPr lvl="1">
              <a:lnSpc>
                <a:spcPct val="90000"/>
              </a:lnSpc>
              <a:spcBef>
                <a:spcPts val="0"/>
              </a:spcBef>
            </a:pPr>
            <a:r>
              <a:rPr lang="en-US" dirty="0" smtClean="0"/>
              <a:t>LIHEAP Grantee Survey</a:t>
            </a:r>
          </a:p>
          <a:p>
            <a:pPr lvl="1">
              <a:lnSpc>
                <a:spcPct val="90000"/>
              </a:lnSpc>
              <a:spcBef>
                <a:spcPts val="0"/>
              </a:spcBef>
            </a:pPr>
            <a:r>
              <a:rPr lang="en-US" dirty="0" smtClean="0"/>
              <a:t>LIHEAP Performance Measures</a:t>
            </a:r>
          </a:p>
          <a:p>
            <a:pPr lvl="1">
              <a:lnSpc>
                <a:spcPct val="90000"/>
              </a:lnSpc>
              <a:spcBef>
                <a:spcPts val="0"/>
              </a:spcBef>
            </a:pPr>
            <a:r>
              <a:rPr lang="en-US" dirty="0" smtClean="0"/>
              <a:t>Optional Measures</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1838280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Topic #3 – Average Benefit Reporting</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40</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5" y="1438820"/>
            <a:ext cx="8737728" cy="350493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90000"/>
              </a:lnSpc>
              <a:spcBef>
                <a:spcPts val="0"/>
              </a:spcBef>
              <a:spcAft>
                <a:spcPts val="0"/>
              </a:spcAft>
              <a:buNone/>
            </a:pPr>
            <a:r>
              <a:rPr lang="en-US" b="1" dirty="0">
                <a:solidFill>
                  <a:srgbClr val="C00000"/>
                </a:solidFill>
              </a:rPr>
              <a:t>Item #3:  </a:t>
            </a:r>
            <a:r>
              <a:rPr lang="en-US" b="1" dirty="0"/>
              <a:t>Average Benefit Reporting</a:t>
            </a:r>
          </a:p>
          <a:p>
            <a:pPr>
              <a:lnSpc>
                <a:spcPct val="90000"/>
              </a:lnSpc>
              <a:spcBef>
                <a:spcPts val="0"/>
              </a:spcBef>
              <a:spcAft>
                <a:spcPts val="0"/>
              </a:spcAft>
            </a:pPr>
            <a:endParaRPr lang="en-US" sz="800" dirty="0"/>
          </a:p>
          <a:p>
            <a:r>
              <a:rPr lang="en-US" sz="2000" dirty="0"/>
              <a:t>The </a:t>
            </a:r>
            <a:r>
              <a:rPr lang="en-US" sz="2000" dirty="0" smtClean="0"/>
              <a:t>LIHEAP Grantee </a:t>
            </a:r>
            <a:r>
              <a:rPr lang="en-US" sz="2000" dirty="0"/>
              <a:t>Survey section of the </a:t>
            </a:r>
            <a:r>
              <a:rPr lang="en-US" sz="2000" dirty="0" smtClean="0"/>
              <a:t>LIHEAP Performance </a:t>
            </a:r>
            <a:r>
              <a:rPr lang="en-US" sz="2000" dirty="0"/>
              <a:t>Data Form includes a column in which grantees are to report on the “Average Household Benefit” for each type of LIHEAP benefit program operated by the grantee during the fiscal </a:t>
            </a:r>
            <a:r>
              <a:rPr lang="en-US" sz="2000" dirty="0" smtClean="0"/>
              <a:t>year.</a:t>
            </a:r>
          </a:p>
          <a:p>
            <a:pPr lvl="1"/>
            <a:r>
              <a:rPr lang="en-US" sz="1600" b="1" i="1" dirty="0" smtClean="0"/>
              <a:t>For </a:t>
            </a:r>
            <a:r>
              <a:rPr lang="en-US" sz="1600" b="1" i="1" dirty="0"/>
              <a:t>FY </a:t>
            </a:r>
            <a:r>
              <a:rPr lang="en-US" sz="1600" b="1" i="1" dirty="0" smtClean="0"/>
              <a:t>2016, </a:t>
            </a:r>
            <a:r>
              <a:rPr lang="en-US" sz="1600" b="1" i="1" dirty="0"/>
              <a:t>if a grantee’s calculated average household benefit includes funds obligated for benefits </a:t>
            </a:r>
            <a:r>
              <a:rPr lang="en-US" sz="1600" b="1" i="1" u="sng" dirty="0"/>
              <a:t>other</a:t>
            </a:r>
            <a:r>
              <a:rPr lang="en-US" sz="1600" b="1" i="1" dirty="0"/>
              <a:t> than bill payment assistance, the grantee should include a description of the benefit types included in its calculation in the Notes section.</a:t>
            </a:r>
          </a:p>
          <a:p>
            <a:pPr marL="0" indent="0">
              <a:buFont typeface="Wingdings 2"/>
              <a:buNone/>
            </a:pP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58" b="38889"/>
          <a:stretch/>
        </p:blipFill>
        <p:spPr>
          <a:xfrm>
            <a:off x="1952820" y="4093428"/>
            <a:ext cx="4924549" cy="2594972"/>
          </a:xfrm>
          <a:prstGeom prst="rect">
            <a:avLst/>
          </a:prstGeom>
        </p:spPr>
      </p:pic>
      <p:sp>
        <p:nvSpPr>
          <p:cNvPr id="13" name="Rectangle 12"/>
          <p:cNvSpPr>
            <a:spLocks noChangeArrowheads="1"/>
          </p:cNvSpPr>
          <p:nvPr/>
        </p:nvSpPr>
        <p:spPr bwMode="auto">
          <a:xfrm flipV="1">
            <a:off x="5410200" y="4625754"/>
            <a:ext cx="724073" cy="204174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08632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Topic #3 – Question 2: Average Benefit</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41</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5" y="1438820"/>
            <a:ext cx="8737728" cy="3504936"/>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90000"/>
              </a:lnSpc>
              <a:spcBef>
                <a:spcPts val="0"/>
              </a:spcBef>
              <a:spcAft>
                <a:spcPts val="0"/>
              </a:spcAft>
              <a:buNone/>
            </a:pPr>
            <a:r>
              <a:rPr lang="en-US" sz="3600" b="1" dirty="0">
                <a:solidFill>
                  <a:srgbClr val="C00000"/>
                </a:solidFill>
              </a:rPr>
              <a:t>Item #4:  </a:t>
            </a:r>
            <a:r>
              <a:rPr lang="en-US" sz="3600" b="1" dirty="0"/>
              <a:t>Question 2 – Average Benefit Calculation</a:t>
            </a:r>
            <a:endParaRPr lang="en-US" sz="3200" dirty="0"/>
          </a:p>
          <a:p>
            <a:pPr marL="0" indent="0">
              <a:lnSpc>
                <a:spcPct val="90000"/>
              </a:lnSpc>
              <a:spcBef>
                <a:spcPts val="0"/>
              </a:spcBef>
              <a:spcAft>
                <a:spcPts val="0"/>
              </a:spcAft>
              <a:buNone/>
            </a:pPr>
            <a:endParaRPr lang="en-US" sz="3200" dirty="0"/>
          </a:p>
          <a:p>
            <a:pPr>
              <a:lnSpc>
                <a:spcPct val="90000"/>
              </a:lnSpc>
              <a:spcBef>
                <a:spcPts val="0"/>
              </a:spcBef>
              <a:spcAft>
                <a:spcPts val="1200"/>
              </a:spcAft>
            </a:pPr>
            <a:r>
              <a:rPr lang="en-US" sz="3200" dirty="0"/>
              <a:t>The </a:t>
            </a:r>
            <a:r>
              <a:rPr lang="en-US" sz="3200" dirty="0" smtClean="0"/>
              <a:t>LIHEAP Grantee </a:t>
            </a:r>
            <a:r>
              <a:rPr lang="en-US" sz="3200" dirty="0"/>
              <a:t>Survey section of the </a:t>
            </a:r>
            <a:r>
              <a:rPr lang="en-US" sz="3200" dirty="0" smtClean="0"/>
              <a:t>LIHEAP Performance </a:t>
            </a:r>
            <a:r>
              <a:rPr lang="en-US" sz="3200" dirty="0"/>
              <a:t>Data Form includes a question to capture whether the average benefit for one or more types of LIHEAP assistance was estimated, rather than directly calculated, due to difficulties in computing an average benefit because of unique program components. </a:t>
            </a:r>
          </a:p>
          <a:p>
            <a:pPr>
              <a:lnSpc>
                <a:spcPct val="90000"/>
              </a:lnSpc>
              <a:spcBef>
                <a:spcPts val="0"/>
              </a:spcBef>
            </a:pPr>
            <a:r>
              <a:rPr lang="en-US" sz="3200" i="1" dirty="0"/>
              <a:t>Grantees should use the drop down menu in this field to select ‘yes’ or ‘no.’ Special cases should be described in the ‘Notes’ field at the end of the Form.</a:t>
            </a:r>
          </a:p>
          <a:p>
            <a:pPr marL="0" indent="0">
              <a:buFont typeface="Wingdings 2"/>
              <a:buNone/>
            </a:pPr>
            <a:endParaRPr lang="en-US" dirty="0"/>
          </a:p>
        </p:txBody>
      </p:sp>
      <p:grpSp>
        <p:nvGrpSpPr>
          <p:cNvPr id="10" name="Group 9"/>
          <p:cNvGrpSpPr/>
          <p:nvPr/>
        </p:nvGrpSpPr>
        <p:grpSpPr>
          <a:xfrm>
            <a:off x="603504" y="4866000"/>
            <a:ext cx="8001000" cy="1066800"/>
            <a:chOff x="762001" y="4868441"/>
            <a:chExt cx="7772400" cy="936011"/>
          </a:xfrm>
        </p:grpSpPr>
        <p:pic>
          <p:nvPicPr>
            <p:cNvPr id="11" name="Picture 10"/>
            <p:cNvPicPr>
              <a:picLocks noChangeAspect="1"/>
            </p:cNvPicPr>
            <p:nvPr/>
          </p:nvPicPr>
          <p:blipFill rotWithShape="1">
            <a:blip r:embed="rId2"/>
            <a:srcRect b="28130"/>
            <a:stretch/>
          </p:blipFill>
          <p:spPr>
            <a:xfrm>
              <a:off x="762001" y="4868441"/>
              <a:ext cx="7772400" cy="936011"/>
            </a:xfrm>
            <a:prstGeom prst="rect">
              <a:avLst/>
            </a:prstGeom>
            <a:ln w="28575">
              <a:solidFill>
                <a:schemeClr val="accent1"/>
              </a:solidFill>
            </a:ln>
          </p:spPr>
        </p:pic>
        <p:sp>
          <p:nvSpPr>
            <p:cNvPr id="12" name="Rectangle 11"/>
            <p:cNvSpPr>
              <a:spLocks noChangeArrowheads="1"/>
            </p:cNvSpPr>
            <p:nvPr/>
          </p:nvSpPr>
          <p:spPr bwMode="auto">
            <a:xfrm flipV="1">
              <a:off x="6763774" y="5175987"/>
              <a:ext cx="592183" cy="26743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799788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Topic #3 – Average Benefit, by main heat</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42</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5" y="1438820"/>
            <a:ext cx="8737728" cy="4659422"/>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90000"/>
              </a:lnSpc>
              <a:spcBef>
                <a:spcPts val="0"/>
              </a:spcBef>
              <a:spcAft>
                <a:spcPts val="0"/>
              </a:spcAft>
              <a:buNone/>
            </a:pPr>
            <a:r>
              <a:rPr lang="en-US" sz="2400" b="1" dirty="0">
                <a:solidFill>
                  <a:srgbClr val="C00000"/>
                </a:solidFill>
              </a:rPr>
              <a:t>Item #5: </a:t>
            </a:r>
            <a:r>
              <a:rPr lang="en-US" sz="2400" b="1" dirty="0"/>
              <a:t>Bill Payment-assisted average annual Total LIHEAP Benefit per household (including heating, cooling, crisis, and supplemental assistance) </a:t>
            </a:r>
            <a:r>
              <a:rPr lang="en-US" sz="2400" b="1" dirty="0" smtClean="0">
                <a:solidFill>
                  <a:srgbClr val="C00000"/>
                </a:solidFill>
                <a:effectLst>
                  <a:glow rad="63500">
                    <a:schemeClr val="accent2">
                      <a:satMod val="175000"/>
                      <a:alpha val="40000"/>
                    </a:schemeClr>
                  </a:glow>
                </a:effectLst>
              </a:rPr>
              <a:t>MANDATORY </a:t>
            </a:r>
            <a:r>
              <a:rPr lang="en-US" sz="2400" b="1" dirty="0">
                <a:solidFill>
                  <a:srgbClr val="C00000"/>
                </a:solidFill>
                <a:effectLst>
                  <a:glow rad="63500">
                    <a:schemeClr val="accent2">
                      <a:satMod val="175000"/>
                      <a:alpha val="40000"/>
                    </a:schemeClr>
                  </a:glow>
                </a:effectLst>
              </a:rPr>
              <a:t>FOR FY </a:t>
            </a:r>
            <a:r>
              <a:rPr lang="en-US" sz="2400" b="1" dirty="0" smtClean="0">
                <a:solidFill>
                  <a:srgbClr val="C00000"/>
                </a:solidFill>
                <a:effectLst>
                  <a:glow rad="63500">
                    <a:schemeClr val="accent2">
                      <a:satMod val="175000"/>
                      <a:alpha val="40000"/>
                    </a:schemeClr>
                  </a:glow>
                </a:effectLst>
              </a:rPr>
              <a:t>2016</a:t>
            </a:r>
            <a:endParaRPr lang="en-US" sz="2400" b="1" dirty="0">
              <a:solidFill>
                <a:srgbClr val="C00000"/>
              </a:solidFill>
              <a:effectLst>
                <a:glow rad="63500">
                  <a:schemeClr val="accent2">
                    <a:satMod val="175000"/>
                    <a:alpha val="40000"/>
                  </a:schemeClr>
                </a:glow>
              </a:effectLst>
            </a:endParaRPr>
          </a:p>
          <a:p>
            <a:pPr marL="0" indent="0">
              <a:lnSpc>
                <a:spcPct val="90000"/>
              </a:lnSpc>
              <a:spcBef>
                <a:spcPts val="0"/>
              </a:spcBef>
              <a:spcAft>
                <a:spcPts val="0"/>
              </a:spcAft>
              <a:buNone/>
            </a:pPr>
            <a:endParaRPr lang="en-US" sz="2800" b="1" dirty="0">
              <a:solidFill>
                <a:srgbClr val="C00000"/>
              </a:solidFill>
            </a:endParaRPr>
          </a:p>
          <a:p>
            <a:pPr>
              <a:lnSpc>
                <a:spcPct val="90000"/>
              </a:lnSpc>
              <a:spcBef>
                <a:spcPts val="0"/>
              </a:spcBef>
              <a:spcAft>
                <a:spcPts val="0"/>
              </a:spcAft>
            </a:pPr>
            <a:r>
              <a:rPr lang="en-US" sz="2200" dirty="0"/>
              <a:t>The </a:t>
            </a:r>
            <a:r>
              <a:rPr lang="en-US" sz="2200" dirty="0" smtClean="0"/>
              <a:t>LIHEAP Grantee </a:t>
            </a:r>
            <a:r>
              <a:rPr lang="en-US" sz="2200" dirty="0"/>
              <a:t>Survey section of the </a:t>
            </a:r>
            <a:r>
              <a:rPr lang="en-US" sz="2200" dirty="0" smtClean="0"/>
              <a:t>LIHEAP Performance </a:t>
            </a:r>
            <a:r>
              <a:rPr lang="en-US" sz="2200" dirty="0"/>
              <a:t>Data Form includes a</a:t>
            </a:r>
            <a:r>
              <a:rPr lang="en-US" sz="2200" dirty="0">
                <a:solidFill>
                  <a:srgbClr val="7030A0"/>
                </a:solidFill>
              </a:rPr>
              <a:t> </a:t>
            </a:r>
            <a:r>
              <a:rPr lang="en-US" sz="2200" dirty="0"/>
              <a:t>line for grantees to report the bill payment-assisted average annual total LIHEAP benefit per </a:t>
            </a:r>
            <a:r>
              <a:rPr lang="en-US" sz="2200" dirty="0" smtClean="0"/>
              <a:t>household.</a:t>
            </a:r>
          </a:p>
          <a:p>
            <a:pPr lvl="1">
              <a:lnSpc>
                <a:spcPct val="90000"/>
              </a:lnSpc>
              <a:spcBef>
                <a:spcPts val="0"/>
              </a:spcBef>
            </a:pPr>
            <a:r>
              <a:rPr lang="en-US" sz="2000" dirty="0" smtClean="0"/>
              <a:t>Grantees </a:t>
            </a:r>
            <a:r>
              <a:rPr lang="en-US" sz="2000" dirty="0"/>
              <a:t>should report the average annual total LIHEAP bill assistance benefit by Main Fuel </a:t>
            </a:r>
            <a:r>
              <a:rPr lang="en-US" sz="2000" dirty="0" smtClean="0"/>
              <a:t>Type.</a:t>
            </a:r>
          </a:p>
          <a:p>
            <a:pPr lvl="1">
              <a:lnSpc>
                <a:spcPct val="90000"/>
              </a:lnSpc>
              <a:spcBef>
                <a:spcPts val="0"/>
              </a:spcBef>
            </a:pPr>
            <a:r>
              <a:rPr lang="en-US" sz="2000" dirty="0" smtClean="0"/>
              <a:t>Grantees should only include households with bill data (Main Fuel AND Electric) for the 12-month </a:t>
            </a:r>
            <a:r>
              <a:rPr lang="en-US" sz="2000" smtClean="0"/>
              <a:t>reporting period.</a:t>
            </a:r>
            <a:endParaRPr lang="en-US" sz="2000" dirty="0" smtClean="0"/>
          </a:p>
          <a:p>
            <a:pPr lvl="1">
              <a:lnSpc>
                <a:spcPct val="90000"/>
              </a:lnSpc>
              <a:spcBef>
                <a:spcPts val="0"/>
              </a:spcBef>
            </a:pPr>
            <a:r>
              <a:rPr lang="en-US" sz="2000" dirty="0" smtClean="0">
                <a:effectLst/>
              </a:rPr>
              <a:t>NOTE: This data is also reported in Section V of the LIHEAP Performance Data Form (LIHEAP Performance Measures section).</a:t>
            </a:r>
            <a:endParaRPr lang="en-US" sz="2000" dirty="0">
              <a:effectLst/>
            </a:endParaRPr>
          </a:p>
          <a:p>
            <a:pPr marL="457095" lvl="1" indent="0">
              <a:lnSpc>
                <a:spcPct val="90000"/>
              </a:lnSpc>
              <a:spcBef>
                <a:spcPts val="0"/>
              </a:spcBef>
              <a:spcAft>
                <a:spcPts val="0"/>
              </a:spcAft>
              <a:buSzPct val="80000"/>
              <a:buNone/>
            </a:pPr>
            <a:endParaRPr lang="en-US" b="1" dirty="0">
              <a:solidFill>
                <a:srgbClr val="C00000"/>
              </a:solidFill>
            </a:endParaRPr>
          </a:p>
          <a:p>
            <a:pPr marL="0" indent="0">
              <a:lnSpc>
                <a:spcPct val="90000"/>
              </a:lnSpc>
              <a:spcBef>
                <a:spcPts val="0"/>
              </a:spcBef>
              <a:spcAft>
                <a:spcPts val="0"/>
              </a:spcAft>
              <a:buNone/>
            </a:pPr>
            <a:r>
              <a:rPr lang="en-US" sz="2400" i="1" dirty="0"/>
              <a:t>Please note that these data are </a:t>
            </a:r>
            <a:r>
              <a:rPr lang="en-US" sz="2400" i="1" dirty="0" smtClean="0">
                <a:solidFill>
                  <a:srgbClr val="C00000"/>
                </a:solidFill>
                <a:effectLst/>
              </a:rPr>
              <a:t>required</a:t>
            </a:r>
            <a:r>
              <a:rPr lang="en-US" sz="2400" i="1" dirty="0" smtClean="0">
                <a:solidFill>
                  <a:srgbClr val="C00000"/>
                </a:solidFill>
              </a:rPr>
              <a:t> </a:t>
            </a:r>
            <a:r>
              <a:rPr lang="en-US" sz="2400" i="1" dirty="0" smtClean="0"/>
              <a:t>in </a:t>
            </a:r>
            <a:r>
              <a:rPr lang="en-US" sz="2400" i="1" dirty="0"/>
              <a:t>FY </a:t>
            </a:r>
            <a:r>
              <a:rPr lang="en-US" sz="2400" i="1" dirty="0" smtClean="0"/>
              <a:t>2016</a:t>
            </a:r>
            <a:r>
              <a:rPr lang="en-US" sz="2400" b="1" i="1" dirty="0" smtClean="0"/>
              <a:t>.</a:t>
            </a:r>
            <a:endParaRPr lang="en-US" sz="2400" b="1" i="1" dirty="0"/>
          </a:p>
          <a:p>
            <a:pPr marL="0" indent="0">
              <a:buFont typeface="Wingdings 2"/>
              <a:buNone/>
            </a:pPr>
            <a:endParaRPr lang="en-US" dirty="0"/>
          </a:p>
        </p:txBody>
      </p:sp>
    </p:spTree>
    <p:extLst>
      <p:ext uri="{BB962C8B-B14F-4D97-AF65-F5344CB8AC3E}">
        <p14:creationId xmlns:p14="http://schemas.microsoft.com/office/powerpoint/2010/main" val="441247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52" b="20000"/>
          <a:stretch/>
        </p:blipFill>
        <p:spPr>
          <a:xfrm>
            <a:off x="1406653" y="2287013"/>
            <a:ext cx="6324600" cy="3780749"/>
          </a:xfrm>
          <a:prstGeom prst="rect">
            <a:avLst/>
          </a:prstGeom>
        </p:spPr>
      </p:pic>
      <p:sp>
        <p:nvSpPr>
          <p:cNvPr id="7" name="Title 6"/>
          <p:cNvSpPr>
            <a:spLocks noGrp="1"/>
          </p:cNvSpPr>
          <p:nvPr>
            <p:ph type="title"/>
          </p:nvPr>
        </p:nvSpPr>
        <p:spPr/>
        <p:txBody>
          <a:bodyPr>
            <a:normAutofit fontScale="90000"/>
          </a:bodyPr>
          <a:lstStyle/>
          <a:p>
            <a:r>
              <a:rPr lang="en-US" dirty="0" smtClean="0"/>
              <a:t>Topic #3 – Average Benefit, by main heat</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43</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5" y="1438820"/>
            <a:ext cx="8845296" cy="11519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90000"/>
              </a:lnSpc>
              <a:spcBef>
                <a:spcPts val="0"/>
              </a:spcBef>
            </a:pPr>
            <a:r>
              <a:rPr lang="en-US" sz="2000" b="1" dirty="0"/>
              <a:t>Bill Payment-assisted average annual Total LIHEAP Benefit per household (including heating, cooling, crisis, and supplemental assistance).</a:t>
            </a:r>
          </a:p>
          <a:p>
            <a:pPr marL="0" indent="0">
              <a:buFont typeface="Wingdings 2"/>
              <a:buNone/>
            </a:pPr>
            <a:endParaRPr lang="en-US" dirty="0"/>
          </a:p>
        </p:txBody>
      </p:sp>
      <p:sp>
        <p:nvSpPr>
          <p:cNvPr id="9" name="Rectangle 8"/>
          <p:cNvSpPr>
            <a:spLocks noChangeArrowheads="1"/>
          </p:cNvSpPr>
          <p:nvPr/>
        </p:nvSpPr>
        <p:spPr bwMode="auto">
          <a:xfrm flipV="1">
            <a:off x="1524000" y="5181597"/>
            <a:ext cx="6207253" cy="76815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579627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#3 – Common Issues</a:t>
            </a:r>
            <a:endParaRPr lang="en-US" dirty="0"/>
          </a:p>
        </p:txBody>
      </p:sp>
      <p:sp>
        <p:nvSpPr>
          <p:cNvPr id="8" name="Content Placeholder 7"/>
          <p:cNvSpPr>
            <a:spLocks noGrp="1"/>
          </p:cNvSpPr>
          <p:nvPr>
            <p:ph sz="quarter" idx="1"/>
          </p:nvPr>
        </p:nvSpPr>
        <p:spPr>
          <a:xfrm>
            <a:off x="259967" y="1469300"/>
            <a:ext cx="8624066" cy="2624128"/>
          </a:xfrm>
        </p:spPr>
        <p:txBody>
          <a:bodyPr>
            <a:normAutofit/>
          </a:bodyPr>
          <a:lstStyle/>
          <a:p>
            <a:pPr marL="0" indent="0">
              <a:lnSpc>
                <a:spcPct val="50000"/>
              </a:lnSpc>
              <a:spcBef>
                <a:spcPts val="0"/>
              </a:spcBef>
              <a:buNone/>
            </a:pPr>
            <a:endParaRPr lang="en-US" sz="2000" b="1" dirty="0"/>
          </a:p>
          <a:p>
            <a:pPr marL="365760">
              <a:lnSpc>
                <a:spcPct val="90000"/>
              </a:lnSpc>
              <a:spcBef>
                <a:spcPts val="0"/>
              </a:spcBef>
              <a:buFont typeface="Wingdings" panose="05000000000000000000" pitchFamily="2" charset="2"/>
              <a:buChar char="Ø"/>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44</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300" b="1" dirty="0" smtClean="0"/>
              <a:t>Common issues with ‘Section IV – Estimated Uses of LIHEAP Funds’</a:t>
            </a:r>
          </a:p>
          <a:p>
            <a:pPr marL="0" indent="0">
              <a:buNone/>
            </a:pPr>
            <a:endParaRPr lang="en-US" dirty="0"/>
          </a:p>
          <a:p>
            <a:r>
              <a:rPr lang="en-US" dirty="0"/>
              <a:t>Reported “Maximum Annual Dollar Income for 4-person Household” threshold is inconsistent with Federal Poverty Guidelines or State Median Income Guidelines in effect at the start of the fiscal </a:t>
            </a:r>
            <a:r>
              <a:rPr lang="en-US" dirty="0" smtClean="0"/>
              <a:t>year.</a:t>
            </a:r>
          </a:p>
          <a:p>
            <a:pPr lvl="1"/>
            <a:endParaRPr lang="en-US" dirty="0" smtClean="0"/>
          </a:p>
          <a:p>
            <a:pPr lvl="1"/>
            <a:r>
              <a:rPr lang="en-US" dirty="0" smtClean="0"/>
              <a:t>For </a:t>
            </a:r>
            <a:r>
              <a:rPr lang="en-US" dirty="0"/>
              <a:t>FY </a:t>
            </a:r>
            <a:r>
              <a:rPr lang="en-US" dirty="0" smtClean="0"/>
              <a:t>2016, </a:t>
            </a:r>
            <a:r>
              <a:rPr lang="en-US" dirty="0"/>
              <a:t>reported amounts should reflect the </a:t>
            </a:r>
            <a:r>
              <a:rPr lang="en-US" dirty="0" smtClean="0"/>
              <a:t>2015 </a:t>
            </a:r>
            <a:r>
              <a:rPr lang="en-US" dirty="0"/>
              <a:t>HHS Poverty Guidelines or </a:t>
            </a:r>
            <a:r>
              <a:rPr lang="en-US" dirty="0" smtClean="0"/>
              <a:t>2016 </a:t>
            </a:r>
            <a:r>
              <a:rPr lang="en-US" dirty="0"/>
              <a:t>State Median Income Guidelines in effect on </a:t>
            </a:r>
            <a:r>
              <a:rPr lang="en-US" dirty="0" smtClean="0"/>
              <a:t>10/1/2015.</a:t>
            </a:r>
            <a:endParaRPr lang="en-US" dirty="0"/>
          </a:p>
          <a:p>
            <a:pPr marL="0" indent="0">
              <a:buNone/>
            </a:pPr>
            <a:endParaRPr lang="en-US" dirty="0"/>
          </a:p>
          <a:p>
            <a:r>
              <a:rPr lang="en-US" dirty="0"/>
              <a:t>Note: If a Grantee’s LIHEAP program component began after the release of the </a:t>
            </a:r>
            <a:r>
              <a:rPr lang="en-US" dirty="0" smtClean="0"/>
              <a:t>2016 </a:t>
            </a:r>
            <a:r>
              <a:rPr lang="en-US" dirty="0"/>
              <a:t>HHS Federal Poverty Guidelines, the grantee may choose to use the </a:t>
            </a:r>
            <a:r>
              <a:rPr lang="en-US" dirty="0" smtClean="0"/>
              <a:t>2016 </a:t>
            </a:r>
            <a:r>
              <a:rPr lang="en-US" dirty="0"/>
              <a:t>Guidelines in its FY </a:t>
            </a:r>
            <a:r>
              <a:rPr lang="en-US" dirty="0" smtClean="0"/>
              <a:t>2016 LIHEAP Grantee </a:t>
            </a:r>
            <a:r>
              <a:rPr lang="en-US" dirty="0"/>
              <a:t>Survey reporting. </a:t>
            </a:r>
            <a:endParaRPr lang="en-US" dirty="0" smtClean="0"/>
          </a:p>
          <a:p>
            <a:pPr lvl="1"/>
            <a:endParaRPr lang="en-US" dirty="0" smtClean="0"/>
          </a:p>
          <a:p>
            <a:pPr lvl="1"/>
            <a:r>
              <a:rPr lang="en-US" dirty="0" smtClean="0"/>
              <a:t>If </a:t>
            </a:r>
            <a:r>
              <a:rPr lang="en-US" dirty="0"/>
              <a:t>applicable, </a:t>
            </a:r>
            <a:r>
              <a:rPr lang="en-US" dirty="0" smtClean="0"/>
              <a:t>grantees </a:t>
            </a:r>
            <a:r>
              <a:rPr lang="en-US" dirty="0"/>
              <a:t>should include a note of this in the ‘Notes’ section of the form.</a:t>
            </a:r>
          </a:p>
          <a:p>
            <a:pPr marL="0" indent="0">
              <a:buNone/>
            </a:pPr>
            <a:endParaRPr lang="en-US" dirty="0"/>
          </a:p>
        </p:txBody>
      </p:sp>
    </p:spTree>
    <p:extLst>
      <p:ext uri="{BB962C8B-B14F-4D97-AF65-F5344CB8AC3E}">
        <p14:creationId xmlns:p14="http://schemas.microsoft.com/office/powerpoint/2010/main" val="984250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#3 – Carryover to FY 2017</a:t>
            </a:r>
            <a:endParaRPr lang="en-US" dirty="0"/>
          </a:p>
        </p:txBody>
      </p:sp>
      <p:sp>
        <p:nvSpPr>
          <p:cNvPr id="8" name="Content Placeholder 7"/>
          <p:cNvSpPr>
            <a:spLocks noGrp="1"/>
          </p:cNvSpPr>
          <p:nvPr>
            <p:ph sz="quarter" idx="1"/>
          </p:nvPr>
        </p:nvSpPr>
        <p:spPr>
          <a:xfrm>
            <a:off x="259967" y="1469300"/>
            <a:ext cx="8579234" cy="1818207"/>
          </a:xfrm>
        </p:spPr>
        <p:txBody>
          <a:bodyPr>
            <a:normAutofit fontScale="92500" lnSpcReduction="10000"/>
          </a:bodyPr>
          <a:lstStyle/>
          <a:p>
            <a:pPr marL="0" indent="0">
              <a:lnSpc>
                <a:spcPct val="50000"/>
              </a:lnSpc>
              <a:spcBef>
                <a:spcPts val="0"/>
              </a:spcBef>
              <a:buNone/>
            </a:pPr>
            <a:endParaRPr lang="en-US" sz="2000" b="1" dirty="0"/>
          </a:p>
          <a:p>
            <a:pPr marL="548640" indent="-457200">
              <a:lnSpc>
                <a:spcPct val="90000"/>
              </a:lnSpc>
              <a:spcBef>
                <a:spcPts val="0"/>
              </a:spcBef>
            </a:pPr>
            <a:r>
              <a:rPr lang="en-US" sz="2800" dirty="0"/>
              <a:t>The FY </a:t>
            </a:r>
            <a:r>
              <a:rPr lang="en-US" sz="2800" dirty="0" smtClean="0"/>
              <a:t>2016 </a:t>
            </a:r>
            <a:r>
              <a:rPr lang="en-US" sz="2800" dirty="0"/>
              <a:t>Carryover &amp; Re-allotment report that </a:t>
            </a:r>
            <a:r>
              <a:rPr lang="en-US" sz="2800" dirty="0" smtClean="0"/>
              <a:t>was required to be </a:t>
            </a:r>
            <a:r>
              <a:rPr lang="en-US" sz="2800" dirty="0" smtClean="0"/>
              <a:t>submitted on August </a:t>
            </a:r>
            <a:r>
              <a:rPr lang="en-US" sz="2800" dirty="0" smtClean="0"/>
              <a:t>1, 2016 </a:t>
            </a:r>
            <a:r>
              <a:rPr lang="en-US" sz="2800" dirty="0"/>
              <a:t>should match reports of carryover from FY </a:t>
            </a:r>
            <a:r>
              <a:rPr lang="en-US" sz="2800" dirty="0" smtClean="0"/>
              <a:t>2016 </a:t>
            </a:r>
            <a:r>
              <a:rPr lang="en-US" sz="2800" dirty="0"/>
              <a:t>in the FY </a:t>
            </a:r>
            <a:r>
              <a:rPr lang="en-US" sz="2800" dirty="0" smtClean="0"/>
              <a:t>2016 LIHEAP Grantee </a:t>
            </a:r>
            <a:r>
              <a:rPr lang="en-US" sz="2800" dirty="0"/>
              <a:t>Survey section of the </a:t>
            </a:r>
            <a:r>
              <a:rPr lang="en-US" sz="2800" dirty="0" smtClean="0"/>
              <a:t>LIHEAP Performance </a:t>
            </a:r>
            <a:r>
              <a:rPr lang="en-US" sz="2800" dirty="0"/>
              <a:t>Data Form.</a:t>
            </a:r>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45</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
        <p:nvSpPr>
          <p:cNvPr id="9" name="Rectangle 8"/>
          <p:cNvSpPr/>
          <p:nvPr/>
        </p:nvSpPr>
        <p:spPr>
          <a:xfrm>
            <a:off x="1199874" y="3590218"/>
            <a:ext cx="2590800" cy="430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2016 C&amp;R Report</a:t>
            </a:r>
            <a:endParaRPr lang="en-US" dirty="0">
              <a:solidFill>
                <a:schemeClr val="tx1"/>
              </a:solidFill>
            </a:endParaRPr>
          </a:p>
        </p:txBody>
      </p:sp>
      <p:pic>
        <p:nvPicPr>
          <p:cNvPr id="10" name="Picture 9"/>
          <p:cNvPicPr>
            <a:picLocks noChangeAspect="1"/>
          </p:cNvPicPr>
          <p:nvPr/>
        </p:nvPicPr>
        <p:blipFill>
          <a:blip r:embed="rId2"/>
          <a:stretch>
            <a:fillRect/>
          </a:stretch>
        </p:blipFill>
        <p:spPr>
          <a:xfrm>
            <a:off x="194180" y="4164415"/>
            <a:ext cx="4565816" cy="1719390"/>
          </a:xfrm>
          <a:prstGeom prst="rect">
            <a:avLst/>
          </a:prstGeom>
          <a:ln w="28575">
            <a:solidFill>
              <a:schemeClr val="accent1"/>
            </a:solidFill>
          </a:ln>
        </p:spPr>
      </p:pic>
      <p:sp>
        <p:nvSpPr>
          <p:cNvPr id="11" name="Rectangle 10"/>
          <p:cNvSpPr>
            <a:spLocks noChangeArrowheads="1"/>
          </p:cNvSpPr>
          <p:nvPr/>
        </p:nvSpPr>
        <p:spPr bwMode="auto">
          <a:xfrm flipV="1">
            <a:off x="3931717" y="5176010"/>
            <a:ext cx="805644" cy="304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Rectangle 11"/>
          <p:cNvSpPr/>
          <p:nvPr/>
        </p:nvSpPr>
        <p:spPr>
          <a:xfrm>
            <a:off x="5785179" y="4264969"/>
            <a:ext cx="2493618" cy="72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smtClean="0">
                <a:solidFill>
                  <a:schemeClr val="tx1"/>
                </a:solidFill>
              </a:rPr>
              <a:t>FY 2016 </a:t>
            </a:r>
            <a:r>
              <a:rPr lang="en-US" dirty="0">
                <a:solidFill>
                  <a:schemeClr val="tx1"/>
                </a:solidFill>
              </a:rPr>
              <a:t>GS Section – </a:t>
            </a:r>
          </a:p>
          <a:p>
            <a:pPr algn="ctr">
              <a:lnSpc>
                <a:spcPct val="80000"/>
              </a:lnSpc>
            </a:pPr>
            <a:r>
              <a:rPr lang="en-US" dirty="0">
                <a:solidFill>
                  <a:schemeClr val="tx1"/>
                </a:solidFill>
              </a:rPr>
              <a:t>Uses of Funds</a:t>
            </a:r>
          </a:p>
        </p:txBody>
      </p:sp>
      <p:pic>
        <p:nvPicPr>
          <p:cNvPr id="13" name="Picture 12"/>
          <p:cNvPicPr>
            <a:picLocks noChangeAspect="1"/>
          </p:cNvPicPr>
          <p:nvPr/>
        </p:nvPicPr>
        <p:blipFill>
          <a:blip r:embed="rId3"/>
          <a:stretch>
            <a:fillRect/>
          </a:stretch>
        </p:blipFill>
        <p:spPr>
          <a:xfrm>
            <a:off x="5424493" y="5255075"/>
            <a:ext cx="3214991" cy="641923"/>
          </a:xfrm>
          <a:prstGeom prst="rect">
            <a:avLst/>
          </a:prstGeom>
          <a:ln w="28575">
            <a:solidFill>
              <a:schemeClr val="accent1"/>
            </a:solidFill>
          </a:ln>
        </p:spPr>
      </p:pic>
      <p:sp>
        <p:nvSpPr>
          <p:cNvPr id="14" name="Rectangle 13"/>
          <p:cNvSpPr>
            <a:spLocks noChangeArrowheads="1"/>
          </p:cNvSpPr>
          <p:nvPr/>
        </p:nvSpPr>
        <p:spPr bwMode="auto">
          <a:xfrm flipV="1">
            <a:off x="7690016" y="5569053"/>
            <a:ext cx="949468" cy="26176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 name="Right Arrow 14"/>
          <p:cNvSpPr/>
          <p:nvPr/>
        </p:nvSpPr>
        <p:spPr>
          <a:xfrm rot="439737">
            <a:off x="4784658" y="5357426"/>
            <a:ext cx="2862510" cy="2848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713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#3 – Carryover to FY 2017</a:t>
            </a:r>
            <a:endParaRPr lang="en-US" dirty="0"/>
          </a:p>
        </p:txBody>
      </p:sp>
      <p:sp>
        <p:nvSpPr>
          <p:cNvPr id="8" name="Content Placeholder 7"/>
          <p:cNvSpPr>
            <a:spLocks noGrp="1"/>
          </p:cNvSpPr>
          <p:nvPr>
            <p:ph sz="quarter" idx="1"/>
          </p:nvPr>
        </p:nvSpPr>
        <p:spPr>
          <a:xfrm>
            <a:off x="259966" y="1469300"/>
            <a:ext cx="9036433" cy="2624128"/>
          </a:xfrm>
        </p:spPr>
        <p:txBody>
          <a:bodyPr>
            <a:normAutofit/>
          </a:bodyPr>
          <a:lstStyle/>
          <a:p>
            <a:pPr marL="0" indent="0">
              <a:lnSpc>
                <a:spcPct val="50000"/>
              </a:lnSpc>
              <a:spcBef>
                <a:spcPts val="0"/>
              </a:spcBef>
              <a:buNone/>
            </a:pPr>
            <a:endParaRPr lang="en-US" sz="2000" b="1" dirty="0"/>
          </a:p>
          <a:p>
            <a:pPr marL="548640" indent="-457200">
              <a:lnSpc>
                <a:spcPct val="90000"/>
              </a:lnSpc>
              <a:spcBef>
                <a:spcPts val="0"/>
              </a:spcBef>
            </a:pPr>
            <a:r>
              <a:rPr lang="en-US" sz="2800" dirty="0" smtClean="0"/>
              <a:t>Summary: Carryover to FY 2017</a:t>
            </a:r>
            <a:endParaRPr lang="en-US" sz="2800" dirty="0"/>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46</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graphicFrame>
        <p:nvGraphicFramePr>
          <p:cNvPr id="16" name="Diagram 15"/>
          <p:cNvGraphicFramePr/>
          <p:nvPr>
            <p:extLst>
              <p:ext uri="{D42A27DB-BD31-4B8C-83A1-F6EECF244321}">
                <p14:modId xmlns:p14="http://schemas.microsoft.com/office/powerpoint/2010/main" val="2521731832"/>
              </p:ext>
            </p:extLst>
          </p:nvPr>
        </p:nvGraphicFramePr>
        <p:xfrm>
          <a:off x="871588" y="1900606"/>
          <a:ext cx="74008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344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#3 – Questions</a:t>
            </a:r>
            <a:endParaRPr lang="en-US" dirty="0"/>
          </a:p>
        </p:txBody>
      </p:sp>
      <p:sp>
        <p:nvSpPr>
          <p:cNvPr id="8" name="Content Placeholder 7"/>
          <p:cNvSpPr>
            <a:spLocks noGrp="1"/>
          </p:cNvSpPr>
          <p:nvPr>
            <p:ph sz="quarter" idx="1"/>
          </p:nvPr>
        </p:nvSpPr>
        <p:spPr>
          <a:xfrm>
            <a:off x="50735" y="2055324"/>
            <a:ext cx="9036433" cy="2624128"/>
          </a:xfrm>
        </p:spPr>
        <p:txBody>
          <a:bodyPr>
            <a:normAutofit/>
          </a:bodyPr>
          <a:lstStyle/>
          <a:p>
            <a:pPr marL="0" indent="0">
              <a:lnSpc>
                <a:spcPct val="50000"/>
              </a:lnSpc>
              <a:spcBef>
                <a:spcPts val="0"/>
              </a:spcBef>
              <a:buNone/>
            </a:pPr>
            <a:endParaRPr lang="en-US" sz="2000" b="1" dirty="0"/>
          </a:p>
          <a:p>
            <a:pPr marL="0" indent="0" algn="ctr">
              <a:buNone/>
            </a:pPr>
            <a:r>
              <a:rPr lang="en-US" sz="2800" b="1" dirty="0"/>
              <a:t>Grantee Questions regarding </a:t>
            </a:r>
            <a:r>
              <a:rPr lang="en-US" sz="2800" b="1" dirty="0" smtClean="0"/>
              <a:t>‘Section IV – Estimated Uses </a:t>
            </a:r>
            <a:r>
              <a:rPr lang="en-US" sz="2800" b="1" dirty="0"/>
              <a:t>of </a:t>
            </a:r>
            <a:r>
              <a:rPr lang="en-US" sz="2800" b="1" dirty="0" smtClean="0"/>
              <a:t>LIHEAP Funds</a:t>
            </a:r>
            <a:r>
              <a:rPr lang="en-US" sz="2800" b="1" dirty="0"/>
              <a:t>’ </a:t>
            </a:r>
            <a:r>
              <a:rPr lang="en-US" sz="2800" b="1" dirty="0" smtClean="0"/>
              <a:t>of </a:t>
            </a:r>
            <a:r>
              <a:rPr lang="en-US" sz="2800" b="1" dirty="0"/>
              <a:t>the </a:t>
            </a:r>
            <a:r>
              <a:rPr lang="en-US" sz="2800" b="1" dirty="0" smtClean="0"/>
              <a:t>LIHEAP Grantee Survey?</a:t>
            </a:r>
            <a:endParaRPr lang="en-US" sz="2800" b="1" dirty="0"/>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47</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089633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b" anchorCtr="0">
            <a:normAutofit/>
          </a:bodyPr>
          <a:lstStyle/>
          <a:p>
            <a:r>
              <a:rPr lang="en-US" dirty="0" err="1" smtClean="0"/>
              <a:t>GoToWebinar</a:t>
            </a:r>
            <a:r>
              <a:rPr lang="en-US" dirty="0" smtClean="0"/>
              <a:t> – Asking a Question</a:t>
            </a:r>
            <a:endParaRPr lang="en-US"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48</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smtClean="0"/>
              <a:t>If you wish to call in and ask a question, you MUST call in by phone rather than connect your audio through your computer</a:t>
            </a:r>
            <a:endParaRPr lang="en-US" dirty="0"/>
          </a:p>
        </p:txBody>
      </p:sp>
    </p:spTree>
    <p:extLst>
      <p:ext uri="{BB962C8B-B14F-4D97-AF65-F5344CB8AC3E}">
        <p14:creationId xmlns:p14="http://schemas.microsoft.com/office/powerpoint/2010/main" val="26771095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Topic #4 – ‘Section IV – Estimated Uses of LIHEAP Funds’ Validations </a:t>
            </a:r>
            <a:endParaRPr lang="en-US" dirty="0"/>
          </a:p>
        </p:txBody>
      </p:sp>
      <p:sp>
        <p:nvSpPr>
          <p:cNvPr id="8" name="Content Placeholder 7"/>
          <p:cNvSpPr>
            <a:spLocks noGrp="1"/>
          </p:cNvSpPr>
          <p:nvPr>
            <p:ph sz="quarter" idx="1"/>
          </p:nvPr>
        </p:nvSpPr>
        <p:spPr>
          <a:xfrm>
            <a:off x="148762" y="1540287"/>
            <a:ext cx="9093265" cy="4435306"/>
          </a:xfrm>
        </p:spPr>
        <p:txBody>
          <a:bodyPr>
            <a:normAutofit fontScale="85000" lnSpcReduction="20000"/>
          </a:bodyPr>
          <a:lstStyle/>
          <a:p>
            <a:pPr marL="0" indent="0">
              <a:lnSpc>
                <a:spcPct val="50000"/>
              </a:lnSpc>
              <a:spcBef>
                <a:spcPts val="0"/>
              </a:spcBef>
              <a:buNone/>
            </a:pPr>
            <a:endParaRPr lang="en-US" sz="2000" b="1" dirty="0"/>
          </a:p>
          <a:p>
            <a:pPr marL="0" indent="0">
              <a:lnSpc>
                <a:spcPct val="90000"/>
              </a:lnSpc>
              <a:spcBef>
                <a:spcPts val="0"/>
              </a:spcBef>
              <a:spcAft>
                <a:spcPts val="0"/>
              </a:spcAft>
              <a:buNone/>
            </a:pPr>
            <a:r>
              <a:rPr lang="en-US" sz="3200" b="1" dirty="0" smtClean="0"/>
              <a:t>I. Current </a:t>
            </a:r>
            <a:r>
              <a:rPr lang="en-US" sz="3200" b="1" dirty="0"/>
              <a:t>Validations in </a:t>
            </a:r>
            <a:r>
              <a:rPr lang="en-US" sz="3200" b="1" dirty="0" smtClean="0"/>
              <a:t>OLDC</a:t>
            </a:r>
          </a:p>
          <a:p>
            <a:pPr marL="571500" indent="-571500">
              <a:lnSpc>
                <a:spcPct val="90000"/>
              </a:lnSpc>
              <a:spcBef>
                <a:spcPts val="0"/>
              </a:spcBef>
              <a:spcAft>
                <a:spcPts val="0"/>
              </a:spcAft>
              <a:buAutoNum type="romanUcPeriod"/>
            </a:pPr>
            <a:endParaRPr lang="en-US" sz="3200" dirty="0" smtClean="0"/>
          </a:p>
          <a:p>
            <a:pPr lvl="1">
              <a:lnSpc>
                <a:spcPct val="90000"/>
              </a:lnSpc>
              <a:spcBef>
                <a:spcPts val="0"/>
              </a:spcBef>
            </a:pPr>
            <a:r>
              <a:rPr lang="en-US" dirty="0" smtClean="0"/>
              <a:t>Comparison </a:t>
            </a:r>
            <a:r>
              <a:rPr lang="en-US" dirty="0"/>
              <a:t>of Carryover Report to </a:t>
            </a:r>
            <a:r>
              <a:rPr lang="en-US" dirty="0" smtClean="0"/>
              <a:t>LIHEAP Grantee Survey</a:t>
            </a:r>
          </a:p>
          <a:p>
            <a:pPr marL="320040" lvl="1" indent="0">
              <a:lnSpc>
                <a:spcPct val="90000"/>
              </a:lnSpc>
              <a:spcBef>
                <a:spcPts val="0"/>
              </a:spcBef>
              <a:buNone/>
            </a:pPr>
            <a:endParaRPr lang="en-US" dirty="0" smtClean="0"/>
          </a:p>
          <a:p>
            <a:pPr lvl="1">
              <a:lnSpc>
                <a:spcPct val="90000"/>
              </a:lnSpc>
              <a:spcBef>
                <a:spcPts val="0"/>
              </a:spcBef>
            </a:pPr>
            <a:r>
              <a:rPr lang="en-US" dirty="0" smtClean="0"/>
              <a:t>Comparison </a:t>
            </a:r>
            <a:r>
              <a:rPr lang="en-US" dirty="0"/>
              <a:t>of Household Report to </a:t>
            </a:r>
            <a:r>
              <a:rPr lang="en-US" dirty="0" smtClean="0"/>
              <a:t>LIHEAP Grantee Survey</a:t>
            </a:r>
          </a:p>
          <a:p>
            <a:pPr marL="320040" lvl="1" indent="0">
              <a:lnSpc>
                <a:spcPct val="90000"/>
              </a:lnSpc>
              <a:spcBef>
                <a:spcPts val="0"/>
              </a:spcBef>
              <a:buNone/>
            </a:pPr>
            <a:endParaRPr lang="en-US" dirty="0" smtClean="0"/>
          </a:p>
          <a:p>
            <a:pPr lvl="1">
              <a:lnSpc>
                <a:spcPct val="90000"/>
              </a:lnSpc>
              <a:spcBef>
                <a:spcPts val="0"/>
              </a:spcBef>
            </a:pPr>
            <a:r>
              <a:rPr lang="en-US" dirty="0" smtClean="0"/>
              <a:t>Comparison </a:t>
            </a:r>
            <a:r>
              <a:rPr lang="en-US" dirty="0"/>
              <a:t>of FY </a:t>
            </a:r>
            <a:r>
              <a:rPr lang="en-US" dirty="0" smtClean="0"/>
              <a:t>2015 LIHEAP Grantee </a:t>
            </a:r>
            <a:r>
              <a:rPr lang="en-US" dirty="0"/>
              <a:t>Survey to FY </a:t>
            </a:r>
            <a:r>
              <a:rPr lang="en-US" dirty="0" smtClean="0"/>
              <a:t>2016 LIHEAP Grantee Survey</a:t>
            </a:r>
          </a:p>
          <a:p>
            <a:pPr marL="320040" lvl="1" indent="0">
              <a:lnSpc>
                <a:spcPct val="90000"/>
              </a:lnSpc>
              <a:spcBef>
                <a:spcPts val="0"/>
              </a:spcBef>
              <a:buNone/>
            </a:pPr>
            <a:endParaRPr lang="en-US" dirty="0" smtClean="0"/>
          </a:p>
          <a:p>
            <a:pPr lvl="1">
              <a:lnSpc>
                <a:spcPct val="90000"/>
              </a:lnSpc>
              <a:spcBef>
                <a:spcPts val="0"/>
              </a:spcBef>
            </a:pPr>
            <a:r>
              <a:rPr lang="en-US" dirty="0" smtClean="0"/>
              <a:t>Comparison </a:t>
            </a:r>
            <a:r>
              <a:rPr lang="en-US" dirty="0"/>
              <a:t>of </a:t>
            </a:r>
            <a:r>
              <a:rPr lang="en-US" dirty="0" smtClean="0"/>
              <a:t>‘Section III – Estimated Sources </a:t>
            </a:r>
            <a:r>
              <a:rPr lang="en-US" dirty="0"/>
              <a:t>of </a:t>
            </a:r>
            <a:r>
              <a:rPr lang="en-US" dirty="0" smtClean="0"/>
              <a:t>LIHEAP Funds</a:t>
            </a:r>
            <a:r>
              <a:rPr lang="en-US" dirty="0"/>
              <a:t>’ and </a:t>
            </a:r>
            <a:r>
              <a:rPr lang="en-US" dirty="0" smtClean="0"/>
              <a:t>‘Section IV – Estimated Uses </a:t>
            </a:r>
            <a:r>
              <a:rPr lang="en-US" dirty="0"/>
              <a:t>of </a:t>
            </a:r>
            <a:r>
              <a:rPr lang="en-US" dirty="0" smtClean="0"/>
              <a:t>LIHEAP Funds</a:t>
            </a:r>
            <a:r>
              <a:rPr lang="en-US" dirty="0"/>
              <a:t>’</a:t>
            </a:r>
          </a:p>
          <a:p>
            <a:pPr marL="0" lvl="1" indent="0">
              <a:spcBef>
                <a:spcPts val="0"/>
              </a:spcBef>
              <a:buNone/>
            </a:pPr>
            <a:endParaRPr lang="en-US" sz="2700" dirty="0"/>
          </a:p>
          <a:p>
            <a:pPr marL="0" lvl="1" indent="0">
              <a:spcBef>
                <a:spcPts val="0"/>
              </a:spcBef>
              <a:buNone/>
            </a:pPr>
            <a:r>
              <a:rPr lang="en-US" sz="3200" b="1" dirty="0"/>
              <a:t>II. Manual Validations by </a:t>
            </a:r>
            <a:r>
              <a:rPr lang="en-US" sz="3200" b="1" dirty="0" smtClean="0"/>
              <a:t>APPRISE</a:t>
            </a:r>
          </a:p>
          <a:p>
            <a:pPr marL="0" lvl="1" indent="0">
              <a:spcBef>
                <a:spcPts val="0"/>
              </a:spcBef>
              <a:buNone/>
            </a:pPr>
            <a:endParaRPr lang="en-US" sz="3200" dirty="0" smtClean="0"/>
          </a:p>
          <a:p>
            <a:pPr marL="342900" lvl="1" indent="1588">
              <a:spcBef>
                <a:spcPts val="0"/>
              </a:spcBef>
            </a:pPr>
            <a:r>
              <a:rPr lang="en-US" dirty="0" smtClean="0"/>
              <a:t> Comparison </a:t>
            </a:r>
            <a:r>
              <a:rPr lang="en-US" dirty="0"/>
              <a:t>of State Plan to Income </a:t>
            </a:r>
            <a:r>
              <a:rPr lang="en-US" dirty="0" smtClean="0"/>
              <a:t>Thresholds</a:t>
            </a:r>
          </a:p>
          <a:p>
            <a:pPr marL="0" lvl="1" indent="0">
              <a:spcBef>
                <a:spcPts val="0"/>
              </a:spcBef>
              <a:buNone/>
            </a:pPr>
            <a:endParaRPr lang="en-US" dirty="0" smtClean="0"/>
          </a:p>
          <a:p>
            <a:pPr marL="342900" lvl="1" indent="1588">
              <a:spcBef>
                <a:spcPts val="0"/>
              </a:spcBef>
            </a:pPr>
            <a:r>
              <a:rPr lang="en-US" dirty="0" smtClean="0"/>
              <a:t> Comparison </a:t>
            </a:r>
            <a:r>
              <a:rPr lang="en-US" dirty="0"/>
              <a:t>of State Plan to </a:t>
            </a:r>
            <a:r>
              <a:rPr lang="en-US" dirty="0" smtClean="0"/>
              <a:t>LIHEAP Grantee </a:t>
            </a:r>
            <a:r>
              <a:rPr lang="en-US" dirty="0"/>
              <a:t>Survey</a:t>
            </a:r>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49</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36717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Introduction</a:t>
            </a:r>
            <a:endParaRPr lang="en-US" dirty="0"/>
          </a:p>
        </p:txBody>
      </p:sp>
      <p:sp>
        <p:nvSpPr>
          <p:cNvPr id="8" name="Content Placeholder 7"/>
          <p:cNvSpPr>
            <a:spLocks noGrp="1"/>
          </p:cNvSpPr>
          <p:nvPr>
            <p:ph sz="quarter" idx="1"/>
          </p:nvPr>
        </p:nvSpPr>
        <p:spPr>
          <a:xfrm>
            <a:off x="838200" y="1607820"/>
            <a:ext cx="7772400" cy="4602480"/>
          </a:xfrm>
        </p:spPr>
        <p:txBody>
          <a:bodyPr>
            <a:normAutofit fontScale="92500" lnSpcReduction="20000"/>
          </a:bodyPr>
          <a:lstStyle/>
          <a:p>
            <a:pPr marL="0" indent="0">
              <a:lnSpc>
                <a:spcPct val="90000"/>
              </a:lnSpc>
              <a:spcBef>
                <a:spcPts val="0"/>
              </a:spcBef>
              <a:spcAft>
                <a:spcPts val="0"/>
              </a:spcAft>
              <a:buNone/>
            </a:pPr>
            <a:r>
              <a:rPr lang="en-US" sz="3200" b="1" dirty="0" smtClean="0"/>
              <a:t>Reporting Requirements</a:t>
            </a:r>
            <a:endParaRPr lang="en-US" sz="3200" b="1" dirty="0"/>
          </a:p>
          <a:p>
            <a:pPr marL="0" indent="0">
              <a:lnSpc>
                <a:spcPct val="90000"/>
              </a:lnSpc>
              <a:spcBef>
                <a:spcPts val="0"/>
              </a:spcBef>
              <a:spcAft>
                <a:spcPts val="0"/>
              </a:spcAft>
              <a:buNone/>
            </a:pPr>
            <a:endParaRPr lang="en-US" sz="3200" dirty="0"/>
          </a:p>
          <a:p>
            <a:pPr>
              <a:lnSpc>
                <a:spcPct val="90000"/>
              </a:lnSpc>
              <a:spcBef>
                <a:spcPts val="0"/>
              </a:spcBef>
              <a:spcAft>
                <a:spcPts val="0"/>
              </a:spcAft>
            </a:pPr>
            <a:r>
              <a:rPr lang="en-US" sz="2800" dirty="0" smtClean="0"/>
              <a:t>For FY 2016, the LIHEAP Grantee Survey </a:t>
            </a:r>
            <a:r>
              <a:rPr lang="en-US" sz="2800" u="sng" dirty="0" smtClean="0"/>
              <a:t>AND</a:t>
            </a:r>
            <a:r>
              <a:rPr lang="en-US" sz="2800" dirty="0" smtClean="0"/>
              <a:t> LIHEAP Performance Measures sections are </a:t>
            </a:r>
            <a:r>
              <a:rPr lang="en-US" sz="2800" b="1" dirty="0" smtClean="0"/>
              <a:t>required</a:t>
            </a:r>
            <a:r>
              <a:rPr lang="en-US" sz="2800" dirty="0" smtClean="0"/>
              <a:t>. This must be completed by </a:t>
            </a:r>
            <a:r>
              <a:rPr lang="en-US" sz="2800" b="1" dirty="0" smtClean="0"/>
              <a:t>January 31, 2017.</a:t>
            </a:r>
            <a:endParaRPr lang="en-US" sz="2800" b="1" dirty="0"/>
          </a:p>
          <a:p>
            <a:pPr marL="0" indent="0">
              <a:lnSpc>
                <a:spcPct val="90000"/>
              </a:lnSpc>
              <a:spcBef>
                <a:spcPts val="0"/>
              </a:spcBef>
              <a:spcAft>
                <a:spcPts val="0"/>
              </a:spcAft>
              <a:buNone/>
            </a:pPr>
            <a:endParaRPr lang="en-US" sz="2800" dirty="0"/>
          </a:p>
          <a:p>
            <a:pPr>
              <a:lnSpc>
                <a:spcPct val="90000"/>
              </a:lnSpc>
              <a:spcBef>
                <a:spcPts val="0"/>
              </a:spcBef>
              <a:spcAft>
                <a:spcPts val="0"/>
              </a:spcAft>
            </a:pPr>
            <a:r>
              <a:rPr lang="en-US" sz="2800" dirty="0"/>
              <a:t>This webinar will primarily focus on </a:t>
            </a:r>
            <a:r>
              <a:rPr lang="en-US" sz="2800" dirty="0" smtClean="0"/>
              <a:t>the LIHEAP </a:t>
            </a:r>
            <a:r>
              <a:rPr lang="en-US" sz="2800" dirty="0"/>
              <a:t>Grantee Survey section of the </a:t>
            </a:r>
            <a:r>
              <a:rPr lang="en-US" sz="2800" dirty="0" smtClean="0"/>
              <a:t>LIHEAP Performance </a:t>
            </a:r>
            <a:r>
              <a:rPr lang="en-US" sz="2800" dirty="0"/>
              <a:t>Data </a:t>
            </a:r>
            <a:r>
              <a:rPr lang="en-US" sz="2800" dirty="0" smtClean="0"/>
              <a:t>Form.</a:t>
            </a:r>
          </a:p>
          <a:p>
            <a:pPr>
              <a:lnSpc>
                <a:spcPct val="90000"/>
              </a:lnSpc>
              <a:spcBef>
                <a:spcPts val="0"/>
              </a:spcBef>
              <a:spcAft>
                <a:spcPts val="0"/>
              </a:spcAft>
            </a:pPr>
            <a:endParaRPr lang="en-US" sz="2800" dirty="0"/>
          </a:p>
          <a:p>
            <a:pPr>
              <a:lnSpc>
                <a:spcPct val="90000"/>
              </a:lnSpc>
              <a:spcBef>
                <a:spcPts val="0"/>
              </a:spcBef>
              <a:spcAft>
                <a:spcPts val="0"/>
              </a:spcAft>
            </a:pPr>
            <a:r>
              <a:rPr lang="en-US" sz="2800" dirty="0" smtClean="0"/>
              <a:t>APPRISE will be conducting another webinar on the LIHEAP Performance Measures section of the LIHEAP Performance Data form on January 5, 2017. </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5</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3485805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Topic #4 – Fatal Errors vs. Warnings</a:t>
            </a:r>
            <a:endParaRPr lang="en-US" dirty="0"/>
          </a:p>
        </p:txBody>
      </p:sp>
      <p:sp>
        <p:nvSpPr>
          <p:cNvPr id="8" name="Content Placeholder 7"/>
          <p:cNvSpPr>
            <a:spLocks noGrp="1"/>
          </p:cNvSpPr>
          <p:nvPr>
            <p:ph sz="quarter" idx="1"/>
          </p:nvPr>
        </p:nvSpPr>
        <p:spPr>
          <a:xfrm>
            <a:off x="148763" y="1540287"/>
            <a:ext cx="8766638" cy="4435306"/>
          </a:xfrm>
        </p:spPr>
        <p:txBody>
          <a:bodyPr>
            <a:normAutofit/>
          </a:bodyPr>
          <a:lstStyle/>
          <a:p>
            <a:pPr marL="0" indent="0">
              <a:lnSpc>
                <a:spcPct val="90000"/>
              </a:lnSpc>
              <a:spcBef>
                <a:spcPts val="0"/>
              </a:spcBef>
              <a:spcAft>
                <a:spcPts val="0"/>
              </a:spcAft>
              <a:buNone/>
            </a:pPr>
            <a:r>
              <a:rPr lang="en-US" b="1" dirty="0"/>
              <a:t>Fatal Error Messages versus Warning Messages</a:t>
            </a:r>
          </a:p>
          <a:p>
            <a:pPr marL="0" indent="0">
              <a:lnSpc>
                <a:spcPct val="90000"/>
              </a:lnSpc>
              <a:spcBef>
                <a:spcPts val="0"/>
              </a:spcBef>
              <a:spcAft>
                <a:spcPts val="0"/>
              </a:spcAft>
              <a:buNone/>
            </a:pPr>
            <a:endParaRPr lang="en-US" b="1" dirty="0"/>
          </a:p>
          <a:p>
            <a:pPr marL="342900" lvl="1" indent="-342900">
              <a:lnSpc>
                <a:spcPct val="90000"/>
              </a:lnSpc>
              <a:spcBef>
                <a:spcPts val="0"/>
              </a:spcBef>
            </a:pPr>
            <a:r>
              <a:rPr lang="en-US" u="sng" dirty="0"/>
              <a:t>Fatal Error Messages</a:t>
            </a:r>
            <a:r>
              <a:rPr lang="en-US" dirty="0"/>
              <a:t> indicate inconsistent data that must be corrected before states are able to submit their </a:t>
            </a:r>
            <a:r>
              <a:rPr lang="en-US" dirty="0" smtClean="0"/>
              <a:t>LIHEAP Grantee </a:t>
            </a:r>
            <a:r>
              <a:rPr lang="en-US" dirty="0"/>
              <a:t>Survey in </a:t>
            </a:r>
            <a:r>
              <a:rPr lang="en-US" dirty="0" smtClean="0"/>
              <a:t>OLDC.</a:t>
            </a:r>
            <a:endParaRPr lang="en-US" dirty="0"/>
          </a:p>
          <a:p>
            <a:pPr marL="396784" lvl="1" indent="-396784">
              <a:lnSpc>
                <a:spcPct val="90000"/>
              </a:lnSpc>
              <a:spcBef>
                <a:spcPts val="0"/>
              </a:spcBef>
              <a:spcAft>
                <a:spcPts val="0"/>
              </a:spcAft>
              <a:buFont typeface="Arial" pitchFamily="34" charset="0"/>
              <a:buChar char="•"/>
            </a:pPr>
            <a:endParaRPr lang="en-US" dirty="0"/>
          </a:p>
          <a:p>
            <a:pPr marL="342900" lvl="1" indent="-342900">
              <a:lnSpc>
                <a:spcPct val="90000"/>
              </a:lnSpc>
              <a:spcBef>
                <a:spcPts val="0"/>
              </a:spcBef>
            </a:pPr>
            <a:r>
              <a:rPr lang="en-US" u="sng" dirty="0"/>
              <a:t>Warning Messages</a:t>
            </a:r>
            <a:r>
              <a:rPr lang="en-US" b="1" dirty="0"/>
              <a:t> </a:t>
            </a:r>
            <a:r>
              <a:rPr lang="en-US" dirty="0"/>
              <a:t>indicate data that may be correct but requires confirmation through additional explanation in the “Notes” field of the </a:t>
            </a:r>
            <a:r>
              <a:rPr lang="en-US" dirty="0" smtClean="0"/>
              <a:t>form.</a:t>
            </a:r>
          </a:p>
          <a:p>
            <a:pPr marL="0" lvl="1" indent="0">
              <a:lnSpc>
                <a:spcPct val="90000"/>
              </a:lnSpc>
              <a:spcBef>
                <a:spcPts val="0"/>
              </a:spcBef>
              <a:buNone/>
            </a:pPr>
            <a:endParaRPr lang="en-US" dirty="0" smtClean="0"/>
          </a:p>
          <a:p>
            <a:pPr marL="617220" lvl="2" indent="-342900">
              <a:lnSpc>
                <a:spcPct val="90000"/>
              </a:lnSpc>
              <a:spcBef>
                <a:spcPts val="0"/>
              </a:spcBef>
            </a:pPr>
            <a:r>
              <a:rPr lang="en-US" sz="1800" i="1" dirty="0" smtClean="0"/>
              <a:t>Notes </a:t>
            </a:r>
            <a:r>
              <a:rPr lang="en-US" sz="1800" i="1" dirty="0"/>
              <a:t>will prevent follow-up contact from APPRISE.</a:t>
            </a:r>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50</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550540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 Current Validations in OLDC: Carryover Report Comparison</a:t>
            </a:r>
          </a:p>
        </p:txBody>
      </p:sp>
      <p:sp>
        <p:nvSpPr>
          <p:cNvPr id="8" name="Content Placeholder 7"/>
          <p:cNvSpPr>
            <a:spLocks noGrp="1"/>
          </p:cNvSpPr>
          <p:nvPr>
            <p:ph sz="quarter" idx="1"/>
          </p:nvPr>
        </p:nvSpPr>
        <p:spPr>
          <a:xfrm>
            <a:off x="148763" y="1540286"/>
            <a:ext cx="8842838" cy="4782071"/>
          </a:xfrm>
        </p:spPr>
        <p:txBody>
          <a:bodyPr>
            <a:normAutofit lnSpcReduction="10000"/>
          </a:bodyPr>
          <a:lstStyle/>
          <a:p>
            <a:pPr>
              <a:lnSpc>
                <a:spcPct val="80000"/>
              </a:lnSpc>
              <a:spcBef>
                <a:spcPts val="0"/>
              </a:spcBef>
            </a:pPr>
            <a:r>
              <a:rPr lang="en-US" dirty="0"/>
              <a:t>The </a:t>
            </a:r>
            <a:r>
              <a:rPr lang="en-US" dirty="0" smtClean="0"/>
              <a:t>LIHEAP Grantee </a:t>
            </a:r>
            <a:r>
              <a:rPr lang="en-US" dirty="0"/>
              <a:t>Survey section of the LIHEAP Performance Data Form contains automated checks to compare FY </a:t>
            </a:r>
            <a:r>
              <a:rPr lang="en-US" dirty="0" smtClean="0"/>
              <a:t>2016 LIHEAP Grantee </a:t>
            </a:r>
            <a:r>
              <a:rPr lang="en-US" dirty="0"/>
              <a:t>Survey data with FY </a:t>
            </a:r>
            <a:r>
              <a:rPr lang="en-US" dirty="0" smtClean="0"/>
              <a:t>2015 </a:t>
            </a:r>
            <a:r>
              <a:rPr lang="en-US" dirty="0"/>
              <a:t>and FY </a:t>
            </a:r>
            <a:r>
              <a:rPr lang="en-US" dirty="0" smtClean="0"/>
              <a:t>2016 </a:t>
            </a:r>
            <a:r>
              <a:rPr lang="en-US" dirty="0"/>
              <a:t>Carryover &amp; Re-allotment Report </a:t>
            </a:r>
            <a:r>
              <a:rPr lang="en-US" dirty="0" smtClean="0"/>
              <a:t>data.</a:t>
            </a:r>
          </a:p>
          <a:p>
            <a:pPr marL="0" indent="0">
              <a:lnSpc>
                <a:spcPct val="80000"/>
              </a:lnSpc>
              <a:spcBef>
                <a:spcPts val="0"/>
              </a:spcBef>
              <a:buNone/>
            </a:pPr>
            <a:endParaRPr lang="en-US" dirty="0" smtClean="0"/>
          </a:p>
          <a:p>
            <a:pPr lvl="1">
              <a:lnSpc>
                <a:spcPct val="80000"/>
              </a:lnSpc>
              <a:spcBef>
                <a:spcPts val="0"/>
              </a:spcBef>
            </a:pPr>
            <a:r>
              <a:rPr lang="en-US" sz="2000" i="1" dirty="0" smtClean="0"/>
              <a:t>The </a:t>
            </a:r>
            <a:r>
              <a:rPr lang="en-US" sz="2000" i="1" dirty="0"/>
              <a:t>amount of carryover reported from FY </a:t>
            </a:r>
            <a:r>
              <a:rPr lang="en-US" sz="2000" i="1" dirty="0" smtClean="0"/>
              <a:t>2015 </a:t>
            </a:r>
            <a:r>
              <a:rPr lang="en-US" sz="2000" i="1" dirty="0"/>
              <a:t>in </a:t>
            </a:r>
            <a:r>
              <a:rPr lang="en-US" sz="2000" i="1" dirty="0" smtClean="0"/>
              <a:t>‘Section III –Estimated Sources </a:t>
            </a:r>
            <a:r>
              <a:rPr lang="en-US" sz="2000" i="1" dirty="0"/>
              <a:t>of </a:t>
            </a:r>
            <a:r>
              <a:rPr lang="en-US" sz="2000" i="1" dirty="0" smtClean="0"/>
              <a:t>LIHEAP Funds</a:t>
            </a:r>
            <a:r>
              <a:rPr lang="en-US" sz="2000" i="1" dirty="0"/>
              <a:t>’ </a:t>
            </a:r>
            <a:r>
              <a:rPr lang="en-US" sz="2000" i="1" dirty="0" smtClean="0"/>
              <a:t>of </a:t>
            </a:r>
            <a:r>
              <a:rPr lang="en-US" sz="2000" i="1" dirty="0"/>
              <a:t>the FY </a:t>
            </a:r>
            <a:r>
              <a:rPr lang="en-US" sz="2000" i="1" dirty="0" smtClean="0"/>
              <a:t>2016 LIHEAP Grantee </a:t>
            </a:r>
            <a:r>
              <a:rPr lang="en-US" sz="2000" i="1" dirty="0"/>
              <a:t>Survey should match the carryover amount reported in the FY </a:t>
            </a:r>
            <a:r>
              <a:rPr lang="en-US" sz="2000" i="1" dirty="0" smtClean="0"/>
              <a:t>2015 </a:t>
            </a:r>
            <a:r>
              <a:rPr lang="en-US" sz="2000" i="1" dirty="0"/>
              <a:t>Carryover &amp; Re-allotment </a:t>
            </a:r>
            <a:r>
              <a:rPr lang="en-US" sz="2000" i="1" dirty="0" smtClean="0"/>
              <a:t>report.</a:t>
            </a:r>
          </a:p>
          <a:p>
            <a:pPr lvl="1">
              <a:lnSpc>
                <a:spcPct val="80000"/>
              </a:lnSpc>
              <a:spcBef>
                <a:spcPts val="0"/>
              </a:spcBef>
            </a:pPr>
            <a:endParaRPr lang="en-US" sz="1800" i="1" dirty="0" smtClean="0"/>
          </a:p>
          <a:p>
            <a:pPr lvl="1">
              <a:lnSpc>
                <a:spcPct val="80000"/>
              </a:lnSpc>
              <a:spcBef>
                <a:spcPts val="0"/>
              </a:spcBef>
            </a:pPr>
            <a:r>
              <a:rPr lang="en-US" sz="2000" i="1" dirty="0" smtClean="0"/>
              <a:t>The </a:t>
            </a:r>
            <a:r>
              <a:rPr lang="en-US" sz="2000" i="1" dirty="0"/>
              <a:t>amount of carryover to FY </a:t>
            </a:r>
            <a:r>
              <a:rPr lang="en-US" sz="2000" i="1" dirty="0" smtClean="0"/>
              <a:t>2017 </a:t>
            </a:r>
            <a:r>
              <a:rPr lang="en-US" sz="2000" i="1" dirty="0"/>
              <a:t>reported </a:t>
            </a:r>
            <a:r>
              <a:rPr lang="en-US" sz="2000" i="1" dirty="0" smtClean="0"/>
              <a:t>in ‘Section IV – Estimated Uses of LIHEAP </a:t>
            </a:r>
            <a:r>
              <a:rPr lang="en-US" sz="2000" i="1" dirty="0"/>
              <a:t>Funds’ </a:t>
            </a:r>
            <a:r>
              <a:rPr lang="en-US" sz="2000" i="1" dirty="0" smtClean="0"/>
              <a:t>of </a:t>
            </a:r>
            <a:r>
              <a:rPr lang="en-US" sz="2000" i="1" dirty="0"/>
              <a:t>the FY </a:t>
            </a:r>
            <a:r>
              <a:rPr lang="en-US" sz="2000" i="1" dirty="0" smtClean="0"/>
              <a:t>2016 LIHEAP Grantee </a:t>
            </a:r>
            <a:r>
              <a:rPr lang="en-US" sz="2000" i="1" dirty="0"/>
              <a:t>Survey should match the carryover amount reported in the FY </a:t>
            </a:r>
            <a:r>
              <a:rPr lang="en-US" sz="2000" i="1" dirty="0" smtClean="0"/>
              <a:t>2016 </a:t>
            </a:r>
            <a:r>
              <a:rPr lang="en-US" sz="2000" i="1" dirty="0"/>
              <a:t>Carryover &amp; Re-allotment </a:t>
            </a:r>
            <a:r>
              <a:rPr lang="en-US" sz="2000" i="1" dirty="0" smtClean="0"/>
              <a:t>report.</a:t>
            </a:r>
          </a:p>
          <a:p>
            <a:pPr lvl="1">
              <a:lnSpc>
                <a:spcPct val="80000"/>
              </a:lnSpc>
              <a:spcBef>
                <a:spcPts val="0"/>
              </a:spcBef>
            </a:pPr>
            <a:endParaRPr lang="en-US" sz="2000" i="1" dirty="0" smtClean="0"/>
          </a:p>
          <a:p>
            <a:pPr lvl="1">
              <a:lnSpc>
                <a:spcPct val="80000"/>
              </a:lnSpc>
              <a:spcBef>
                <a:spcPts val="0"/>
              </a:spcBef>
            </a:pPr>
            <a:r>
              <a:rPr lang="en-US" sz="2000" b="1" i="1" dirty="0" smtClean="0"/>
              <a:t>NOTE</a:t>
            </a:r>
            <a:r>
              <a:rPr lang="en-US" sz="2000" b="1" i="1" dirty="0"/>
              <a:t>:</a:t>
            </a:r>
            <a:r>
              <a:rPr lang="en-US" sz="2000" i="1" dirty="0"/>
              <a:t> If the two reports do not match, OLDC issues a </a:t>
            </a:r>
            <a:r>
              <a:rPr lang="en-US" sz="2000" b="1" i="1" dirty="0"/>
              <a:t>WARNING</a:t>
            </a:r>
          </a:p>
          <a:p>
            <a:pPr marL="349170" lvl="1" indent="-349170">
              <a:lnSpc>
                <a:spcPct val="90000"/>
              </a:lnSpc>
              <a:spcBef>
                <a:spcPts val="0"/>
              </a:spcBef>
              <a:buNone/>
            </a:pPr>
            <a:endParaRPr lang="en-US" dirty="0"/>
          </a:p>
          <a:p>
            <a:pPr marL="349170" indent="-349170">
              <a:lnSpc>
                <a:spcPct val="90000"/>
              </a:lnSpc>
              <a:spcBef>
                <a:spcPts val="0"/>
              </a:spcBef>
            </a:pPr>
            <a:r>
              <a:rPr lang="en-US" dirty="0"/>
              <a:t>Example – next slide</a:t>
            </a:r>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51</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202843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204613" y="4282675"/>
            <a:ext cx="4789684" cy="1549242"/>
          </a:xfrm>
          <a:prstGeom prst="rect">
            <a:avLst/>
          </a:prstGeom>
          <a:ln w="28575">
            <a:solidFill>
              <a:schemeClr val="accent1"/>
            </a:solidFill>
          </a:ln>
        </p:spPr>
      </p:pic>
      <p:pic>
        <p:nvPicPr>
          <p:cNvPr id="37" name="Picture 36"/>
          <p:cNvPicPr>
            <a:picLocks noChangeAspect="1"/>
          </p:cNvPicPr>
          <p:nvPr/>
        </p:nvPicPr>
        <p:blipFill>
          <a:blip r:embed="rId3"/>
          <a:stretch>
            <a:fillRect/>
          </a:stretch>
        </p:blipFill>
        <p:spPr>
          <a:xfrm>
            <a:off x="2412122" y="5534902"/>
            <a:ext cx="2962573" cy="1254509"/>
          </a:xfrm>
          <a:prstGeom prst="rect">
            <a:avLst/>
          </a:prstGeom>
        </p:spPr>
      </p:pic>
      <p:pic>
        <p:nvPicPr>
          <p:cNvPr id="23" name="Picture 22"/>
          <p:cNvPicPr>
            <a:picLocks noChangeAspect="1"/>
          </p:cNvPicPr>
          <p:nvPr/>
        </p:nvPicPr>
        <p:blipFill>
          <a:blip r:embed="rId4"/>
          <a:stretch>
            <a:fillRect/>
          </a:stretch>
        </p:blipFill>
        <p:spPr>
          <a:xfrm>
            <a:off x="5300798" y="3107805"/>
            <a:ext cx="3581396" cy="1576313"/>
          </a:xfrm>
          <a:prstGeom prst="rect">
            <a:avLst/>
          </a:prstGeom>
        </p:spPr>
      </p:pic>
      <p:sp>
        <p:nvSpPr>
          <p:cNvPr id="7" name="Title 6"/>
          <p:cNvSpPr>
            <a:spLocks noGrp="1"/>
          </p:cNvSpPr>
          <p:nvPr>
            <p:ph type="title"/>
          </p:nvPr>
        </p:nvSpPr>
        <p:spPr/>
        <p:txBody>
          <a:bodyPr>
            <a:normAutofit fontScale="90000"/>
          </a:bodyPr>
          <a:lstStyle/>
          <a:p>
            <a:r>
              <a:rPr lang="en-US" dirty="0"/>
              <a:t>I. Current Validations in OLDC: Carryover Report Comparison</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52</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24245" y="1417638"/>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pic>
        <p:nvPicPr>
          <p:cNvPr id="9" name="Picture 8"/>
          <p:cNvPicPr>
            <a:picLocks noChangeAspect="1"/>
          </p:cNvPicPr>
          <p:nvPr/>
        </p:nvPicPr>
        <p:blipFill>
          <a:blip r:embed="rId5"/>
          <a:stretch>
            <a:fillRect/>
          </a:stretch>
        </p:blipFill>
        <p:spPr>
          <a:xfrm>
            <a:off x="210222" y="2039055"/>
            <a:ext cx="4579463" cy="1459525"/>
          </a:xfrm>
          <a:prstGeom prst="rect">
            <a:avLst/>
          </a:prstGeom>
          <a:ln w="28575">
            <a:solidFill>
              <a:schemeClr val="tx2">
                <a:lumMod val="60000"/>
                <a:lumOff val="40000"/>
              </a:schemeClr>
            </a:solidFill>
          </a:ln>
        </p:spPr>
      </p:pic>
      <p:sp>
        <p:nvSpPr>
          <p:cNvPr id="10" name="Rectangle 9"/>
          <p:cNvSpPr/>
          <p:nvPr/>
        </p:nvSpPr>
        <p:spPr>
          <a:xfrm>
            <a:off x="990600" y="1462131"/>
            <a:ext cx="2743200" cy="497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2015 C&amp;R Report</a:t>
            </a:r>
            <a:endParaRPr lang="en-US" dirty="0">
              <a:solidFill>
                <a:schemeClr val="tx1"/>
              </a:solidFill>
            </a:endParaRPr>
          </a:p>
        </p:txBody>
      </p:sp>
      <p:sp>
        <p:nvSpPr>
          <p:cNvPr id="16" name="Rectangle 15"/>
          <p:cNvSpPr/>
          <p:nvPr/>
        </p:nvSpPr>
        <p:spPr>
          <a:xfrm>
            <a:off x="5913521" y="1481522"/>
            <a:ext cx="2743200" cy="637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smtClean="0">
                <a:solidFill>
                  <a:schemeClr val="tx1"/>
                </a:solidFill>
              </a:rPr>
              <a:t>FY 2016 </a:t>
            </a:r>
            <a:r>
              <a:rPr lang="en-US" dirty="0">
                <a:solidFill>
                  <a:schemeClr val="tx1"/>
                </a:solidFill>
              </a:rPr>
              <a:t>GS Section – </a:t>
            </a:r>
          </a:p>
          <a:p>
            <a:pPr algn="ctr">
              <a:lnSpc>
                <a:spcPct val="80000"/>
              </a:lnSpc>
            </a:pPr>
            <a:r>
              <a:rPr lang="en-US" dirty="0">
                <a:solidFill>
                  <a:schemeClr val="tx1"/>
                </a:solidFill>
              </a:rPr>
              <a:t>Sources of Funds</a:t>
            </a:r>
          </a:p>
        </p:txBody>
      </p:sp>
      <p:grpSp>
        <p:nvGrpSpPr>
          <p:cNvPr id="18" name="Group 17"/>
          <p:cNvGrpSpPr/>
          <p:nvPr/>
        </p:nvGrpSpPr>
        <p:grpSpPr>
          <a:xfrm>
            <a:off x="5065799" y="2182719"/>
            <a:ext cx="3941843" cy="808390"/>
            <a:chOff x="5049769" y="2514601"/>
            <a:chExt cx="3941843" cy="808390"/>
          </a:xfrm>
        </p:grpSpPr>
        <p:pic>
          <p:nvPicPr>
            <p:cNvPr id="14" name="Picture 13"/>
            <p:cNvPicPr>
              <a:picLocks noChangeAspect="1"/>
            </p:cNvPicPr>
            <p:nvPr/>
          </p:nvPicPr>
          <p:blipFill rotWithShape="1">
            <a:blip r:embed="rId6"/>
            <a:srcRect t="86842"/>
            <a:stretch/>
          </p:blipFill>
          <p:spPr>
            <a:xfrm>
              <a:off x="5049769" y="3058165"/>
              <a:ext cx="3941843" cy="26482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9769" y="2514601"/>
              <a:ext cx="3925797" cy="553328"/>
            </a:xfrm>
            <a:prstGeom prst="rect">
              <a:avLst/>
            </a:prstGeom>
          </p:spPr>
        </p:pic>
      </p:grpSp>
      <p:sp>
        <p:nvSpPr>
          <p:cNvPr id="19" name="Rectangle 18"/>
          <p:cNvSpPr>
            <a:spLocks noChangeArrowheads="1"/>
          </p:cNvSpPr>
          <p:nvPr/>
        </p:nvSpPr>
        <p:spPr bwMode="auto">
          <a:xfrm flipV="1">
            <a:off x="4158846" y="3087032"/>
            <a:ext cx="716816" cy="22602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Rectangle 20"/>
          <p:cNvSpPr>
            <a:spLocks noChangeArrowheads="1"/>
          </p:cNvSpPr>
          <p:nvPr/>
        </p:nvSpPr>
        <p:spPr bwMode="auto">
          <a:xfrm flipV="1">
            <a:off x="8305800" y="2726283"/>
            <a:ext cx="701842" cy="2648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Right Arrow 21"/>
          <p:cNvSpPr/>
          <p:nvPr/>
        </p:nvSpPr>
        <p:spPr>
          <a:xfrm rot="21324818">
            <a:off x="4965928" y="2956441"/>
            <a:ext cx="3163630" cy="216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40428" y="3616207"/>
            <a:ext cx="2719049" cy="559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2016 C&amp;R Report</a:t>
            </a:r>
            <a:endParaRPr lang="en-US" dirty="0">
              <a:solidFill>
                <a:schemeClr val="tx1"/>
              </a:solidFill>
            </a:endParaRPr>
          </a:p>
        </p:txBody>
      </p:sp>
      <p:sp>
        <p:nvSpPr>
          <p:cNvPr id="26" name="Rectangle 25"/>
          <p:cNvSpPr/>
          <p:nvPr/>
        </p:nvSpPr>
        <p:spPr>
          <a:xfrm>
            <a:off x="5823492" y="4800814"/>
            <a:ext cx="2546886" cy="533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smtClean="0">
                <a:solidFill>
                  <a:schemeClr val="tx1"/>
                </a:solidFill>
              </a:rPr>
              <a:t>FY 2016 </a:t>
            </a:r>
            <a:r>
              <a:rPr lang="en-US" dirty="0">
                <a:solidFill>
                  <a:schemeClr val="tx1"/>
                </a:solidFill>
              </a:rPr>
              <a:t>GS Section – </a:t>
            </a:r>
          </a:p>
          <a:p>
            <a:pPr algn="ctr">
              <a:lnSpc>
                <a:spcPct val="80000"/>
              </a:lnSpc>
            </a:pPr>
            <a:r>
              <a:rPr lang="en-US" dirty="0">
                <a:solidFill>
                  <a:schemeClr val="tx1"/>
                </a:solidFill>
              </a:rPr>
              <a:t>Uses of Funds</a:t>
            </a:r>
          </a:p>
        </p:txBody>
      </p:sp>
      <p:pic>
        <p:nvPicPr>
          <p:cNvPr id="33" name="Picture 32"/>
          <p:cNvPicPr>
            <a:picLocks noChangeAspect="1"/>
          </p:cNvPicPr>
          <p:nvPr/>
        </p:nvPicPr>
        <p:blipFill>
          <a:blip r:embed="rId8"/>
          <a:stretch>
            <a:fillRect/>
          </a:stretch>
        </p:blipFill>
        <p:spPr>
          <a:xfrm>
            <a:off x="5276097" y="5456650"/>
            <a:ext cx="3505200" cy="524588"/>
          </a:xfrm>
          <a:prstGeom prst="rect">
            <a:avLst/>
          </a:prstGeom>
          <a:ln w="19050">
            <a:solidFill>
              <a:schemeClr val="tx2">
                <a:lumMod val="60000"/>
                <a:lumOff val="40000"/>
              </a:schemeClr>
            </a:solidFill>
          </a:ln>
        </p:spPr>
      </p:pic>
      <p:sp>
        <p:nvSpPr>
          <p:cNvPr id="34" name="Rectangle 33"/>
          <p:cNvSpPr>
            <a:spLocks noChangeArrowheads="1"/>
          </p:cNvSpPr>
          <p:nvPr/>
        </p:nvSpPr>
        <p:spPr bwMode="auto">
          <a:xfrm flipV="1">
            <a:off x="7924800" y="5721924"/>
            <a:ext cx="891156" cy="25931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Rectangle 34"/>
          <p:cNvSpPr>
            <a:spLocks noChangeArrowheads="1"/>
          </p:cNvSpPr>
          <p:nvPr/>
        </p:nvSpPr>
        <p:spPr bwMode="auto">
          <a:xfrm flipV="1">
            <a:off x="4222608" y="5148815"/>
            <a:ext cx="775281" cy="22272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 name="Right Arrow 35"/>
          <p:cNvSpPr/>
          <p:nvPr/>
        </p:nvSpPr>
        <p:spPr>
          <a:xfrm rot="436792">
            <a:off x="5038993" y="5322624"/>
            <a:ext cx="2759027" cy="2475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790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 Current Validations in OLDC: </a:t>
            </a:r>
            <a:r>
              <a:rPr lang="en-US" dirty="0" smtClean="0"/>
              <a:t>Household </a:t>
            </a:r>
            <a:r>
              <a:rPr lang="en-US" dirty="0"/>
              <a:t>Report Comparison</a:t>
            </a:r>
          </a:p>
        </p:txBody>
      </p:sp>
      <p:sp>
        <p:nvSpPr>
          <p:cNvPr id="8" name="Content Placeholder 7"/>
          <p:cNvSpPr>
            <a:spLocks noGrp="1"/>
          </p:cNvSpPr>
          <p:nvPr>
            <p:ph sz="quarter" idx="1"/>
          </p:nvPr>
        </p:nvSpPr>
        <p:spPr>
          <a:xfrm>
            <a:off x="148762" y="1540286"/>
            <a:ext cx="9093265" cy="4782071"/>
          </a:xfrm>
        </p:spPr>
        <p:txBody>
          <a:bodyPr>
            <a:normAutofit/>
          </a:bodyPr>
          <a:lstStyle/>
          <a:p>
            <a:pPr>
              <a:lnSpc>
                <a:spcPct val="90000"/>
              </a:lnSpc>
              <a:spcBef>
                <a:spcPts val="0"/>
              </a:spcBef>
              <a:spcAft>
                <a:spcPts val="0"/>
              </a:spcAft>
            </a:pPr>
            <a:r>
              <a:rPr lang="en-US" dirty="0"/>
              <a:t>The </a:t>
            </a:r>
            <a:r>
              <a:rPr lang="en-US" dirty="0" smtClean="0"/>
              <a:t>LIHEAP Grantee </a:t>
            </a:r>
            <a:r>
              <a:rPr lang="en-US" dirty="0"/>
              <a:t>Survey section of the LIHEAP Performance Data Form contains automated checks to compare FY </a:t>
            </a:r>
            <a:r>
              <a:rPr lang="en-US" dirty="0" smtClean="0"/>
              <a:t>2016 LIHEAP Grantee </a:t>
            </a:r>
            <a:r>
              <a:rPr lang="en-US" dirty="0"/>
              <a:t>Survey data with FY </a:t>
            </a:r>
            <a:r>
              <a:rPr lang="en-US" dirty="0" smtClean="0"/>
              <a:t>2016 </a:t>
            </a:r>
            <a:r>
              <a:rPr lang="en-US" dirty="0"/>
              <a:t>Household Report </a:t>
            </a:r>
            <a:r>
              <a:rPr lang="en-US" dirty="0" smtClean="0"/>
              <a:t>data.</a:t>
            </a:r>
          </a:p>
          <a:p>
            <a:pPr>
              <a:lnSpc>
                <a:spcPct val="90000"/>
              </a:lnSpc>
              <a:spcBef>
                <a:spcPts val="0"/>
              </a:spcBef>
              <a:spcAft>
                <a:spcPts val="0"/>
              </a:spcAft>
            </a:pPr>
            <a:endParaRPr lang="en-US" sz="2700" dirty="0" smtClean="0"/>
          </a:p>
          <a:p>
            <a:pPr lvl="1">
              <a:lnSpc>
                <a:spcPct val="90000"/>
              </a:lnSpc>
              <a:spcBef>
                <a:spcPts val="0"/>
              </a:spcBef>
            </a:pPr>
            <a:r>
              <a:rPr lang="en-US" sz="2000" i="1" dirty="0" smtClean="0"/>
              <a:t>If </a:t>
            </a:r>
            <a:r>
              <a:rPr lang="en-US" sz="2000" i="1" dirty="0"/>
              <a:t>a state obligates funds for a given assistance, then the state should have assisted households with that particular type of </a:t>
            </a:r>
            <a:r>
              <a:rPr lang="en-US" sz="2000" i="1" dirty="0" smtClean="0"/>
              <a:t>assistance</a:t>
            </a:r>
          </a:p>
          <a:p>
            <a:pPr lvl="1">
              <a:lnSpc>
                <a:spcPct val="90000"/>
              </a:lnSpc>
              <a:spcBef>
                <a:spcPts val="0"/>
              </a:spcBef>
            </a:pPr>
            <a:endParaRPr lang="en-US" sz="2000" i="1" dirty="0" smtClean="0"/>
          </a:p>
          <a:p>
            <a:pPr lvl="1">
              <a:lnSpc>
                <a:spcPct val="90000"/>
              </a:lnSpc>
              <a:spcBef>
                <a:spcPts val="0"/>
              </a:spcBef>
            </a:pPr>
            <a:r>
              <a:rPr lang="en-US" sz="2000" i="1" dirty="0" smtClean="0"/>
              <a:t>If </a:t>
            </a:r>
            <a:r>
              <a:rPr lang="en-US" sz="2000" i="1" dirty="0"/>
              <a:t>a state assists households with a given assistance, then the state should have obligated funds for that particular type of </a:t>
            </a:r>
            <a:r>
              <a:rPr lang="en-US" sz="2000" i="1" dirty="0" smtClean="0"/>
              <a:t>assistance</a:t>
            </a:r>
          </a:p>
          <a:p>
            <a:pPr lvl="1">
              <a:lnSpc>
                <a:spcPct val="90000"/>
              </a:lnSpc>
              <a:spcBef>
                <a:spcPts val="0"/>
              </a:spcBef>
            </a:pPr>
            <a:endParaRPr lang="en-US" sz="2000" i="1" dirty="0" smtClean="0"/>
          </a:p>
          <a:p>
            <a:pPr lvl="1">
              <a:lnSpc>
                <a:spcPct val="90000"/>
              </a:lnSpc>
              <a:spcBef>
                <a:spcPts val="0"/>
              </a:spcBef>
            </a:pPr>
            <a:r>
              <a:rPr lang="en-US" sz="2000" b="1" i="1" dirty="0" smtClean="0"/>
              <a:t>NOTE</a:t>
            </a:r>
            <a:r>
              <a:rPr lang="en-US" sz="2000" b="1" i="1" dirty="0"/>
              <a:t>:</a:t>
            </a:r>
            <a:r>
              <a:rPr lang="en-US" sz="2000" i="1" dirty="0"/>
              <a:t> If the two reports do not match, OLDC issues a </a:t>
            </a:r>
            <a:r>
              <a:rPr lang="en-US" sz="2000" b="1" i="1" dirty="0"/>
              <a:t>WARNING</a:t>
            </a:r>
            <a:endParaRPr lang="en-US" sz="2000" i="1" dirty="0"/>
          </a:p>
          <a:p>
            <a:pPr marL="457095" lvl="1" indent="0">
              <a:lnSpc>
                <a:spcPct val="90000"/>
              </a:lnSpc>
              <a:spcBef>
                <a:spcPts val="0"/>
              </a:spcBef>
              <a:spcAft>
                <a:spcPts val="0"/>
              </a:spcAft>
              <a:buNone/>
            </a:pPr>
            <a:endParaRPr lang="en-US" sz="2000" dirty="0"/>
          </a:p>
          <a:p>
            <a:pPr marL="457095" lvl="1" indent="0">
              <a:lnSpc>
                <a:spcPct val="90000"/>
              </a:lnSpc>
              <a:spcBef>
                <a:spcPts val="0"/>
              </a:spcBef>
              <a:spcAft>
                <a:spcPts val="0"/>
              </a:spcAft>
              <a:buNone/>
            </a:pPr>
            <a:endParaRPr lang="en-US" sz="1800" dirty="0"/>
          </a:p>
          <a:p>
            <a:pPr>
              <a:lnSpc>
                <a:spcPct val="90000"/>
              </a:lnSpc>
              <a:spcBef>
                <a:spcPts val="0"/>
              </a:spcBef>
              <a:spcAft>
                <a:spcPts val="0"/>
              </a:spcAft>
            </a:pPr>
            <a:r>
              <a:rPr lang="en-US" dirty="0"/>
              <a:t>Example – next slide</a:t>
            </a:r>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53</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9997449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 Current Validations in OLDC: </a:t>
            </a:r>
            <a:r>
              <a:rPr lang="en-US" dirty="0" smtClean="0"/>
              <a:t>Household </a:t>
            </a:r>
            <a:r>
              <a:rPr lang="en-US" dirty="0"/>
              <a:t>Report Comparison</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54</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
        <p:nvSpPr>
          <p:cNvPr id="34" name="Rectangle 33"/>
          <p:cNvSpPr/>
          <p:nvPr/>
        </p:nvSpPr>
        <p:spPr>
          <a:xfrm>
            <a:off x="530516" y="1641493"/>
            <a:ext cx="2880560" cy="619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2016 </a:t>
            </a:r>
            <a:r>
              <a:rPr lang="en-US" dirty="0">
                <a:solidFill>
                  <a:schemeClr val="tx1"/>
                </a:solidFill>
              </a:rPr>
              <a:t>Household Report</a:t>
            </a:r>
          </a:p>
        </p:txBody>
      </p:sp>
      <p:grpSp>
        <p:nvGrpSpPr>
          <p:cNvPr id="36" name="Group 35"/>
          <p:cNvGrpSpPr/>
          <p:nvPr/>
        </p:nvGrpSpPr>
        <p:grpSpPr>
          <a:xfrm>
            <a:off x="211355" y="2284757"/>
            <a:ext cx="3785355" cy="2324915"/>
            <a:chOff x="5178766" y="2250189"/>
            <a:chExt cx="3785355" cy="2324915"/>
          </a:xfrm>
        </p:grpSpPr>
        <p:grpSp>
          <p:nvGrpSpPr>
            <p:cNvPr id="37" name="Group 36"/>
            <p:cNvGrpSpPr/>
            <p:nvPr/>
          </p:nvGrpSpPr>
          <p:grpSpPr>
            <a:xfrm>
              <a:off x="5178766" y="2250189"/>
              <a:ext cx="3504473" cy="2324915"/>
              <a:chOff x="603504" y="2384735"/>
              <a:chExt cx="2901696" cy="2195973"/>
            </a:xfrm>
          </p:grpSpPr>
          <p:grpSp>
            <p:nvGrpSpPr>
              <p:cNvPr id="44" name="Group 43"/>
              <p:cNvGrpSpPr/>
              <p:nvPr/>
            </p:nvGrpSpPr>
            <p:grpSpPr>
              <a:xfrm>
                <a:off x="603504" y="2384735"/>
                <a:ext cx="2901696" cy="2195973"/>
                <a:chOff x="146304" y="2394533"/>
                <a:chExt cx="2901696" cy="2195973"/>
              </a:xfrm>
            </p:grpSpPr>
            <p:pic>
              <p:nvPicPr>
                <p:cNvPr id="57" name="Picture 56"/>
                <p:cNvPicPr>
                  <a:picLocks noChangeAspect="1"/>
                </p:cNvPicPr>
                <p:nvPr/>
              </p:nvPicPr>
              <p:blipFill rotWithShape="1">
                <a:blip r:embed="rId2" cstate="print">
                  <a:extLst>
                    <a:ext uri="{28A0092B-C50C-407E-A947-70E740481C1C}">
                      <a14:useLocalDpi xmlns:a14="http://schemas.microsoft.com/office/drawing/2010/main" val="0"/>
                    </a:ext>
                  </a:extLst>
                </a:blip>
                <a:srcRect r="79660"/>
                <a:stretch/>
              </p:blipFill>
              <p:spPr>
                <a:xfrm>
                  <a:off x="146304" y="2490424"/>
                  <a:ext cx="1606296" cy="2100082"/>
                </a:xfrm>
                <a:prstGeom prst="rect">
                  <a:avLst/>
                </a:prstGeom>
              </p:spPr>
            </p:pic>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85833" t="-4426"/>
                <a:stretch/>
              </p:blipFill>
              <p:spPr>
                <a:xfrm>
                  <a:off x="1752599" y="2394533"/>
                  <a:ext cx="1295400" cy="2193041"/>
                </a:xfrm>
                <a:prstGeom prst="rect">
                  <a:avLst/>
                </a:prstGeom>
              </p:spPr>
            </p:pic>
            <p:pic>
              <p:nvPicPr>
                <p:cNvPr id="59" name="Picture 58"/>
                <p:cNvPicPr>
                  <a:picLocks noChangeAspect="1"/>
                </p:cNvPicPr>
                <p:nvPr/>
              </p:nvPicPr>
              <p:blipFill rotWithShape="1">
                <a:blip r:embed="rId2" cstate="print">
                  <a:extLst>
                    <a:ext uri="{28A0092B-C50C-407E-A947-70E740481C1C}">
                      <a14:useLocalDpi xmlns:a14="http://schemas.microsoft.com/office/drawing/2010/main" val="0"/>
                    </a:ext>
                  </a:extLst>
                </a:blip>
                <a:srcRect l="41667" t="-798" r="27349" b="94857"/>
                <a:stretch/>
              </p:blipFill>
              <p:spPr>
                <a:xfrm>
                  <a:off x="214779" y="2466038"/>
                  <a:ext cx="2833221" cy="124762"/>
                </a:xfrm>
                <a:prstGeom prst="rect">
                  <a:avLst/>
                </a:prstGeom>
              </p:spPr>
            </p:pic>
          </p:gr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153" y="2939248"/>
                <a:ext cx="413784" cy="94579"/>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153" y="3059264"/>
                <a:ext cx="413784" cy="94579"/>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419" y="3306886"/>
                <a:ext cx="413784" cy="94579"/>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529" y="3415894"/>
                <a:ext cx="413784" cy="94579"/>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529" y="3532877"/>
                <a:ext cx="413784" cy="94579"/>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01" y="3649179"/>
                <a:ext cx="413784" cy="94579"/>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837" y="3785148"/>
                <a:ext cx="413784" cy="94579"/>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837" y="3894034"/>
                <a:ext cx="413784" cy="94579"/>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837" y="4013095"/>
                <a:ext cx="413784" cy="94579"/>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837" y="4138595"/>
                <a:ext cx="413784" cy="94579"/>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529" y="4264095"/>
                <a:ext cx="413784" cy="94579"/>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7529" y="4382670"/>
                <a:ext cx="413784" cy="94579"/>
              </a:xfrm>
              <a:prstGeom prst="rect">
                <a:avLst/>
              </a:prstGeom>
            </p:spPr>
          </p:pic>
        </p:grpSp>
        <p:sp>
          <p:nvSpPr>
            <p:cNvPr id="38" name="TextBox 37"/>
            <p:cNvSpPr txBox="1"/>
            <p:nvPr/>
          </p:nvSpPr>
          <p:spPr>
            <a:xfrm>
              <a:off x="8126662" y="2781754"/>
              <a:ext cx="686962" cy="215444"/>
            </a:xfrm>
            <a:prstGeom prst="rect">
              <a:avLst/>
            </a:prstGeom>
            <a:noFill/>
          </p:spPr>
          <p:txBody>
            <a:bodyPr wrap="square" rtlCol="0">
              <a:spAutoFit/>
            </a:bodyPr>
            <a:lstStyle/>
            <a:p>
              <a:r>
                <a:rPr lang="en-US" sz="800" b="1" dirty="0" smtClean="0">
                  <a:solidFill>
                    <a:srgbClr val="000000"/>
                  </a:solidFill>
                  <a:cs typeface="Times New Roman" panose="02020603050405020304" pitchFamily="18" charset="0"/>
                </a:rPr>
                <a:t>22,000</a:t>
              </a:r>
              <a:endParaRPr lang="en-US" sz="800" b="1" dirty="0">
                <a:solidFill>
                  <a:srgbClr val="000000"/>
                </a:solidFill>
                <a:cs typeface="Times New Roman" panose="02020603050405020304" pitchFamily="18" charset="0"/>
              </a:endParaRPr>
            </a:p>
          </p:txBody>
        </p:sp>
        <p:sp>
          <p:nvSpPr>
            <p:cNvPr id="39" name="TextBox 38"/>
            <p:cNvSpPr txBox="1"/>
            <p:nvPr/>
          </p:nvSpPr>
          <p:spPr>
            <a:xfrm>
              <a:off x="8135526" y="4055640"/>
              <a:ext cx="686962" cy="215444"/>
            </a:xfrm>
            <a:prstGeom prst="rect">
              <a:avLst/>
            </a:prstGeom>
            <a:noFill/>
          </p:spPr>
          <p:txBody>
            <a:bodyPr wrap="square" rtlCol="0">
              <a:spAutoFit/>
            </a:bodyPr>
            <a:lstStyle/>
            <a:p>
              <a:r>
                <a:rPr lang="en-US" sz="800" b="1" dirty="0" smtClean="0">
                  <a:solidFill>
                    <a:srgbClr val="000000"/>
                  </a:solidFill>
                  <a:cs typeface="Times New Roman" panose="02020603050405020304" pitchFamily="18" charset="0"/>
                </a:rPr>
                <a:t>22,536</a:t>
              </a:r>
              <a:endParaRPr lang="en-US" sz="800" b="1" dirty="0">
                <a:solidFill>
                  <a:srgbClr val="000000"/>
                </a:solidFill>
                <a:cs typeface="Times New Roman" panose="02020603050405020304" pitchFamily="18" charset="0"/>
              </a:endParaRPr>
            </a:p>
          </p:txBody>
        </p:sp>
        <p:sp>
          <p:nvSpPr>
            <p:cNvPr id="40" name="TextBox 39"/>
            <p:cNvSpPr txBox="1"/>
            <p:nvPr/>
          </p:nvSpPr>
          <p:spPr>
            <a:xfrm>
              <a:off x="8277159" y="3418604"/>
              <a:ext cx="686962" cy="215444"/>
            </a:xfrm>
            <a:prstGeom prst="rect">
              <a:avLst/>
            </a:prstGeom>
            <a:noFill/>
          </p:spPr>
          <p:txBody>
            <a:bodyPr wrap="square" rtlCol="0">
              <a:spAutoFit/>
            </a:bodyPr>
            <a:lstStyle/>
            <a:p>
              <a:r>
                <a:rPr lang="en-US" sz="800" b="1" dirty="0" smtClean="0">
                  <a:solidFill>
                    <a:srgbClr val="000000"/>
                  </a:solidFill>
                  <a:cs typeface="Times New Roman" panose="02020603050405020304" pitchFamily="18" charset="0"/>
                </a:rPr>
                <a:t>145</a:t>
              </a:r>
              <a:endParaRPr lang="en-US" sz="800" b="1" dirty="0">
                <a:solidFill>
                  <a:srgbClr val="000000"/>
                </a:solidFill>
                <a:cs typeface="Times New Roman" panose="02020603050405020304" pitchFamily="18" charset="0"/>
              </a:endParaRPr>
            </a:p>
          </p:txBody>
        </p:sp>
        <p:sp>
          <p:nvSpPr>
            <p:cNvPr id="41" name="TextBox 40"/>
            <p:cNvSpPr txBox="1"/>
            <p:nvPr/>
          </p:nvSpPr>
          <p:spPr>
            <a:xfrm>
              <a:off x="8274775" y="3165726"/>
              <a:ext cx="686962" cy="215444"/>
            </a:xfrm>
            <a:prstGeom prst="rect">
              <a:avLst/>
            </a:prstGeom>
            <a:noFill/>
          </p:spPr>
          <p:txBody>
            <a:bodyPr wrap="square" rtlCol="0">
              <a:spAutoFit/>
            </a:bodyPr>
            <a:lstStyle/>
            <a:p>
              <a:r>
                <a:rPr lang="en-US" sz="800" b="1" dirty="0" smtClean="0">
                  <a:solidFill>
                    <a:srgbClr val="000000"/>
                  </a:solidFill>
                  <a:cs typeface="Times New Roman" panose="02020603050405020304" pitchFamily="18" charset="0"/>
                </a:rPr>
                <a:t>800</a:t>
              </a:r>
              <a:endParaRPr lang="en-US" sz="800" b="1" dirty="0">
                <a:solidFill>
                  <a:srgbClr val="000000"/>
                </a:solidFill>
                <a:cs typeface="Times New Roman" panose="02020603050405020304" pitchFamily="18" charset="0"/>
              </a:endParaRPr>
            </a:p>
          </p:txBody>
        </p:sp>
        <p:sp>
          <p:nvSpPr>
            <p:cNvPr id="42" name="TextBox 41"/>
            <p:cNvSpPr txBox="1"/>
            <p:nvPr/>
          </p:nvSpPr>
          <p:spPr>
            <a:xfrm>
              <a:off x="8274775" y="3922512"/>
              <a:ext cx="686962" cy="215444"/>
            </a:xfrm>
            <a:prstGeom prst="rect">
              <a:avLst/>
            </a:prstGeom>
            <a:noFill/>
          </p:spPr>
          <p:txBody>
            <a:bodyPr wrap="square" rtlCol="0">
              <a:spAutoFit/>
            </a:bodyPr>
            <a:lstStyle/>
            <a:p>
              <a:r>
                <a:rPr lang="en-US" sz="800" b="1" dirty="0" smtClean="0">
                  <a:solidFill>
                    <a:srgbClr val="000000"/>
                  </a:solidFill>
                  <a:cs typeface="Times New Roman" panose="02020603050405020304" pitchFamily="18" charset="0"/>
                </a:rPr>
                <a:t>500</a:t>
              </a:r>
              <a:endParaRPr lang="en-US" sz="800" b="1" dirty="0">
                <a:solidFill>
                  <a:srgbClr val="000000"/>
                </a:solidFill>
                <a:cs typeface="Times New Roman" panose="02020603050405020304" pitchFamily="18" charset="0"/>
              </a:endParaRPr>
            </a:p>
          </p:txBody>
        </p:sp>
        <p:sp>
          <p:nvSpPr>
            <p:cNvPr id="43" name="TextBox 42"/>
            <p:cNvSpPr txBox="1"/>
            <p:nvPr/>
          </p:nvSpPr>
          <p:spPr>
            <a:xfrm>
              <a:off x="8135526" y="4182986"/>
              <a:ext cx="686962" cy="215444"/>
            </a:xfrm>
            <a:prstGeom prst="rect">
              <a:avLst/>
            </a:prstGeom>
            <a:noFill/>
          </p:spPr>
          <p:txBody>
            <a:bodyPr wrap="square" rtlCol="0">
              <a:spAutoFit/>
            </a:bodyPr>
            <a:lstStyle/>
            <a:p>
              <a:r>
                <a:rPr lang="en-US" sz="800" b="1" dirty="0" smtClean="0">
                  <a:solidFill>
                    <a:srgbClr val="000000"/>
                  </a:solidFill>
                  <a:cs typeface="Times New Roman" panose="02020603050405020304" pitchFamily="18" charset="0"/>
                </a:rPr>
                <a:t>22,050</a:t>
              </a:r>
              <a:endParaRPr lang="en-US" sz="800" b="1" dirty="0">
                <a:solidFill>
                  <a:srgbClr val="000000"/>
                </a:solidFill>
                <a:cs typeface="Times New Roman" panose="02020603050405020304" pitchFamily="18" charset="0"/>
              </a:endParaRPr>
            </a:p>
          </p:txBody>
        </p:sp>
      </p:grpSp>
      <p:sp>
        <p:nvSpPr>
          <p:cNvPr id="60" name="Rectangle 59"/>
          <p:cNvSpPr/>
          <p:nvPr/>
        </p:nvSpPr>
        <p:spPr>
          <a:xfrm>
            <a:off x="4868869" y="1508036"/>
            <a:ext cx="3100073" cy="529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2016 </a:t>
            </a:r>
            <a:r>
              <a:rPr lang="en-US" dirty="0">
                <a:solidFill>
                  <a:schemeClr val="tx1"/>
                </a:solidFill>
              </a:rPr>
              <a:t>Grantee Survey</a:t>
            </a:r>
          </a:p>
        </p:txBody>
      </p:sp>
      <p:grpSp>
        <p:nvGrpSpPr>
          <p:cNvPr id="73" name="Group 72"/>
          <p:cNvGrpSpPr/>
          <p:nvPr/>
        </p:nvGrpSpPr>
        <p:grpSpPr>
          <a:xfrm>
            <a:off x="3944648" y="2250979"/>
            <a:ext cx="4818353" cy="1572973"/>
            <a:chOff x="4343400" y="2250979"/>
            <a:chExt cx="4419601" cy="1406621"/>
          </a:xfrm>
        </p:grpSpPr>
        <p:pic>
          <p:nvPicPr>
            <p:cNvPr id="61" name="Picture 60"/>
            <p:cNvPicPr>
              <a:picLocks noChangeAspect="1"/>
            </p:cNvPicPr>
            <p:nvPr/>
          </p:nvPicPr>
          <p:blipFill rotWithShape="1">
            <a:blip r:embed="rId4">
              <a:extLst>
                <a:ext uri="{28A0092B-C50C-407E-A947-70E740481C1C}">
                  <a14:useLocalDpi xmlns:a14="http://schemas.microsoft.com/office/drawing/2010/main" val="0"/>
                </a:ext>
              </a:extLst>
            </a:blip>
            <a:srcRect l="116" b="63000"/>
            <a:stretch/>
          </p:blipFill>
          <p:spPr>
            <a:xfrm>
              <a:off x="4343400" y="2250979"/>
              <a:ext cx="4419600" cy="1406621"/>
            </a:xfrm>
            <a:prstGeom prst="rect">
              <a:avLst/>
            </a:prstGeom>
          </p:spPr>
        </p:pic>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077" y="3254134"/>
              <a:ext cx="2026924" cy="377834"/>
            </a:xfrm>
            <a:prstGeom prst="rect">
              <a:avLst/>
            </a:prstGeom>
          </p:spPr>
        </p:pic>
      </p:grpSp>
      <p:sp>
        <p:nvSpPr>
          <p:cNvPr id="71" name="Rectangle 70"/>
          <p:cNvSpPr>
            <a:spLocks noChangeArrowheads="1"/>
          </p:cNvSpPr>
          <p:nvPr/>
        </p:nvSpPr>
        <p:spPr bwMode="auto">
          <a:xfrm flipV="1">
            <a:off x="3060816" y="2985314"/>
            <a:ext cx="540962" cy="15105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2" name="Right Arrow 71"/>
          <p:cNvSpPr/>
          <p:nvPr/>
        </p:nvSpPr>
        <p:spPr>
          <a:xfrm rot="469895" flipV="1">
            <a:off x="3617556" y="3104848"/>
            <a:ext cx="2932874" cy="2064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noChangeArrowheads="1"/>
          </p:cNvSpPr>
          <p:nvPr/>
        </p:nvSpPr>
        <p:spPr bwMode="auto">
          <a:xfrm flipV="1">
            <a:off x="6551112" y="3490515"/>
            <a:ext cx="737198" cy="17291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5" name="Picture 74"/>
          <p:cNvPicPr>
            <a:picLocks noChangeAspect="1"/>
          </p:cNvPicPr>
          <p:nvPr/>
        </p:nvPicPr>
        <p:blipFill>
          <a:blip r:embed="rId6"/>
          <a:stretch>
            <a:fillRect/>
          </a:stretch>
        </p:blipFill>
        <p:spPr>
          <a:xfrm>
            <a:off x="2015448" y="4556262"/>
            <a:ext cx="4626411" cy="1796154"/>
          </a:xfrm>
          <a:prstGeom prst="rect">
            <a:avLst/>
          </a:prstGeom>
          <a:ln w="28575">
            <a:solidFill>
              <a:schemeClr val="accent1"/>
            </a:solidFill>
          </a:ln>
        </p:spPr>
      </p:pic>
    </p:spTree>
    <p:extLst>
      <p:ext uri="{BB962C8B-B14F-4D97-AF65-F5344CB8AC3E}">
        <p14:creationId xmlns:p14="http://schemas.microsoft.com/office/powerpoint/2010/main" val="2209683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 Current Validations in OLDC: FY </a:t>
            </a:r>
            <a:r>
              <a:rPr lang="en-US" dirty="0" smtClean="0"/>
              <a:t>2015 </a:t>
            </a:r>
            <a:r>
              <a:rPr lang="en-US" dirty="0"/>
              <a:t>vs. FY </a:t>
            </a:r>
            <a:r>
              <a:rPr lang="en-US" dirty="0" smtClean="0"/>
              <a:t>2016 </a:t>
            </a:r>
            <a:r>
              <a:rPr lang="en-US" dirty="0"/>
              <a:t>Comparison</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55</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
        <p:nvSpPr>
          <p:cNvPr id="63" name="Content Placeholder 2"/>
          <p:cNvSpPr>
            <a:spLocks noGrp="1"/>
          </p:cNvSpPr>
          <p:nvPr>
            <p:ph idx="1"/>
          </p:nvPr>
        </p:nvSpPr>
        <p:spPr>
          <a:xfrm>
            <a:off x="339852" y="1590175"/>
            <a:ext cx="8458200" cy="4648199"/>
          </a:xfrm>
        </p:spPr>
        <p:txBody>
          <a:bodyPr>
            <a:normAutofit fontScale="92500" lnSpcReduction="10000"/>
          </a:bodyPr>
          <a:lstStyle/>
          <a:p>
            <a:pPr>
              <a:lnSpc>
                <a:spcPct val="90000"/>
              </a:lnSpc>
              <a:spcBef>
                <a:spcPts val="0"/>
              </a:spcBef>
              <a:spcAft>
                <a:spcPts val="0"/>
              </a:spcAft>
            </a:pPr>
            <a:r>
              <a:rPr lang="en-US" sz="2800" dirty="0"/>
              <a:t>The </a:t>
            </a:r>
            <a:r>
              <a:rPr lang="en-US" sz="2800" dirty="0" smtClean="0"/>
              <a:t>LIHEAP Grantee </a:t>
            </a:r>
            <a:r>
              <a:rPr lang="en-US" sz="2800" dirty="0"/>
              <a:t>Survey section of the LIHEAP Performance Data Form contains automated checks to compare </a:t>
            </a:r>
            <a:r>
              <a:rPr lang="en-US" sz="2800" dirty="0" smtClean="0"/>
              <a:t>FY 2015 LIHEAP Grantee </a:t>
            </a:r>
            <a:r>
              <a:rPr lang="en-US" sz="2800" dirty="0"/>
              <a:t>Survey data with </a:t>
            </a:r>
            <a:r>
              <a:rPr lang="en-US" sz="2800" dirty="0" smtClean="0"/>
              <a:t>FY 2016 LIHEAP Grantee </a:t>
            </a:r>
            <a:r>
              <a:rPr lang="en-US" sz="2800" dirty="0"/>
              <a:t>Survey </a:t>
            </a:r>
            <a:r>
              <a:rPr lang="en-US" sz="2800" dirty="0" smtClean="0"/>
              <a:t>data.</a:t>
            </a:r>
          </a:p>
          <a:p>
            <a:pPr marL="0" indent="0">
              <a:lnSpc>
                <a:spcPct val="90000"/>
              </a:lnSpc>
              <a:spcBef>
                <a:spcPts val="0"/>
              </a:spcBef>
              <a:spcAft>
                <a:spcPts val="0"/>
              </a:spcAft>
              <a:buNone/>
            </a:pPr>
            <a:endParaRPr lang="en-US" sz="2700" dirty="0" smtClean="0"/>
          </a:p>
          <a:p>
            <a:pPr lvl="1">
              <a:lnSpc>
                <a:spcPct val="90000"/>
              </a:lnSpc>
              <a:spcBef>
                <a:spcPts val="0"/>
              </a:spcBef>
            </a:pPr>
            <a:r>
              <a:rPr lang="en-US" sz="2200" i="1" dirty="0" smtClean="0"/>
              <a:t>If </a:t>
            </a:r>
            <a:r>
              <a:rPr lang="en-US" sz="2200" i="1" dirty="0"/>
              <a:t>a state obligates funds for a given assistance in </a:t>
            </a:r>
            <a:r>
              <a:rPr lang="en-US" sz="2200" i="1" dirty="0" smtClean="0"/>
              <a:t>FY 2015, </a:t>
            </a:r>
            <a:r>
              <a:rPr lang="en-US" sz="2200" i="1" dirty="0"/>
              <a:t>then the state should have obligated funds for that particular type of assistance in </a:t>
            </a:r>
            <a:r>
              <a:rPr lang="en-US" sz="2200" i="1" dirty="0" smtClean="0"/>
              <a:t>FY 2016.</a:t>
            </a:r>
          </a:p>
          <a:p>
            <a:pPr marL="320040" lvl="1" indent="0">
              <a:lnSpc>
                <a:spcPct val="90000"/>
              </a:lnSpc>
              <a:spcBef>
                <a:spcPts val="0"/>
              </a:spcBef>
              <a:buNone/>
            </a:pPr>
            <a:endParaRPr lang="en-US" sz="2200" i="1" dirty="0"/>
          </a:p>
          <a:p>
            <a:pPr lvl="1">
              <a:lnSpc>
                <a:spcPct val="90000"/>
              </a:lnSpc>
              <a:spcBef>
                <a:spcPts val="0"/>
              </a:spcBef>
            </a:pPr>
            <a:r>
              <a:rPr lang="en-US" sz="2200" i="1" dirty="0" smtClean="0"/>
              <a:t>If </a:t>
            </a:r>
            <a:r>
              <a:rPr lang="en-US" sz="2200" i="1" dirty="0"/>
              <a:t>a state obligates funds for a given assistance in </a:t>
            </a:r>
            <a:r>
              <a:rPr lang="en-US" sz="2200" i="1" dirty="0" smtClean="0"/>
              <a:t>FY 2016, </a:t>
            </a:r>
            <a:r>
              <a:rPr lang="en-US" sz="2200" i="1" dirty="0"/>
              <a:t>then the state should have obligated funds for that particular type of assistance in </a:t>
            </a:r>
            <a:r>
              <a:rPr lang="en-US" sz="2200" i="1" dirty="0" smtClean="0"/>
              <a:t>FY 2015.</a:t>
            </a:r>
          </a:p>
          <a:p>
            <a:pPr marL="320040" lvl="1" indent="0">
              <a:lnSpc>
                <a:spcPct val="90000"/>
              </a:lnSpc>
              <a:spcBef>
                <a:spcPts val="0"/>
              </a:spcBef>
              <a:buNone/>
            </a:pPr>
            <a:endParaRPr lang="en-US" sz="2200" i="1" dirty="0" smtClean="0"/>
          </a:p>
          <a:p>
            <a:pPr lvl="1">
              <a:lnSpc>
                <a:spcPct val="90000"/>
              </a:lnSpc>
              <a:spcBef>
                <a:spcPts val="0"/>
              </a:spcBef>
            </a:pPr>
            <a:r>
              <a:rPr lang="en-US" sz="2200" b="1" i="1" dirty="0" smtClean="0"/>
              <a:t>NOTE</a:t>
            </a:r>
            <a:r>
              <a:rPr lang="en-US" sz="2200" b="1" i="1" dirty="0"/>
              <a:t>:</a:t>
            </a:r>
            <a:r>
              <a:rPr lang="en-US" sz="2200" i="1" dirty="0"/>
              <a:t> If the two reports do not match, OLDC issues a </a:t>
            </a:r>
            <a:r>
              <a:rPr lang="en-US" sz="2200" b="1" i="1" dirty="0" smtClean="0"/>
              <a:t>WARNING</a:t>
            </a:r>
          </a:p>
          <a:p>
            <a:pPr marL="320040" lvl="1" indent="0">
              <a:lnSpc>
                <a:spcPct val="90000"/>
              </a:lnSpc>
              <a:spcBef>
                <a:spcPts val="0"/>
              </a:spcBef>
              <a:buNone/>
            </a:pPr>
            <a:endParaRPr lang="en-US" sz="2000" b="1" i="1" dirty="0" smtClean="0"/>
          </a:p>
          <a:p>
            <a:pPr>
              <a:lnSpc>
                <a:spcPct val="90000"/>
              </a:lnSpc>
              <a:spcBef>
                <a:spcPts val="0"/>
              </a:spcBef>
            </a:pPr>
            <a:r>
              <a:rPr lang="en-US" sz="2800" dirty="0" smtClean="0"/>
              <a:t>Example – next slide </a:t>
            </a:r>
            <a:endParaRPr lang="en-US" sz="2800" dirty="0"/>
          </a:p>
          <a:p>
            <a:pPr marL="457095" lvl="1" indent="0">
              <a:lnSpc>
                <a:spcPct val="90000"/>
              </a:lnSpc>
              <a:spcBef>
                <a:spcPts val="0"/>
              </a:spcBef>
              <a:spcAft>
                <a:spcPts val="0"/>
              </a:spcAft>
              <a:buNone/>
            </a:pPr>
            <a:endParaRPr lang="en-US" sz="2400" dirty="0"/>
          </a:p>
          <a:p>
            <a:pPr lvl="1"/>
            <a:endParaRPr lang="en-US" sz="2000" dirty="0"/>
          </a:p>
          <a:p>
            <a:pPr marL="457095" lvl="1" indent="0">
              <a:buNone/>
            </a:pPr>
            <a:endParaRPr lang="en-US" dirty="0"/>
          </a:p>
        </p:txBody>
      </p:sp>
    </p:spTree>
    <p:extLst>
      <p:ext uri="{BB962C8B-B14F-4D97-AF65-F5344CB8AC3E}">
        <p14:creationId xmlns:p14="http://schemas.microsoft.com/office/powerpoint/2010/main" val="14229106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 Current Validations in OLDC: FY </a:t>
            </a:r>
            <a:r>
              <a:rPr lang="en-US" dirty="0" smtClean="0"/>
              <a:t>2015 </a:t>
            </a:r>
            <a:r>
              <a:rPr lang="en-US" dirty="0"/>
              <a:t>vs. FY </a:t>
            </a:r>
            <a:r>
              <a:rPr lang="en-US" dirty="0" smtClean="0"/>
              <a:t>2016 </a:t>
            </a:r>
            <a:r>
              <a:rPr lang="en-US" dirty="0"/>
              <a:t>Comparison</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56</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1567394" y="1496619"/>
            <a:ext cx="2825496" cy="639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2015 Grantee Survey</a:t>
            </a:r>
            <a:endParaRPr lang="en-US" dirty="0">
              <a:solidFill>
                <a:schemeClr val="tx1"/>
              </a:solidFill>
            </a:endParaRPr>
          </a:p>
        </p:txBody>
      </p:sp>
      <p:grpSp>
        <p:nvGrpSpPr>
          <p:cNvPr id="26" name="Group 25"/>
          <p:cNvGrpSpPr/>
          <p:nvPr/>
        </p:nvGrpSpPr>
        <p:grpSpPr>
          <a:xfrm>
            <a:off x="183772" y="2218262"/>
            <a:ext cx="5852160" cy="1420368"/>
            <a:chOff x="182399" y="2196336"/>
            <a:chExt cx="5852160" cy="142036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99" y="2196336"/>
              <a:ext cx="5852160" cy="1420368"/>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87232" t="21111" r="1312" b="76667"/>
            <a:stretch/>
          </p:blipFill>
          <p:spPr>
            <a:xfrm>
              <a:off x="5400378" y="2743200"/>
              <a:ext cx="609600" cy="101600"/>
            </a:xfrm>
            <a:prstGeom prst="rect">
              <a:avLst/>
            </a:prstGeom>
          </p:spPr>
        </p:pic>
      </p:grpSp>
      <p:sp>
        <p:nvSpPr>
          <p:cNvPr id="28" name="Rectangle 27"/>
          <p:cNvSpPr>
            <a:spLocks noChangeArrowheads="1"/>
          </p:cNvSpPr>
          <p:nvPr/>
        </p:nvSpPr>
        <p:spPr bwMode="auto">
          <a:xfrm flipV="1">
            <a:off x="3886200" y="3410388"/>
            <a:ext cx="757348" cy="20631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9" name="Rectangle 28"/>
          <p:cNvSpPr/>
          <p:nvPr/>
        </p:nvSpPr>
        <p:spPr>
          <a:xfrm>
            <a:off x="6160534" y="3082668"/>
            <a:ext cx="2750579" cy="534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2016 Grantee Survey</a:t>
            </a:r>
            <a:endParaRPr lang="en-US" dirty="0">
              <a:solidFill>
                <a:schemeClr val="tx1"/>
              </a:solidFill>
            </a:endParaRPr>
          </a:p>
        </p:txBody>
      </p:sp>
      <p:pic>
        <p:nvPicPr>
          <p:cNvPr id="30" name="Content Placeholder 6"/>
          <p:cNvPicPr>
            <a:picLocks noGrp="1" noChangeAspect="1"/>
          </p:cNvPicPr>
          <p:nvPr>
            <p:ph idx="1"/>
          </p:nvPr>
        </p:nvPicPr>
        <p:blipFill>
          <a:blip r:embed="rId4"/>
          <a:stretch>
            <a:fillRect/>
          </a:stretch>
        </p:blipFill>
        <p:spPr>
          <a:xfrm>
            <a:off x="3092132" y="3707888"/>
            <a:ext cx="5909300" cy="1368543"/>
          </a:xfrm>
          <a:prstGeom prst="rect">
            <a:avLst/>
          </a:prstGeom>
          <a:ln w="28575">
            <a:solidFill>
              <a:schemeClr val="accent1"/>
            </a:solidFill>
          </a:ln>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87232" t="21111" r="1312" b="76667"/>
          <a:stretch/>
        </p:blipFill>
        <p:spPr>
          <a:xfrm>
            <a:off x="8155142" y="4073035"/>
            <a:ext cx="609600" cy="101600"/>
          </a:xfrm>
          <a:prstGeom prst="rect">
            <a:avLst/>
          </a:prstGeom>
        </p:spPr>
      </p:pic>
      <p:sp>
        <p:nvSpPr>
          <p:cNvPr id="32" name="Right Arrow 31"/>
          <p:cNvSpPr/>
          <p:nvPr/>
        </p:nvSpPr>
        <p:spPr>
          <a:xfrm rot="2648525">
            <a:off x="4484925" y="4074056"/>
            <a:ext cx="1662659" cy="349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5"/>
          <a:stretch>
            <a:fillRect/>
          </a:stretch>
        </p:blipFill>
        <p:spPr>
          <a:xfrm>
            <a:off x="613498" y="5167616"/>
            <a:ext cx="3786766" cy="1617189"/>
          </a:xfrm>
          <a:prstGeom prst="rect">
            <a:avLst/>
          </a:prstGeom>
          <a:ln w="28575">
            <a:solidFill>
              <a:schemeClr val="accent1"/>
            </a:solidFill>
          </a:ln>
        </p:spPr>
      </p:pic>
    </p:spTree>
    <p:extLst>
      <p:ext uri="{BB962C8B-B14F-4D97-AF65-F5344CB8AC3E}">
        <p14:creationId xmlns:p14="http://schemas.microsoft.com/office/powerpoint/2010/main" val="3896231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 Current Validations in OLDC: Sources of Funds vs. Uses of Funds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57</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
        <p:nvSpPr>
          <p:cNvPr id="63" name="Content Placeholder 2"/>
          <p:cNvSpPr>
            <a:spLocks noGrp="1"/>
          </p:cNvSpPr>
          <p:nvPr>
            <p:ph idx="1"/>
          </p:nvPr>
        </p:nvSpPr>
        <p:spPr>
          <a:xfrm>
            <a:off x="339852" y="1590175"/>
            <a:ext cx="8458200" cy="4648199"/>
          </a:xfrm>
        </p:spPr>
        <p:txBody>
          <a:bodyPr>
            <a:normAutofit/>
          </a:bodyPr>
          <a:lstStyle/>
          <a:p>
            <a:pPr>
              <a:lnSpc>
                <a:spcPct val="90000"/>
              </a:lnSpc>
              <a:spcBef>
                <a:spcPts val="0"/>
              </a:spcBef>
              <a:spcAft>
                <a:spcPts val="0"/>
              </a:spcAft>
            </a:pPr>
            <a:r>
              <a:rPr lang="en-US" dirty="0"/>
              <a:t>The </a:t>
            </a:r>
            <a:r>
              <a:rPr lang="en-US" dirty="0" smtClean="0"/>
              <a:t>LIHEAP Grantee </a:t>
            </a:r>
            <a:r>
              <a:rPr lang="en-US" dirty="0"/>
              <a:t>Survey section of the LIHEAP Performance Data Form contains an automated check to compare a grantee’s reported </a:t>
            </a:r>
            <a:r>
              <a:rPr lang="en-US" b="1" dirty="0" smtClean="0"/>
              <a:t>‘Estimated</a:t>
            </a:r>
            <a:r>
              <a:rPr lang="en-US" dirty="0" smtClean="0"/>
              <a:t> </a:t>
            </a:r>
            <a:r>
              <a:rPr lang="en-US" b="1" dirty="0"/>
              <a:t>T</a:t>
            </a:r>
            <a:r>
              <a:rPr lang="en-US" b="1" dirty="0" smtClean="0"/>
              <a:t>otal Sources </a:t>
            </a:r>
            <a:r>
              <a:rPr lang="en-US" b="1" dirty="0"/>
              <a:t>of Funds’ in Section III with its </a:t>
            </a:r>
            <a:r>
              <a:rPr lang="en-US" b="1" dirty="0" smtClean="0"/>
              <a:t>‘Estimated Total Uses </a:t>
            </a:r>
            <a:r>
              <a:rPr lang="en-US" b="1" dirty="0"/>
              <a:t>of Funds’ in Section </a:t>
            </a:r>
            <a:r>
              <a:rPr lang="en-US" b="1" dirty="0" smtClean="0"/>
              <a:t>IV</a:t>
            </a:r>
          </a:p>
          <a:p>
            <a:pPr marL="0" indent="0">
              <a:lnSpc>
                <a:spcPct val="90000"/>
              </a:lnSpc>
              <a:spcBef>
                <a:spcPts val="0"/>
              </a:spcBef>
              <a:spcAft>
                <a:spcPts val="0"/>
              </a:spcAft>
              <a:buNone/>
            </a:pPr>
            <a:endParaRPr lang="en-US" sz="2000" b="1" dirty="0" smtClean="0"/>
          </a:p>
          <a:p>
            <a:pPr lvl="1">
              <a:lnSpc>
                <a:spcPct val="90000"/>
              </a:lnSpc>
              <a:spcBef>
                <a:spcPts val="0"/>
              </a:spcBef>
            </a:pPr>
            <a:r>
              <a:rPr lang="en-US" sz="2000" i="1" dirty="0" smtClean="0"/>
              <a:t>Grantees</a:t>
            </a:r>
            <a:r>
              <a:rPr lang="en-US" sz="2000" i="1" dirty="0"/>
              <a:t>’ </a:t>
            </a:r>
            <a:r>
              <a:rPr lang="en-US" sz="2000" i="1" dirty="0" smtClean="0"/>
              <a:t>‘Estimated Total Sources </a:t>
            </a:r>
            <a:r>
              <a:rPr lang="en-US" sz="2000" i="1" dirty="0"/>
              <a:t>of Funds’ (Section III: Line 11) should equal grantees’ </a:t>
            </a:r>
            <a:r>
              <a:rPr lang="en-US" sz="2000" i="1" dirty="0" smtClean="0"/>
              <a:t>‘Estimated Total </a:t>
            </a:r>
            <a:r>
              <a:rPr lang="en-US" sz="2000" i="1" dirty="0"/>
              <a:t>U</a:t>
            </a:r>
            <a:r>
              <a:rPr lang="en-US" sz="2000" i="1" dirty="0" smtClean="0"/>
              <a:t>ses </a:t>
            </a:r>
            <a:r>
              <a:rPr lang="en-US" sz="2000" i="1" dirty="0"/>
              <a:t>of Funds’ (Section IV: Line </a:t>
            </a:r>
            <a:r>
              <a:rPr lang="en-US" sz="2000" i="1" dirty="0" smtClean="0"/>
              <a:t>15)</a:t>
            </a:r>
          </a:p>
          <a:p>
            <a:pPr marL="320040" lvl="1" indent="0">
              <a:lnSpc>
                <a:spcPct val="90000"/>
              </a:lnSpc>
              <a:spcBef>
                <a:spcPts val="0"/>
              </a:spcBef>
              <a:buNone/>
            </a:pPr>
            <a:endParaRPr lang="en-US" sz="2000" i="1" dirty="0" smtClean="0"/>
          </a:p>
          <a:p>
            <a:pPr lvl="1">
              <a:lnSpc>
                <a:spcPct val="90000"/>
              </a:lnSpc>
              <a:spcBef>
                <a:spcPts val="0"/>
              </a:spcBef>
            </a:pPr>
            <a:r>
              <a:rPr lang="en-US" sz="2000" b="1" i="1" dirty="0" smtClean="0"/>
              <a:t>NOTE</a:t>
            </a:r>
            <a:r>
              <a:rPr lang="en-US" sz="2000" b="1" i="1" dirty="0"/>
              <a:t>:</a:t>
            </a:r>
            <a:r>
              <a:rPr lang="en-US" sz="2000" i="1" dirty="0"/>
              <a:t> If the two line items do not match, OLDC issues a </a:t>
            </a:r>
            <a:r>
              <a:rPr lang="en-US" sz="2000" b="1" i="1" dirty="0" smtClean="0"/>
              <a:t>WARNING</a:t>
            </a:r>
            <a:endParaRPr lang="en-US" sz="2000" i="1" dirty="0"/>
          </a:p>
          <a:p>
            <a:pPr marL="497930" lvl="1" indent="-342900">
              <a:lnSpc>
                <a:spcPct val="90000"/>
              </a:lnSpc>
              <a:spcBef>
                <a:spcPts val="0"/>
              </a:spcBef>
              <a:buSzPct val="80000"/>
            </a:pPr>
            <a:endParaRPr lang="en-US" sz="2000" i="1" dirty="0" smtClean="0"/>
          </a:p>
          <a:p>
            <a:pPr marL="223610" indent="-342900">
              <a:lnSpc>
                <a:spcPct val="90000"/>
              </a:lnSpc>
              <a:spcBef>
                <a:spcPts val="0"/>
              </a:spcBef>
              <a:buSzPct val="80000"/>
            </a:pPr>
            <a:r>
              <a:rPr lang="en-US" dirty="0" smtClean="0"/>
              <a:t>Example – next slide </a:t>
            </a:r>
            <a:endParaRPr lang="en-US" dirty="0"/>
          </a:p>
          <a:p>
            <a:pPr lvl="1"/>
            <a:endParaRPr lang="en-US" sz="2000" dirty="0"/>
          </a:p>
          <a:p>
            <a:pPr marL="457095" lvl="1" indent="0">
              <a:buNone/>
            </a:pPr>
            <a:endParaRPr lang="en-US" dirty="0"/>
          </a:p>
        </p:txBody>
      </p:sp>
    </p:spTree>
    <p:extLst>
      <p:ext uri="{BB962C8B-B14F-4D97-AF65-F5344CB8AC3E}">
        <p14:creationId xmlns:p14="http://schemas.microsoft.com/office/powerpoint/2010/main" val="1546586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 Current Validations in OLDC: Sources of Funds vs. Uses of Funds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58</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grpSp>
        <p:nvGrpSpPr>
          <p:cNvPr id="8" name="Group 7"/>
          <p:cNvGrpSpPr/>
          <p:nvPr/>
        </p:nvGrpSpPr>
        <p:grpSpPr>
          <a:xfrm>
            <a:off x="146304" y="2601724"/>
            <a:ext cx="4137004" cy="2787653"/>
            <a:chOff x="4572000" y="3445733"/>
            <a:chExt cx="4252244" cy="2516841"/>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45733"/>
              <a:ext cx="4252244" cy="251684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81489"/>
              <a:ext cx="4252244" cy="36200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052" y="4778590"/>
              <a:ext cx="1536192" cy="1402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052" y="4979571"/>
              <a:ext cx="1536192" cy="140208"/>
            </a:xfrm>
            <a:prstGeom prst="rect">
              <a:avLst/>
            </a:prstGeom>
          </p:spPr>
        </p:pic>
      </p:grpSp>
      <p:sp>
        <p:nvSpPr>
          <p:cNvPr id="13" name="Rectangle 12"/>
          <p:cNvSpPr/>
          <p:nvPr/>
        </p:nvSpPr>
        <p:spPr>
          <a:xfrm>
            <a:off x="997750" y="1837363"/>
            <a:ext cx="2507450" cy="697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smtClean="0">
                <a:solidFill>
                  <a:schemeClr val="tx1"/>
                </a:solidFill>
              </a:rPr>
              <a:t>FY 2016 </a:t>
            </a:r>
            <a:r>
              <a:rPr lang="en-US" dirty="0">
                <a:solidFill>
                  <a:schemeClr val="tx1"/>
                </a:solidFill>
              </a:rPr>
              <a:t>GS Section – </a:t>
            </a:r>
          </a:p>
          <a:p>
            <a:pPr algn="ctr">
              <a:lnSpc>
                <a:spcPct val="80000"/>
              </a:lnSpc>
            </a:pPr>
            <a:r>
              <a:rPr lang="en-US" dirty="0">
                <a:solidFill>
                  <a:schemeClr val="tx1"/>
                </a:solidFill>
              </a:rPr>
              <a:t>Sources of Funds</a:t>
            </a:r>
          </a:p>
        </p:txBody>
      </p:sp>
      <p:sp>
        <p:nvSpPr>
          <p:cNvPr id="14" name="Rectangle 13"/>
          <p:cNvSpPr/>
          <p:nvPr/>
        </p:nvSpPr>
        <p:spPr>
          <a:xfrm>
            <a:off x="5549832" y="1837363"/>
            <a:ext cx="2514600" cy="7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smtClean="0">
                <a:solidFill>
                  <a:schemeClr val="tx1"/>
                </a:solidFill>
              </a:rPr>
              <a:t>FY 2016 </a:t>
            </a:r>
            <a:r>
              <a:rPr lang="en-US" dirty="0">
                <a:solidFill>
                  <a:schemeClr val="tx1"/>
                </a:solidFill>
              </a:rPr>
              <a:t>GS Section – </a:t>
            </a:r>
          </a:p>
          <a:p>
            <a:pPr algn="ctr">
              <a:lnSpc>
                <a:spcPct val="80000"/>
              </a:lnSpc>
            </a:pPr>
            <a:r>
              <a:rPr lang="en-US" dirty="0" smtClean="0">
                <a:solidFill>
                  <a:schemeClr val="tx1"/>
                </a:solidFill>
              </a:rPr>
              <a:t>Uses </a:t>
            </a:r>
            <a:r>
              <a:rPr lang="en-US" dirty="0">
                <a:solidFill>
                  <a:schemeClr val="tx1"/>
                </a:solidFill>
              </a:rPr>
              <a:t>of Funds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1" y="2621524"/>
            <a:ext cx="4554794" cy="502675"/>
          </a:xfrm>
          <a:prstGeom prst="rect">
            <a:avLst/>
          </a:prstGeom>
        </p:spPr>
      </p:pic>
      <p:pic>
        <p:nvPicPr>
          <p:cNvPr id="23" name="Picture 22"/>
          <p:cNvPicPr>
            <a:picLocks noChangeAspect="1"/>
          </p:cNvPicPr>
          <p:nvPr/>
        </p:nvPicPr>
        <p:blipFill>
          <a:blip r:embed="rId6"/>
          <a:stretch>
            <a:fillRect/>
          </a:stretch>
        </p:blipFill>
        <p:spPr>
          <a:xfrm>
            <a:off x="5549832" y="3725944"/>
            <a:ext cx="3144039" cy="2079123"/>
          </a:xfrm>
          <a:prstGeom prst="rect">
            <a:avLst/>
          </a:prstGeom>
          <a:ln w="28575">
            <a:solidFill>
              <a:schemeClr val="accent1"/>
            </a:solidFill>
          </a:ln>
        </p:spPr>
      </p:pic>
      <p:sp>
        <p:nvSpPr>
          <p:cNvPr id="24" name="Right Arrow 23"/>
          <p:cNvSpPr/>
          <p:nvPr/>
        </p:nvSpPr>
        <p:spPr>
          <a:xfrm rot="19385055">
            <a:off x="4000042" y="4000800"/>
            <a:ext cx="3291284" cy="298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rrowheads="1"/>
          </p:cNvSpPr>
          <p:nvPr/>
        </p:nvSpPr>
        <p:spPr bwMode="auto">
          <a:xfrm flipV="1">
            <a:off x="3610783" y="5107540"/>
            <a:ext cx="672525" cy="27290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8947" y="2868570"/>
            <a:ext cx="637090" cy="182994"/>
          </a:xfrm>
          <a:prstGeom prst="rect">
            <a:avLst/>
          </a:prstGeom>
        </p:spPr>
      </p:pic>
      <p:sp>
        <p:nvSpPr>
          <p:cNvPr id="19" name="Rectangle 18"/>
          <p:cNvSpPr>
            <a:spLocks noChangeArrowheads="1"/>
          </p:cNvSpPr>
          <p:nvPr/>
        </p:nvSpPr>
        <p:spPr bwMode="auto">
          <a:xfrm flipV="1">
            <a:off x="6888972" y="2825595"/>
            <a:ext cx="687065" cy="29860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0374908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II.</a:t>
            </a:r>
            <a:r>
              <a:rPr lang="en-US" sz="3000" dirty="0">
                <a:solidFill>
                  <a:srgbClr val="FF0000"/>
                </a:solidFill>
              </a:rPr>
              <a:t> </a:t>
            </a:r>
            <a:r>
              <a:rPr lang="en-US" sz="3000" dirty="0"/>
              <a:t>Manual Validations by APPRISE: State Plan Income Threshold Comparison </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59</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
        <p:nvSpPr>
          <p:cNvPr id="21" name="Content Placeholder 2"/>
          <p:cNvSpPr>
            <a:spLocks noGrp="1"/>
          </p:cNvSpPr>
          <p:nvPr>
            <p:ph idx="1"/>
          </p:nvPr>
        </p:nvSpPr>
        <p:spPr>
          <a:xfrm>
            <a:off x="339852" y="1450043"/>
            <a:ext cx="8458200" cy="4648199"/>
          </a:xfrm>
        </p:spPr>
        <p:txBody>
          <a:bodyPr>
            <a:normAutofit/>
          </a:bodyPr>
          <a:lstStyle/>
          <a:p>
            <a:pPr>
              <a:lnSpc>
                <a:spcPct val="80000"/>
              </a:lnSpc>
              <a:spcBef>
                <a:spcPts val="0"/>
              </a:spcBef>
            </a:pPr>
            <a:r>
              <a:rPr lang="en-US" sz="2400" dirty="0"/>
              <a:t>After states submit their </a:t>
            </a:r>
            <a:r>
              <a:rPr lang="en-US" sz="2400" dirty="0" smtClean="0"/>
              <a:t>LIHEAP Grantee </a:t>
            </a:r>
            <a:r>
              <a:rPr lang="en-US" sz="2400" dirty="0"/>
              <a:t>Survey section of the </a:t>
            </a:r>
            <a:r>
              <a:rPr lang="en-US" sz="2400" dirty="0" smtClean="0"/>
              <a:t>LIHEAP Performance </a:t>
            </a:r>
            <a:r>
              <a:rPr lang="en-US" sz="2400" dirty="0"/>
              <a:t>Data Form, APPRISE will compare reported income thresholds in the FY </a:t>
            </a:r>
            <a:r>
              <a:rPr lang="en-US" sz="2400" dirty="0" smtClean="0"/>
              <a:t>2016 LIHEAP Grantee </a:t>
            </a:r>
            <a:r>
              <a:rPr lang="en-US" sz="2400" dirty="0"/>
              <a:t>Survey to income thresholds reported in the FY </a:t>
            </a:r>
            <a:r>
              <a:rPr lang="en-US" sz="2400" dirty="0" smtClean="0"/>
              <a:t>2016 </a:t>
            </a:r>
            <a:r>
              <a:rPr lang="en-US" sz="2400" dirty="0"/>
              <a:t>State Plan.</a:t>
            </a:r>
          </a:p>
          <a:p>
            <a:pPr lvl="1"/>
            <a:endParaRPr lang="en-US" sz="2000" dirty="0"/>
          </a:p>
          <a:p>
            <a:pPr marL="457095" lvl="1" indent="0">
              <a:buNone/>
            </a:pPr>
            <a:endParaRPr lang="en-US" dirty="0"/>
          </a:p>
        </p:txBody>
      </p:sp>
      <p:sp>
        <p:nvSpPr>
          <p:cNvPr id="22" name="Rectangle 21"/>
          <p:cNvSpPr/>
          <p:nvPr/>
        </p:nvSpPr>
        <p:spPr>
          <a:xfrm>
            <a:off x="840707" y="2949374"/>
            <a:ext cx="3505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Please be sure to report Income Thresholds using the Poverty Guidelines or State Median Income available at the beginning of the FFY.</a:t>
            </a:r>
          </a:p>
          <a:p>
            <a:pPr algn="ctr">
              <a:lnSpc>
                <a:spcPct val="50000"/>
              </a:lnSpc>
            </a:pPr>
            <a:endParaRPr lang="en-US" sz="1400" dirty="0">
              <a:solidFill>
                <a:schemeClr val="tx1"/>
              </a:solidFill>
            </a:endParaRPr>
          </a:p>
          <a:p>
            <a:pPr algn="ctr"/>
            <a:r>
              <a:rPr lang="en-US" sz="1400" dirty="0">
                <a:solidFill>
                  <a:schemeClr val="tx1"/>
                </a:solidFill>
              </a:rPr>
              <a:t>- FY </a:t>
            </a:r>
            <a:r>
              <a:rPr lang="en-US" sz="1400" dirty="0" smtClean="0">
                <a:solidFill>
                  <a:schemeClr val="tx1"/>
                </a:solidFill>
              </a:rPr>
              <a:t>2015 </a:t>
            </a:r>
            <a:r>
              <a:rPr lang="en-US" sz="1400" dirty="0">
                <a:solidFill>
                  <a:schemeClr val="tx1"/>
                </a:solidFill>
              </a:rPr>
              <a:t>HHS Poverty Guidelines</a:t>
            </a:r>
          </a:p>
          <a:p>
            <a:pPr algn="ctr"/>
            <a:r>
              <a:rPr lang="en-US" sz="1400" dirty="0">
                <a:solidFill>
                  <a:schemeClr val="tx1"/>
                </a:solidFill>
              </a:rPr>
              <a:t>- FY </a:t>
            </a:r>
            <a:r>
              <a:rPr lang="en-US" sz="1400" dirty="0" smtClean="0">
                <a:solidFill>
                  <a:schemeClr val="tx1"/>
                </a:solidFill>
              </a:rPr>
              <a:t>2016 </a:t>
            </a:r>
            <a:r>
              <a:rPr lang="en-US" sz="1400" dirty="0">
                <a:solidFill>
                  <a:schemeClr val="tx1"/>
                </a:solidFill>
              </a:rPr>
              <a:t>State Median Income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952" y="2970532"/>
            <a:ext cx="4124325" cy="14763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693780"/>
            <a:ext cx="6778752" cy="1066800"/>
          </a:xfrm>
          <a:prstGeom prst="rect">
            <a:avLst/>
          </a:prstGeom>
        </p:spPr>
      </p:pic>
      <p:sp>
        <p:nvSpPr>
          <p:cNvPr id="49" name="Right Arrow 48"/>
          <p:cNvSpPr/>
          <p:nvPr/>
        </p:nvSpPr>
        <p:spPr>
          <a:xfrm rot="3306004">
            <a:off x="6782630" y="4738575"/>
            <a:ext cx="1162602" cy="2368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rrowheads="1"/>
          </p:cNvSpPr>
          <p:nvPr/>
        </p:nvSpPr>
        <p:spPr bwMode="auto">
          <a:xfrm flipV="1">
            <a:off x="5452448" y="4158640"/>
            <a:ext cx="1938952" cy="28826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89030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#1 – OLDC Access Interface</a:t>
            </a:r>
            <a:endParaRPr lang="en-US" dirty="0"/>
          </a:p>
        </p:txBody>
      </p:sp>
      <p:sp>
        <p:nvSpPr>
          <p:cNvPr id="8" name="Content Placeholder 7"/>
          <p:cNvSpPr>
            <a:spLocks noGrp="1"/>
          </p:cNvSpPr>
          <p:nvPr>
            <p:ph sz="quarter" idx="1"/>
          </p:nvPr>
        </p:nvSpPr>
        <p:spPr>
          <a:xfrm>
            <a:off x="838200" y="1607820"/>
            <a:ext cx="7772400" cy="4869180"/>
          </a:xfrm>
        </p:spPr>
        <p:txBody>
          <a:bodyPr>
            <a:normAutofit/>
          </a:bodyPr>
          <a:lstStyle/>
          <a:p>
            <a:r>
              <a:rPr lang="en-US" dirty="0"/>
              <a:t>Previous webinars providing detailed instructions for OLDC access are located on the ACF website:</a:t>
            </a:r>
          </a:p>
          <a:p>
            <a:pPr marL="0" indent="0">
              <a:lnSpc>
                <a:spcPct val="50000"/>
              </a:lnSpc>
              <a:buNone/>
            </a:pPr>
            <a:endParaRPr lang="en-US" dirty="0"/>
          </a:p>
          <a:p>
            <a:pPr marL="349170" indent="0">
              <a:buNone/>
            </a:pPr>
            <a:r>
              <a:rPr lang="en-US" u="sng" dirty="0">
                <a:hlinkClick r:id="rId2"/>
              </a:rPr>
              <a:t>http://www.acf.hhs.gov/ocs/resource/liheap-trainings</a:t>
            </a:r>
            <a:endParaRPr lang="en-US" b="1"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1512690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II.</a:t>
            </a:r>
            <a:r>
              <a:rPr lang="en-US" dirty="0">
                <a:solidFill>
                  <a:srgbClr val="FF0000"/>
                </a:solidFill>
              </a:rPr>
              <a:t> </a:t>
            </a:r>
            <a:r>
              <a:rPr lang="en-US" dirty="0"/>
              <a:t>Manual Validations by APPRISE: State Plan Comparison </a:t>
            </a:r>
          </a:p>
        </p:txBody>
      </p:sp>
      <p:sp>
        <p:nvSpPr>
          <p:cNvPr id="4" name="Slide Number Placeholder 3"/>
          <p:cNvSpPr>
            <a:spLocks noGrp="1"/>
          </p:cNvSpPr>
          <p:nvPr>
            <p:ph type="sldNum" sz="quarter" idx="12"/>
          </p:nvPr>
        </p:nvSpPr>
        <p:spPr/>
        <p:txBody>
          <a:bodyPr/>
          <a:lstStyle/>
          <a:p>
            <a:fld id="{232540F5-BE53-4980-ABDE-DC5A5DE073AE}" type="slidenum">
              <a:rPr lang="en-US" smtClean="0"/>
              <a:pPr/>
              <a:t>60</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
        <p:nvSpPr>
          <p:cNvPr id="63" name="Content Placeholder 2"/>
          <p:cNvSpPr>
            <a:spLocks noGrp="1"/>
          </p:cNvSpPr>
          <p:nvPr>
            <p:ph idx="1"/>
          </p:nvPr>
        </p:nvSpPr>
        <p:spPr>
          <a:xfrm>
            <a:off x="339852" y="1590175"/>
            <a:ext cx="8458200" cy="4648199"/>
          </a:xfrm>
        </p:spPr>
        <p:txBody>
          <a:bodyPr>
            <a:normAutofit lnSpcReduction="10000"/>
          </a:bodyPr>
          <a:lstStyle/>
          <a:p>
            <a:pPr>
              <a:lnSpc>
                <a:spcPct val="90000"/>
              </a:lnSpc>
              <a:spcBef>
                <a:spcPts val="0"/>
              </a:spcBef>
              <a:spcAft>
                <a:spcPts val="0"/>
              </a:spcAft>
            </a:pPr>
            <a:r>
              <a:rPr lang="en-US" sz="2800" dirty="0"/>
              <a:t>After states submit their </a:t>
            </a:r>
            <a:r>
              <a:rPr lang="en-US" sz="2800" dirty="0" smtClean="0"/>
              <a:t>LIHEAP Grantee </a:t>
            </a:r>
            <a:r>
              <a:rPr lang="en-US" sz="2800" dirty="0"/>
              <a:t>Survey section of the </a:t>
            </a:r>
            <a:r>
              <a:rPr lang="en-US" sz="2800" dirty="0" smtClean="0"/>
              <a:t>LIHEAP Performance </a:t>
            </a:r>
            <a:r>
              <a:rPr lang="en-US" sz="2800" dirty="0"/>
              <a:t>Data Form, </a:t>
            </a:r>
            <a:r>
              <a:rPr lang="en-US" sz="2800" dirty="0" smtClean="0"/>
              <a:t>APPRISE </a:t>
            </a:r>
            <a:r>
              <a:rPr lang="en-US" sz="2800" dirty="0"/>
              <a:t>will also manually compare grantees’ FY </a:t>
            </a:r>
            <a:r>
              <a:rPr lang="en-US" sz="2800" dirty="0" smtClean="0"/>
              <a:t>2016 </a:t>
            </a:r>
            <a:r>
              <a:rPr lang="en-US" sz="2800" dirty="0"/>
              <a:t>State Plan data with their FY </a:t>
            </a:r>
            <a:r>
              <a:rPr lang="en-US" sz="2800" dirty="0" smtClean="0"/>
              <a:t>2016 LIHEAP Grantee </a:t>
            </a:r>
            <a:r>
              <a:rPr lang="en-US" sz="2800" dirty="0"/>
              <a:t>Survey </a:t>
            </a:r>
            <a:r>
              <a:rPr lang="en-US" sz="2800" dirty="0" smtClean="0"/>
              <a:t>data.</a:t>
            </a:r>
          </a:p>
          <a:p>
            <a:pPr marL="0" indent="0">
              <a:lnSpc>
                <a:spcPct val="90000"/>
              </a:lnSpc>
              <a:spcBef>
                <a:spcPts val="0"/>
              </a:spcBef>
              <a:spcAft>
                <a:spcPts val="0"/>
              </a:spcAft>
              <a:buNone/>
            </a:pPr>
            <a:endParaRPr lang="en-US" sz="2800" dirty="0" smtClean="0"/>
          </a:p>
          <a:p>
            <a:pPr lvl="1">
              <a:lnSpc>
                <a:spcPct val="90000"/>
              </a:lnSpc>
              <a:spcBef>
                <a:spcPts val="0"/>
              </a:spcBef>
            </a:pPr>
            <a:r>
              <a:rPr lang="en-US" sz="2000" i="1" dirty="0" smtClean="0"/>
              <a:t>If </a:t>
            </a:r>
            <a:r>
              <a:rPr lang="en-US" sz="2000" i="1" dirty="0"/>
              <a:t>a state reports providing assistance for a particular type of assistance for FY </a:t>
            </a:r>
            <a:r>
              <a:rPr lang="en-US" sz="2000" i="1" dirty="0" smtClean="0"/>
              <a:t>2016 </a:t>
            </a:r>
            <a:r>
              <a:rPr lang="en-US" sz="2000" i="1" dirty="0"/>
              <a:t>in its State Plan, then the state should have obligated funds for that particular type of assistance in its </a:t>
            </a:r>
            <a:r>
              <a:rPr lang="en-US" sz="2000" i="1" dirty="0" smtClean="0"/>
              <a:t>LIHEAP Grantee Survey.</a:t>
            </a:r>
          </a:p>
          <a:p>
            <a:pPr marL="320040" lvl="1" indent="0">
              <a:lnSpc>
                <a:spcPct val="90000"/>
              </a:lnSpc>
              <a:spcBef>
                <a:spcPts val="0"/>
              </a:spcBef>
              <a:buNone/>
            </a:pPr>
            <a:endParaRPr lang="en-US" sz="1800" i="1" dirty="0" smtClean="0"/>
          </a:p>
          <a:p>
            <a:pPr lvl="1">
              <a:lnSpc>
                <a:spcPct val="90000"/>
              </a:lnSpc>
              <a:spcBef>
                <a:spcPts val="0"/>
              </a:spcBef>
            </a:pPr>
            <a:r>
              <a:rPr lang="en-US" sz="2000" i="1" dirty="0" smtClean="0"/>
              <a:t>If </a:t>
            </a:r>
            <a:r>
              <a:rPr lang="en-US" sz="2000" i="1" dirty="0"/>
              <a:t>a state obligated funds for a given assistance in its </a:t>
            </a:r>
            <a:r>
              <a:rPr lang="en-US" sz="2000" i="1" dirty="0" smtClean="0"/>
              <a:t>LIHEAP Grantee </a:t>
            </a:r>
            <a:r>
              <a:rPr lang="en-US" sz="2000" i="1" dirty="0"/>
              <a:t>Survey, then the state should have reported providing assistance for that particular type of assistance in its State Plan. </a:t>
            </a:r>
          </a:p>
          <a:p>
            <a:pPr lvl="1" indent="-393610">
              <a:lnSpc>
                <a:spcPct val="90000"/>
              </a:lnSpc>
              <a:spcBef>
                <a:spcPts val="0"/>
              </a:spcBef>
              <a:spcAft>
                <a:spcPts val="0"/>
              </a:spcAft>
              <a:buSzPct val="80000"/>
              <a:buFont typeface="Wingdings" pitchFamily="2" charset="2"/>
              <a:buChar char="Ø"/>
            </a:pPr>
            <a:endParaRPr lang="en-US" sz="2000" i="1" dirty="0"/>
          </a:p>
          <a:p>
            <a:pPr>
              <a:lnSpc>
                <a:spcPct val="90000"/>
              </a:lnSpc>
              <a:spcBef>
                <a:spcPts val="0"/>
              </a:spcBef>
              <a:spcAft>
                <a:spcPts val="0"/>
              </a:spcAft>
            </a:pPr>
            <a:r>
              <a:rPr lang="en-US" sz="2700" dirty="0"/>
              <a:t>Example – next slide</a:t>
            </a:r>
            <a:endParaRPr lang="en-US" dirty="0"/>
          </a:p>
          <a:p>
            <a:pPr lvl="1"/>
            <a:endParaRPr lang="en-US" sz="2000" dirty="0"/>
          </a:p>
          <a:p>
            <a:pPr marL="457095" lvl="1" indent="0">
              <a:buNone/>
            </a:pPr>
            <a:endParaRPr lang="en-US" dirty="0"/>
          </a:p>
        </p:txBody>
      </p:sp>
    </p:spTree>
    <p:extLst>
      <p:ext uri="{BB962C8B-B14F-4D97-AF65-F5344CB8AC3E}">
        <p14:creationId xmlns:p14="http://schemas.microsoft.com/office/powerpoint/2010/main" val="13977539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II.</a:t>
            </a:r>
            <a:r>
              <a:rPr lang="en-US" dirty="0">
                <a:solidFill>
                  <a:srgbClr val="FF0000"/>
                </a:solidFill>
              </a:rPr>
              <a:t> </a:t>
            </a:r>
            <a:r>
              <a:rPr lang="en-US" dirty="0"/>
              <a:t>Manual Validations by APPRISE: State Plan Comparison </a:t>
            </a:r>
          </a:p>
        </p:txBody>
      </p:sp>
      <p:sp>
        <p:nvSpPr>
          <p:cNvPr id="4" name="Slide Number Placeholder 3"/>
          <p:cNvSpPr>
            <a:spLocks noGrp="1"/>
          </p:cNvSpPr>
          <p:nvPr>
            <p:ph type="sldNum" sz="quarter" idx="12"/>
          </p:nvPr>
        </p:nvSpPr>
        <p:spPr/>
        <p:txBody>
          <a:bodyPr/>
          <a:lstStyle/>
          <a:p>
            <a:fld id="{232540F5-BE53-4980-ABDE-DC5A5DE073AE}" type="slidenum">
              <a:rPr lang="en-US" smtClean="0"/>
              <a:pPr/>
              <a:t>61</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8" y="3153729"/>
            <a:ext cx="3764477" cy="2569274"/>
          </a:xfrm>
          <a:prstGeom prst="rect">
            <a:avLst/>
          </a:prstGeom>
        </p:spPr>
      </p:pic>
      <p:grpSp>
        <p:nvGrpSpPr>
          <p:cNvPr id="12" name="Group 11"/>
          <p:cNvGrpSpPr/>
          <p:nvPr/>
        </p:nvGrpSpPr>
        <p:grpSpPr>
          <a:xfrm>
            <a:off x="4388529" y="2813961"/>
            <a:ext cx="4669733" cy="2112074"/>
            <a:chOff x="4648199" y="2684818"/>
            <a:chExt cx="4363065" cy="2015038"/>
          </a:xfrm>
        </p:grpSpPr>
        <p:grpSp>
          <p:nvGrpSpPr>
            <p:cNvPr id="10" name="Group 9"/>
            <p:cNvGrpSpPr/>
            <p:nvPr/>
          </p:nvGrpSpPr>
          <p:grpSpPr>
            <a:xfrm>
              <a:off x="4648199" y="2684818"/>
              <a:ext cx="4363065" cy="2015038"/>
              <a:chOff x="4648199" y="2684818"/>
              <a:chExt cx="4363065" cy="2015038"/>
            </a:xfrm>
          </p:grpSpPr>
          <p:pic>
            <p:nvPicPr>
              <p:cNvPr id="9" name="Picture 8"/>
              <p:cNvPicPr>
                <a:picLocks noChangeAspect="1"/>
              </p:cNvPicPr>
              <p:nvPr/>
            </p:nvPicPr>
            <p:blipFill>
              <a:blip r:embed="rId3"/>
              <a:stretch>
                <a:fillRect/>
              </a:stretch>
            </p:blipFill>
            <p:spPr>
              <a:xfrm>
                <a:off x="4648199" y="2684818"/>
                <a:ext cx="4363065" cy="2015038"/>
              </a:xfrm>
              <a:prstGeom prst="rect">
                <a:avLst/>
              </a:prstGeom>
              <a:ln w="38100">
                <a:no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14" b="88138"/>
              <a:stretch/>
            </p:blipFill>
            <p:spPr>
              <a:xfrm>
                <a:off x="4650658" y="2684818"/>
                <a:ext cx="4340942" cy="648317"/>
              </a:xfrm>
              <a:prstGeom prst="rect">
                <a:avLst/>
              </a:prstGeom>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449" y="3894575"/>
              <a:ext cx="524256" cy="121920"/>
            </a:xfrm>
            <a:prstGeom prst="rect">
              <a:avLst/>
            </a:prstGeom>
          </p:spPr>
        </p:pic>
      </p:grpSp>
      <p:sp>
        <p:nvSpPr>
          <p:cNvPr id="16" name="Rectangle 15"/>
          <p:cNvSpPr/>
          <p:nvPr/>
        </p:nvSpPr>
        <p:spPr>
          <a:xfrm>
            <a:off x="863986" y="2249098"/>
            <a:ext cx="2493699" cy="742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FY 2016 – Model Plan</a:t>
            </a:r>
            <a:endParaRPr lang="en-US" dirty="0">
              <a:solidFill>
                <a:schemeClr val="tx1"/>
              </a:solidFill>
            </a:endParaRPr>
          </a:p>
        </p:txBody>
      </p:sp>
      <p:sp>
        <p:nvSpPr>
          <p:cNvPr id="18" name="Rectangle 17"/>
          <p:cNvSpPr/>
          <p:nvPr/>
        </p:nvSpPr>
        <p:spPr>
          <a:xfrm>
            <a:off x="5695950" y="1877646"/>
            <a:ext cx="2533650" cy="742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FY 2016 – Grantee Survey</a:t>
            </a:r>
            <a:endParaRPr lang="en-US" sz="1600" dirty="0">
              <a:solidFill>
                <a:schemeClr val="tx1"/>
              </a:solidFill>
            </a:endParaRPr>
          </a:p>
        </p:txBody>
      </p:sp>
      <p:sp>
        <p:nvSpPr>
          <p:cNvPr id="19" name="Rectangle 18"/>
          <p:cNvSpPr/>
          <p:nvPr/>
        </p:nvSpPr>
        <p:spPr>
          <a:xfrm>
            <a:off x="161734" y="4536487"/>
            <a:ext cx="3831341" cy="389548"/>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81800" y="4644420"/>
            <a:ext cx="762000" cy="238006"/>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041292" y="4623992"/>
            <a:ext cx="368300" cy="2584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886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Section #4 – Questions</a:t>
            </a:r>
            <a:endParaRPr lang="en-US" dirty="0"/>
          </a:p>
        </p:txBody>
      </p:sp>
      <p:sp>
        <p:nvSpPr>
          <p:cNvPr id="8" name="Content Placeholder 7"/>
          <p:cNvSpPr>
            <a:spLocks noGrp="1"/>
          </p:cNvSpPr>
          <p:nvPr>
            <p:ph sz="quarter" idx="1"/>
          </p:nvPr>
        </p:nvSpPr>
        <p:spPr>
          <a:xfrm>
            <a:off x="50735" y="2055324"/>
            <a:ext cx="9036433" cy="2624128"/>
          </a:xfrm>
        </p:spPr>
        <p:txBody>
          <a:bodyPr>
            <a:normAutofit/>
          </a:bodyPr>
          <a:lstStyle/>
          <a:p>
            <a:pPr marL="0" indent="0">
              <a:lnSpc>
                <a:spcPct val="50000"/>
              </a:lnSpc>
              <a:spcBef>
                <a:spcPts val="0"/>
              </a:spcBef>
              <a:buNone/>
            </a:pPr>
            <a:endParaRPr lang="en-US" sz="2000" b="1" dirty="0"/>
          </a:p>
          <a:p>
            <a:pPr marL="0" indent="0" algn="ctr">
              <a:buNone/>
            </a:pPr>
            <a:r>
              <a:rPr lang="en-US" sz="2800" b="1" dirty="0" smtClean="0"/>
              <a:t>Grantee Questions regarding </a:t>
            </a:r>
            <a:r>
              <a:rPr lang="en-US" sz="2800" b="1" dirty="0"/>
              <a:t>the validations in </a:t>
            </a:r>
            <a:r>
              <a:rPr lang="en-US" sz="2800" b="1" dirty="0" smtClean="0"/>
              <a:t>‘Section IV - Estimated Uses </a:t>
            </a:r>
            <a:r>
              <a:rPr lang="en-US" sz="2800" b="1" dirty="0"/>
              <a:t>of </a:t>
            </a:r>
            <a:r>
              <a:rPr lang="en-US" sz="2800" b="1" dirty="0" smtClean="0"/>
              <a:t>LIHEAP Funds’ of </a:t>
            </a:r>
            <a:r>
              <a:rPr lang="en-US" sz="2800" b="1" dirty="0"/>
              <a:t>the </a:t>
            </a:r>
            <a:r>
              <a:rPr lang="en-US" sz="2800" b="1" dirty="0" smtClean="0"/>
              <a:t>LIHEAP Grantee Survey?</a:t>
            </a:r>
            <a:endParaRPr lang="en-US" sz="2800" b="1" dirty="0"/>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62</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1337208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b" anchorCtr="0">
            <a:normAutofit/>
          </a:bodyPr>
          <a:lstStyle/>
          <a:p>
            <a:r>
              <a:rPr lang="en-US" dirty="0" err="1" smtClean="0"/>
              <a:t>GoToWebinar</a:t>
            </a:r>
            <a:r>
              <a:rPr lang="en-US" dirty="0" smtClean="0"/>
              <a:t> – Asking a Question</a:t>
            </a:r>
            <a:endParaRPr lang="en-US"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63</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smtClean="0"/>
              <a:t>If you wish to call in and ask a question, you MUST call in by phone rather than connect your audio through your computer</a:t>
            </a:r>
            <a:endParaRPr lang="en-US" dirty="0"/>
          </a:p>
        </p:txBody>
      </p:sp>
    </p:spTree>
    <p:extLst>
      <p:ext uri="{BB962C8B-B14F-4D97-AF65-F5344CB8AC3E}">
        <p14:creationId xmlns:p14="http://schemas.microsoft.com/office/powerpoint/2010/main" val="1800007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Upcoming Reporting Deadlines</a:t>
            </a:r>
            <a:endParaRPr lang="en-US" dirty="0"/>
          </a:p>
        </p:txBody>
      </p:sp>
      <p:sp>
        <p:nvSpPr>
          <p:cNvPr id="8" name="Content Placeholder 7"/>
          <p:cNvSpPr>
            <a:spLocks noGrp="1"/>
          </p:cNvSpPr>
          <p:nvPr>
            <p:ph sz="quarter" idx="1"/>
          </p:nvPr>
        </p:nvSpPr>
        <p:spPr>
          <a:xfrm>
            <a:off x="50735" y="1720033"/>
            <a:ext cx="9036433" cy="4144385"/>
          </a:xfrm>
        </p:spPr>
        <p:txBody>
          <a:bodyPr>
            <a:normAutofit fontScale="92500" lnSpcReduction="10000"/>
          </a:bodyPr>
          <a:lstStyle/>
          <a:p>
            <a:r>
              <a:rPr lang="en-US" sz="2800" b="1" dirty="0" smtClean="0"/>
              <a:t>Final </a:t>
            </a:r>
            <a:r>
              <a:rPr lang="en-US" sz="2800" b="1" dirty="0"/>
              <a:t>FY </a:t>
            </a:r>
            <a:r>
              <a:rPr lang="en-US" sz="2800" b="1" dirty="0" smtClean="0"/>
              <a:t>2016 </a:t>
            </a:r>
            <a:r>
              <a:rPr lang="en-US" sz="2800" b="1" dirty="0"/>
              <a:t>Household Report </a:t>
            </a:r>
            <a:r>
              <a:rPr lang="en-US" sz="2800" b="1" dirty="0" smtClean="0"/>
              <a:t>Data</a:t>
            </a:r>
          </a:p>
          <a:p>
            <a:pPr lvl="1"/>
            <a:r>
              <a:rPr lang="en-US" dirty="0" smtClean="0"/>
              <a:t>Submitted </a:t>
            </a:r>
            <a:r>
              <a:rPr lang="en-US" dirty="0"/>
              <a:t>in OLDC on </a:t>
            </a:r>
            <a:r>
              <a:rPr lang="en-US" b="1" dirty="0"/>
              <a:t>December </a:t>
            </a:r>
            <a:r>
              <a:rPr lang="en-US" b="1" dirty="0" smtClean="0"/>
              <a:t>16, 2016.</a:t>
            </a:r>
            <a:endParaRPr lang="en-US" b="1" dirty="0"/>
          </a:p>
          <a:p>
            <a:pPr marL="0" indent="0">
              <a:buNone/>
            </a:pPr>
            <a:endParaRPr lang="en-US" sz="2800" b="1" dirty="0"/>
          </a:p>
          <a:p>
            <a:r>
              <a:rPr lang="en-US" sz="2800" dirty="0"/>
              <a:t>FY </a:t>
            </a:r>
            <a:r>
              <a:rPr lang="en-US" sz="2800" dirty="0" smtClean="0"/>
              <a:t>2016 LIHEAP Performance </a:t>
            </a:r>
            <a:r>
              <a:rPr lang="en-US" sz="2800" dirty="0"/>
              <a:t>Data </a:t>
            </a:r>
            <a:r>
              <a:rPr lang="en-US" sz="2800" dirty="0" smtClean="0"/>
              <a:t>Form</a:t>
            </a:r>
            <a:endParaRPr lang="en-US" sz="2800" b="1" dirty="0"/>
          </a:p>
          <a:p>
            <a:pPr lvl="1"/>
            <a:r>
              <a:rPr lang="en-US" b="1" dirty="0"/>
              <a:t>FY </a:t>
            </a:r>
            <a:r>
              <a:rPr lang="en-US" b="1" dirty="0" smtClean="0"/>
              <a:t>2016 LIHEAP Performance Data Form </a:t>
            </a:r>
            <a:r>
              <a:rPr lang="en-US" b="1" dirty="0"/>
              <a:t>must be submitted in OLDC </a:t>
            </a:r>
            <a:r>
              <a:rPr lang="en-US" b="1" dirty="0" smtClean="0"/>
              <a:t>by January 31, 2017.</a:t>
            </a:r>
          </a:p>
          <a:p>
            <a:pPr marL="320040" lvl="1" indent="0">
              <a:buNone/>
            </a:pPr>
            <a:endParaRPr lang="en-US" sz="2800" b="1" dirty="0"/>
          </a:p>
          <a:p>
            <a:pPr lvl="1"/>
            <a:r>
              <a:rPr lang="en-US" dirty="0"/>
              <a:t>FY </a:t>
            </a:r>
            <a:r>
              <a:rPr lang="en-US" dirty="0" smtClean="0"/>
              <a:t>2016 LIHEAP Performance </a:t>
            </a:r>
            <a:r>
              <a:rPr lang="en-US" dirty="0"/>
              <a:t>Measures data portion is </a:t>
            </a:r>
            <a:r>
              <a:rPr lang="en-US" b="1" dirty="0" smtClean="0"/>
              <a:t>MANDATORY</a:t>
            </a:r>
            <a:r>
              <a:rPr lang="en-US" dirty="0" smtClean="0"/>
              <a:t> </a:t>
            </a:r>
            <a:r>
              <a:rPr lang="en-US" dirty="0"/>
              <a:t>for grantees to submit for FY </a:t>
            </a:r>
            <a:r>
              <a:rPr lang="en-US" dirty="0" smtClean="0"/>
              <a:t>2016.</a:t>
            </a:r>
          </a:p>
          <a:p>
            <a:pPr lvl="2"/>
            <a:r>
              <a:rPr lang="en-US" dirty="0" smtClean="0"/>
              <a:t>APPRISE will be conducting a webinar on January 5, 2017 focusing on the LIHEAP Performance Measures data portion. </a:t>
            </a:r>
          </a:p>
          <a:p>
            <a:endParaRPr lang="en-US" sz="2800" b="1" dirty="0"/>
          </a:p>
          <a:p>
            <a:pPr marL="91440" indent="0">
              <a:lnSpc>
                <a:spcPct val="90000"/>
              </a:lnSpc>
              <a:spcBef>
                <a:spcPts val="0"/>
              </a:spcBef>
              <a:buNone/>
            </a:pP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64</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489049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b" anchorCtr="0">
            <a:normAutofit/>
          </a:bodyPr>
          <a:lstStyle/>
          <a:p>
            <a:r>
              <a:rPr lang="en-US" dirty="0" smtClean="0"/>
              <a:t>Resources: Grantee Support</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65</a:t>
            </a:fld>
            <a:endParaRPr lang="en-US" dirty="0"/>
          </a:p>
        </p:txBody>
      </p:sp>
      <p:sp>
        <p:nvSpPr>
          <p:cNvPr id="5" name="Content Placeholder 2"/>
          <p:cNvSpPr>
            <a:spLocks noGrp="1"/>
          </p:cNvSpPr>
          <p:nvPr>
            <p:ph idx="1"/>
          </p:nvPr>
        </p:nvSpPr>
        <p:spPr>
          <a:xfrm>
            <a:off x="146304" y="1600200"/>
            <a:ext cx="8991600" cy="4343400"/>
          </a:xfrm>
        </p:spPr>
        <p:txBody>
          <a:bodyPr>
            <a:normAutofit fontScale="85000" lnSpcReduction="20000"/>
          </a:bodyPr>
          <a:lstStyle/>
          <a:p>
            <a:r>
              <a:rPr lang="en-US" dirty="0"/>
              <a:t>OCS liaisons</a:t>
            </a:r>
          </a:p>
          <a:p>
            <a:pPr lvl="1"/>
            <a:r>
              <a:rPr lang="en-US" dirty="0">
                <a:hlinkClick r:id="rId2"/>
              </a:rPr>
              <a:t>http://</a:t>
            </a:r>
            <a:r>
              <a:rPr lang="en-US" dirty="0" smtClean="0">
                <a:hlinkClick r:id="rId2"/>
              </a:rPr>
              <a:t>www.acf.hhs.gov/programs/ocs/resource/division-of-energy-assistance-federal-staff</a:t>
            </a:r>
            <a:endParaRPr lang="en-US" dirty="0" smtClean="0"/>
          </a:p>
          <a:p>
            <a:pPr lvl="1">
              <a:buNone/>
            </a:pPr>
            <a:endParaRPr lang="en-US" dirty="0"/>
          </a:p>
          <a:p>
            <a:r>
              <a:rPr lang="en-US" dirty="0"/>
              <a:t>Grants Center Of Excellence systems Help </a:t>
            </a:r>
            <a:r>
              <a:rPr lang="en-US" dirty="0" smtClean="0"/>
              <a:t>Desk</a:t>
            </a:r>
          </a:p>
          <a:p>
            <a:pPr lvl="1"/>
            <a:r>
              <a:rPr lang="en-US" u="sng" dirty="0">
                <a:hlinkClick r:id="rId3"/>
              </a:rPr>
              <a:t>help@grantsolutions.gov</a:t>
            </a:r>
            <a:r>
              <a:rPr lang="en-US" i="1" dirty="0" smtClean="0">
                <a:solidFill>
                  <a:schemeClr val="accent1"/>
                </a:solidFill>
              </a:rPr>
              <a:t>  </a:t>
            </a:r>
            <a:endParaRPr lang="en-US" dirty="0"/>
          </a:p>
          <a:p>
            <a:pPr lvl="1"/>
            <a:r>
              <a:rPr lang="en-US" dirty="0"/>
              <a:t>(202) 401-5282 or (866) 577-0771 </a:t>
            </a:r>
            <a:endParaRPr lang="en-US" dirty="0" smtClean="0"/>
          </a:p>
          <a:p>
            <a:pPr lvl="1">
              <a:buNone/>
            </a:pPr>
            <a:endParaRPr lang="en-US" dirty="0" smtClean="0"/>
          </a:p>
          <a:p>
            <a:r>
              <a:rPr lang="en-US" dirty="0" smtClean="0"/>
              <a:t>APPRISE </a:t>
            </a:r>
            <a:r>
              <a:rPr lang="en-US" dirty="0"/>
              <a:t>Team</a:t>
            </a:r>
          </a:p>
          <a:p>
            <a:pPr lvl="1"/>
            <a:r>
              <a:rPr lang="en-US" sz="2000" dirty="0" smtClean="0"/>
              <a:t>Daniel Bausch, </a:t>
            </a:r>
            <a:r>
              <a:rPr lang="en-US" sz="2000" dirty="0" smtClean="0">
                <a:hlinkClick r:id="rId4"/>
              </a:rPr>
              <a:t>Daniel-Bausch@appriseinc.org</a:t>
            </a:r>
            <a:r>
              <a:rPr lang="en-US" sz="2000" dirty="0" smtClean="0"/>
              <a:t>; 609-252-9050</a:t>
            </a:r>
          </a:p>
          <a:p>
            <a:pPr lvl="1"/>
            <a:r>
              <a:rPr lang="en-US" sz="2000" dirty="0" smtClean="0"/>
              <a:t>Sonia Guior, </a:t>
            </a:r>
            <a:r>
              <a:rPr lang="en-US" sz="2000" dirty="0" smtClean="0">
                <a:hlinkClick r:id="rId5"/>
              </a:rPr>
              <a:t>Sonia-Guior@appriseinc.org</a:t>
            </a:r>
            <a:r>
              <a:rPr lang="en-US" sz="2000" dirty="0" smtClean="0"/>
              <a:t>; 609-252-0005</a:t>
            </a:r>
            <a:endParaRPr lang="en-US" sz="2000" dirty="0"/>
          </a:p>
          <a:p>
            <a:pPr lvl="1"/>
            <a:r>
              <a:rPr lang="en-US" sz="2000" dirty="0" smtClean="0"/>
              <a:t>Jorge </a:t>
            </a:r>
            <a:r>
              <a:rPr lang="en-US" sz="2000" dirty="0" err="1" smtClean="0"/>
              <a:t>Mancilla</a:t>
            </a:r>
            <a:r>
              <a:rPr lang="en-US" sz="2000" dirty="0" smtClean="0"/>
              <a:t>, </a:t>
            </a:r>
            <a:r>
              <a:rPr lang="en-US" sz="2000" dirty="0" smtClean="0">
                <a:hlinkClick r:id="rId6"/>
              </a:rPr>
              <a:t>Jorge-MancillaUribe@appriseinc.org</a:t>
            </a:r>
            <a:r>
              <a:rPr lang="en-US" sz="2000" dirty="0" smtClean="0"/>
              <a:t>; 609-252-9009</a:t>
            </a:r>
            <a:endParaRPr lang="en-US" sz="2000" dirty="0"/>
          </a:p>
          <a:p>
            <a:pPr lvl="1"/>
            <a:r>
              <a:rPr lang="en-US" sz="2000" dirty="0"/>
              <a:t>Melissa Torgerson, </a:t>
            </a:r>
            <a:r>
              <a:rPr lang="en-US" sz="2000" dirty="0" smtClean="0">
                <a:hlinkClick r:id="rId7"/>
              </a:rPr>
              <a:t>melissa@verveassociates.net</a:t>
            </a:r>
            <a:endParaRPr lang="en-US" sz="2000" dirty="0" smtClean="0"/>
          </a:p>
          <a:p>
            <a:pPr lvl="1"/>
            <a:r>
              <a:rPr lang="en-US" sz="2000" dirty="0" smtClean="0"/>
              <a:t>Michelle Wadolowski, </a:t>
            </a:r>
            <a:r>
              <a:rPr lang="en-US" sz="2000" dirty="0" smtClean="0">
                <a:hlinkClick r:id="rId8"/>
              </a:rPr>
              <a:t>Michelle-Wadolowski@appriseinc.org</a:t>
            </a:r>
            <a:r>
              <a:rPr lang="en-US" sz="2000" dirty="0" smtClean="0"/>
              <a:t>; 609-252-9057</a:t>
            </a:r>
            <a:endParaRPr lang="en-US" sz="2000" dirty="0"/>
          </a:p>
          <a:p>
            <a:endParaRPr lang="en-US" sz="3400" dirty="0" smtClean="0"/>
          </a:p>
        </p:txBody>
      </p:sp>
      <p:sp>
        <p:nvSpPr>
          <p:cNvPr id="6" name="TextBox 5"/>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smtClean="0"/>
              <a:t>Presenter(s):</a:t>
            </a:r>
          </a:p>
          <a:p>
            <a:pPr algn="ctr"/>
            <a:r>
              <a:rPr lang="en-US" dirty="0" smtClean="0"/>
              <a:t>Melissa Torgerson</a:t>
            </a:r>
            <a:endParaRPr lang="en-US" dirty="0"/>
          </a:p>
        </p:txBody>
      </p:sp>
    </p:spTree>
    <p:extLst>
      <p:ext uri="{BB962C8B-B14F-4D97-AF65-F5344CB8AC3E}">
        <p14:creationId xmlns:p14="http://schemas.microsoft.com/office/powerpoint/2010/main" val="2576703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FY 2016 LIHEAP Grantee Survey – Questions</a:t>
            </a:r>
            <a:endParaRPr lang="en-US" dirty="0"/>
          </a:p>
        </p:txBody>
      </p:sp>
      <p:sp>
        <p:nvSpPr>
          <p:cNvPr id="8" name="Content Placeholder 7"/>
          <p:cNvSpPr>
            <a:spLocks noGrp="1"/>
          </p:cNvSpPr>
          <p:nvPr>
            <p:ph sz="quarter" idx="1"/>
          </p:nvPr>
        </p:nvSpPr>
        <p:spPr>
          <a:xfrm>
            <a:off x="50735" y="2055324"/>
            <a:ext cx="9036433" cy="2624128"/>
          </a:xfrm>
        </p:spPr>
        <p:txBody>
          <a:bodyPr>
            <a:normAutofit/>
          </a:bodyPr>
          <a:lstStyle/>
          <a:p>
            <a:pPr marL="0" indent="0">
              <a:lnSpc>
                <a:spcPct val="50000"/>
              </a:lnSpc>
              <a:spcBef>
                <a:spcPts val="0"/>
              </a:spcBef>
              <a:buNone/>
            </a:pPr>
            <a:endParaRPr lang="en-US" sz="2000" b="1" dirty="0"/>
          </a:p>
          <a:p>
            <a:pPr marL="0" indent="0" algn="ctr">
              <a:buNone/>
            </a:pPr>
            <a:r>
              <a:rPr lang="en-US" sz="2800" b="1" dirty="0" smtClean="0"/>
              <a:t>Grantee Questions?</a:t>
            </a:r>
            <a:endParaRPr lang="en-US" dirty="0"/>
          </a:p>
          <a:p>
            <a:pPr lvl="1">
              <a:lnSpc>
                <a:spcPct val="90000"/>
              </a:lnSpc>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66</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7" name="Content Placeholder 2"/>
          <p:cNvSpPr txBox="1">
            <a:spLocks/>
          </p:cNvSpPr>
          <p:nvPr/>
        </p:nvSpPr>
        <p:spPr>
          <a:xfrm>
            <a:off x="146304" y="1540287"/>
            <a:ext cx="8845296" cy="465942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40125050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b" anchorCtr="0">
            <a:normAutofit/>
          </a:bodyPr>
          <a:lstStyle/>
          <a:p>
            <a:r>
              <a:rPr lang="en-US" dirty="0" err="1" smtClean="0"/>
              <a:t>GoToWebinar</a:t>
            </a:r>
            <a:r>
              <a:rPr lang="en-US" dirty="0" smtClean="0"/>
              <a:t> – Asking a Question</a:t>
            </a:r>
            <a:endParaRPr lang="en-US"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67</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smtClean="0"/>
              <a:t>If you wish to call in and ask a question, you MUST call in by phone rather than connect your audio through your computer</a:t>
            </a:r>
            <a:endParaRPr lang="en-US" dirty="0"/>
          </a:p>
        </p:txBody>
      </p:sp>
    </p:spTree>
    <p:extLst>
      <p:ext uri="{BB962C8B-B14F-4D97-AF65-F5344CB8AC3E}">
        <p14:creationId xmlns:p14="http://schemas.microsoft.com/office/powerpoint/2010/main" val="235818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Topic </a:t>
            </a:r>
            <a:r>
              <a:rPr lang="en-US" dirty="0" smtClean="0"/>
              <a:t>#1 – OLDC Access Interface</a:t>
            </a:r>
            <a:endParaRPr lang="en-US" dirty="0"/>
          </a:p>
        </p:txBody>
      </p:sp>
      <p:sp>
        <p:nvSpPr>
          <p:cNvPr id="8" name="Content Placeholder 7"/>
          <p:cNvSpPr>
            <a:spLocks noGrp="1"/>
          </p:cNvSpPr>
          <p:nvPr>
            <p:ph sz="quarter" idx="1"/>
          </p:nvPr>
        </p:nvSpPr>
        <p:spPr>
          <a:xfrm>
            <a:off x="838200" y="1607820"/>
            <a:ext cx="7772400" cy="5250180"/>
          </a:xfrm>
        </p:spPr>
        <p:txBody>
          <a:bodyPr>
            <a:normAutofit fontScale="85000" lnSpcReduction="20000"/>
          </a:bodyPr>
          <a:lstStyle/>
          <a:p>
            <a:r>
              <a:rPr lang="en-US" dirty="0"/>
              <a:t>OLDC is accessed through Grant Solutions.</a:t>
            </a:r>
          </a:p>
          <a:p>
            <a:endParaRPr lang="en-US" sz="900" dirty="0"/>
          </a:p>
          <a:p>
            <a:r>
              <a:rPr lang="en-US" dirty="0"/>
              <a:t>Log-in to Grant Solutions at </a:t>
            </a:r>
            <a:r>
              <a:rPr lang="en-US" u="sng" dirty="0">
                <a:hlinkClick r:id="rId2"/>
              </a:rPr>
              <a:t>https://www.grantsolutions.gov/gs</a:t>
            </a:r>
            <a:endParaRPr lang="en-US" u="sng" dirty="0"/>
          </a:p>
          <a:p>
            <a:endParaRPr lang="en-US" sz="800" dirty="0"/>
          </a:p>
          <a:p>
            <a:r>
              <a:rPr lang="en-US" dirty="0"/>
              <a:t>Once logged in, click “OLDC” in the top taskbar to access the OLDC homepage. </a:t>
            </a:r>
            <a:endParaRPr lang="en-US" dirty="0" smtClean="0"/>
          </a:p>
          <a:p>
            <a:endParaRPr lang="en-US" sz="800" dirty="0" smtClean="0"/>
          </a:p>
          <a:p>
            <a:r>
              <a:rPr lang="en-US" dirty="0"/>
              <a:t>When completing the Report in OLDC, changes and updates will only be recorded when “Save” is clicked.  Therefore, it is important to regularly click “Save” to retain newly recorded information and prevent the loss of information.</a:t>
            </a:r>
            <a:endParaRPr lang="en-US" dirty="0"/>
          </a:p>
          <a:p>
            <a:endParaRPr lang="en-US" sz="800" dirty="0"/>
          </a:p>
          <a:p>
            <a:r>
              <a:rPr lang="en-US" dirty="0"/>
              <a:t>If you need assistance, please contact Grants Center Of Excellence </a:t>
            </a:r>
            <a:r>
              <a:rPr lang="en-US" dirty="0" smtClean="0"/>
              <a:t>Systems </a:t>
            </a:r>
            <a:r>
              <a:rPr lang="en-US" dirty="0"/>
              <a:t>Help Desk: </a:t>
            </a:r>
          </a:p>
          <a:p>
            <a:pPr lvl="1"/>
            <a:r>
              <a:rPr lang="en-US" dirty="0"/>
              <a:t>(202) 401-5282 or (866) 577-0771</a:t>
            </a:r>
          </a:p>
          <a:p>
            <a:pPr lvl="1"/>
            <a:r>
              <a:rPr lang="en-US" u="sng" dirty="0">
                <a:hlinkClick r:id="rId3"/>
              </a:rPr>
              <a:t>help@grantsolutions.gov</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7</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Tree>
    <p:extLst>
      <p:ext uri="{BB962C8B-B14F-4D97-AF65-F5344CB8AC3E}">
        <p14:creationId xmlns:p14="http://schemas.microsoft.com/office/powerpoint/2010/main" val="2341465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Topic #1 – OLDC Access Interface</a:t>
            </a:r>
            <a:endParaRPr lang="en-US" dirty="0"/>
          </a:p>
        </p:txBody>
      </p:sp>
      <p:sp>
        <p:nvSpPr>
          <p:cNvPr id="8" name="Content Placeholder 7"/>
          <p:cNvSpPr>
            <a:spLocks noGrp="1"/>
          </p:cNvSpPr>
          <p:nvPr>
            <p:ph sz="quarter" idx="1"/>
          </p:nvPr>
        </p:nvSpPr>
        <p:spPr>
          <a:xfrm>
            <a:off x="838200" y="1607820"/>
            <a:ext cx="7772400" cy="1287780"/>
          </a:xfrm>
        </p:spPr>
        <p:txBody>
          <a:bodyPr>
            <a:normAutofit/>
          </a:bodyPr>
          <a:lstStyle/>
          <a:p>
            <a:r>
              <a:rPr lang="en-US" dirty="0"/>
              <a:t>Grantees access the </a:t>
            </a:r>
            <a:r>
              <a:rPr lang="en-US" dirty="0" smtClean="0"/>
              <a:t>LIHEAP Performance </a:t>
            </a:r>
            <a:r>
              <a:rPr lang="en-US" dirty="0"/>
              <a:t>Data Form by selecting the ‘</a:t>
            </a:r>
            <a:r>
              <a:rPr lang="en-US" b="1" i="1" dirty="0"/>
              <a:t>Performance Data Form (LIHEAP PDF)’</a:t>
            </a:r>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8</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3016884"/>
            <a:ext cx="6838950" cy="2819400"/>
          </a:xfrm>
          <a:prstGeom prst="rect">
            <a:avLst/>
          </a:prstGeom>
        </p:spPr>
      </p:pic>
    </p:spTree>
    <p:extLst>
      <p:ext uri="{BB962C8B-B14F-4D97-AF65-F5344CB8AC3E}">
        <p14:creationId xmlns:p14="http://schemas.microsoft.com/office/powerpoint/2010/main" val="3065088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01" y="3810000"/>
            <a:ext cx="5984397" cy="2811462"/>
          </a:xfrm>
          <a:prstGeom prst="rect">
            <a:avLst/>
          </a:prstGeom>
        </p:spPr>
      </p:pic>
      <p:sp>
        <p:nvSpPr>
          <p:cNvPr id="7" name="Title 6"/>
          <p:cNvSpPr>
            <a:spLocks noGrp="1"/>
          </p:cNvSpPr>
          <p:nvPr>
            <p:ph type="title"/>
          </p:nvPr>
        </p:nvSpPr>
        <p:spPr/>
        <p:txBody>
          <a:bodyPr>
            <a:normAutofit/>
          </a:bodyPr>
          <a:lstStyle/>
          <a:p>
            <a:r>
              <a:rPr lang="en-US" dirty="0"/>
              <a:t>Topic </a:t>
            </a:r>
            <a:r>
              <a:rPr lang="en-US" dirty="0" smtClean="0"/>
              <a:t>#1 – OLDC Access Interface</a:t>
            </a:r>
            <a:endParaRPr lang="en-US" dirty="0"/>
          </a:p>
        </p:txBody>
      </p:sp>
      <p:sp>
        <p:nvSpPr>
          <p:cNvPr id="8" name="Content Placeholder 7"/>
          <p:cNvSpPr>
            <a:spLocks noGrp="1"/>
          </p:cNvSpPr>
          <p:nvPr>
            <p:ph sz="quarter" idx="1"/>
          </p:nvPr>
        </p:nvSpPr>
        <p:spPr>
          <a:xfrm>
            <a:off x="838199" y="1562435"/>
            <a:ext cx="7772400" cy="2430780"/>
          </a:xfrm>
        </p:spPr>
        <p:txBody>
          <a:bodyPr>
            <a:normAutofit fontScale="92500" lnSpcReduction="10000"/>
          </a:bodyPr>
          <a:lstStyle/>
          <a:p>
            <a:r>
              <a:rPr lang="en-US" dirty="0" smtClean="0"/>
              <a:t>To access the FY 2016 report, please select the radial button for the FY 2016 reporting period. </a:t>
            </a:r>
          </a:p>
          <a:p>
            <a:r>
              <a:rPr lang="en-US" dirty="0" smtClean="0"/>
              <a:t>Then, select </a:t>
            </a:r>
            <a:r>
              <a:rPr lang="en-US" dirty="0"/>
              <a:t>“</a:t>
            </a:r>
            <a:r>
              <a:rPr lang="en-US" b="1" dirty="0"/>
              <a:t>New/Edit/Revise Report</a:t>
            </a:r>
            <a:r>
              <a:rPr lang="en-US" dirty="0"/>
              <a:t>” for Step </a:t>
            </a:r>
            <a:r>
              <a:rPr lang="en-US" dirty="0" smtClean="0"/>
              <a:t>5 </a:t>
            </a:r>
            <a:r>
              <a:rPr lang="en-US" dirty="0"/>
              <a:t>and click “</a:t>
            </a:r>
            <a:r>
              <a:rPr lang="en-US" b="1" dirty="0"/>
              <a:t>Enter</a:t>
            </a:r>
            <a:r>
              <a:rPr lang="en-US" b="1" dirty="0" smtClean="0"/>
              <a:t>.</a:t>
            </a:r>
            <a:r>
              <a:rPr lang="en-US" dirty="0" smtClean="0"/>
              <a:t>”</a:t>
            </a:r>
          </a:p>
          <a:p>
            <a:r>
              <a:rPr lang="en-US" dirty="0"/>
              <a:t>Please contact your OCS liaison if your FY </a:t>
            </a:r>
            <a:r>
              <a:rPr lang="en-US" dirty="0" smtClean="0"/>
              <a:t>2016 </a:t>
            </a:r>
            <a:r>
              <a:rPr lang="en-US" dirty="0"/>
              <a:t>Report Form is not available for editing</a:t>
            </a:r>
          </a:p>
          <a:p>
            <a:endParaRPr lang="en-US" dirty="0"/>
          </a:p>
          <a:p>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9</a:t>
            </a:fld>
            <a:endParaRPr lang="en-US" dirty="0"/>
          </a:p>
        </p:txBody>
      </p:sp>
      <p:sp>
        <p:nvSpPr>
          <p:cNvPr id="5" name="TextBox 4"/>
          <p:cNvSpPr txBox="1"/>
          <p:nvPr/>
        </p:nvSpPr>
        <p:spPr>
          <a:xfrm>
            <a:off x="6934200" y="6098242"/>
            <a:ext cx="2057400" cy="523220"/>
          </a:xfrm>
          <a:prstGeom prst="rect">
            <a:avLst/>
          </a:prstGeom>
          <a:solidFill>
            <a:schemeClr val="accent1"/>
          </a:solidFill>
          <a:ln w="38100">
            <a:solidFill>
              <a:schemeClr val="accent5"/>
            </a:solidFill>
          </a:ln>
        </p:spPr>
        <p:txBody>
          <a:bodyPr wrap="square" rtlCol="0">
            <a:spAutoFit/>
          </a:bodyPr>
          <a:lstStyle/>
          <a:p>
            <a:pPr algn="ctr"/>
            <a:r>
              <a:rPr lang="en-US" sz="1400" dirty="0" smtClean="0"/>
              <a:t>Presenter(s):</a:t>
            </a:r>
          </a:p>
          <a:p>
            <a:pPr algn="ctr"/>
            <a:r>
              <a:rPr lang="en-US" sz="1400" dirty="0" smtClean="0"/>
              <a:t>Melissa Torgerson</a:t>
            </a:r>
            <a:endParaRPr lang="en-US" sz="1400" dirty="0"/>
          </a:p>
        </p:txBody>
      </p:sp>
      <p:sp>
        <p:nvSpPr>
          <p:cNvPr id="10" name="TextBox 9"/>
          <p:cNvSpPr txBox="1"/>
          <p:nvPr/>
        </p:nvSpPr>
        <p:spPr>
          <a:xfrm>
            <a:off x="1905000" y="4495800"/>
            <a:ext cx="5659198" cy="152400"/>
          </a:xfrm>
          <a:prstGeom prst="rect">
            <a:avLst/>
          </a:prstGeom>
          <a:noFill/>
          <a:ln w="28575">
            <a:solidFill>
              <a:srgbClr val="FF0000"/>
            </a:solidFill>
          </a:ln>
        </p:spPr>
        <p:txBody>
          <a:bodyPr wrap="square" rtlCol="0">
            <a:spAutoFit/>
          </a:bodyPr>
          <a:lstStyle/>
          <a:p>
            <a:endParaRPr lang="en-US" dirty="0"/>
          </a:p>
        </p:txBody>
      </p:sp>
      <p:sp>
        <p:nvSpPr>
          <p:cNvPr id="11" name="TextBox 10"/>
          <p:cNvSpPr txBox="1"/>
          <p:nvPr/>
        </p:nvSpPr>
        <p:spPr>
          <a:xfrm>
            <a:off x="2119875" y="5899858"/>
            <a:ext cx="3838028" cy="310442"/>
          </a:xfrm>
          <a:prstGeom prst="rect">
            <a:avLst/>
          </a:prstGeom>
          <a:noFill/>
          <a:ln w="28575">
            <a:solidFill>
              <a:srgbClr val="FF0000"/>
            </a:solidFill>
          </a:ln>
        </p:spPr>
        <p:txBody>
          <a:bodyPr wrap="square" rtlCol="0">
            <a:spAutoFit/>
          </a:bodyPr>
          <a:lstStyle/>
          <a:p>
            <a:endParaRPr lang="en-US" dirty="0"/>
          </a:p>
        </p:txBody>
      </p:sp>
      <p:sp>
        <p:nvSpPr>
          <p:cNvPr id="12" name="TextBox 11"/>
          <p:cNvSpPr txBox="1"/>
          <p:nvPr/>
        </p:nvSpPr>
        <p:spPr>
          <a:xfrm>
            <a:off x="4343399" y="6273019"/>
            <a:ext cx="457200" cy="304774"/>
          </a:xfrm>
          <a:prstGeom prst="rect">
            <a:avLst/>
          </a:prstGeom>
          <a:noFill/>
          <a:ln w="28575">
            <a:solidFill>
              <a:srgbClr val="FF0000"/>
            </a:solidFill>
          </a:ln>
        </p:spPr>
        <p:txBody>
          <a:bodyPr wrap="square" rtlCol="0">
            <a:spAutoFit/>
          </a:bodyPr>
          <a:lstStyle/>
          <a:p>
            <a:endParaRPr lang="en-US" dirty="0"/>
          </a:p>
        </p:txBody>
      </p:sp>
      <p:sp>
        <p:nvSpPr>
          <p:cNvPr id="13" name="Right Arrow 12"/>
          <p:cNvSpPr/>
          <p:nvPr/>
        </p:nvSpPr>
        <p:spPr>
          <a:xfrm>
            <a:off x="1403772" y="4435140"/>
            <a:ext cx="352058" cy="273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148194" y="5918219"/>
            <a:ext cx="352058" cy="273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443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F PPT Template Tan Background - August 2013">
  <a:themeElements>
    <a:clrScheme name="ACF Standard">
      <a:dk1>
        <a:srgbClr val="FFFFFF"/>
      </a:dk1>
      <a:lt1>
        <a:srgbClr val="CFC3AE"/>
      </a:lt1>
      <a:dk2>
        <a:srgbClr val="BCD9ED"/>
      </a:dk2>
      <a:lt2>
        <a:srgbClr val="CFC3AE"/>
      </a:lt2>
      <a:accent1>
        <a:srgbClr val="548AB0"/>
      </a:accent1>
      <a:accent2>
        <a:srgbClr val="FFFFFF"/>
      </a:accent2>
      <a:accent3>
        <a:srgbClr val="0099CC"/>
      </a:accent3>
      <a:accent4>
        <a:srgbClr val="CCBB9E"/>
      </a:accent4>
      <a:accent5>
        <a:srgbClr val="9E9273"/>
      </a:accent5>
      <a:accent6>
        <a:srgbClr val="264A64"/>
      </a:accent6>
      <a:hlink>
        <a:srgbClr val="00C8C3"/>
      </a:hlink>
      <a:folHlink>
        <a:srgbClr val="0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ACF PPT Template Tan Background - August 2013</Template>
  <TotalTime>1065</TotalTime>
  <Words>4240</Words>
  <Application>Microsoft Office PowerPoint</Application>
  <PresentationFormat>On-screen Show (4:3)</PresentationFormat>
  <Paragraphs>621</Paragraphs>
  <Slides>67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Times New Roman</vt:lpstr>
      <vt:lpstr>Wingdings</vt:lpstr>
      <vt:lpstr>Wingdings 2</vt:lpstr>
      <vt:lpstr>ACF PPT Template Tan Background - August 2013</vt:lpstr>
      <vt:lpstr>FY 2016 LIHEAP Performance Data Form LIHEAP Grantee Survey (Sections I – IV)</vt:lpstr>
      <vt:lpstr>Welcome</vt:lpstr>
      <vt:lpstr>Webinar Agenda</vt:lpstr>
      <vt:lpstr>Introduction</vt:lpstr>
      <vt:lpstr>Introduction</vt:lpstr>
      <vt:lpstr>Topic #1 – OLDC Access Interface</vt:lpstr>
      <vt:lpstr>Topic #1 – OLDC Access Interface</vt:lpstr>
      <vt:lpstr>Topic #1 – OLDC Access Interface</vt:lpstr>
      <vt:lpstr>Topic #1 – OLDC Access Interface</vt:lpstr>
      <vt:lpstr>Topic #1 – OLDC Access Interface</vt:lpstr>
      <vt:lpstr>Topic #1 – Completing the LIHEAP Grantee Survey</vt:lpstr>
      <vt:lpstr>Topic #1 – Completing the LIHEAP Grantee Survey</vt:lpstr>
      <vt:lpstr>Topic #1 – Data Submission and Review Procedures</vt:lpstr>
      <vt:lpstr>Topic #1 – Data Submission</vt:lpstr>
      <vt:lpstr>Topic #1 – Data Submission and Review Procedures</vt:lpstr>
      <vt:lpstr>Topic #1 – Data Submission and Review Procedures</vt:lpstr>
      <vt:lpstr>Topic #1 – Data Revision and  Re-Submission </vt:lpstr>
      <vt:lpstr>Topic #1 – Data Revision and  Re-Submission </vt:lpstr>
      <vt:lpstr>Topic #1 – Data Revision and  Re-Submission </vt:lpstr>
      <vt:lpstr>Topic #1 – Data Submission and Review Procedures</vt:lpstr>
      <vt:lpstr>Topic #1 – OLDC Access Interface: View FY 2015 Report</vt:lpstr>
      <vt:lpstr>Topic #1 – OLDC Access Interface: View FY 2015 Report</vt:lpstr>
      <vt:lpstr>Topic #1 – OLDC Access Interface: View FY 2015 Report</vt:lpstr>
      <vt:lpstr>Topic #1 – Questions</vt:lpstr>
      <vt:lpstr>GoToWebinar – Asking a Question</vt:lpstr>
      <vt:lpstr>Topic #2 – Sources of Funds</vt:lpstr>
      <vt:lpstr>Topic #2 – Pre-populated Data</vt:lpstr>
      <vt:lpstr>Topic #2 – Pre-populated Data</vt:lpstr>
      <vt:lpstr>Topic #2 – Pre-populated Data: Carryover Funds</vt:lpstr>
      <vt:lpstr>Topic #2 – Common Issues</vt:lpstr>
      <vt:lpstr>Topic #2 – Carryover from FY 2015</vt:lpstr>
      <vt:lpstr>Topic #2 – Carryover from FY 2015</vt:lpstr>
      <vt:lpstr>Topic #2 – Carryover from FY 2015</vt:lpstr>
      <vt:lpstr>Topic #2 – Carryover from FY 2015</vt:lpstr>
      <vt:lpstr>Topic #2 – Questions</vt:lpstr>
      <vt:lpstr>GoToWebinar – Asking a Question</vt:lpstr>
      <vt:lpstr>Topic #3 – Uses of Funds</vt:lpstr>
      <vt:lpstr>Topic #3 – Nominal Benefits</vt:lpstr>
      <vt:lpstr>Topic #3 – Question 1: Obligation of Funds</vt:lpstr>
      <vt:lpstr>Topic #3 – Average Benefit Reporting</vt:lpstr>
      <vt:lpstr>Topic #3 – Question 2: Average Benefit</vt:lpstr>
      <vt:lpstr>Topic #3 – Average Benefit, by main heat</vt:lpstr>
      <vt:lpstr>Topic #3 – Average Benefit, by main heat</vt:lpstr>
      <vt:lpstr>Topic #3 – Common Issues</vt:lpstr>
      <vt:lpstr>Topic #3 – Carryover to FY 2017</vt:lpstr>
      <vt:lpstr>Topic #3 – Carryover to FY 2017</vt:lpstr>
      <vt:lpstr>Topic #3 – Questions</vt:lpstr>
      <vt:lpstr>GoToWebinar – Asking a Question</vt:lpstr>
      <vt:lpstr>Topic #4 – ‘Section IV – Estimated Uses of LIHEAP Funds’ Validations </vt:lpstr>
      <vt:lpstr>Topic #4 – Fatal Errors vs. Warnings</vt:lpstr>
      <vt:lpstr>I. Current Validations in OLDC: Carryover Report Comparison</vt:lpstr>
      <vt:lpstr>I. Current Validations in OLDC: Carryover Report Comparison</vt:lpstr>
      <vt:lpstr>I. Current Validations in OLDC: Household Report Comparison</vt:lpstr>
      <vt:lpstr>I. Current Validations in OLDC: Household Report Comparison</vt:lpstr>
      <vt:lpstr>I. Current Validations in OLDC: FY 2015 vs. FY 2016 Comparison</vt:lpstr>
      <vt:lpstr>I. Current Validations in OLDC: FY 2015 vs. FY 2016 Comparison</vt:lpstr>
      <vt:lpstr>I. Current Validations in OLDC: Sources of Funds vs. Uses of Funds</vt:lpstr>
      <vt:lpstr>I. Current Validations in OLDC: Sources of Funds vs. Uses of Funds</vt:lpstr>
      <vt:lpstr>II. Manual Validations by APPRISE: State Plan Income Threshold Comparison </vt:lpstr>
      <vt:lpstr>II. Manual Validations by APPRISE: State Plan Comparison </vt:lpstr>
      <vt:lpstr>II. Manual Validations by APPRISE: State Plan Comparison </vt:lpstr>
      <vt:lpstr>Section #4 – Questions</vt:lpstr>
      <vt:lpstr>GoToWebinar – Asking a Question</vt:lpstr>
      <vt:lpstr>Upcoming Reporting Deadlines</vt:lpstr>
      <vt:lpstr>Resources: Grantee Support</vt:lpstr>
      <vt:lpstr>FY 2016 LIHEAP Grantee Survey – Questions</vt:lpstr>
      <vt:lpstr>GoToWebinar – Asking a Question</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Akm R</dc:creator>
  <cp:lastModifiedBy>Michelle Wadolowski</cp:lastModifiedBy>
  <cp:revision>92</cp:revision>
  <cp:lastPrinted>2016-12-16T21:04:22Z</cp:lastPrinted>
  <dcterms:created xsi:type="dcterms:W3CDTF">2016-11-17T17:13:18Z</dcterms:created>
  <dcterms:modified xsi:type="dcterms:W3CDTF">2016-12-19T16:23:34Z</dcterms:modified>
</cp:coreProperties>
</file>