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7"/>
  </p:notesMasterIdLst>
  <p:handoutMasterIdLst>
    <p:handoutMasterId r:id="rId78"/>
  </p:handoutMasterIdLst>
  <p:sldIdLst>
    <p:sldId id="256" r:id="rId2"/>
    <p:sldId id="257" r:id="rId3"/>
    <p:sldId id="258" r:id="rId4"/>
    <p:sldId id="259" r:id="rId5"/>
    <p:sldId id="484" r:id="rId6"/>
    <p:sldId id="365" r:id="rId7"/>
    <p:sldId id="411" r:id="rId8"/>
    <p:sldId id="367" r:id="rId9"/>
    <p:sldId id="368" r:id="rId10"/>
    <p:sldId id="366" r:id="rId11"/>
    <p:sldId id="369" r:id="rId12"/>
    <p:sldId id="485" r:id="rId13"/>
    <p:sldId id="489" r:id="rId14"/>
    <p:sldId id="371" r:id="rId15"/>
    <p:sldId id="473" r:id="rId16"/>
    <p:sldId id="453" r:id="rId17"/>
    <p:sldId id="452" r:id="rId18"/>
    <p:sldId id="486" r:id="rId19"/>
    <p:sldId id="373" r:id="rId20"/>
    <p:sldId id="341" r:id="rId21"/>
    <p:sldId id="454" r:id="rId22"/>
    <p:sldId id="395" r:id="rId23"/>
    <p:sldId id="400" r:id="rId24"/>
    <p:sldId id="401" r:id="rId25"/>
    <p:sldId id="427" r:id="rId26"/>
    <p:sldId id="412" r:id="rId27"/>
    <p:sldId id="384" r:id="rId28"/>
    <p:sldId id="432" r:id="rId29"/>
    <p:sldId id="475" r:id="rId30"/>
    <p:sldId id="476" r:id="rId31"/>
    <p:sldId id="478" r:id="rId32"/>
    <p:sldId id="482" r:id="rId33"/>
    <p:sldId id="479" r:id="rId34"/>
    <p:sldId id="431" r:id="rId35"/>
    <p:sldId id="483" r:id="rId36"/>
    <p:sldId id="455" r:id="rId37"/>
    <p:sldId id="471" r:id="rId38"/>
    <p:sldId id="480" r:id="rId39"/>
    <p:sldId id="402" r:id="rId40"/>
    <p:sldId id="403" r:id="rId41"/>
    <p:sldId id="440" r:id="rId42"/>
    <p:sldId id="413" r:id="rId43"/>
    <p:sldId id="441" r:id="rId44"/>
    <p:sldId id="442" r:id="rId45"/>
    <p:sldId id="443" r:id="rId46"/>
    <p:sldId id="444" r:id="rId47"/>
    <p:sldId id="445" r:id="rId48"/>
    <p:sldId id="446" r:id="rId49"/>
    <p:sldId id="376" r:id="rId50"/>
    <p:sldId id="378" r:id="rId51"/>
    <p:sldId id="410" r:id="rId52"/>
    <p:sldId id="348" r:id="rId53"/>
    <p:sldId id="379" r:id="rId54"/>
    <p:sldId id="344" r:id="rId55"/>
    <p:sldId id="359" r:id="rId56"/>
    <p:sldId id="396" r:id="rId57"/>
    <p:sldId id="387" r:id="rId58"/>
    <p:sldId id="447" r:id="rId59"/>
    <p:sldId id="405" r:id="rId60"/>
    <p:sldId id="448" r:id="rId61"/>
    <p:sldId id="414" r:id="rId62"/>
    <p:sldId id="389" r:id="rId63"/>
    <p:sldId id="487" r:id="rId64"/>
    <p:sldId id="388" r:id="rId65"/>
    <p:sldId id="397" r:id="rId66"/>
    <p:sldId id="390" r:id="rId67"/>
    <p:sldId id="391" r:id="rId68"/>
    <p:sldId id="488" r:id="rId69"/>
    <p:sldId id="406" r:id="rId70"/>
    <p:sldId id="407" r:id="rId71"/>
    <p:sldId id="449" r:id="rId72"/>
    <p:sldId id="392" r:id="rId73"/>
    <p:sldId id="393" r:id="rId74"/>
    <p:sldId id="450" r:id="rId75"/>
    <p:sldId id="398" r:id="rId7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yvon Braxton" initials="TB" lastIdx="68" clrIdx="0">
    <p:extLst>
      <p:ext uri="{19B8F6BF-5375-455C-9EA6-DF929625EA0E}">
        <p15:presenceInfo xmlns:p15="http://schemas.microsoft.com/office/powerpoint/2012/main" userId="S-1-5-21-1482476501-343818398-839522115-2772" providerId="AD"/>
      </p:ext>
    </p:extLst>
  </p:cmAuthor>
  <p:cmAuthor id="2" name="Gina Talt" initials="GT" lastIdx="41" clrIdx="1">
    <p:extLst>
      <p:ext uri="{19B8F6BF-5375-455C-9EA6-DF929625EA0E}">
        <p15:presenceInfo xmlns:p15="http://schemas.microsoft.com/office/powerpoint/2012/main" userId="S-1-5-21-1482476501-343818398-839522115-2788" providerId="AD"/>
      </p:ext>
    </p:extLst>
  </p:cmAuthor>
  <p:cmAuthor id="3" name="Trayvon" initials="T"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6" autoAdjust="0"/>
    <p:restoredTop sz="88319" autoAdjust="0"/>
  </p:normalViewPr>
  <p:slideViewPr>
    <p:cSldViewPr>
      <p:cViewPr varScale="1">
        <p:scale>
          <a:sx n="99" d="100"/>
          <a:sy n="99" d="100"/>
        </p:scale>
        <p:origin x="1386" y="84"/>
      </p:cViewPr>
      <p:guideLst>
        <p:guide orient="horz" pos="2160"/>
        <p:guide pos="2880"/>
      </p:guideLst>
    </p:cSldViewPr>
  </p:slideViewPr>
  <p:outlineViewPr>
    <p:cViewPr>
      <p:scale>
        <a:sx n="33" d="100"/>
        <a:sy n="33" d="100"/>
      </p:scale>
      <p:origin x="0" y="-465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89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3174" tIns="46587" rIns="93174" bIns="46587"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1293" y="0"/>
            <a:ext cx="3037523" cy="464662"/>
          </a:xfrm>
          <a:prstGeom prst="rect">
            <a:avLst/>
          </a:prstGeom>
        </p:spPr>
        <p:txBody>
          <a:bodyPr vert="horz" lIns="93174" tIns="46587" rIns="93174" bIns="46587" rtlCol="0"/>
          <a:lstStyle>
            <a:lvl1pPr algn="r" fontAlgn="auto">
              <a:spcBef>
                <a:spcPts val="0"/>
              </a:spcBef>
              <a:spcAft>
                <a:spcPts val="0"/>
              </a:spcAft>
              <a:defRPr sz="1200">
                <a:latin typeface="+mn-lt"/>
              </a:defRPr>
            </a:lvl1pPr>
          </a:lstStyle>
          <a:p>
            <a:pPr>
              <a:defRPr/>
            </a:pPr>
            <a:fld id="{E0124DE0-7B55-4957-83BB-C156AB8E9534}" type="datetimeFigureOut">
              <a:rPr lang="en-US"/>
              <a:pPr>
                <a:defRPr/>
              </a:pPr>
              <a:t>12/9/2015</a:t>
            </a:fld>
            <a:endParaRPr lang="en-US" dirty="0"/>
          </a:p>
        </p:txBody>
      </p:sp>
      <p:sp>
        <p:nvSpPr>
          <p:cNvPr id="4" name="Footer Placeholder 3"/>
          <p:cNvSpPr>
            <a:spLocks noGrp="1"/>
          </p:cNvSpPr>
          <p:nvPr>
            <p:ph type="ftr" sz="quarter" idx="2"/>
          </p:nvPr>
        </p:nvSpPr>
        <p:spPr>
          <a:xfrm>
            <a:off x="0" y="8830153"/>
            <a:ext cx="3037523" cy="464662"/>
          </a:xfrm>
          <a:prstGeom prst="rect">
            <a:avLst/>
          </a:prstGeom>
        </p:spPr>
        <p:txBody>
          <a:bodyPr vert="horz" lIns="93174" tIns="46587" rIns="93174" bIns="46587"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3174" tIns="46587" rIns="93174" bIns="46587" rtlCol="0" anchor="b"/>
          <a:lstStyle>
            <a:lvl1pPr algn="r" fontAlgn="auto">
              <a:spcBef>
                <a:spcPts val="0"/>
              </a:spcBef>
              <a:spcAft>
                <a:spcPts val="0"/>
              </a:spcAft>
              <a:defRPr sz="1200">
                <a:latin typeface="+mn-lt"/>
              </a:defRPr>
            </a:lvl1pPr>
          </a:lstStyle>
          <a:p>
            <a:pPr>
              <a:defRPr/>
            </a:pPr>
            <a:fld id="{D2B480FB-F68B-41E0-A4F9-8BD7234D386E}" type="slidenum">
              <a:rPr lang="en-US"/>
              <a:pPr>
                <a:defRPr/>
              </a:pPr>
              <a:t>‹#›</a:t>
            </a:fld>
            <a:endParaRPr lang="en-US" dirty="0"/>
          </a:p>
        </p:txBody>
      </p:sp>
    </p:spTree>
    <p:extLst>
      <p:ext uri="{BB962C8B-B14F-4D97-AF65-F5344CB8AC3E}">
        <p14:creationId xmlns:p14="http://schemas.microsoft.com/office/powerpoint/2010/main" val="41971161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29" tIns="45664" rIns="91329" bIns="4566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1293" y="0"/>
            <a:ext cx="3037523" cy="464662"/>
          </a:xfrm>
          <a:prstGeom prst="rect">
            <a:avLst/>
          </a:prstGeom>
        </p:spPr>
        <p:txBody>
          <a:bodyPr vert="horz" lIns="91329" tIns="45664" rIns="91329" bIns="45664" rtlCol="0"/>
          <a:lstStyle>
            <a:lvl1pPr algn="r" fontAlgn="auto">
              <a:spcBef>
                <a:spcPts val="0"/>
              </a:spcBef>
              <a:spcAft>
                <a:spcPts val="0"/>
              </a:spcAft>
              <a:defRPr sz="1200">
                <a:latin typeface="+mn-lt"/>
              </a:defRPr>
            </a:lvl1pPr>
          </a:lstStyle>
          <a:p>
            <a:pPr>
              <a:defRPr/>
            </a:pPr>
            <a:fld id="{C9DD9887-EF68-4A6C-8194-0E5FB2C183A2}" type="datetimeFigureOut">
              <a:rPr lang="en-US"/>
              <a:pPr>
                <a:defRPr/>
              </a:pPr>
              <a:t>12/9/2015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329" tIns="45664" rIns="91329" bIns="45664" rtlCol="0" anchor="ctr"/>
          <a:lstStyle/>
          <a:p>
            <a:pPr lvl="0"/>
            <a:endParaRPr lang="en-US" noProof="0" dirty="0"/>
          </a:p>
        </p:txBody>
      </p:sp>
      <p:sp>
        <p:nvSpPr>
          <p:cNvPr id="5" name="Notes Placeholder 4"/>
          <p:cNvSpPr>
            <a:spLocks noGrp="1"/>
          </p:cNvSpPr>
          <p:nvPr>
            <p:ph type="body" sz="quarter" idx="3"/>
          </p:nvPr>
        </p:nvSpPr>
        <p:spPr>
          <a:xfrm>
            <a:off x="700723" y="4415077"/>
            <a:ext cx="5608954" cy="4183538"/>
          </a:xfrm>
          <a:prstGeom prst="rect">
            <a:avLst/>
          </a:prstGeom>
        </p:spPr>
        <p:txBody>
          <a:bodyPr vert="horz" lIns="91329" tIns="45664" rIns="91329" bIns="4566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153"/>
            <a:ext cx="3037523" cy="464662"/>
          </a:xfrm>
          <a:prstGeom prst="rect">
            <a:avLst/>
          </a:prstGeom>
        </p:spPr>
        <p:txBody>
          <a:bodyPr vert="horz" lIns="91329" tIns="45664" rIns="91329" bIns="45664"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1293" y="8830153"/>
            <a:ext cx="3037523" cy="464662"/>
          </a:xfrm>
          <a:prstGeom prst="rect">
            <a:avLst/>
          </a:prstGeom>
        </p:spPr>
        <p:txBody>
          <a:bodyPr vert="horz" lIns="91329" tIns="45664" rIns="91329" bIns="45664" rtlCol="0" anchor="b"/>
          <a:lstStyle>
            <a:lvl1pPr algn="r" fontAlgn="auto">
              <a:spcBef>
                <a:spcPts val="0"/>
              </a:spcBef>
              <a:spcAft>
                <a:spcPts val="0"/>
              </a:spcAft>
              <a:defRPr sz="1200">
                <a:latin typeface="+mn-lt"/>
              </a:defRPr>
            </a:lvl1pPr>
          </a:lstStyle>
          <a:p>
            <a:pPr>
              <a:defRPr/>
            </a:pPr>
            <a:fld id="{E2CA086F-E118-4EC0-8AED-04E9F0B54CD8}" type="slidenum">
              <a:rPr lang="en-US"/>
              <a:pPr>
                <a:defRPr/>
              </a:pPr>
              <a:t>‹#›</a:t>
            </a:fld>
            <a:endParaRPr lang="en-US" dirty="0"/>
          </a:p>
        </p:txBody>
      </p:sp>
    </p:spTree>
    <p:extLst>
      <p:ext uri="{BB962C8B-B14F-4D97-AF65-F5344CB8AC3E}">
        <p14:creationId xmlns:p14="http://schemas.microsoft.com/office/powerpoint/2010/main" val="368110969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0315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Graphical overview of submission and revision process</a:t>
            </a:r>
            <a:endParaRPr lang="en-US" dirty="0"/>
          </a:p>
        </p:txBody>
      </p:sp>
    </p:spTree>
    <p:extLst>
      <p:ext uri="{BB962C8B-B14F-4D97-AF65-F5344CB8AC3E}">
        <p14:creationId xmlns:p14="http://schemas.microsoft.com/office/powerpoint/2010/main" val="1053854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1383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Graphical overview of submission and revision process</a:t>
            </a:r>
            <a:endParaRPr lang="en-US" dirty="0"/>
          </a:p>
        </p:txBody>
      </p:sp>
    </p:spTree>
    <p:extLst>
      <p:ext uri="{BB962C8B-B14F-4D97-AF65-F5344CB8AC3E}">
        <p14:creationId xmlns:p14="http://schemas.microsoft.com/office/powerpoint/2010/main" val="1053854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9744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Graphical overview of submission and revision process</a:t>
            </a:r>
            <a:endParaRPr lang="en-US" dirty="0"/>
          </a:p>
        </p:txBody>
      </p:sp>
    </p:spTree>
    <p:extLst>
      <p:ext uri="{BB962C8B-B14F-4D97-AF65-F5344CB8AC3E}">
        <p14:creationId xmlns:p14="http://schemas.microsoft.com/office/powerpoint/2010/main" val="1053854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1514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Tx/>
              <a:buNone/>
            </a:pPr>
            <a:endParaRPr lang="en-US" dirty="0"/>
          </a:p>
        </p:txBody>
      </p:sp>
    </p:spTree>
    <p:extLst>
      <p:ext uri="{BB962C8B-B14F-4D97-AF65-F5344CB8AC3E}">
        <p14:creationId xmlns:p14="http://schemas.microsoft.com/office/powerpoint/2010/main" val="3162909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change made to the FY 2015 LIHEAP Household Report form concerns the separate reporting of households provided with winter vs. year round crisis assistance in FY 2015. </a:t>
            </a:r>
          </a:p>
          <a:p>
            <a:endParaRPr lang="en-US" dirty="0" smtClean="0"/>
          </a:p>
          <a:p>
            <a:r>
              <a:rPr lang="en-US" dirty="0" smtClean="0"/>
              <a:t>This is to align the reporting of winter and year round crisis assistance between the Household Report and Grantee Survey</a:t>
            </a:r>
          </a:p>
          <a:p>
            <a:endParaRPr lang="en-US" dirty="0" smtClean="0"/>
          </a:p>
          <a:p>
            <a:endParaRPr lang="en-US" dirty="0"/>
          </a:p>
        </p:txBody>
      </p:sp>
    </p:spTree>
    <p:extLst>
      <p:ext uri="{BB962C8B-B14F-4D97-AF65-F5344CB8AC3E}">
        <p14:creationId xmlns:p14="http://schemas.microsoft.com/office/powerpoint/2010/main" val="2930177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779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1673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99725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Note: </a:t>
            </a:r>
            <a:r>
              <a:rPr lang="en-US" sz="1200" kern="1200" dirty="0" smtClean="0">
                <a:solidFill>
                  <a:schemeClr val="tx1"/>
                </a:solidFill>
                <a:effectLst/>
                <a:latin typeface="+mn-lt"/>
                <a:ea typeface="+mn-ea"/>
                <a:cs typeface="+mn-cs"/>
              </a:rPr>
              <a:t>In FY 2014, a “nominal” LIHEAP benefit was defined as a nominal LIHEAP grant provided to a household as part of a partnership with the SNAP program (“Heat or Eat” or “Cool or Eat” households).</a:t>
            </a:r>
          </a:p>
          <a:p>
            <a:endParaRPr lang="en-US" dirty="0"/>
          </a:p>
        </p:txBody>
      </p:sp>
    </p:spTree>
    <p:extLst>
      <p:ext uri="{BB962C8B-B14F-4D97-AF65-F5344CB8AC3E}">
        <p14:creationId xmlns:p14="http://schemas.microsoft.com/office/powerpoint/2010/main" val="3440781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Note: </a:t>
            </a:r>
            <a:r>
              <a:rPr lang="en-US" sz="1200" kern="1200" dirty="0" smtClean="0">
                <a:solidFill>
                  <a:schemeClr val="tx1"/>
                </a:solidFill>
                <a:effectLst/>
                <a:latin typeface="+mn-lt"/>
                <a:ea typeface="+mn-ea"/>
                <a:cs typeface="+mn-cs"/>
              </a:rPr>
              <a:t>For FY 2015, a “nominal” LIHEAP benefit is defined as a nominal LIHEAP grant  of $50 or less provided to a household.</a:t>
            </a:r>
            <a:endParaRPr lang="en-US" dirty="0"/>
          </a:p>
        </p:txBody>
      </p:sp>
    </p:spTree>
    <p:extLst>
      <p:ext uri="{BB962C8B-B14F-4D97-AF65-F5344CB8AC3E}">
        <p14:creationId xmlns:p14="http://schemas.microsoft.com/office/powerpoint/2010/main" val="1357419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4155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35704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5150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5253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6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9149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Tx/>
              <a:buNone/>
            </a:pPr>
            <a:endParaRPr lang="en-US" dirty="0"/>
          </a:p>
        </p:txBody>
      </p:sp>
    </p:spTree>
    <p:extLst>
      <p:ext uri="{BB962C8B-B14F-4D97-AF65-F5344CB8AC3E}">
        <p14:creationId xmlns:p14="http://schemas.microsoft.com/office/powerpoint/2010/main" val="471362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Regarding</a:t>
            </a:r>
            <a:r>
              <a:rPr lang="en-US" baseline="0" dirty="0" smtClean="0"/>
              <a:t> how these checks apply to the new crisis fields since now winter and year-round crisis are separate?</a:t>
            </a:r>
          </a:p>
          <a:p>
            <a:endParaRPr lang="en-US" baseline="0" dirty="0" smtClean="0"/>
          </a:p>
          <a:p>
            <a:r>
              <a:rPr lang="en-US" b="1" baseline="0" dirty="0" smtClean="0"/>
              <a:t>Outlier checks </a:t>
            </a:r>
            <a:r>
              <a:rPr lang="en-US" baseline="0" dirty="0" smtClean="0"/>
              <a:t>– Currently not programmed in OLDC. OCS/APPRISE working to incorporate these (ongoing).</a:t>
            </a:r>
          </a:p>
          <a:p>
            <a:endParaRPr lang="en-US" baseline="0" dirty="0" smtClean="0"/>
          </a:p>
          <a:p>
            <a:r>
              <a:rPr lang="en-US" b="1" baseline="0" dirty="0" smtClean="0"/>
              <a:t>Year-to-year consistency checks </a:t>
            </a:r>
            <a:r>
              <a:rPr lang="en-US" baseline="0" dirty="0" smtClean="0"/>
              <a:t>– should be superseded by new Model Plan vs. 2015 HHR cross checks. If Grantee reports operating a winter or year round crisis program in FY 2015 Plan (Q. 4.12), but reports 0 households for that type of assistance in HHR – OLDC issues warning. </a:t>
            </a:r>
            <a:endParaRPr lang="en-US" dirty="0"/>
          </a:p>
        </p:txBody>
      </p:sp>
    </p:spTree>
    <p:extLst>
      <p:ext uri="{BB962C8B-B14F-4D97-AF65-F5344CB8AC3E}">
        <p14:creationId xmlns:p14="http://schemas.microsoft.com/office/powerpoint/2010/main" val="380363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Tx/>
              <a:buNone/>
            </a:pPr>
            <a:endParaRPr lang="en-US" dirty="0"/>
          </a:p>
        </p:txBody>
      </p:sp>
    </p:spTree>
    <p:extLst>
      <p:ext uri="{BB962C8B-B14F-4D97-AF65-F5344CB8AC3E}">
        <p14:creationId xmlns:p14="http://schemas.microsoft.com/office/powerpoint/2010/main" val="3238869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7674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the Data Entry person (Job Type) will have the Validate</a:t>
            </a:r>
            <a:r>
              <a:rPr lang="en-US" baseline="0" dirty="0" smtClean="0"/>
              <a:t> button</a:t>
            </a:r>
            <a:endParaRPr lang="en-US" dirty="0"/>
          </a:p>
        </p:txBody>
      </p:sp>
    </p:spTree>
    <p:extLst>
      <p:ext uri="{BB962C8B-B14F-4D97-AF65-F5344CB8AC3E}">
        <p14:creationId xmlns:p14="http://schemas.microsoft.com/office/powerpoint/2010/main" val="24347811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report with errors</a:t>
            </a:r>
            <a:r>
              <a:rPr lang="en-US" baseline="0" dirty="0" smtClean="0"/>
              <a:t> stays in the “Edit – Saved” status. A report with Warnings moves to the Validated status.</a:t>
            </a:r>
            <a:endParaRPr lang="en-US" dirty="0"/>
          </a:p>
        </p:txBody>
      </p:sp>
    </p:spTree>
    <p:extLst>
      <p:ext uri="{BB962C8B-B14F-4D97-AF65-F5344CB8AC3E}">
        <p14:creationId xmlns:p14="http://schemas.microsoft.com/office/powerpoint/2010/main" val="601262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979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Tx/>
              <a:buNone/>
            </a:pPr>
            <a:endParaRPr lang="en-US" dirty="0"/>
          </a:p>
        </p:txBody>
      </p:sp>
    </p:spTree>
    <p:extLst>
      <p:ext uri="{BB962C8B-B14F-4D97-AF65-F5344CB8AC3E}">
        <p14:creationId xmlns:p14="http://schemas.microsoft.com/office/powerpoint/2010/main" val="382136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8414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Tx/>
              <a:buNone/>
            </a:pPr>
            <a:endParaRPr lang="en-US" dirty="0"/>
          </a:p>
        </p:txBody>
      </p:sp>
    </p:spTree>
    <p:extLst>
      <p:ext uri="{BB962C8B-B14F-4D97-AF65-F5344CB8AC3E}">
        <p14:creationId xmlns:p14="http://schemas.microsoft.com/office/powerpoint/2010/main" val="1684274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157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sz="1400" dirty="0"/>
          </a:p>
        </p:txBody>
      </p:sp>
    </p:spTree>
    <p:extLst>
      <p:ext uri="{BB962C8B-B14F-4D97-AF65-F5344CB8AC3E}">
        <p14:creationId xmlns:p14="http://schemas.microsoft.com/office/powerpoint/2010/main" val="228983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sz="1400" dirty="0"/>
          </a:p>
        </p:txBody>
      </p:sp>
    </p:spTree>
    <p:extLst>
      <p:ext uri="{BB962C8B-B14F-4D97-AF65-F5344CB8AC3E}">
        <p14:creationId xmlns:p14="http://schemas.microsoft.com/office/powerpoint/2010/main" val="2289837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5589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Tx/>
              <a:buNone/>
            </a:pPr>
            <a:endParaRPr lang="en-US" dirty="0"/>
          </a:p>
        </p:txBody>
      </p:sp>
    </p:spTree>
    <p:extLst>
      <p:ext uri="{BB962C8B-B14F-4D97-AF65-F5344CB8AC3E}">
        <p14:creationId xmlns:p14="http://schemas.microsoft.com/office/powerpoint/2010/main" val="2112225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29611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No</a:t>
            </a:r>
            <a:r>
              <a:rPr lang="en-US" baseline="0" dirty="0" smtClean="0"/>
              <a:t> Preliminary Household Report for FY 2015 due to delays in OMB clearance process. </a:t>
            </a:r>
            <a:endParaRPr lang="en-US" dirty="0"/>
          </a:p>
        </p:txBody>
      </p:sp>
    </p:spTree>
    <p:extLst>
      <p:ext uri="{BB962C8B-B14F-4D97-AF65-F5344CB8AC3E}">
        <p14:creationId xmlns:p14="http://schemas.microsoft.com/office/powerpoint/2010/main" val="760460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smtClean="0"/>
              <a:t>OLDC Assignment Delegation</a:t>
            </a:r>
            <a:endParaRPr lang="en-US" dirty="0"/>
          </a:p>
        </p:txBody>
      </p:sp>
      <p:sp>
        <p:nvSpPr>
          <p:cNvPr id="5" name="Slide Number Placeholder 5"/>
          <p:cNvSpPr>
            <a:spLocks noGrp="1"/>
          </p:cNvSpPr>
          <p:nvPr>
            <p:ph type="sldNum" sz="quarter" idx="11"/>
          </p:nvPr>
        </p:nvSpPr>
        <p:spPr>
          <a:xfrm>
            <a:off x="412750" y="6335713"/>
            <a:ext cx="2133600" cy="365125"/>
          </a:xfrm>
        </p:spPr>
        <p:txBody>
          <a:bodyPr/>
          <a:lstStyle>
            <a:lvl1pPr>
              <a:defRPr/>
            </a:lvl1pPr>
          </a:lstStyle>
          <a:p>
            <a:pPr>
              <a:defRPr/>
            </a:pPr>
            <a:fld id="{1549542F-0858-46F0-AEF4-FCBAAA57FD1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OLDC Assignment Delegation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3D20E81-9F3C-4F0E-9236-9D9FBA5D412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OLDC Assignment Delegation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889156-A3EA-424F-AC6F-7127EBBCB9E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77000"/>
            <a:ext cx="2133600" cy="244475"/>
          </a:xfrm>
        </p:spPr>
        <p:txBody>
          <a:bodyPr/>
          <a:lstStyle>
            <a:lvl1pPr>
              <a:defRPr/>
            </a:lvl1pPr>
          </a:lstStyle>
          <a:p>
            <a:endParaRPr lang="en-US" dirty="0"/>
          </a:p>
        </p:txBody>
      </p:sp>
      <p:sp>
        <p:nvSpPr>
          <p:cNvPr id="6" name="Footer Placeholder 5"/>
          <p:cNvSpPr>
            <a:spLocks noGrp="1"/>
          </p:cNvSpPr>
          <p:nvPr>
            <p:ph type="ftr" sz="quarter" idx="11"/>
          </p:nvPr>
        </p:nvSpPr>
        <p:spPr>
          <a:xfrm>
            <a:off x="3124200" y="6477000"/>
            <a:ext cx="2895600" cy="244475"/>
          </a:xfrm>
        </p:spPr>
        <p:txBody>
          <a:bodyPr/>
          <a:lstStyle>
            <a:lvl1pPr>
              <a:defRPr/>
            </a:lvl1pPr>
          </a:lstStyle>
          <a:p>
            <a:r>
              <a:rPr lang="en-US" dirty="0" smtClean="0"/>
              <a:t>OLDC Assignment Delegation</a:t>
            </a:r>
            <a:endParaRPr lang="en-US" dirty="0"/>
          </a:p>
        </p:txBody>
      </p:sp>
      <p:sp>
        <p:nvSpPr>
          <p:cNvPr id="7" name="Slide Number Placeholder 6"/>
          <p:cNvSpPr>
            <a:spLocks noGrp="1"/>
          </p:cNvSpPr>
          <p:nvPr>
            <p:ph type="sldNum" sz="quarter" idx="12"/>
          </p:nvPr>
        </p:nvSpPr>
        <p:spPr>
          <a:xfrm>
            <a:off x="6553200" y="6477000"/>
            <a:ext cx="2133600" cy="244475"/>
          </a:xfrm>
        </p:spPr>
        <p:txBody>
          <a:bodyPr/>
          <a:lstStyle>
            <a:lvl1pPr>
              <a:defRPr/>
            </a:lvl1pPr>
          </a:lstStyle>
          <a:p>
            <a:fld id="{3A5455FB-0668-4DC3-96F8-7DC3CC57AC59}"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OLDC Assignment Delegation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AA0DAD-CD1E-485E-BC6C-249D004AA7F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1977"/>
            <a:ext cx="8839200" cy="792162"/>
          </a:xfrm>
          <a:solidFill>
            <a:schemeClr val="tx2">
              <a:lumMod val="40000"/>
              <a:lumOff val="60000"/>
            </a:schemeClr>
          </a:solidFill>
          <a:ln>
            <a:solidFill>
              <a:srgbClr val="FFC000"/>
            </a:solidFill>
          </a:ln>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57200" y="1410633"/>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OLDC Assignment Delegation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71800"/>
            <a:ext cx="7772400" cy="1362075"/>
          </a:xfrm>
        </p:spPr>
        <p:txBody>
          <a:bodyPr anchor="t"/>
          <a:lstStyle>
            <a:lvl1pPr algn="ctr">
              <a:defRPr sz="4000" b="1" cap="all"/>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OLDC Assignment Delegation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smtClean="0"/>
              <a:t>OLDC Assignment Delegation</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0DA20E4F-8E2F-4808-87F7-F1FDC4F0104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dirty="0" smtClean="0"/>
              <a:t>OLDC Assignment Delegation</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8D0098FC-B506-43C1-9128-CC8C4DFABB0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smtClean="0"/>
              <a:t>OLDC Assignment Delegation</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BEC088CD-D149-48F4-B6BB-AB713CF6CBE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smtClean="0"/>
              <a:t>OLDC Assignment Delegation</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BC22EDF1-5F6F-4329-AA36-A514941ABEE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smtClean="0"/>
              <a:t>OLDC Assignment Delegation</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C2C38A1-A269-4DC4-8290-CFDD4E35B15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smtClean="0"/>
              <a:t>OLDC Assignment Delegation</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DA621776-EF55-47A6-A214-65AE6274E5E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dirty="0" smtClean="0"/>
              <a:t>OLDC Assignment Delegation</a:t>
            </a:r>
            <a:endParaRPr lang="en-US" dirty="0"/>
          </a:p>
        </p:txBody>
      </p:sp>
      <p:sp>
        <p:nvSpPr>
          <p:cNvPr id="6" name="Slide Number Placeholder 5"/>
          <p:cNvSpPr>
            <a:spLocks noGrp="1"/>
          </p:cNvSpPr>
          <p:nvPr>
            <p:ph type="sldNum" sz="quarter" idx="4"/>
          </p:nvPr>
        </p:nvSpPr>
        <p:spPr>
          <a:xfrm>
            <a:off x="4038600" y="50292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endParaRPr lang="en-US" dirty="0"/>
          </a:p>
        </p:txBody>
      </p:sp>
      <p:grpSp>
        <p:nvGrpSpPr>
          <p:cNvPr id="1031" name="Group 26"/>
          <p:cNvGrpSpPr>
            <a:grpSpLocks/>
          </p:cNvGrpSpPr>
          <p:nvPr/>
        </p:nvGrpSpPr>
        <p:grpSpPr bwMode="auto">
          <a:xfrm>
            <a:off x="7162800" y="2514600"/>
            <a:ext cx="1981200" cy="4343400"/>
            <a:chOff x="6705602" y="1143000"/>
            <a:chExt cx="2497858" cy="5715001"/>
          </a:xfrm>
        </p:grpSpPr>
        <p:cxnSp>
          <p:nvCxnSpPr>
            <p:cNvPr id="1033" name="AutoShape 9"/>
            <p:cNvCxnSpPr>
              <a:cxnSpLocks noChangeShapeType="1"/>
            </p:cNvCxnSpPr>
            <p:nvPr userDrawn="1"/>
          </p:nvCxnSpPr>
          <p:spPr bwMode="auto">
            <a:xfrm rot="5400000" flipH="1" flipV="1">
              <a:off x="5448302" y="3162302"/>
              <a:ext cx="4952999" cy="2438399"/>
            </a:xfrm>
            <a:prstGeom prst="straightConnector1">
              <a:avLst/>
            </a:prstGeom>
            <a:noFill/>
            <a:ln w="25400">
              <a:solidFill>
                <a:srgbClr val="E2AC00"/>
              </a:solidFill>
              <a:round/>
              <a:headEnd/>
              <a:tailEnd/>
            </a:ln>
          </p:spPr>
        </p:cxnSp>
        <p:grpSp>
          <p:nvGrpSpPr>
            <p:cNvPr id="1034" name="Group 25"/>
            <p:cNvGrpSpPr>
              <a:grpSpLocks/>
            </p:cNvGrpSpPr>
            <p:nvPr userDrawn="1"/>
          </p:nvGrpSpPr>
          <p:grpSpPr bwMode="auto">
            <a:xfrm>
              <a:off x="7010400" y="1143000"/>
              <a:ext cx="2193060" cy="5715000"/>
              <a:chOff x="7010400" y="1143000"/>
              <a:chExt cx="2193060" cy="5715000"/>
            </a:xfrm>
          </p:grpSpPr>
          <p:cxnSp>
            <p:nvCxnSpPr>
              <p:cNvPr id="1036" name="AutoShape 3"/>
              <p:cNvCxnSpPr>
                <a:cxnSpLocks noChangeShapeType="1"/>
              </p:cNvCxnSpPr>
              <p:nvPr/>
            </p:nvCxnSpPr>
            <p:spPr bwMode="auto">
              <a:xfrm flipH="1">
                <a:off x="7419915" y="1143000"/>
                <a:ext cx="1783545" cy="4153956"/>
              </a:xfrm>
              <a:prstGeom prst="straightConnector1">
                <a:avLst/>
              </a:prstGeom>
              <a:noFill/>
              <a:ln w="9525">
                <a:solidFill>
                  <a:srgbClr val="A7BFDE"/>
                </a:solidFill>
                <a:round/>
                <a:headEnd/>
                <a:tailEnd/>
              </a:ln>
            </p:spPr>
          </p:cxnSp>
          <p:grpSp>
            <p:nvGrpSpPr>
              <p:cNvPr id="1037" name="Group 4"/>
              <p:cNvGrpSpPr>
                <a:grpSpLocks/>
              </p:cNvGrpSpPr>
              <p:nvPr/>
            </p:nvGrpSpPr>
            <p:grpSpPr bwMode="auto">
              <a:xfrm>
                <a:off x="7010400" y="4439686"/>
                <a:ext cx="2193060" cy="2418314"/>
                <a:chOff x="5531" y="9226"/>
                <a:chExt cx="5291" cy="5845"/>
              </a:xfrm>
            </p:grpSpPr>
            <p:sp>
              <p:nvSpPr>
                <p:cNvPr id="2053" name="Freeform 5"/>
                <p:cNvSpPr>
                  <a:spLocks/>
                </p:cNvSpPr>
                <p:nvPr/>
              </p:nvSpPr>
              <p:spPr bwMode="auto">
                <a:xfrm>
                  <a:off x="5530" y="9225"/>
                  <a:ext cx="5292" cy="5846"/>
                </a:xfrm>
                <a:custGeom>
                  <a:avLst/>
                  <a:gdLst/>
                  <a:ahLst/>
                  <a:cxnLst>
                    <a:cxn ang="0">
                      <a:pos x="6418" y="1185"/>
                    </a:cxn>
                    <a:cxn ang="0">
                      <a:pos x="6418" y="6670"/>
                    </a:cxn>
                    <a:cxn ang="0">
                      <a:pos x="1809" y="6669"/>
                    </a:cxn>
                    <a:cxn ang="0">
                      <a:pos x="1407" y="1987"/>
                    </a:cxn>
                    <a:cxn ang="0">
                      <a:pos x="6418" y="1185"/>
                    </a:cxn>
                  </a:cxnLst>
                  <a:rect l="0" t="0" r="r" b="b"/>
                  <a:pathLst>
                    <a:path w="6418" h="6670">
                      <a:moveTo>
                        <a:pt x="6418" y="1185"/>
                      </a:moveTo>
                      <a:lnTo>
                        <a:pt x="6418" y="6670"/>
                      </a:lnTo>
                      <a:lnTo>
                        <a:pt x="1809" y="6669"/>
                      </a:lnTo>
                      <a:cubicBezTo>
                        <a:pt x="974" y="5889"/>
                        <a:pt x="0" y="3958"/>
                        <a:pt x="1407" y="1987"/>
                      </a:cubicBezTo>
                      <a:cubicBezTo>
                        <a:pt x="2830" y="0"/>
                        <a:pt x="5591" y="411"/>
                        <a:pt x="6418" y="1185"/>
                      </a:cubicBezTo>
                      <a:close/>
                    </a:path>
                  </a:pathLst>
                </a:custGeom>
                <a:solidFill>
                  <a:srgbClr val="A7BFDE"/>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054" name="Oval 6"/>
                <p:cNvSpPr>
                  <a:spLocks noChangeArrowheads="1"/>
                </p:cNvSpPr>
                <p:nvPr/>
              </p:nvSpPr>
              <p:spPr bwMode="auto">
                <a:xfrm rot="5327714" flipV="1">
                  <a:off x="6117" y="10210"/>
                  <a:ext cx="4524" cy="4259"/>
                </a:xfrm>
                <a:prstGeom prst="ellipse">
                  <a:avLst/>
                </a:prstGeom>
                <a:solidFill>
                  <a:srgbClr val="D3DFEE"/>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055" name="Oval 7"/>
                <p:cNvSpPr>
                  <a:spLocks noChangeArrowheads="1"/>
                </p:cNvSpPr>
                <p:nvPr/>
              </p:nvSpPr>
              <p:spPr bwMode="auto">
                <a:xfrm rot="5327714" flipV="1">
                  <a:off x="6216" y="10482"/>
                  <a:ext cx="3423" cy="3221"/>
                </a:xfrm>
                <a:prstGeom prst="ellipse">
                  <a:avLst/>
                </a:prstGeom>
                <a:solidFill>
                  <a:srgbClr val="7BA0CD"/>
                </a:solidFill>
                <a:ln w="9525">
                  <a:noFill/>
                  <a:round/>
                  <a:headEnd/>
                  <a:tailEnd/>
                </a:ln>
              </p:spPr>
              <p:txBody>
                <a:bodyPr/>
                <a:lstStyle/>
                <a:p>
                  <a:pPr fontAlgn="auto">
                    <a:spcBef>
                      <a:spcPts val="0"/>
                    </a:spcBef>
                    <a:spcAft>
                      <a:spcPts val="0"/>
                    </a:spcAft>
                    <a:defRPr/>
                  </a:pPr>
                  <a:endParaRPr lang="en-US" dirty="0">
                    <a:latin typeface="+mn-lt"/>
                  </a:endParaRPr>
                </a:p>
              </p:txBody>
            </p:sp>
          </p:grpSp>
        </p:grpSp>
        <p:sp>
          <p:nvSpPr>
            <p:cNvPr id="2056" name="Oval 8"/>
            <p:cNvSpPr>
              <a:spLocks noChangeArrowheads="1"/>
            </p:cNvSpPr>
            <p:nvPr userDrawn="1"/>
          </p:nvSpPr>
          <p:spPr bwMode="auto">
            <a:xfrm>
              <a:off x="7530215" y="5136816"/>
              <a:ext cx="838624" cy="914901"/>
            </a:xfrm>
            <a:prstGeom prst="ellipse">
              <a:avLst/>
            </a:prstGeom>
            <a:solidFill>
              <a:srgbClr val="E2AC00"/>
            </a:solidFill>
            <a:ln w="9525">
              <a:noFill/>
              <a:round/>
              <a:headEnd/>
              <a:tailEnd/>
            </a:ln>
          </p:spPr>
          <p:txBody>
            <a:bodyPr/>
            <a:lstStyle/>
            <a:p>
              <a:pPr fontAlgn="auto">
                <a:spcBef>
                  <a:spcPts val="0"/>
                </a:spcBef>
                <a:spcAft>
                  <a:spcPts val="0"/>
                </a:spcAft>
                <a:defRPr/>
              </a:pPr>
              <a:endParaRPr lang="en-US" dirty="0">
                <a:latin typeface="+mn-lt"/>
              </a:endParaRPr>
            </a:p>
          </p:txBody>
        </p:sp>
      </p:grpSp>
      <p:sp>
        <p:nvSpPr>
          <p:cNvPr id="2057" name="Text Box 9"/>
          <p:cNvSpPr txBox="1">
            <a:spLocks noChangeArrowheads="1"/>
          </p:cNvSpPr>
          <p:nvPr/>
        </p:nvSpPr>
        <p:spPr bwMode="auto">
          <a:xfrm>
            <a:off x="7491413" y="6445250"/>
            <a:ext cx="1852612" cy="361950"/>
          </a:xfrm>
          <a:prstGeom prst="rect">
            <a:avLst/>
          </a:prstGeom>
          <a:noFill/>
          <a:ln w="9525">
            <a:noFill/>
            <a:miter lim="800000"/>
            <a:headEnd/>
            <a:tailEnd/>
          </a:ln>
        </p:spPr>
        <p:txBody>
          <a:bodyPr/>
          <a:lstStyle/>
          <a:p>
            <a:pPr algn="ctr">
              <a:spcAft>
                <a:spcPts val="1000"/>
              </a:spcAft>
              <a:defRPr/>
            </a:pPr>
            <a:r>
              <a:rPr lang="en-US" sz="800" dirty="0">
                <a:latin typeface="Calibri" pitchFamily="34" charset="0"/>
              </a:rPr>
              <a:t>The Grants Center of Excellence</a:t>
            </a:r>
            <a:r>
              <a:rPr lang="en-US" sz="900" dirty="0">
                <a:latin typeface="Calibri" pitchFamily="34" charset="0"/>
              </a:rPr>
              <a:t/>
            </a:r>
            <a:br>
              <a:rPr lang="en-US" sz="900" dirty="0">
                <a:latin typeface="Calibri" pitchFamily="34" charset="0"/>
              </a:rPr>
            </a:br>
            <a:r>
              <a:rPr lang="en-US" sz="800" i="1" dirty="0">
                <a:solidFill>
                  <a:srgbClr val="365F91"/>
                </a:solidFill>
                <a:latin typeface="Calibri" pitchFamily="34" charset="0"/>
              </a:rPr>
              <a:t>www.grantsolutions.gov</a:t>
            </a:r>
            <a:endParaRPr lang="en-US" sz="800"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app_support@acf.hhs.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acf.hhs.gov/programs/ocs/resource/liheap-action-transmittal-2016-02-on-fy-2015-hh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melissa@verveassociates.ne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Gina-talt@appriseinc.org" TargetMode="External"/><Relationship Id="rId4" Type="http://schemas.openxmlformats.org/officeDocument/2006/relationships/hyperlink" Target="mailto:Trayvon-braxton@appriseinc.or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Trayvon-Braxton@appriseinc.org" TargetMode="External"/><Relationship Id="rId2" Type="http://schemas.openxmlformats.org/officeDocument/2006/relationships/hyperlink" Target="http://www.acf.hhs.gov/programs/ocs/resource/division-of-energy-assistance-federal-staff" TargetMode="External"/><Relationship Id="rId1" Type="http://schemas.openxmlformats.org/officeDocument/2006/relationships/slideLayout" Target="../slideLayouts/slideLayout2.xml"/><Relationship Id="rId5" Type="http://schemas.openxmlformats.org/officeDocument/2006/relationships/hyperlink" Target="mailto:melissa@verveassociates.net" TargetMode="External"/><Relationship Id="rId4" Type="http://schemas.openxmlformats.org/officeDocument/2006/relationships/hyperlink" Target="mailto:Gina-Talt@appriseinc.org"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cf.hhs.gov/programs/ocs/resource/liheap-training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r>
              <a:rPr lang="en-US" sz="3600" b="1" dirty="0" smtClean="0">
                <a:solidFill>
                  <a:srgbClr val="000066"/>
                </a:solidFill>
              </a:rPr>
              <a:t/>
            </a:r>
            <a:br>
              <a:rPr lang="en-US" sz="3600" b="1" dirty="0" smtClean="0">
                <a:solidFill>
                  <a:srgbClr val="000066"/>
                </a:solidFill>
              </a:rPr>
            </a:br>
            <a:r>
              <a:rPr lang="en-US" sz="3600" b="1" dirty="0" smtClean="0">
                <a:solidFill>
                  <a:srgbClr val="000066"/>
                </a:solidFill>
              </a:rPr>
              <a:t>The FY 201</a:t>
            </a:r>
            <a:r>
              <a:rPr lang="en-US" sz="3600" b="1" dirty="0" smtClean="0">
                <a:solidFill>
                  <a:srgbClr val="002060"/>
                </a:solidFill>
              </a:rPr>
              <a:t>5</a:t>
            </a:r>
            <a:r>
              <a:rPr lang="en-US" sz="3600" b="1" dirty="0" smtClean="0">
                <a:solidFill>
                  <a:srgbClr val="000066"/>
                </a:solidFill>
              </a:rPr>
              <a:t> Household Report:</a:t>
            </a:r>
            <a:r>
              <a:rPr lang="en-US" sz="3600" b="1" dirty="0">
                <a:solidFill>
                  <a:srgbClr val="000066"/>
                </a:solidFill>
              </a:rPr>
              <a:t/>
            </a:r>
            <a:br>
              <a:rPr lang="en-US" sz="3600" b="1" dirty="0">
                <a:solidFill>
                  <a:srgbClr val="000066"/>
                </a:solidFill>
              </a:rPr>
            </a:br>
            <a:r>
              <a:rPr lang="en-US" sz="3600" b="1" dirty="0" smtClean="0">
                <a:solidFill>
                  <a:srgbClr val="000066"/>
                </a:solidFill>
              </a:rPr>
              <a:t>Online Data Collection (OLDC) System</a:t>
            </a:r>
            <a:r>
              <a:rPr lang="en-US" sz="3600" dirty="0" smtClean="0">
                <a:solidFill>
                  <a:srgbClr val="FFC000"/>
                </a:solidFill>
              </a:rPr>
              <a:t/>
            </a:r>
            <a:br>
              <a:rPr lang="en-US" sz="3600" dirty="0" smtClean="0">
                <a:solidFill>
                  <a:srgbClr val="FFC000"/>
                </a:solidFill>
              </a:rPr>
            </a:br>
            <a:endParaRPr lang="en-US" sz="3600" dirty="0" smtClean="0">
              <a:solidFill>
                <a:srgbClr val="FFC000"/>
              </a:solidFill>
            </a:endParaRPr>
          </a:p>
        </p:txBody>
      </p:sp>
      <p:sp>
        <p:nvSpPr>
          <p:cNvPr id="6" name="Subtitle 5"/>
          <p:cNvSpPr>
            <a:spLocks noGrp="1"/>
          </p:cNvSpPr>
          <p:nvPr>
            <p:ph type="subTitle" idx="1"/>
          </p:nvPr>
        </p:nvSpPr>
        <p:spPr/>
        <p:txBody>
          <a:bodyPr/>
          <a:lstStyle/>
          <a:p>
            <a:pPr fontAlgn="auto">
              <a:spcAft>
                <a:spcPts val="0"/>
              </a:spcAft>
              <a:defRPr/>
            </a:pPr>
            <a:endParaRPr lang="en-US" sz="2000" dirty="0" smtClean="0">
              <a:solidFill>
                <a:srgbClr val="000066"/>
              </a:solidFill>
            </a:endParaRPr>
          </a:p>
          <a:p>
            <a:pPr fontAlgn="auto">
              <a:spcAft>
                <a:spcPts val="0"/>
              </a:spcAft>
              <a:defRPr/>
            </a:pPr>
            <a:r>
              <a:rPr lang="en-US" sz="2000" b="1" dirty="0" smtClean="0">
                <a:solidFill>
                  <a:srgbClr val="000066"/>
                </a:solidFill>
              </a:rPr>
              <a:t>ACF LIHEAP Grantee Webinar</a:t>
            </a:r>
          </a:p>
          <a:p>
            <a:pPr fontAlgn="auto">
              <a:spcAft>
                <a:spcPts val="0"/>
              </a:spcAft>
              <a:defRPr/>
            </a:pPr>
            <a:r>
              <a:rPr lang="en-US" sz="2000" dirty="0" smtClean="0">
                <a:solidFill>
                  <a:srgbClr val="000066"/>
                </a:solidFill>
              </a:rPr>
              <a:t>December 10, 2015</a:t>
            </a:r>
          </a:p>
          <a:p>
            <a:pPr fontAlgn="auto">
              <a:spcAft>
                <a:spcPts val="0"/>
              </a:spcAft>
              <a:defRPr/>
            </a:pPr>
            <a:endParaRPr lang="en-US" sz="2000" dirty="0" smtClean="0">
              <a:solidFill>
                <a:srgbClr val="000066"/>
              </a:solidFill>
            </a:endParaRPr>
          </a:p>
          <a:p>
            <a:pPr fontAlgn="auto">
              <a:spcAft>
                <a:spcPts val="0"/>
              </a:spcAft>
              <a:defRPr/>
            </a:pPr>
            <a:r>
              <a:rPr lang="en-US" sz="2000" b="1" dirty="0" smtClean="0">
                <a:solidFill>
                  <a:srgbClr val="000066"/>
                </a:solidFill>
              </a:rPr>
              <a:t>Presenters</a:t>
            </a:r>
          </a:p>
          <a:p>
            <a:pPr fontAlgn="auto">
              <a:spcAft>
                <a:spcPts val="0"/>
              </a:spcAft>
              <a:defRPr/>
            </a:pPr>
            <a:r>
              <a:rPr lang="en-US" sz="2000" dirty="0" smtClean="0">
                <a:solidFill>
                  <a:srgbClr val="000066"/>
                </a:solidFill>
              </a:rPr>
              <a:t>Melissa Torgerson (Verve Associates)</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ln w="28575"/>
        </p:spPr>
        <p:txBody>
          <a:bodyPr/>
          <a:lstStyle/>
          <a:p>
            <a:r>
              <a:rPr lang="en-US" b="1" dirty="0"/>
              <a:t>Topic #1</a:t>
            </a:r>
            <a:r>
              <a:rPr lang="en-US" dirty="0"/>
              <a:t> – </a:t>
            </a:r>
            <a:r>
              <a:rPr lang="en-US" dirty="0" smtClean="0"/>
              <a:t>OLDC </a:t>
            </a:r>
            <a:r>
              <a:rPr lang="en-US" dirty="0"/>
              <a:t>Access </a:t>
            </a:r>
            <a:endParaRPr lang="en-US" dirty="0" smtClean="0"/>
          </a:p>
        </p:txBody>
      </p:sp>
      <p:sp>
        <p:nvSpPr>
          <p:cNvPr id="7" name="Content Placeholder 6"/>
          <p:cNvSpPr>
            <a:spLocks noGrp="1"/>
          </p:cNvSpPr>
          <p:nvPr>
            <p:ph idx="1"/>
          </p:nvPr>
        </p:nvSpPr>
        <p:spPr/>
        <p:txBody>
          <a:bodyPr/>
          <a:lstStyle/>
          <a:p>
            <a:pPr>
              <a:spcAft>
                <a:spcPts val="1200"/>
              </a:spcAft>
            </a:pPr>
            <a:r>
              <a:rPr lang="en-US" dirty="0"/>
              <a:t>Reminder: </a:t>
            </a:r>
            <a:r>
              <a:rPr lang="en-US" dirty="0" smtClean="0"/>
              <a:t>OLDC Passwords </a:t>
            </a:r>
            <a:r>
              <a:rPr lang="en-US" dirty="0"/>
              <a:t>must be changed every 60 days</a:t>
            </a:r>
          </a:p>
          <a:p>
            <a:pPr>
              <a:spcAft>
                <a:spcPts val="1200"/>
              </a:spcAft>
            </a:pPr>
            <a:r>
              <a:rPr lang="en-US" dirty="0" smtClean="0"/>
              <a:t>The Support Center provides assistance for OLDC customers</a:t>
            </a:r>
          </a:p>
          <a:p>
            <a:pPr>
              <a:spcAft>
                <a:spcPts val="0"/>
              </a:spcAft>
            </a:pPr>
            <a:r>
              <a:rPr lang="en-US" dirty="0" smtClean="0"/>
              <a:t>Support team personnel are available Monday through Friday 8 a.m. to 6 p.m. ET</a:t>
            </a:r>
          </a:p>
          <a:p>
            <a:pPr lvl="1"/>
            <a:r>
              <a:rPr lang="en-US" i="1" dirty="0" smtClean="0">
                <a:hlinkClick r:id="rId2"/>
              </a:rPr>
              <a:t>app_support@acf.hhs.gov</a:t>
            </a:r>
            <a:endParaRPr lang="en-US" i="1" dirty="0" smtClean="0"/>
          </a:p>
          <a:p>
            <a:pPr lvl="1"/>
            <a:r>
              <a:rPr lang="en-US" dirty="0" smtClean="0"/>
              <a:t>866-577-0771</a:t>
            </a:r>
          </a:p>
          <a:p>
            <a:endParaRPr lang="en-US" dirty="0"/>
          </a:p>
        </p:txBody>
      </p:sp>
      <p:sp>
        <p:nvSpPr>
          <p:cNvPr id="4"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Rounded Rectangle 5"/>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Torgerson</a:t>
            </a:r>
            <a:endParaRPr lang="en-US" dirty="0">
              <a:solidFill>
                <a:schemeClr val="tx1"/>
              </a:solidFill>
            </a:endParaRPr>
          </a:p>
        </p:txBody>
      </p:sp>
    </p:spTree>
    <p:extLst>
      <p:ext uri="{BB962C8B-B14F-4D97-AF65-F5344CB8AC3E}">
        <p14:creationId xmlns:p14="http://schemas.microsoft.com/office/powerpoint/2010/main" val="88252169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normAutofit fontScale="90000"/>
          </a:bodyPr>
          <a:lstStyle/>
          <a:p>
            <a:r>
              <a:rPr lang="en-US" b="1" dirty="0" smtClean="0"/>
              <a:t>Topic #1</a:t>
            </a:r>
            <a:r>
              <a:rPr lang="en-US" dirty="0" smtClean="0"/>
              <a:t> – Data Submission and Review Procedures</a:t>
            </a:r>
            <a:endParaRPr lang="en-US" dirty="0"/>
          </a:p>
        </p:txBody>
      </p:sp>
      <p:sp>
        <p:nvSpPr>
          <p:cNvPr id="3" name="Content Placeholder 2"/>
          <p:cNvSpPr>
            <a:spLocks noGrp="1"/>
          </p:cNvSpPr>
          <p:nvPr>
            <p:ph idx="1"/>
          </p:nvPr>
        </p:nvSpPr>
        <p:spPr>
          <a:xfrm>
            <a:off x="457200" y="1180888"/>
            <a:ext cx="8229600" cy="4525963"/>
          </a:xfrm>
        </p:spPr>
        <p:txBody>
          <a:bodyPr/>
          <a:lstStyle/>
          <a:p>
            <a:pPr marL="0" indent="0">
              <a:spcAft>
                <a:spcPts val="0"/>
              </a:spcAft>
              <a:buNone/>
            </a:pPr>
            <a:r>
              <a:rPr lang="en-US" sz="2800" b="1" dirty="0" smtClean="0"/>
              <a:t>Household Report Data Submission Schedule:</a:t>
            </a:r>
          </a:p>
          <a:p>
            <a:pPr>
              <a:spcAft>
                <a:spcPts val="0"/>
              </a:spcAft>
            </a:pPr>
            <a:r>
              <a:rPr lang="en-US" sz="2800" b="1" dirty="0" smtClean="0"/>
              <a:t>FY 2014</a:t>
            </a:r>
          </a:p>
          <a:p>
            <a:pPr lvl="1">
              <a:spcAft>
                <a:spcPts val="0"/>
              </a:spcAft>
              <a:buFont typeface="Courier New" panose="02070309020205020404" pitchFamily="49" charset="0"/>
              <a:buChar char="o"/>
            </a:pPr>
            <a:r>
              <a:rPr lang="en-US" sz="2400" dirty="0" smtClean="0"/>
              <a:t>Preliminary Household Report Form (8/31/14)</a:t>
            </a:r>
          </a:p>
          <a:p>
            <a:pPr lvl="1">
              <a:spcAft>
                <a:spcPts val="1200"/>
              </a:spcAft>
              <a:buFont typeface="Courier New" panose="02070309020205020404" pitchFamily="49" charset="0"/>
              <a:buChar char="o"/>
            </a:pPr>
            <a:r>
              <a:rPr lang="en-US" sz="2400" dirty="0" smtClean="0"/>
              <a:t>Final Household Report Form (12/15/14)</a:t>
            </a:r>
          </a:p>
          <a:p>
            <a:pPr>
              <a:spcAft>
                <a:spcPts val="0"/>
              </a:spcAft>
            </a:pPr>
            <a:r>
              <a:rPr lang="en-US" sz="2800" b="1" dirty="0" smtClean="0"/>
              <a:t>FY 2015</a:t>
            </a:r>
          </a:p>
          <a:p>
            <a:pPr marL="742950" lvl="2" indent="-342900">
              <a:spcAft>
                <a:spcPts val="1200"/>
              </a:spcAft>
              <a:buFont typeface="Courier New" panose="02070309020205020404" pitchFamily="49" charset="0"/>
              <a:buChar char="o"/>
            </a:pPr>
            <a:r>
              <a:rPr lang="en-US" dirty="0" smtClean="0"/>
              <a:t>Final </a:t>
            </a:r>
            <a:r>
              <a:rPr lang="en-US" dirty="0"/>
              <a:t>Household Report </a:t>
            </a:r>
            <a:r>
              <a:rPr lang="en-US" dirty="0" smtClean="0"/>
              <a:t>Form (12/31/15)</a:t>
            </a:r>
            <a:endParaRPr lang="en-US" dirty="0"/>
          </a:p>
          <a:p>
            <a:pPr>
              <a:spcAft>
                <a:spcPts val="0"/>
              </a:spcAft>
            </a:pPr>
            <a:r>
              <a:rPr lang="en-US" sz="2800" b="1" dirty="0" smtClean="0"/>
              <a:t>FY 2016</a:t>
            </a:r>
          </a:p>
          <a:p>
            <a:pPr lvl="1">
              <a:spcAft>
                <a:spcPts val="0"/>
              </a:spcAft>
              <a:buFont typeface="Courier New" panose="02070309020205020404" pitchFamily="49" charset="0"/>
              <a:buChar char="o"/>
            </a:pPr>
            <a:r>
              <a:rPr lang="en-US" sz="2400" dirty="0" smtClean="0"/>
              <a:t>Preliminary Household Report Form (8/31/16)</a:t>
            </a:r>
          </a:p>
          <a:p>
            <a:pPr lvl="1">
              <a:spcAft>
                <a:spcPts val="0"/>
              </a:spcAft>
              <a:buFont typeface="Courier New" panose="02070309020205020404" pitchFamily="49" charset="0"/>
              <a:buChar char="o"/>
            </a:pPr>
            <a:r>
              <a:rPr lang="en-US" sz="2400" dirty="0" smtClean="0"/>
              <a:t>Final Household Report Form (12/15/16)</a:t>
            </a:r>
          </a:p>
          <a:p>
            <a:pPr>
              <a:spcAft>
                <a:spcPts val="1200"/>
              </a:spcAft>
            </a:pPr>
            <a:endParaRPr lang="en-US" sz="2000" dirty="0"/>
          </a:p>
        </p:txBody>
      </p:sp>
      <p:sp>
        <p:nvSpPr>
          <p:cNvPr id="4"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187E096-FF0A-4382-A8B9-4AB9E3216D40}" type="slidenum">
              <a:rPr lang="en-US" sz="1200">
                <a:solidFill>
                  <a:schemeClr val="tx1">
                    <a:tint val="75000"/>
                  </a:schemeClr>
                </a:solidFill>
                <a:latin typeface="+mn-lt"/>
              </a:rPr>
              <a:t>11</a:t>
            </a:fld>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5" name="Rounded Rectangle 4"/>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Tree>
    <p:extLst>
      <p:ext uri="{BB962C8B-B14F-4D97-AF65-F5344CB8AC3E}">
        <p14:creationId xmlns:p14="http://schemas.microsoft.com/office/powerpoint/2010/main" val="3122505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ln w="28575"/>
        </p:spPr>
        <p:txBody>
          <a:bodyPr>
            <a:normAutofit fontScale="90000"/>
          </a:bodyPr>
          <a:lstStyle/>
          <a:p>
            <a:pPr>
              <a:defRPr/>
            </a:pPr>
            <a:r>
              <a:rPr lang="en-US" b="1" dirty="0"/>
              <a:t>Topic #1</a:t>
            </a:r>
            <a:r>
              <a:rPr lang="en-US" dirty="0"/>
              <a:t> – Data Submission and Review Procedures</a:t>
            </a:r>
            <a:endParaRPr lang="en-US" dirty="0" smtClean="0"/>
          </a:p>
        </p:txBody>
      </p:sp>
      <p:grpSp>
        <p:nvGrpSpPr>
          <p:cNvPr id="2" name="Group 15" descr="Steps for Submitting and Unsubmitting a form: Save - Validate - Certify - Submit or UnSubmit - UnCertify - ReValidate - ReCertify - ReSubmit."/>
          <p:cNvGrpSpPr>
            <a:grpSpLocks/>
          </p:cNvGrpSpPr>
          <p:nvPr/>
        </p:nvGrpSpPr>
        <p:grpSpPr bwMode="auto">
          <a:xfrm>
            <a:off x="152400" y="1481696"/>
            <a:ext cx="8610599" cy="4123896"/>
            <a:chOff x="-174407" y="1672521"/>
            <a:chExt cx="9117105" cy="3603619"/>
          </a:xfrm>
        </p:grpSpPr>
        <p:sp>
          <p:nvSpPr>
            <p:cNvPr id="7" name="Rectangle 3"/>
            <p:cNvSpPr>
              <a:spLocks noChangeArrowheads="1"/>
            </p:cNvSpPr>
            <p:nvPr/>
          </p:nvSpPr>
          <p:spPr bwMode="auto">
            <a:xfrm>
              <a:off x="-144933" y="4742740"/>
              <a:ext cx="4327374" cy="533400"/>
            </a:xfrm>
            <a:prstGeom prst="rect">
              <a:avLst/>
            </a:prstGeom>
            <a:noFill/>
            <a:ln w="38100" cmpd="dbl">
              <a:solidFill>
                <a:schemeClr val="tx1"/>
              </a:solidFill>
              <a:miter lim="800000"/>
              <a:headEnd/>
              <a:tailEnd/>
            </a:ln>
          </p:spPr>
          <p:txBody>
            <a:bodyPr wrap="none" anchor="ctr"/>
            <a:lstStyle/>
            <a:p>
              <a:pPr algn="ctr" eaLnBrk="0" hangingPunct="0"/>
              <a:r>
                <a:rPr lang="en-US" sz="2400" b="1" dirty="0">
                  <a:latin typeface="Times New Roman" pitchFamily="18" charset="0"/>
                </a:rPr>
                <a:t>Save</a:t>
              </a:r>
              <a:r>
                <a:rPr lang="en-US" sz="2400" b="0" dirty="0">
                  <a:latin typeface="Times New Roman" pitchFamily="18" charset="0"/>
                </a:rPr>
                <a:t>  - retains information</a:t>
              </a:r>
            </a:p>
          </p:txBody>
        </p:sp>
        <p:sp>
          <p:nvSpPr>
            <p:cNvPr id="9" name="Rectangle 4"/>
            <p:cNvSpPr>
              <a:spLocks noChangeArrowheads="1"/>
            </p:cNvSpPr>
            <p:nvPr/>
          </p:nvSpPr>
          <p:spPr bwMode="auto">
            <a:xfrm>
              <a:off x="709954" y="3625173"/>
              <a:ext cx="5334000" cy="762000"/>
            </a:xfrm>
            <a:prstGeom prst="rect">
              <a:avLst/>
            </a:prstGeom>
            <a:noFill/>
            <a:ln w="38100" cmpd="dbl">
              <a:solidFill>
                <a:schemeClr val="tx1"/>
              </a:solidFill>
              <a:miter lim="800000"/>
              <a:headEnd/>
              <a:tailEnd/>
            </a:ln>
          </p:spPr>
          <p:txBody>
            <a:bodyPr anchor="ctr"/>
            <a:lstStyle/>
            <a:p>
              <a:pPr eaLnBrk="0" hangingPunct="0"/>
              <a:r>
                <a:rPr lang="en-US" sz="2400" b="1" dirty="0">
                  <a:latin typeface="Times New Roman" pitchFamily="18" charset="0"/>
                </a:rPr>
                <a:t>Validate</a:t>
              </a:r>
              <a:r>
                <a:rPr lang="en-US" sz="2400" b="0" dirty="0">
                  <a:latin typeface="Times New Roman" pitchFamily="18" charset="0"/>
                </a:rPr>
                <a:t> </a:t>
              </a:r>
              <a:r>
                <a:rPr lang="en-US" sz="2400" b="0" dirty="0" smtClean="0">
                  <a:latin typeface="Times New Roman" pitchFamily="18" charset="0"/>
                </a:rPr>
                <a:t>– runs validation checks and updates automatic sums; </a:t>
              </a:r>
              <a:r>
                <a:rPr lang="en-US" sz="2400" b="0" dirty="0">
                  <a:latin typeface="Times New Roman" pitchFamily="18" charset="0"/>
                </a:rPr>
                <a:t>saves data</a:t>
              </a:r>
            </a:p>
          </p:txBody>
        </p:sp>
        <p:sp>
          <p:nvSpPr>
            <p:cNvPr id="10" name="Rectangle 5"/>
            <p:cNvSpPr>
              <a:spLocks noChangeArrowheads="1"/>
            </p:cNvSpPr>
            <p:nvPr/>
          </p:nvSpPr>
          <p:spPr bwMode="auto">
            <a:xfrm>
              <a:off x="1587677" y="2651643"/>
              <a:ext cx="5410200" cy="533400"/>
            </a:xfrm>
            <a:prstGeom prst="rect">
              <a:avLst/>
            </a:prstGeom>
            <a:noFill/>
            <a:ln w="38100" cmpd="dbl">
              <a:solidFill>
                <a:schemeClr val="tx1"/>
              </a:solidFill>
              <a:miter lim="800000"/>
              <a:headEnd/>
              <a:tailEnd/>
            </a:ln>
          </p:spPr>
          <p:txBody>
            <a:bodyPr wrap="none" anchor="ctr"/>
            <a:lstStyle/>
            <a:p>
              <a:pPr algn="ctr" eaLnBrk="0" hangingPunct="0"/>
              <a:r>
                <a:rPr lang="en-US" sz="2400" b="1" dirty="0">
                  <a:latin typeface="Times New Roman" pitchFamily="18" charset="0"/>
                </a:rPr>
                <a:t>Certify</a:t>
              </a:r>
              <a:r>
                <a:rPr lang="en-US" sz="2400" b="0" dirty="0">
                  <a:latin typeface="Times New Roman" pitchFamily="18" charset="0"/>
                </a:rPr>
                <a:t> </a:t>
              </a:r>
              <a:r>
                <a:rPr lang="en-US" sz="2400" b="0" dirty="0" smtClean="0">
                  <a:latin typeface="Times New Roman" pitchFamily="18" charset="0"/>
                </a:rPr>
                <a:t>– applies </a:t>
              </a:r>
              <a:r>
                <a:rPr lang="en-US" sz="2400" b="0" dirty="0">
                  <a:latin typeface="Times New Roman" pitchFamily="18" charset="0"/>
                </a:rPr>
                <a:t>electronic signature</a:t>
              </a:r>
            </a:p>
          </p:txBody>
        </p:sp>
        <p:sp>
          <p:nvSpPr>
            <p:cNvPr id="11" name="Rectangle 6"/>
            <p:cNvSpPr>
              <a:spLocks noChangeArrowheads="1"/>
            </p:cNvSpPr>
            <p:nvPr/>
          </p:nvSpPr>
          <p:spPr bwMode="auto">
            <a:xfrm>
              <a:off x="2522553" y="1672521"/>
              <a:ext cx="5624108" cy="533400"/>
            </a:xfrm>
            <a:prstGeom prst="rect">
              <a:avLst/>
            </a:prstGeom>
            <a:noFill/>
            <a:ln w="38100" cmpd="dbl">
              <a:solidFill>
                <a:schemeClr val="tx1"/>
              </a:solidFill>
              <a:miter lim="800000"/>
              <a:headEnd/>
              <a:tailEnd/>
            </a:ln>
          </p:spPr>
          <p:txBody>
            <a:bodyPr wrap="none" anchor="ctr"/>
            <a:lstStyle/>
            <a:p>
              <a:pPr algn="ctr" eaLnBrk="0" hangingPunct="0"/>
              <a:r>
                <a:rPr lang="en-US" sz="2400" dirty="0">
                  <a:latin typeface="Times New Roman" pitchFamily="18" charset="0"/>
                </a:rPr>
                <a:t> </a:t>
              </a:r>
              <a:r>
                <a:rPr lang="en-US" sz="2400" b="1" dirty="0">
                  <a:latin typeface="Times New Roman" pitchFamily="18" charset="0"/>
                </a:rPr>
                <a:t>Submit</a:t>
              </a:r>
              <a:r>
                <a:rPr lang="en-US" sz="2400" b="0" dirty="0">
                  <a:latin typeface="Times New Roman" pitchFamily="18" charset="0"/>
                </a:rPr>
                <a:t> </a:t>
              </a:r>
              <a:r>
                <a:rPr lang="en-US" sz="2400" b="0" dirty="0" smtClean="0">
                  <a:latin typeface="Times New Roman" pitchFamily="18" charset="0"/>
                </a:rPr>
                <a:t>– official </a:t>
              </a:r>
              <a:r>
                <a:rPr lang="en-US" sz="2400" b="0" dirty="0">
                  <a:latin typeface="Times New Roman" pitchFamily="18" charset="0"/>
                </a:rPr>
                <a:t>submission </a:t>
              </a:r>
              <a:r>
                <a:rPr lang="en-US" sz="2400" b="0" dirty="0">
                  <a:latin typeface="Times New Roman" pitchFamily="18" charset="0"/>
                  <a:cs typeface="Times New Roman" pitchFamily="18" charset="0"/>
                </a:rPr>
                <a:t>to </a:t>
              </a:r>
              <a:r>
                <a:rPr lang="en-US" sz="2400" b="0" dirty="0" smtClean="0">
                  <a:latin typeface="Times New Roman" pitchFamily="18" charset="0"/>
                  <a:cs typeface="Times New Roman" pitchFamily="18" charset="0"/>
                </a:rPr>
                <a:t>ACF</a:t>
              </a:r>
              <a:endParaRPr lang="en-US" sz="2400" b="0" dirty="0">
                <a:latin typeface="Times New Roman" pitchFamily="18" charset="0"/>
                <a:cs typeface="Times New Roman" pitchFamily="18" charset="0"/>
              </a:endParaRPr>
            </a:p>
          </p:txBody>
        </p:sp>
        <p:sp>
          <p:nvSpPr>
            <p:cNvPr id="12" name="AutoShape 7"/>
            <p:cNvSpPr>
              <a:spLocks noChangeArrowheads="1"/>
            </p:cNvSpPr>
            <p:nvPr/>
          </p:nvSpPr>
          <p:spPr bwMode="auto">
            <a:xfrm>
              <a:off x="-144934" y="3741338"/>
              <a:ext cx="802872" cy="838200"/>
            </a:xfrm>
            <a:custGeom>
              <a:avLst/>
              <a:gdLst>
                <a:gd name="T0" fmla="*/ 340014324 w 21600"/>
                <a:gd name="T1" fmla="*/ 0 h 21600"/>
                <a:gd name="T2" fmla="*/ 340014324 w 21600"/>
                <a:gd name="T3" fmla="*/ 710466445 h 21600"/>
                <a:gd name="T4" fmla="*/ 72763664 w 21600"/>
                <a:gd name="T5" fmla="*/ 1262220398 h 21600"/>
                <a:gd name="T6" fmla="*/ 485542386 w 21600"/>
                <a:gd name="T7" fmla="*/ 355233223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9999"/>
            </a:solidFill>
            <a:ln w="9525">
              <a:solidFill>
                <a:srgbClr val="3333CC"/>
              </a:solidFill>
              <a:miter lim="800000"/>
              <a:headEnd/>
              <a:tailEnd/>
            </a:ln>
          </p:spPr>
          <p:txBody>
            <a:bodyPr wrap="none" anchor="ctr"/>
            <a:lstStyle/>
            <a:p>
              <a:endParaRPr lang="en-US" dirty="0"/>
            </a:p>
          </p:txBody>
        </p:sp>
        <p:sp>
          <p:nvSpPr>
            <p:cNvPr id="13" name="AutoShape 8"/>
            <p:cNvSpPr>
              <a:spLocks noChangeArrowheads="1"/>
            </p:cNvSpPr>
            <p:nvPr/>
          </p:nvSpPr>
          <p:spPr bwMode="auto">
            <a:xfrm>
              <a:off x="709954" y="2685698"/>
              <a:ext cx="824348" cy="838200"/>
            </a:xfrm>
            <a:custGeom>
              <a:avLst/>
              <a:gdLst>
                <a:gd name="T0" fmla="*/ 340014324 w 21600"/>
                <a:gd name="T1" fmla="*/ 0 h 21600"/>
                <a:gd name="T2" fmla="*/ 340014324 w 21600"/>
                <a:gd name="T3" fmla="*/ 710466445 h 21600"/>
                <a:gd name="T4" fmla="*/ 72763664 w 21600"/>
                <a:gd name="T5" fmla="*/ 1262220398 h 21600"/>
                <a:gd name="T6" fmla="*/ 485542386 w 21600"/>
                <a:gd name="T7" fmla="*/ 355233223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9999"/>
            </a:solidFill>
            <a:ln w="9525">
              <a:solidFill>
                <a:srgbClr val="3333CC"/>
              </a:solidFill>
              <a:miter lim="800000"/>
              <a:headEnd/>
              <a:tailEnd/>
            </a:ln>
          </p:spPr>
          <p:txBody>
            <a:bodyPr wrap="none" anchor="ctr"/>
            <a:lstStyle/>
            <a:p>
              <a:endParaRPr lang="en-US" dirty="0"/>
            </a:p>
          </p:txBody>
        </p:sp>
        <p:sp>
          <p:nvSpPr>
            <p:cNvPr id="15" name="AutoShape 10"/>
            <p:cNvSpPr>
              <a:spLocks noChangeArrowheads="1"/>
            </p:cNvSpPr>
            <p:nvPr/>
          </p:nvSpPr>
          <p:spPr bwMode="auto">
            <a:xfrm rot="7080498">
              <a:off x="7093311" y="2179413"/>
              <a:ext cx="838200" cy="916164"/>
            </a:xfrm>
            <a:custGeom>
              <a:avLst/>
              <a:gdLst>
                <a:gd name="T0" fmla="*/ 631051525 w 21600"/>
                <a:gd name="T1" fmla="*/ 0 h 21600"/>
                <a:gd name="T2" fmla="*/ 157777627 w 21600"/>
                <a:gd name="T3" fmla="*/ 162637799 h 21600"/>
                <a:gd name="T4" fmla="*/ 631051525 w 21600"/>
                <a:gd name="T5" fmla="*/ 81318900 h 21600"/>
                <a:gd name="T6" fmla="*/ 1419997832 w 21600"/>
                <a:gd name="T7" fmla="*/ 162637799 h 21600"/>
                <a:gd name="T8" fmla="*/ 1104443275 w 21600"/>
                <a:gd name="T9" fmla="*/ 243956625 h 21600"/>
                <a:gd name="T10" fmla="*/ 788887788 w 21600"/>
                <a:gd name="T11" fmla="*/ 16263779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669900"/>
            </a:solidFill>
            <a:ln w="9525">
              <a:solidFill>
                <a:srgbClr val="008000"/>
              </a:solidFill>
              <a:miter lim="800000"/>
              <a:headEnd/>
              <a:tailEnd/>
            </a:ln>
          </p:spPr>
          <p:txBody>
            <a:bodyPr wrap="none" anchor="ctr"/>
            <a:lstStyle/>
            <a:p>
              <a:endParaRPr lang="en-US" dirty="0"/>
            </a:p>
          </p:txBody>
        </p:sp>
        <p:sp>
          <p:nvSpPr>
            <p:cNvPr id="17" name="Rectangle 12"/>
            <p:cNvSpPr>
              <a:spLocks noChangeArrowheads="1"/>
            </p:cNvSpPr>
            <p:nvPr/>
          </p:nvSpPr>
          <p:spPr bwMode="auto">
            <a:xfrm>
              <a:off x="-174407" y="1801499"/>
              <a:ext cx="1465325" cy="680844"/>
            </a:xfrm>
            <a:prstGeom prst="rect">
              <a:avLst/>
            </a:prstGeom>
            <a:solidFill>
              <a:srgbClr val="FFFF99"/>
            </a:solidFill>
            <a:ln w="28575">
              <a:solidFill>
                <a:srgbClr val="3333CC"/>
              </a:solidFill>
              <a:miter lim="800000"/>
              <a:headEnd/>
              <a:tailEnd/>
            </a:ln>
          </p:spPr>
          <p:txBody>
            <a:bodyPr wrap="none" anchor="ctr"/>
            <a:lstStyle/>
            <a:p>
              <a:pPr algn="ctr" eaLnBrk="0" hangingPunct="0"/>
              <a:r>
                <a:rPr lang="en-US" b="0" dirty="0">
                  <a:solidFill>
                    <a:srgbClr val="3333CC"/>
                  </a:solidFill>
                </a:rPr>
                <a:t>Form goes </a:t>
              </a:r>
              <a:endParaRPr lang="en-US" b="0" dirty="0" smtClean="0">
                <a:solidFill>
                  <a:srgbClr val="3333CC"/>
                </a:solidFill>
              </a:endParaRPr>
            </a:p>
            <a:p>
              <a:pPr algn="ctr" eaLnBrk="0" hangingPunct="0"/>
              <a:r>
                <a:rPr lang="en-US" b="0" dirty="0" smtClean="0">
                  <a:solidFill>
                    <a:srgbClr val="3333CC"/>
                  </a:solidFill>
                </a:rPr>
                <a:t>forward</a:t>
              </a:r>
              <a:endParaRPr lang="en-US" sz="2400" b="0" dirty="0">
                <a:latin typeface="Times New Roman" pitchFamily="18" charset="0"/>
              </a:endParaRPr>
            </a:p>
          </p:txBody>
        </p:sp>
        <p:sp>
          <p:nvSpPr>
            <p:cNvPr id="18" name="Rectangle 13"/>
            <p:cNvSpPr>
              <a:spLocks noChangeArrowheads="1"/>
            </p:cNvSpPr>
            <p:nvPr/>
          </p:nvSpPr>
          <p:spPr bwMode="auto">
            <a:xfrm>
              <a:off x="7366323" y="3216924"/>
              <a:ext cx="1576375" cy="756505"/>
            </a:xfrm>
            <a:prstGeom prst="rect">
              <a:avLst/>
            </a:prstGeom>
            <a:solidFill>
              <a:srgbClr val="FFFF99"/>
            </a:solidFill>
            <a:ln w="28575">
              <a:solidFill>
                <a:srgbClr val="008000"/>
              </a:solidFill>
              <a:miter lim="800000"/>
              <a:headEnd/>
              <a:tailEnd/>
            </a:ln>
          </p:spPr>
          <p:txBody>
            <a:bodyPr wrap="none" anchor="ctr"/>
            <a:lstStyle/>
            <a:p>
              <a:pPr algn="ctr" eaLnBrk="0" hangingPunct="0"/>
              <a:r>
                <a:rPr lang="en-US" b="0" dirty="0">
                  <a:solidFill>
                    <a:srgbClr val="008000"/>
                  </a:solidFill>
                </a:rPr>
                <a:t>Form needs </a:t>
              </a:r>
              <a:endParaRPr lang="en-US" b="0" dirty="0" smtClean="0">
                <a:solidFill>
                  <a:srgbClr val="008000"/>
                </a:solidFill>
              </a:endParaRPr>
            </a:p>
            <a:p>
              <a:pPr algn="ctr" eaLnBrk="0" hangingPunct="0"/>
              <a:r>
                <a:rPr lang="en-US" b="0" dirty="0" smtClean="0">
                  <a:solidFill>
                    <a:srgbClr val="008000"/>
                  </a:solidFill>
                </a:rPr>
                <a:t>editing</a:t>
              </a:r>
              <a:endParaRPr lang="en-US" sz="2400" b="0" dirty="0">
                <a:latin typeface="Times New Roman" pitchFamily="18" charset="0"/>
              </a:endParaRPr>
            </a:p>
          </p:txBody>
        </p:sp>
      </p:grpSp>
      <p:sp>
        <p:nvSpPr>
          <p:cNvPr id="20"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50B17F4-03B6-4482-ADAD-725306A85647}" type="slidenum">
              <a:rPr lang="en-US" sz="1200" noProof="0">
                <a:solidFill>
                  <a:schemeClr val="tx1">
                    <a:tint val="75000"/>
                  </a:schemeClr>
                </a:solidFill>
                <a:latin typeface="+mn-lt"/>
              </a:rPr>
              <a:t>12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9" name="AutoShape 8"/>
          <p:cNvSpPr>
            <a:spLocks noChangeArrowheads="1"/>
          </p:cNvSpPr>
          <p:nvPr/>
        </p:nvSpPr>
        <p:spPr bwMode="auto">
          <a:xfrm>
            <a:off x="1808338" y="1512477"/>
            <a:ext cx="778551" cy="959216"/>
          </a:xfrm>
          <a:custGeom>
            <a:avLst/>
            <a:gdLst>
              <a:gd name="T0" fmla="*/ 340014324 w 21600"/>
              <a:gd name="T1" fmla="*/ 0 h 21600"/>
              <a:gd name="T2" fmla="*/ 340014324 w 21600"/>
              <a:gd name="T3" fmla="*/ 710466445 h 21600"/>
              <a:gd name="T4" fmla="*/ 72763664 w 21600"/>
              <a:gd name="T5" fmla="*/ 1262220398 h 21600"/>
              <a:gd name="T6" fmla="*/ 485542386 w 21600"/>
              <a:gd name="T7" fmla="*/ 355233223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9999"/>
          </a:solidFill>
          <a:ln w="9525">
            <a:solidFill>
              <a:srgbClr val="3333CC"/>
            </a:solidFill>
            <a:miter lim="800000"/>
            <a:headEnd/>
            <a:tailEnd/>
          </a:ln>
        </p:spPr>
        <p:txBody>
          <a:bodyPr wrap="none" anchor="ctr"/>
          <a:lstStyle/>
          <a:p>
            <a:endParaRPr lang="en-US" dirty="0"/>
          </a:p>
        </p:txBody>
      </p:sp>
      <p:sp>
        <p:nvSpPr>
          <p:cNvPr id="21" name="AutoShape 10"/>
          <p:cNvSpPr>
            <a:spLocks noChangeArrowheads="1"/>
          </p:cNvSpPr>
          <p:nvPr/>
        </p:nvSpPr>
        <p:spPr bwMode="auto">
          <a:xfrm rot="7080498">
            <a:off x="6077329" y="3363818"/>
            <a:ext cx="959216" cy="865266"/>
          </a:xfrm>
          <a:custGeom>
            <a:avLst/>
            <a:gdLst>
              <a:gd name="T0" fmla="*/ 631051525 w 21600"/>
              <a:gd name="T1" fmla="*/ 0 h 21600"/>
              <a:gd name="T2" fmla="*/ 157777627 w 21600"/>
              <a:gd name="T3" fmla="*/ 162637799 h 21600"/>
              <a:gd name="T4" fmla="*/ 631051525 w 21600"/>
              <a:gd name="T5" fmla="*/ 81318900 h 21600"/>
              <a:gd name="T6" fmla="*/ 1419997832 w 21600"/>
              <a:gd name="T7" fmla="*/ 162637799 h 21600"/>
              <a:gd name="T8" fmla="*/ 1104443275 w 21600"/>
              <a:gd name="T9" fmla="*/ 243956625 h 21600"/>
              <a:gd name="T10" fmla="*/ 788887788 w 21600"/>
              <a:gd name="T11" fmla="*/ 16263779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669900"/>
          </a:solidFill>
          <a:ln w="9525">
            <a:solidFill>
              <a:srgbClr val="008000"/>
            </a:solidFill>
            <a:miter lim="800000"/>
            <a:headEnd/>
            <a:tailEnd/>
          </a:ln>
        </p:spPr>
        <p:txBody>
          <a:bodyPr wrap="none" anchor="ctr"/>
          <a:lstStyle/>
          <a:p>
            <a:endParaRPr lang="en-US" dirty="0"/>
          </a:p>
        </p:txBody>
      </p:sp>
      <p:sp>
        <p:nvSpPr>
          <p:cNvPr id="16" name="Rounded Rectangle 15"/>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Tree>
    <p:extLst>
      <p:ext uri="{BB962C8B-B14F-4D97-AF65-F5344CB8AC3E}">
        <p14:creationId xmlns:p14="http://schemas.microsoft.com/office/powerpoint/2010/main" val="259959723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Topic #1</a:t>
            </a:r>
            <a:r>
              <a:rPr lang="en-US" dirty="0"/>
              <a:t> – Data Submission and Review Procedures</a:t>
            </a:r>
          </a:p>
        </p:txBody>
      </p:sp>
      <p:sp>
        <p:nvSpPr>
          <p:cNvPr id="3" name="Content Placeholder 2"/>
          <p:cNvSpPr>
            <a:spLocks noGrp="1"/>
          </p:cNvSpPr>
          <p:nvPr>
            <p:ph idx="1"/>
          </p:nvPr>
        </p:nvSpPr>
        <p:spPr/>
        <p:txBody>
          <a:bodyPr/>
          <a:lstStyle/>
          <a:p>
            <a:pPr marL="0" indent="0">
              <a:lnSpc>
                <a:spcPct val="90000"/>
              </a:lnSpc>
              <a:spcBef>
                <a:spcPts val="0"/>
              </a:spcBef>
              <a:spcAft>
                <a:spcPts val="0"/>
              </a:spcAft>
              <a:buNone/>
            </a:pPr>
            <a:r>
              <a:rPr lang="en-US" b="1" dirty="0"/>
              <a:t>FY 2015 Household Report Submission Process:</a:t>
            </a:r>
          </a:p>
          <a:p>
            <a:pPr marL="0" indent="0">
              <a:lnSpc>
                <a:spcPct val="90000"/>
              </a:lnSpc>
              <a:spcBef>
                <a:spcPts val="0"/>
              </a:spcBef>
              <a:spcAft>
                <a:spcPts val="0"/>
              </a:spcAft>
              <a:buNone/>
            </a:pPr>
            <a:endParaRPr lang="en-US" b="1" dirty="0"/>
          </a:p>
          <a:p>
            <a:pPr>
              <a:lnSpc>
                <a:spcPct val="90000"/>
              </a:lnSpc>
              <a:spcBef>
                <a:spcPts val="0"/>
              </a:spcBef>
              <a:spcAft>
                <a:spcPts val="0"/>
              </a:spcAft>
            </a:pPr>
            <a:r>
              <a:rPr lang="en-US" dirty="0"/>
              <a:t>For FY 2015, Grantees access the Household Report Form by selecting the </a:t>
            </a:r>
            <a:r>
              <a:rPr lang="en-US" b="1" i="1" dirty="0"/>
              <a:t>‘Household Report – Long Form (ACF-121)’ </a:t>
            </a:r>
            <a:r>
              <a:rPr lang="en-US" dirty="0"/>
              <a:t>and clicking ‘enter.’</a:t>
            </a:r>
            <a:endParaRPr lang="en-US" sz="2400" i="1" dirty="0"/>
          </a:p>
          <a:p>
            <a:endParaRPr lang="en-US" dirty="0"/>
          </a:p>
        </p:txBody>
      </p:sp>
      <p:pic>
        <p:nvPicPr>
          <p:cNvPr id="4" name="Picture 3"/>
          <p:cNvPicPr/>
          <p:nvPr/>
        </p:nvPicPr>
        <p:blipFill>
          <a:blip r:embed="rId2"/>
          <a:stretch>
            <a:fillRect/>
          </a:stretch>
        </p:blipFill>
        <p:spPr>
          <a:xfrm>
            <a:off x="838200" y="4240096"/>
            <a:ext cx="5943600" cy="2162993"/>
          </a:xfrm>
          <a:prstGeom prst="rect">
            <a:avLst/>
          </a:prstGeom>
          <a:ln w="28575">
            <a:solidFill>
              <a:schemeClr val="accent1"/>
            </a:solidFill>
          </a:ln>
        </p:spPr>
      </p:pic>
      <p:pic>
        <p:nvPicPr>
          <p:cNvPr id="6" name="Picture 5"/>
          <p:cNvPicPr>
            <a:picLocks noChangeAspect="1"/>
          </p:cNvPicPr>
          <p:nvPr/>
        </p:nvPicPr>
        <p:blipFill>
          <a:blip r:embed="rId3"/>
          <a:stretch>
            <a:fillRect/>
          </a:stretch>
        </p:blipFill>
        <p:spPr>
          <a:xfrm>
            <a:off x="1367405" y="4943519"/>
            <a:ext cx="4800600" cy="247650"/>
          </a:xfrm>
          <a:prstGeom prst="rect">
            <a:avLst/>
          </a:prstGeom>
        </p:spPr>
      </p:pic>
      <p:pic>
        <p:nvPicPr>
          <p:cNvPr id="7" name="Picture 6"/>
          <p:cNvPicPr>
            <a:picLocks noChangeAspect="1"/>
          </p:cNvPicPr>
          <p:nvPr/>
        </p:nvPicPr>
        <p:blipFill>
          <a:blip r:embed="rId4"/>
          <a:stretch>
            <a:fillRect/>
          </a:stretch>
        </p:blipFill>
        <p:spPr>
          <a:xfrm>
            <a:off x="1374229" y="5251715"/>
            <a:ext cx="4505325" cy="247650"/>
          </a:xfrm>
          <a:prstGeom prst="rect">
            <a:avLst/>
          </a:prstGeom>
        </p:spPr>
      </p:pic>
      <p:pic>
        <p:nvPicPr>
          <p:cNvPr id="8" name="Picture 7"/>
          <p:cNvPicPr>
            <a:picLocks noChangeAspect="1"/>
          </p:cNvPicPr>
          <p:nvPr/>
        </p:nvPicPr>
        <p:blipFill>
          <a:blip r:embed="rId5"/>
          <a:stretch>
            <a:fillRect/>
          </a:stretch>
        </p:blipFill>
        <p:spPr>
          <a:xfrm>
            <a:off x="1367405" y="5608786"/>
            <a:ext cx="4810125" cy="247650"/>
          </a:xfrm>
          <a:prstGeom prst="rect">
            <a:avLst/>
          </a:prstGeom>
        </p:spPr>
      </p:pic>
      <p:sp>
        <p:nvSpPr>
          <p:cNvPr id="10" name="Rounded Rectangle 9"/>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11" name="Rectangle 10"/>
          <p:cNvSpPr>
            <a:spLocks noChangeArrowheads="1"/>
          </p:cNvSpPr>
          <p:nvPr/>
        </p:nvSpPr>
        <p:spPr bwMode="auto">
          <a:xfrm>
            <a:off x="2933700" y="5566921"/>
            <a:ext cx="3276600" cy="33253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 name="Rectangle 11"/>
          <p:cNvSpPr>
            <a:spLocks noChangeArrowheads="1"/>
          </p:cNvSpPr>
          <p:nvPr/>
        </p:nvSpPr>
        <p:spPr bwMode="auto">
          <a:xfrm>
            <a:off x="3429000" y="5978461"/>
            <a:ext cx="609600" cy="2286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0BE9D66-F428-40C7-8D97-3EEB3ED33149}" type="slidenum">
              <a:rPr lang="en-US" sz="1200" noProof="0">
                <a:solidFill>
                  <a:schemeClr val="tx1">
                    <a:tint val="75000"/>
                  </a:schemeClr>
                </a:solidFill>
                <a:latin typeface="+mn-lt"/>
              </a:rPr>
              <a:t>13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102400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normAutofit fontScale="90000"/>
          </a:bodyPr>
          <a:lstStyle/>
          <a:p>
            <a:r>
              <a:rPr lang="en-US" b="1" dirty="0"/>
              <a:t>Topic #1</a:t>
            </a:r>
            <a:r>
              <a:rPr lang="en-US" dirty="0"/>
              <a:t> – Data Submission and Review Procedures</a:t>
            </a:r>
          </a:p>
        </p:txBody>
      </p:sp>
      <p:sp>
        <p:nvSpPr>
          <p:cNvPr id="3" name="Content Placeholder 2"/>
          <p:cNvSpPr>
            <a:spLocks noGrp="1"/>
          </p:cNvSpPr>
          <p:nvPr>
            <p:ph idx="1"/>
          </p:nvPr>
        </p:nvSpPr>
        <p:spPr>
          <a:xfrm>
            <a:off x="370740" y="973991"/>
            <a:ext cx="8229600" cy="4525963"/>
          </a:xfrm>
        </p:spPr>
        <p:txBody>
          <a:bodyPr/>
          <a:lstStyle/>
          <a:p>
            <a:r>
              <a:rPr lang="en-US" sz="3000" dirty="0" smtClean="0"/>
              <a:t>In order to access your report, please select the radial button for the FY 2015 reporting period</a:t>
            </a:r>
          </a:p>
          <a:p>
            <a:r>
              <a:rPr lang="en-US" sz="3000" dirty="0" smtClean="0"/>
              <a:t>Then, select “</a:t>
            </a:r>
            <a:r>
              <a:rPr lang="en-US" sz="3000" b="1" dirty="0" smtClean="0"/>
              <a:t>New/Edit/Revise </a:t>
            </a:r>
            <a:r>
              <a:rPr lang="en-US" sz="3000" b="1" dirty="0"/>
              <a:t>Report</a:t>
            </a:r>
            <a:r>
              <a:rPr lang="en-US" sz="3000" dirty="0"/>
              <a:t>” </a:t>
            </a:r>
            <a:r>
              <a:rPr lang="en-US" sz="3000" dirty="0" smtClean="0"/>
              <a:t>for Step 2 and click “</a:t>
            </a:r>
            <a:r>
              <a:rPr lang="en-US" sz="3000" b="1" dirty="0" smtClean="0"/>
              <a:t>Enter</a:t>
            </a:r>
            <a:r>
              <a:rPr lang="en-US" sz="3000" dirty="0" smtClean="0"/>
              <a:t>”</a:t>
            </a:r>
          </a:p>
          <a:p>
            <a:endParaRPr lang="en-US" dirty="0"/>
          </a:p>
        </p:txBody>
      </p:sp>
      <p:sp>
        <p:nvSpPr>
          <p:cNvPr id="5" name="Rectangle 4"/>
          <p:cNvSpPr/>
          <p:nvPr/>
        </p:nvSpPr>
        <p:spPr>
          <a:xfrm>
            <a:off x="3581400" y="5150330"/>
            <a:ext cx="1147023" cy="758952"/>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67D9A74-C0AC-47B1-AD5F-492FB54B6410}" type="slidenum">
              <a:rPr lang="en-US" sz="1200">
                <a:solidFill>
                  <a:schemeClr val="tx1">
                    <a:tint val="75000"/>
                  </a:schemeClr>
                </a:solidFill>
                <a:latin typeface="+mn-lt"/>
              </a:rPr>
              <a:t>14</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ounded Rectangle 11"/>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pic>
        <p:nvPicPr>
          <p:cNvPr id="11" name="Picture 10"/>
          <p:cNvPicPr>
            <a:picLocks noChangeAspect="1"/>
          </p:cNvPicPr>
          <p:nvPr/>
        </p:nvPicPr>
        <p:blipFill>
          <a:blip r:embed="rId2" cstate="print"/>
          <a:stretch>
            <a:fillRect/>
          </a:stretch>
        </p:blipFill>
        <p:spPr>
          <a:xfrm>
            <a:off x="838200" y="3137133"/>
            <a:ext cx="5734451" cy="3206505"/>
          </a:xfrm>
          <a:prstGeom prst="rect">
            <a:avLst/>
          </a:prstGeom>
        </p:spPr>
        <p:style>
          <a:lnRef idx="2">
            <a:schemeClr val="accent1"/>
          </a:lnRef>
          <a:fillRef idx="1">
            <a:schemeClr val="lt1"/>
          </a:fillRef>
          <a:effectRef idx="0">
            <a:schemeClr val="accent1"/>
          </a:effectRef>
          <a:fontRef idx="minor">
            <a:schemeClr val="dk1"/>
          </a:fontRef>
        </p:style>
      </p:pic>
      <p:sp>
        <p:nvSpPr>
          <p:cNvPr id="7" name="Right Arrow 6"/>
          <p:cNvSpPr/>
          <p:nvPr/>
        </p:nvSpPr>
        <p:spPr>
          <a:xfrm>
            <a:off x="1295400" y="5090629"/>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805203" y="5827198"/>
            <a:ext cx="28864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38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normAutofit fontScale="90000"/>
          </a:bodyPr>
          <a:lstStyle/>
          <a:p>
            <a:r>
              <a:rPr lang="en-US" b="1" dirty="0"/>
              <a:t>Topic #1</a:t>
            </a:r>
            <a:r>
              <a:rPr lang="en-US" dirty="0"/>
              <a:t> – Data Submission and Review Procedures</a:t>
            </a:r>
          </a:p>
        </p:txBody>
      </p:sp>
      <p:sp>
        <p:nvSpPr>
          <p:cNvPr id="3" name="Content Placeholder 2"/>
          <p:cNvSpPr>
            <a:spLocks noGrp="1"/>
          </p:cNvSpPr>
          <p:nvPr>
            <p:ph idx="1"/>
          </p:nvPr>
        </p:nvSpPr>
        <p:spPr/>
        <p:txBody>
          <a:bodyPr/>
          <a:lstStyle/>
          <a:p>
            <a:r>
              <a:rPr lang="en-US" dirty="0" smtClean="0"/>
              <a:t>This action will initialize the form</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r>
              <a:rPr lang="en-US" dirty="0" smtClean="0"/>
              <a:t>The form will now be available for editing. Please fill out, save, validate, certify, and submit the form.</a:t>
            </a:r>
          </a:p>
          <a:p>
            <a:endParaRPr lang="en-US" dirty="0"/>
          </a:p>
          <a:p>
            <a:pPr marL="0" indent="0">
              <a:buNone/>
            </a:pPr>
            <a:endParaRPr lang="en-US" dirty="0"/>
          </a:p>
        </p:txBody>
      </p:sp>
      <p:pic>
        <p:nvPicPr>
          <p:cNvPr id="14" name="Picture 13"/>
          <p:cNvPicPr>
            <a:picLocks noChangeAspect="1"/>
          </p:cNvPicPr>
          <p:nvPr/>
        </p:nvPicPr>
        <p:blipFill>
          <a:blip r:embed="rId2" cstate="print"/>
          <a:stretch>
            <a:fillRect/>
          </a:stretch>
        </p:blipFill>
        <p:spPr>
          <a:xfrm>
            <a:off x="114300" y="2386960"/>
            <a:ext cx="8938872" cy="1859781"/>
          </a:xfrm>
          <a:prstGeom prst="rect">
            <a:avLst/>
          </a:prstGeom>
          <a:ln w="28575">
            <a:solidFill>
              <a:srgbClr val="0070C0"/>
            </a:solidFill>
          </a:ln>
        </p:spPr>
      </p:pic>
      <p:sp>
        <p:nvSpPr>
          <p:cNvPr id="5" name="Right Arrow 4"/>
          <p:cNvSpPr/>
          <p:nvPr/>
        </p:nvSpPr>
        <p:spPr>
          <a:xfrm rot="10800000">
            <a:off x="6591300" y="2739210"/>
            <a:ext cx="838200" cy="538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8E54321-A793-4480-A56A-054F2DBCB867}" type="slidenum">
              <a:rPr lang="en-US" sz="1200" noProof="0">
                <a:solidFill>
                  <a:schemeClr val="tx1">
                    <a:tint val="75000"/>
                  </a:schemeClr>
                </a:solidFill>
                <a:latin typeface="+mn-lt"/>
              </a:rPr>
              <a:t>15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Rounded Rectangle 6"/>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Tree>
    <p:extLst>
      <p:ext uri="{BB962C8B-B14F-4D97-AF65-F5344CB8AC3E}">
        <p14:creationId xmlns:p14="http://schemas.microsoft.com/office/powerpoint/2010/main" val="3387415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normAutofit/>
          </a:bodyPr>
          <a:lstStyle/>
          <a:p>
            <a:r>
              <a:rPr lang="en-US" b="1" dirty="0"/>
              <a:t>Topic #1</a:t>
            </a:r>
            <a:r>
              <a:rPr lang="en-US" dirty="0"/>
              <a:t> – Data Submission </a:t>
            </a:r>
          </a:p>
        </p:txBody>
      </p:sp>
      <p:sp>
        <p:nvSpPr>
          <p:cNvPr id="3" name="Content Placeholder 2"/>
          <p:cNvSpPr>
            <a:spLocks noGrp="1"/>
          </p:cNvSpPr>
          <p:nvPr>
            <p:ph idx="1"/>
          </p:nvPr>
        </p:nvSpPr>
        <p:spPr>
          <a:xfrm>
            <a:off x="457200" y="1180888"/>
            <a:ext cx="8229600" cy="4525963"/>
          </a:xfrm>
        </p:spPr>
        <p:txBody>
          <a:bodyPr/>
          <a:lstStyle/>
          <a:p>
            <a:r>
              <a:rPr lang="en-US" sz="2800" b="1" dirty="0" smtClean="0"/>
              <a:t>Summary of Data Submission Process:</a:t>
            </a:r>
          </a:p>
          <a:p>
            <a:pPr marL="914400" lvl="1" indent="-514350">
              <a:buFont typeface="+mj-lt"/>
              <a:buAutoNum type="arabicPeriod"/>
            </a:pPr>
            <a:r>
              <a:rPr lang="en-US" sz="2400" dirty="0" smtClean="0"/>
              <a:t>Navigate to the FY 2015 Household Report Form in OLDC.</a:t>
            </a:r>
          </a:p>
          <a:p>
            <a:pPr marL="914400" lvl="1" indent="-514350">
              <a:buFont typeface="+mj-lt"/>
              <a:buAutoNum type="arabicPeriod"/>
            </a:pPr>
            <a:r>
              <a:rPr lang="en-US" sz="2400" dirty="0" smtClean="0"/>
              <a:t>Select </a:t>
            </a:r>
            <a:r>
              <a:rPr lang="en-US" sz="2400" dirty="0"/>
              <a:t>“</a:t>
            </a:r>
            <a:r>
              <a:rPr lang="en-US" sz="2400" b="1" dirty="0"/>
              <a:t>New/Edit/Revise Report</a:t>
            </a:r>
            <a:r>
              <a:rPr lang="en-US" sz="2400" dirty="0"/>
              <a:t>” </a:t>
            </a:r>
            <a:r>
              <a:rPr lang="en-US" sz="2400" dirty="0" smtClean="0"/>
              <a:t>to initialize the FY 2015 Household Report Form.</a:t>
            </a:r>
          </a:p>
          <a:p>
            <a:pPr marL="914400" lvl="1" indent="-514350">
              <a:buFont typeface="+mj-lt"/>
              <a:buAutoNum type="arabicPeriod"/>
            </a:pPr>
            <a:r>
              <a:rPr lang="en-US" sz="2400" dirty="0" smtClean="0"/>
              <a:t>Fill out the Household Report Form</a:t>
            </a:r>
          </a:p>
          <a:p>
            <a:pPr marL="1314450" lvl="2" indent="-514350">
              <a:buFont typeface="Courier New" panose="02070309020205020404" pitchFamily="49" charset="0"/>
              <a:buChar char="o"/>
            </a:pPr>
            <a:r>
              <a:rPr lang="en-US" sz="2000" dirty="0" smtClean="0"/>
              <a:t>Grantees should click “Save” to retain their recorded information.</a:t>
            </a:r>
          </a:p>
          <a:p>
            <a:pPr marL="914400" lvl="1" indent="-514350">
              <a:buFont typeface="+mj-lt"/>
              <a:buAutoNum type="arabicPeriod"/>
            </a:pPr>
            <a:r>
              <a:rPr lang="en-US" sz="2400" dirty="0" smtClean="0"/>
              <a:t>Click </a:t>
            </a:r>
            <a:r>
              <a:rPr lang="en-US" sz="2400" dirty="0"/>
              <a:t>“Validate” – Run data validation checks and save data.</a:t>
            </a:r>
          </a:p>
          <a:p>
            <a:pPr marL="914400" lvl="1" indent="-514350">
              <a:buFont typeface="+mj-lt"/>
              <a:buAutoNum type="arabicPeriod"/>
            </a:pPr>
            <a:r>
              <a:rPr lang="en-US" sz="2400" dirty="0"/>
              <a:t>Click “Certify” – Apply signature of authorizing agent to form.</a:t>
            </a:r>
          </a:p>
          <a:p>
            <a:pPr marL="914400" lvl="1" indent="-514350">
              <a:buFont typeface="+mj-lt"/>
              <a:buAutoNum type="arabicPeriod"/>
            </a:pPr>
            <a:r>
              <a:rPr lang="en-US" sz="2400" dirty="0"/>
              <a:t>Click “Submit” – Submit form for OCS/APPRISE review</a:t>
            </a:r>
          </a:p>
          <a:p>
            <a:pPr marL="914400" lvl="1" indent="-514350">
              <a:buFont typeface="+mj-lt"/>
              <a:buAutoNum type="arabicPeriod"/>
            </a:pPr>
            <a:endParaRPr lang="en-US" dirty="0" smtClean="0"/>
          </a:p>
          <a:p>
            <a:pPr marL="514350" lvl="1" indent="-514350">
              <a:buFont typeface="+mj-lt"/>
              <a:buAutoNum type="arabicPeriod"/>
            </a:pPr>
            <a:endParaRPr lang="en-US" dirty="0"/>
          </a:p>
        </p:txBody>
      </p:sp>
      <p:sp>
        <p:nvSpPr>
          <p:cNvPr id="4" name="Rounded Rectangle 3"/>
          <p:cNvSpPr/>
          <p:nvPr/>
        </p:nvSpPr>
        <p:spPr>
          <a:xfrm>
            <a:off x="6989618" y="6063384"/>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5"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5062D4-BEDC-4D55-B9B8-64CBB068A578}" type="slidenum">
              <a:rPr lang="en-US" sz="1200" noProof="0">
                <a:solidFill>
                  <a:schemeClr val="tx1">
                    <a:tint val="75000"/>
                  </a:schemeClr>
                </a:solidFill>
                <a:latin typeface="+mn-lt"/>
              </a:rPr>
              <a:t>16</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243872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normAutofit fontScale="90000"/>
          </a:bodyPr>
          <a:lstStyle/>
          <a:p>
            <a:r>
              <a:rPr lang="en-US" b="1" dirty="0"/>
              <a:t>Topic #1</a:t>
            </a:r>
            <a:r>
              <a:rPr lang="en-US" dirty="0"/>
              <a:t> – Data Submission and Review Procedures</a:t>
            </a:r>
          </a:p>
        </p:txBody>
      </p:sp>
      <p:sp>
        <p:nvSpPr>
          <p:cNvPr id="3" name="Content Placeholder 2"/>
          <p:cNvSpPr>
            <a:spLocks noGrp="1"/>
          </p:cNvSpPr>
          <p:nvPr>
            <p:ph idx="1"/>
          </p:nvPr>
        </p:nvSpPr>
        <p:spPr>
          <a:xfrm>
            <a:off x="457200" y="1180888"/>
            <a:ext cx="8229600" cy="4525963"/>
          </a:xfrm>
        </p:spPr>
        <p:txBody>
          <a:bodyPr/>
          <a:lstStyle/>
          <a:p>
            <a:pPr marL="0" indent="0">
              <a:buNone/>
            </a:pPr>
            <a:r>
              <a:rPr lang="en-US" b="1" dirty="0" smtClean="0"/>
              <a:t>FY 2015 Household Report Review Process:</a:t>
            </a:r>
          </a:p>
          <a:p>
            <a:r>
              <a:rPr lang="en-US" sz="3000" dirty="0" smtClean="0"/>
              <a:t>Following Grantees’ submission of their FY 2015 Household Report Forms, APPRISE will conduct a review of all Grantees’ forms to identify reporting issues requiring revision by grantees.</a:t>
            </a:r>
          </a:p>
          <a:p>
            <a:r>
              <a:rPr lang="en-US" sz="3000" dirty="0" smtClean="0"/>
              <a:t>Once the items requiring revision have been confirmed with the Grantee’s LIHEAP office, the Grantee should make the appropriate revisions and re-submit its FY 2015 Household Report Form in OLDC.  </a:t>
            </a:r>
            <a:endParaRPr lang="en-US" sz="3000" dirty="0"/>
          </a:p>
        </p:txBody>
      </p:sp>
      <p:sp>
        <p:nvSpPr>
          <p:cNvPr id="4"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CB51A45-F439-4B3D-B016-34780ABE4E1C}" type="slidenum">
              <a:rPr lang="en-US" sz="1200" noProof="0">
                <a:solidFill>
                  <a:schemeClr val="tx1">
                    <a:tint val="75000"/>
                  </a:schemeClr>
                </a:solidFill>
                <a:latin typeface="+mn-lt"/>
              </a:rPr>
              <a:t>17</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Rounded Rectangle 5"/>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Tree>
    <p:extLst>
      <p:ext uri="{BB962C8B-B14F-4D97-AF65-F5344CB8AC3E}">
        <p14:creationId xmlns:p14="http://schemas.microsoft.com/office/powerpoint/2010/main" val="821039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ln w="28575"/>
        </p:spPr>
        <p:txBody>
          <a:bodyPr>
            <a:normAutofit fontScale="90000"/>
          </a:bodyPr>
          <a:lstStyle/>
          <a:p>
            <a:pPr>
              <a:defRPr/>
            </a:pPr>
            <a:r>
              <a:rPr lang="en-US" b="1" dirty="0"/>
              <a:t>Topic #1</a:t>
            </a:r>
            <a:r>
              <a:rPr lang="en-US" dirty="0"/>
              <a:t> – Data Submission and Review Procedures</a:t>
            </a:r>
            <a:endParaRPr lang="en-US" dirty="0" smtClean="0"/>
          </a:p>
        </p:txBody>
      </p:sp>
      <p:grpSp>
        <p:nvGrpSpPr>
          <p:cNvPr id="2" name="Group 15" descr="Steps for Submitting and Unsubmitting a form: Save - Validate - Certify - Submit or UnSubmit - UnCertify - ReValidate - ReCertify - ReSubmit."/>
          <p:cNvGrpSpPr>
            <a:grpSpLocks/>
          </p:cNvGrpSpPr>
          <p:nvPr/>
        </p:nvGrpSpPr>
        <p:grpSpPr bwMode="auto">
          <a:xfrm>
            <a:off x="152400" y="1481696"/>
            <a:ext cx="8610599" cy="4123896"/>
            <a:chOff x="-174407" y="1672521"/>
            <a:chExt cx="9117105" cy="3603619"/>
          </a:xfrm>
        </p:grpSpPr>
        <p:sp>
          <p:nvSpPr>
            <p:cNvPr id="7" name="Rectangle 3"/>
            <p:cNvSpPr>
              <a:spLocks noChangeArrowheads="1"/>
            </p:cNvSpPr>
            <p:nvPr/>
          </p:nvSpPr>
          <p:spPr bwMode="auto">
            <a:xfrm>
              <a:off x="-144933" y="4742740"/>
              <a:ext cx="4327374" cy="533400"/>
            </a:xfrm>
            <a:prstGeom prst="rect">
              <a:avLst/>
            </a:prstGeom>
            <a:noFill/>
            <a:ln w="38100" cmpd="dbl">
              <a:solidFill>
                <a:schemeClr val="tx1"/>
              </a:solidFill>
              <a:miter lim="800000"/>
              <a:headEnd/>
              <a:tailEnd/>
            </a:ln>
          </p:spPr>
          <p:txBody>
            <a:bodyPr wrap="none" anchor="ctr"/>
            <a:lstStyle/>
            <a:p>
              <a:pPr algn="ctr" eaLnBrk="0" hangingPunct="0"/>
              <a:r>
                <a:rPr lang="en-US" sz="2400" b="1" dirty="0">
                  <a:latin typeface="Times New Roman" pitchFamily="18" charset="0"/>
                </a:rPr>
                <a:t>Save</a:t>
              </a:r>
              <a:r>
                <a:rPr lang="en-US" sz="2400" b="0" dirty="0">
                  <a:latin typeface="Times New Roman" pitchFamily="18" charset="0"/>
                </a:rPr>
                <a:t>  - retains information</a:t>
              </a:r>
            </a:p>
          </p:txBody>
        </p:sp>
        <p:sp>
          <p:nvSpPr>
            <p:cNvPr id="9" name="Rectangle 4"/>
            <p:cNvSpPr>
              <a:spLocks noChangeArrowheads="1"/>
            </p:cNvSpPr>
            <p:nvPr/>
          </p:nvSpPr>
          <p:spPr bwMode="auto">
            <a:xfrm>
              <a:off x="709954" y="3625173"/>
              <a:ext cx="5334000" cy="762000"/>
            </a:xfrm>
            <a:prstGeom prst="rect">
              <a:avLst/>
            </a:prstGeom>
            <a:noFill/>
            <a:ln w="38100" cmpd="dbl">
              <a:solidFill>
                <a:schemeClr val="tx1"/>
              </a:solidFill>
              <a:miter lim="800000"/>
              <a:headEnd/>
              <a:tailEnd/>
            </a:ln>
          </p:spPr>
          <p:txBody>
            <a:bodyPr anchor="ctr"/>
            <a:lstStyle/>
            <a:p>
              <a:pPr eaLnBrk="0" hangingPunct="0"/>
              <a:r>
                <a:rPr lang="en-US" sz="2400" b="1" dirty="0">
                  <a:latin typeface="Times New Roman" pitchFamily="18" charset="0"/>
                </a:rPr>
                <a:t>Validate</a:t>
              </a:r>
              <a:r>
                <a:rPr lang="en-US" sz="2400" b="0" dirty="0">
                  <a:latin typeface="Times New Roman" pitchFamily="18" charset="0"/>
                </a:rPr>
                <a:t> </a:t>
              </a:r>
              <a:r>
                <a:rPr lang="en-US" sz="2400" b="0" dirty="0" smtClean="0">
                  <a:latin typeface="Times New Roman" pitchFamily="18" charset="0"/>
                </a:rPr>
                <a:t>– runs validation checks and updates automatic sums; </a:t>
              </a:r>
              <a:r>
                <a:rPr lang="en-US" sz="2400" b="0" dirty="0">
                  <a:latin typeface="Times New Roman" pitchFamily="18" charset="0"/>
                </a:rPr>
                <a:t>saves data</a:t>
              </a:r>
            </a:p>
          </p:txBody>
        </p:sp>
        <p:sp>
          <p:nvSpPr>
            <p:cNvPr id="10" name="Rectangle 5"/>
            <p:cNvSpPr>
              <a:spLocks noChangeArrowheads="1"/>
            </p:cNvSpPr>
            <p:nvPr/>
          </p:nvSpPr>
          <p:spPr bwMode="auto">
            <a:xfrm>
              <a:off x="1587677" y="2651643"/>
              <a:ext cx="5410200" cy="533400"/>
            </a:xfrm>
            <a:prstGeom prst="rect">
              <a:avLst/>
            </a:prstGeom>
            <a:noFill/>
            <a:ln w="38100" cmpd="dbl">
              <a:solidFill>
                <a:schemeClr val="tx1"/>
              </a:solidFill>
              <a:miter lim="800000"/>
              <a:headEnd/>
              <a:tailEnd/>
            </a:ln>
          </p:spPr>
          <p:txBody>
            <a:bodyPr wrap="none" anchor="ctr"/>
            <a:lstStyle/>
            <a:p>
              <a:pPr algn="ctr" eaLnBrk="0" hangingPunct="0"/>
              <a:r>
                <a:rPr lang="en-US" sz="2400" b="1" dirty="0">
                  <a:latin typeface="Times New Roman" pitchFamily="18" charset="0"/>
                </a:rPr>
                <a:t>Certify</a:t>
              </a:r>
              <a:r>
                <a:rPr lang="en-US" sz="2400" b="0" dirty="0">
                  <a:latin typeface="Times New Roman" pitchFamily="18" charset="0"/>
                </a:rPr>
                <a:t> </a:t>
              </a:r>
              <a:r>
                <a:rPr lang="en-US" sz="2400" b="0" dirty="0" smtClean="0">
                  <a:latin typeface="Times New Roman" pitchFamily="18" charset="0"/>
                </a:rPr>
                <a:t>– applies </a:t>
              </a:r>
              <a:r>
                <a:rPr lang="en-US" sz="2400" b="0" dirty="0">
                  <a:latin typeface="Times New Roman" pitchFamily="18" charset="0"/>
                </a:rPr>
                <a:t>electronic signature</a:t>
              </a:r>
            </a:p>
          </p:txBody>
        </p:sp>
        <p:sp>
          <p:nvSpPr>
            <p:cNvPr id="11" name="Rectangle 6"/>
            <p:cNvSpPr>
              <a:spLocks noChangeArrowheads="1"/>
            </p:cNvSpPr>
            <p:nvPr/>
          </p:nvSpPr>
          <p:spPr bwMode="auto">
            <a:xfrm>
              <a:off x="2522553" y="1672521"/>
              <a:ext cx="5624108" cy="533400"/>
            </a:xfrm>
            <a:prstGeom prst="rect">
              <a:avLst/>
            </a:prstGeom>
            <a:noFill/>
            <a:ln w="38100" cmpd="dbl">
              <a:solidFill>
                <a:schemeClr val="tx1"/>
              </a:solidFill>
              <a:miter lim="800000"/>
              <a:headEnd/>
              <a:tailEnd/>
            </a:ln>
          </p:spPr>
          <p:txBody>
            <a:bodyPr wrap="none" anchor="ctr"/>
            <a:lstStyle/>
            <a:p>
              <a:pPr algn="ctr" eaLnBrk="0" hangingPunct="0"/>
              <a:r>
                <a:rPr lang="en-US" sz="2400" dirty="0">
                  <a:latin typeface="Times New Roman" pitchFamily="18" charset="0"/>
                </a:rPr>
                <a:t> </a:t>
              </a:r>
              <a:r>
                <a:rPr lang="en-US" sz="2400" b="1" dirty="0">
                  <a:latin typeface="Times New Roman" pitchFamily="18" charset="0"/>
                </a:rPr>
                <a:t>Submit</a:t>
              </a:r>
              <a:r>
                <a:rPr lang="en-US" sz="2400" b="0" dirty="0">
                  <a:latin typeface="Times New Roman" pitchFamily="18" charset="0"/>
                </a:rPr>
                <a:t> </a:t>
              </a:r>
              <a:r>
                <a:rPr lang="en-US" sz="2400" b="0" dirty="0" smtClean="0">
                  <a:latin typeface="Times New Roman" pitchFamily="18" charset="0"/>
                </a:rPr>
                <a:t>– official </a:t>
              </a:r>
              <a:r>
                <a:rPr lang="en-US" sz="2400" b="0" dirty="0">
                  <a:latin typeface="Times New Roman" pitchFamily="18" charset="0"/>
                </a:rPr>
                <a:t>submission </a:t>
              </a:r>
              <a:r>
                <a:rPr lang="en-US" sz="2400" b="0" dirty="0">
                  <a:latin typeface="Times New Roman" pitchFamily="18" charset="0"/>
                  <a:cs typeface="Times New Roman" pitchFamily="18" charset="0"/>
                </a:rPr>
                <a:t>to </a:t>
              </a:r>
              <a:r>
                <a:rPr lang="en-US" sz="2400" b="0" dirty="0" smtClean="0">
                  <a:latin typeface="Times New Roman" pitchFamily="18" charset="0"/>
                  <a:cs typeface="Times New Roman" pitchFamily="18" charset="0"/>
                </a:rPr>
                <a:t>ACF</a:t>
              </a:r>
              <a:endParaRPr lang="en-US" sz="2400" b="0" dirty="0">
                <a:latin typeface="Times New Roman" pitchFamily="18" charset="0"/>
                <a:cs typeface="Times New Roman" pitchFamily="18" charset="0"/>
              </a:endParaRPr>
            </a:p>
          </p:txBody>
        </p:sp>
        <p:sp>
          <p:nvSpPr>
            <p:cNvPr id="12" name="AutoShape 7"/>
            <p:cNvSpPr>
              <a:spLocks noChangeArrowheads="1"/>
            </p:cNvSpPr>
            <p:nvPr/>
          </p:nvSpPr>
          <p:spPr bwMode="auto">
            <a:xfrm>
              <a:off x="-144934" y="3741338"/>
              <a:ext cx="802872" cy="838200"/>
            </a:xfrm>
            <a:custGeom>
              <a:avLst/>
              <a:gdLst>
                <a:gd name="T0" fmla="*/ 340014324 w 21600"/>
                <a:gd name="T1" fmla="*/ 0 h 21600"/>
                <a:gd name="T2" fmla="*/ 340014324 w 21600"/>
                <a:gd name="T3" fmla="*/ 710466445 h 21600"/>
                <a:gd name="T4" fmla="*/ 72763664 w 21600"/>
                <a:gd name="T5" fmla="*/ 1262220398 h 21600"/>
                <a:gd name="T6" fmla="*/ 485542386 w 21600"/>
                <a:gd name="T7" fmla="*/ 355233223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9999"/>
            </a:solidFill>
            <a:ln w="9525">
              <a:solidFill>
                <a:srgbClr val="3333CC"/>
              </a:solidFill>
              <a:miter lim="800000"/>
              <a:headEnd/>
              <a:tailEnd/>
            </a:ln>
          </p:spPr>
          <p:txBody>
            <a:bodyPr wrap="none" anchor="ctr"/>
            <a:lstStyle/>
            <a:p>
              <a:endParaRPr lang="en-US" dirty="0"/>
            </a:p>
          </p:txBody>
        </p:sp>
        <p:sp>
          <p:nvSpPr>
            <p:cNvPr id="13" name="AutoShape 8"/>
            <p:cNvSpPr>
              <a:spLocks noChangeArrowheads="1"/>
            </p:cNvSpPr>
            <p:nvPr/>
          </p:nvSpPr>
          <p:spPr bwMode="auto">
            <a:xfrm>
              <a:off x="709954" y="2685698"/>
              <a:ext cx="824348" cy="838200"/>
            </a:xfrm>
            <a:custGeom>
              <a:avLst/>
              <a:gdLst>
                <a:gd name="T0" fmla="*/ 340014324 w 21600"/>
                <a:gd name="T1" fmla="*/ 0 h 21600"/>
                <a:gd name="T2" fmla="*/ 340014324 w 21600"/>
                <a:gd name="T3" fmla="*/ 710466445 h 21600"/>
                <a:gd name="T4" fmla="*/ 72763664 w 21600"/>
                <a:gd name="T5" fmla="*/ 1262220398 h 21600"/>
                <a:gd name="T6" fmla="*/ 485542386 w 21600"/>
                <a:gd name="T7" fmla="*/ 355233223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9999"/>
            </a:solidFill>
            <a:ln w="9525">
              <a:solidFill>
                <a:srgbClr val="3333CC"/>
              </a:solidFill>
              <a:miter lim="800000"/>
              <a:headEnd/>
              <a:tailEnd/>
            </a:ln>
          </p:spPr>
          <p:txBody>
            <a:bodyPr wrap="none" anchor="ctr"/>
            <a:lstStyle/>
            <a:p>
              <a:endParaRPr lang="en-US" dirty="0"/>
            </a:p>
          </p:txBody>
        </p:sp>
        <p:sp>
          <p:nvSpPr>
            <p:cNvPr id="15" name="AutoShape 10"/>
            <p:cNvSpPr>
              <a:spLocks noChangeArrowheads="1"/>
            </p:cNvSpPr>
            <p:nvPr/>
          </p:nvSpPr>
          <p:spPr bwMode="auto">
            <a:xfrm rot="7080498">
              <a:off x="7093311" y="2179413"/>
              <a:ext cx="838200" cy="916164"/>
            </a:xfrm>
            <a:custGeom>
              <a:avLst/>
              <a:gdLst>
                <a:gd name="T0" fmla="*/ 631051525 w 21600"/>
                <a:gd name="T1" fmla="*/ 0 h 21600"/>
                <a:gd name="T2" fmla="*/ 157777627 w 21600"/>
                <a:gd name="T3" fmla="*/ 162637799 h 21600"/>
                <a:gd name="T4" fmla="*/ 631051525 w 21600"/>
                <a:gd name="T5" fmla="*/ 81318900 h 21600"/>
                <a:gd name="T6" fmla="*/ 1419997832 w 21600"/>
                <a:gd name="T7" fmla="*/ 162637799 h 21600"/>
                <a:gd name="T8" fmla="*/ 1104443275 w 21600"/>
                <a:gd name="T9" fmla="*/ 243956625 h 21600"/>
                <a:gd name="T10" fmla="*/ 788887788 w 21600"/>
                <a:gd name="T11" fmla="*/ 16263779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669900"/>
            </a:solidFill>
            <a:ln w="9525">
              <a:solidFill>
                <a:srgbClr val="008000"/>
              </a:solidFill>
              <a:miter lim="800000"/>
              <a:headEnd/>
              <a:tailEnd/>
            </a:ln>
          </p:spPr>
          <p:txBody>
            <a:bodyPr wrap="none" anchor="ctr"/>
            <a:lstStyle/>
            <a:p>
              <a:endParaRPr lang="en-US" dirty="0"/>
            </a:p>
          </p:txBody>
        </p:sp>
        <p:sp>
          <p:nvSpPr>
            <p:cNvPr id="17" name="Rectangle 12"/>
            <p:cNvSpPr>
              <a:spLocks noChangeArrowheads="1"/>
            </p:cNvSpPr>
            <p:nvPr/>
          </p:nvSpPr>
          <p:spPr bwMode="auto">
            <a:xfrm>
              <a:off x="-174407" y="1801499"/>
              <a:ext cx="1465325" cy="680844"/>
            </a:xfrm>
            <a:prstGeom prst="rect">
              <a:avLst/>
            </a:prstGeom>
            <a:solidFill>
              <a:srgbClr val="FFFF99"/>
            </a:solidFill>
            <a:ln w="28575">
              <a:solidFill>
                <a:srgbClr val="3333CC"/>
              </a:solidFill>
              <a:miter lim="800000"/>
              <a:headEnd/>
              <a:tailEnd/>
            </a:ln>
          </p:spPr>
          <p:txBody>
            <a:bodyPr wrap="none" anchor="ctr"/>
            <a:lstStyle/>
            <a:p>
              <a:pPr algn="ctr" eaLnBrk="0" hangingPunct="0"/>
              <a:r>
                <a:rPr lang="en-US" b="0" dirty="0">
                  <a:solidFill>
                    <a:srgbClr val="3333CC"/>
                  </a:solidFill>
                </a:rPr>
                <a:t>Form goes </a:t>
              </a:r>
              <a:endParaRPr lang="en-US" b="0" dirty="0" smtClean="0">
                <a:solidFill>
                  <a:srgbClr val="3333CC"/>
                </a:solidFill>
              </a:endParaRPr>
            </a:p>
            <a:p>
              <a:pPr algn="ctr" eaLnBrk="0" hangingPunct="0"/>
              <a:r>
                <a:rPr lang="en-US" b="0" dirty="0" smtClean="0">
                  <a:solidFill>
                    <a:srgbClr val="3333CC"/>
                  </a:solidFill>
                </a:rPr>
                <a:t>forward</a:t>
              </a:r>
              <a:endParaRPr lang="en-US" sz="2400" b="0" dirty="0">
                <a:latin typeface="Times New Roman" pitchFamily="18" charset="0"/>
              </a:endParaRPr>
            </a:p>
          </p:txBody>
        </p:sp>
        <p:sp>
          <p:nvSpPr>
            <p:cNvPr id="18" name="Rectangle 13"/>
            <p:cNvSpPr>
              <a:spLocks noChangeArrowheads="1"/>
            </p:cNvSpPr>
            <p:nvPr/>
          </p:nvSpPr>
          <p:spPr bwMode="auto">
            <a:xfrm>
              <a:off x="7366323" y="3216924"/>
              <a:ext cx="1576375" cy="756505"/>
            </a:xfrm>
            <a:prstGeom prst="rect">
              <a:avLst/>
            </a:prstGeom>
            <a:solidFill>
              <a:srgbClr val="FFFF99"/>
            </a:solidFill>
            <a:ln w="28575">
              <a:solidFill>
                <a:srgbClr val="008000"/>
              </a:solidFill>
              <a:miter lim="800000"/>
              <a:headEnd/>
              <a:tailEnd/>
            </a:ln>
          </p:spPr>
          <p:txBody>
            <a:bodyPr wrap="none" anchor="ctr"/>
            <a:lstStyle/>
            <a:p>
              <a:pPr algn="ctr" eaLnBrk="0" hangingPunct="0"/>
              <a:r>
                <a:rPr lang="en-US" b="0" dirty="0">
                  <a:solidFill>
                    <a:srgbClr val="008000"/>
                  </a:solidFill>
                </a:rPr>
                <a:t>Form needs </a:t>
              </a:r>
              <a:endParaRPr lang="en-US" b="0" dirty="0" smtClean="0">
                <a:solidFill>
                  <a:srgbClr val="008000"/>
                </a:solidFill>
              </a:endParaRPr>
            </a:p>
            <a:p>
              <a:pPr algn="ctr" eaLnBrk="0" hangingPunct="0"/>
              <a:r>
                <a:rPr lang="en-US" b="0" dirty="0" smtClean="0">
                  <a:solidFill>
                    <a:srgbClr val="008000"/>
                  </a:solidFill>
                </a:rPr>
                <a:t>editing</a:t>
              </a:r>
              <a:endParaRPr lang="en-US" sz="2400" b="0" dirty="0">
                <a:latin typeface="Times New Roman" pitchFamily="18" charset="0"/>
              </a:endParaRPr>
            </a:p>
          </p:txBody>
        </p:sp>
      </p:grpSp>
      <p:sp>
        <p:nvSpPr>
          <p:cNvPr id="20"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BEA00F4-3758-492C-9B3F-97A5B87F4364}" type="slidenum">
              <a:rPr lang="en-US" sz="1200">
                <a:solidFill>
                  <a:schemeClr val="tx1">
                    <a:tint val="75000"/>
                  </a:schemeClr>
                </a:solidFill>
                <a:latin typeface="+mn-lt"/>
              </a:rPr>
              <a:t>18</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9" name="AutoShape 8"/>
          <p:cNvSpPr>
            <a:spLocks noChangeArrowheads="1"/>
          </p:cNvSpPr>
          <p:nvPr/>
        </p:nvSpPr>
        <p:spPr bwMode="auto">
          <a:xfrm>
            <a:off x="1808338" y="1512477"/>
            <a:ext cx="778551" cy="959216"/>
          </a:xfrm>
          <a:custGeom>
            <a:avLst/>
            <a:gdLst>
              <a:gd name="T0" fmla="*/ 340014324 w 21600"/>
              <a:gd name="T1" fmla="*/ 0 h 21600"/>
              <a:gd name="T2" fmla="*/ 340014324 w 21600"/>
              <a:gd name="T3" fmla="*/ 710466445 h 21600"/>
              <a:gd name="T4" fmla="*/ 72763664 w 21600"/>
              <a:gd name="T5" fmla="*/ 1262220398 h 21600"/>
              <a:gd name="T6" fmla="*/ 485542386 w 21600"/>
              <a:gd name="T7" fmla="*/ 355233223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9999"/>
          </a:solidFill>
          <a:ln w="9525">
            <a:solidFill>
              <a:srgbClr val="3333CC"/>
            </a:solidFill>
            <a:miter lim="800000"/>
            <a:headEnd/>
            <a:tailEnd/>
          </a:ln>
        </p:spPr>
        <p:txBody>
          <a:bodyPr wrap="none" anchor="ctr"/>
          <a:lstStyle/>
          <a:p>
            <a:endParaRPr lang="en-US" dirty="0"/>
          </a:p>
        </p:txBody>
      </p:sp>
      <p:sp>
        <p:nvSpPr>
          <p:cNvPr id="21" name="AutoShape 10"/>
          <p:cNvSpPr>
            <a:spLocks noChangeArrowheads="1"/>
          </p:cNvSpPr>
          <p:nvPr/>
        </p:nvSpPr>
        <p:spPr bwMode="auto">
          <a:xfrm rot="7080498">
            <a:off x="6077329" y="3363818"/>
            <a:ext cx="959216" cy="865266"/>
          </a:xfrm>
          <a:custGeom>
            <a:avLst/>
            <a:gdLst>
              <a:gd name="T0" fmla="*/ 631051525 w 21600"/>
              <a:gd name="T1" fmla="*/ 0 h 21600"/>
              <a:gd name="T2" fmla="*/ 157777627 w 21600"/>
              <a:gd name="T3" fmla="*/ 162637799 h 21600"/>
              <a:gd name="T4" fmla="*/ 631051525 w 21600"/>
              <a:gd name="T5" fmla="*/ 81318900 h 21600"/>
              <a:gd name="T6" fmla="*/ 1419997832 w 21600"/>
              <a:gd name="T7" fmla="*/ 162637799 h 21600"/>
              <a:gd name="T8" fmla="*/ 1104443275 w 21600"/>
              <a:gd name="T9" fmla="*/ 243956625 h 21600"/>
              <a:gd name="T10" fmla="*/ 788887788 w 21600"/>
              <a:gd name="T11" fmla="*/ 16263779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669900"/>
          </a:solidFill>
          <a:ln w="9525">
            <a:solidFill>
              <a:srgbClr val="008000"/>
            </a:solidFill>
            <a:miter lim="800000"/>
            <a:headEnd/>
            <a:tailEnd/>
          </a:ln>
        </p:spPr>
        <p:txBody>
          <a:bodyPr wrap="none" anchor="ctr"/>
          <a:lstStyle/>
          <a:p>
            <a:endParaRPr lang="en-US" dirty="0"/>
          </a:p>
        </p:txBody>
      </p:sp>
      <p:sp>
        <p:nvSpPr>
          <p:cNvPr id="16" name="Rounded Rectangle 15"/>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Tree>
    <p:extLst>
      <p:ext uri="{BB962C8B-B14F-4D97-AF65-F5344CB8AC3E}">
        <p14:creationId xmlns:p14="http://schemas.microsoft.com/office/powerpoint/2010/main" val="259959723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3991"/>
            <a:ext cx="8229600" cy="4525963"/>
          </a:xfrm>
        </p:spPr>
        <p:txBody>
          <a:bodyPr/>
          <a:lstStyle/>
          <a:p>
            <a:pPr marL="0" indent="0">
              <a:buNone/>
            </a:pPr>
            <a:r>
              <a:rPr lang="en-US" sz="2800" b="1" dirty="0"/>
              <a:t>FY 2015 Household Report </a:t>
            </a:r>
            <a:r>
              <a:rPr lang="en-US" sz="2800" b="1" dirty="0" smtClean="0"/>
              <a:t>Revision Process</a:t>
            </a:r>
            <a:r>
              <a:rPr lang="en-US" sz="2800" b="1" dirty="0"/>
              <a:t>:</a:t>
            </a:r>
          </a:p>
          <a:p>
            <a:r>
              <a:rPr lang="en-US" sz="2800" dirty="0" smtClean="0"/>
              <a:t>In order to access a submitted report for editing, please select the radial button for the FY 2015 reporting period</a:t>
            </a:r>
          </a:p>
          <a:p>
            <a:r>
              <a:rPr lang="en-US" sz="2800" dirty="0" smtClean="0"/>
              <a:t>Then, select “</a:t>
            </a:r>
            <a:r>
              <a:rPr lang="en-US" sz="2800" b="1" dirty="0" smtClean="0"/>
              <a:t>View/Print/Status/Approve Report</a:t>
            </a:r>
            <a:r>
              <a:rPr lang="en-US" sz="2800" dirty="0" smtClean="0"/>
              <a:t>” for Step 2 and click “</a:t>
            </a:r>
            <a:r>
              <a:rPr lang="en-US" sz="2800" b="1" dirty="0" smtClean="0"/>
              <a:t>Enter</a:t>
            </a:r>
            <a:r>
              <a:rPr lang="en-US" sz="2800" dirty="0" smtClean="0"/>
              <a:t>”</a:t>
            </a:r>
          </a:p>
          <a:p>
            <a:endParaRPr lang="en-US" dirty="0"/>
          </a:p>
        </p:txBody>
      </p:sp>
      <p:sp>
        <p:nvSpPr>
          <p:cNvPr id="2" name="Title 1"/>
          <p:cNvSpPr>
            <a:spLocks noGrp="1"/>
          </p:cNvSpPr>
          <p:nvPr>
            <p:ph type="title"/>
          </p:nvPr>
        </p:nvSpPr>
        <p:spPr>
          <a:ln w="28575"/>
        </p:spPr>
        <p:txBody>
          <a:bodyPr>
            <a:normAutofit/>
          </a:bodyPr>
          <a:lstStyle/>
          <a:p>
            <a:r>
              <a:rPr lang="en-US" b="1" dirty="0"/>
              <a:t>Topic #1</a:t>
            </a:r>
            <a:r>
              <a:rPr lang="en-US" dirty="0"/>
              <a:t> – Data Revision and Re-Submission </a:t>
            </a:r>
          </a:p>
        </p:txBody>
      </p:sp>
      <p:sp>
        <p:nvSpPr>
          <p:cNvPr id="9" name="Rectangle 8"/>
          <p:cNvSpPr/>
          <p:nvPr/>
        </p:nvSpPr>
        <p:spPr>
          <a:xfrm>
            <a:off x="5838980" y="3801404"/>
            <a:ext cx="2667000" cy="1491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Please contact your OCS liaison if your FY 2015 Household Report is not available for editing</a:t>
            </a:r>
            <a:endParaRPr lang="en-US" b="1" dirty="0"/>
          </a:p>
        </p:txBody>
      </p:sp>
      <p:sp>
        <p:nvSpPr>
          <p:cNvPr id="5" name="Rectangle 4"/>
          <p:cNvSpPr/>
          <p:nvPr/>
        </p:nvSpPr>
        <p:spPr>
          <a:xfrm>
            <a:off x="3886200" y="5237915"/>
            <a:ext cx="809779" cy="634821"/>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pic>
        <p:nvPicPr>
          <p:cNvPr id="12" name="Picture 11"/>
          <p:cNvPicPr>
            <a:picLocks noChangeAspect="1"/>
          </p:cNvPicPr>
          <p:nvPr/>
        </p:nvPicPr>
        <p:blipFill>
          <a:blip r:embed="rId2" cstate="print"/>
          <a:stretch>
            <a:fillRect/>
          </a:stretch>
        </p:blipFill>
        <p:spPr>
          <a:xfrm>
            <a:off x="914400" y="3348073"/>
            <a:ext cx="4229660" cy="3240028"/>
          </a:xfrm>
          <a:prstGeom prst="rect">
            <a:avLst/>
          </a:prstGeom>
        </p:spPr>
        <p:style>
          <a:lnRef idx="2">
            <a:schemeClr val="accent1"/>
          </a:lnRef>
          <a:fillRef idx="1">
            <a:schemeClr val="lt1"/>
          </a:fillRef>
          <a:effectRef idx="0">
            <a:schemeClr val="accent1"/>
          </a:effectRef>
          <a:fontRef idx="minor">
            <a:schemeClr val="dk1"/>
          </a:fontRef>
        </p:style>
      </p:pic>
      <p:sp>
        <p:nvSpPr>
          <p:cNvPr id="7" name="Right Arrow 6"/>
          <p:cNvSpPr/>
          <p:nvPr/>
        </p:nvSpPr>
        <p:spPr>
          <a:xfrm>
            <a:off x="990600" y="5261684"/>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447800" y="5918176"/>
            <a:ext cx="228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CDFE188-E9BF-4BEA-96E3-93E3AF7E92DF}" type="slidenum">
              <a:rPr lang="en-US" sz="1200" noProof="0">
                <a:solidFill>
                  <a:schemeClr val="tx1">
                    <a:tint val="75000"/>
                  </a:schemeClr>
                </a:solidFill>
                <a:latin typeface="+mn-lt"/>
              </a:rPr>
              <a:t>19</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716001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smtClean="0"/>
              <a:t>Agenda</a:t>
            </a:r>
            <a:endParaRPr lang="en-US" b="1" dirty="0"/>
          </a:p>
        </p:txBody>
      </p:sp>
      <p:sp>
        <p:nvSpPr>
          <p:cNvPr id="3" name="Content Placeholder 2"/>
          <p:cNvSpPr>
            <a:spLocks noGrp="1"/>
          </p:cNvSpPr>
          <p:nvPr>
            <p:ph idx="1"/>
          </p:nvPr>
        </p:nvSpPr>
        <p:spPr>
          <a:xfrm>
            <a:off x="457200" y="1410633"/>
            <a:ext cx="8229600" cy="5294967"/>
          </a:xfrm>
          <a:ln>
            <a:noFill/>
          </a:ln>
        </p:spPr>
        <p:txBody>
          <a:bodyPr>
            <a:normAutofit fontScale="92500" lnSpcReduction="10000"/>
          </a:bodyPr>
          <a:lstStyle/>
          <a:p>
            <a:r>
              <a:rPr lang="en-US" sz="3000" dirty="0" smtClean="0"/>
              <a:t>Introduction</a:t>
            </a:r>
          </a:p>
          <a:p>
            <a:r>
              <a:rPr lang="en-US" sz="3000" b="1" dirty="0" smtClean="0"/>
              <a:t>Topic </a:t>
            </a:r>
            <a:r>
              <a:rPr lang="en-US" sz="3000" b="1" dirty="0"/>
              <a:t>#1</a:t>
            </a:r>
            <a:r>
              <a:rPr lang="en-US" sz="3000" dirty="0"/>
              <a:t>: Completing the FY </a:t>
            </a:r>
            <a:r>
              <a:rPr lang="en-US" sz="3000" dirty="0" smtClean="0"/>
              <a:t>2015 </a:t>
            </a:r>
            <a:r>
              <a:rPr lang="en-US" sz="3000" dirty="0"/>
              <a:t>Household Report Form in </a:t>
            </a:r>
            <a:r>
              <a:rPr lang="en-US" sz="3000" dirty="0" smtClean="0"/>
              <a:t>OLDC</a:t>
            </a:r>
          </a:p>
          <a:p>
            <a:r>
              <a:rPr lang="en-US" sz="3000" b="1" dirty="0" smtClean="0"/>
              <a:t>Topic #2</a:t>
            </a:r>
            <a:r>
              <a:rPr lang="en-US" sz="3000" dirty="0" smtClean="0"/>
              <a:t>: What’s New in the FY 201</a:t>
            </a:r>
            <a:r>
              <a:rPr lang="en-US" sz="3000" dirty="0"/>
              <a:t>5</a:t>
            </a:r>
            <a:r>
              <a:rPr lang="en-US" sz="3000" dirty="0" smtClean="0"/>
              <a:t> Household Report Form in OLDC?</a:t>
            </a:r>
          </a:p>
          <a:p>
            <a:r>
              <a:rPr lang="en-US" sz="3000" b="1" dirty="0" smtClean="0"/>
              <a:t>Topic #3: </a:t>
            </a:r>
            <a:r>
              <a:rPr lang="en-US" sz="3000" dirty="0" smtClean="0"/>
              <a:t>What are the New Data Checks in the FY 2015 Household Report Form in OLDC?</a:t>
            </a:r>
          </a:p>
          <a:p>
            <a:r>
              <a:rPr lang="en-US" sz="3000" b="1" dirty="0" smtClean="0"/>
              <a:t>Topic #4:</a:t>
            </a:r>
            <a:r>
              <a:rPr lang="en-US" sz="3000" dirty="0" smtClean="0"/>
              <a:t> Common Issues</a:t>
            </a:r>
          </a:p>
          <a:p>
            <a:r>
              <a:rPr lang="en-US" sz="3000" dirty="0" smtClean="0"/>
              <a:t>Questions</a:t>
            </a:r>
          </a:p>
          <a:p>
            <a:r>
              <a:rPr lang="en-US" sz="3000" dirty="0" smtClean="0"/>
              <a:t>Future Webinars</a:t>
            </a:r>
            <a:r>
              <a:rPr lang="en-US" dirty="0" smtClean="0"/>
              <a:t/>
            </a:r>
            <a:br>
              <a:rPr lang="en-US" dirty="0" smtClean="0"/>
            </a:br>
            <a:endParaRPr lang="en-US" dirty="0" smtClean="0"/>
          </a:p>
        </p:txBody>
      </p:sp>
      <p:sp>
        <p:nvSpPr>
          <p:cNvPr id="5"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Rounded Rectangle 5"/>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Torgerson</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normAutofit/>
          </a:bodyPr>
          <a:lstStyle/>
          <a:p>
            <a:r>
              <a:rPr lang="en-US" b="1" dirty="0"/>
              <a:t>Topic #1</a:t>
            </a:r>
            <a:r>
              <a:rPr lang="en-US" dirty="0"/>
              <a:t> – Data Revision and Re-Submission </a:t>
            </a:r>
          </a:p>
        </p:txBody>
      </p:sp>
      <p:sp>
        <p:nvSpPr>
          <p:cNvPr id="3" name="Content Placeholder 2"/>
          <p:cNvSpPr>
            <a:spLocks noGrp="1"/>
          </p:cNvSpPr>
          <p:nvPr>
            <p:ph idx="1"/>
          </p:nvPr>
        </p:nvSpPr>
        <p:spPr>
          <a:xfrm>
            <a:off x="457200" y="1223635"/>
            <a:ext cx="8229600" cy="4525963"/>
          </a:xfrm>
        </p:spPr>
        <p:txBody>
          <a:bodyPr/>
          <a:lstStyle/>
          <a:p>
            <a:r>
              <a:rPr lang="en-US" sz="2800" dirty="0" smtClean="0"/>
              <a:t>The “Report Form Status” page will appear.</a:t>
            </a:r>
          </a:p>
          <a:p>
            <a:pPr lvl="1"/>
            <a:r>
              <a:rPr lang="en-US" sz="2400" u="sng" dirty="0" smtClean="0"/>
              <a:t>Report Form Status</a:t>
            </a:r>
            <a:r>
              <a:rPr lang="en-US" sz="2400" dirty="0" smtClean="0"/>
              <a:t>: Contains button to View Original report or any Revisions, the Report Status, Status Date, Report Action, and Print option</a:t>
            </a:r>
          </a:p>
          <a:p>
            <a:pPr lvl="1"/>
            <a:r>
              <a:rPr lang="en-US" sz="2400" dirty="0" smtClean="0"/>
              <a:t>Click “Un-submit Report”</a:t>
            </a:r>
          </a:p>
          <a:p>
            <a:pPr lvl="1"/>
            <a:r>
              <a:rPr lang="en-US" sz="2400" dirty="0" smtClean="0"/>
              <a:t>Click “Edit Original”</a:t>
            </a:r>
          </a:p>
          <a:p>
            <a:pPr lvl="1"/>
            <a:r>
              <a:rPr lang="en-US" sz="2400" dirty="0" smtClean="0"/>
              <a:t>Click “Uncertify”</a:t>
            </a:r>
          </a:p>
          <a:p>
            <a:pPr lvl="1"/>
            <a:r>
              <a:rPr lang="en-US" sz="2400" dirty="0" smtClean="0"/>
              <a:t>The report will now be available for editing</a:t>
            </a:r>
          </a:p>
        </p:txBody>
      </p:sp>
      <p:sp>
        <p:nvSpPr>
          <p:cNvPr id="7"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DEAC365-7157-4598-8932-E70D1C2B918D}" type="slidenum">
              <a:rPr lang="en-US" sz="1200">
                <a:solidFill>
                  <a:schemeClr val="tx1">
                    <a:tint val="75000"/>
                  </a:schemeClr>
                </a:solidFill>
                <a:latin typeface="+mn-lt"/>
              </a:rPr>
              <a:t>20</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 name="Picture 5"/>
          <p:cNvPicPr/>
          <p:nvPr/>
        </p:nvPicPr>
        <p:blipFill rotWithShape="1">
          <a:blip r:embed="rId2" cstate="print"/>
          <a:srcRect t="28064"/>
          <a:stretch/>
        </p:blipFill>
        <p:spPr>
          <a:xfrm>
            <a:off x="696191" y="4696606"/>
            <a:ext cx="7315200" cy="1295400"/>
          </a:xfrm>
          <a:prstGeom prst="rect">
            <a:avLst/>
          </a:prstGeom>
          <a:ln w="28575">
            <a:solidFill>
              <a:schemeClr val="accent1"/>
            </a:solidFill>
          </a:ln>
        </p:spPr>
      </p:pic>
      <p:sp>
        <p:nvSpPr>
          <p:cNvPr id="8" name="Rounded Rectangle 7"/>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9" name="Rectangle 8"/>
          <p:cNvSpPr/>
          <p:nvPr/>
        </p:nvSpPr>
        <p:spPr>
          <a:xfrm>
            <a:off x="4876800" y="5077536"/>
            <a:ext cx="1066800" cy="256543"/>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44191" y="5217348"/>
            <a:ext cx="914400" cy="253916"/>
          </a:xfrm>
          <a:prstGeom prst="rect">
            <a:avLst/>
          </a:prstGeom>
          <a:solidFill>
            <a:srgbClr val="DBE5F1"/>
          </a:solidFill>
        </p:spPr>
        <p:txBody>
          <a:bodyPr wrap="square" rtlCol="0">
            <a:spAutoFit/>
          </a:bodyPr>
          <a:lstStyle/>
          <a:p>
            <a:r>
              <a:rPr lang="en-US" sz="1050" b="1" dirty="0" smtClean="0"/>
              <a:t>11/12/2015</a:t>
            </a:r>
            <a:endParaRPr lang="en-US" sz="1050" b="1" dirty="0"/>
          </a:p>
        </p:txBody>
      </p:sp>
      <p:sp>
        <p:nvSpPr>
          <p:cNvPr id="10" name="TextBox 9"/>
          <p:cNvSpPr txBox="1"/>
          <p:nvPr/>
        </p:nvSpPr>
        <p:spPr>
          <a:xfrm>
            <a:off x="3744191" y="5634849"/>
            <a:ext cx="914400" cy="253916"/>
          </a:xfrm>
          <a:prstGeom prst="rect">
            <a:avLst/>
          </a:prstGeom>
          <a:solidFill>
            <a:schemeClr val="accent1">
              <a:lumMod val="20000"/>
              <a:lumOff val="80000"/>
            </a:schemeClr>
          </a:solidFill>
        </p:spPr>
        <p:txBody>
          <a:bodyPr wrap="square" rtlCol="0">
            <a:spAutoFit/>
          </a:bodyPr>
          <a:lstStyle/>
          <a:p>
            <a:r>
              <a:rPr lang="en-US" sz="1050" b="1" dirty="0" smtClean="0"/>
              <a:t>11/12/2015</a:t>
            </a:r>
            <a:endParaRPr lang="en-US" sz="105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a:t>Topic #1</a:t>
            </a:r>
            <a:r>
              <a:rPr lang="en-US" dirty="0"/>
              <a:t> – Data </a:t>
            </a:r>
            <a:r>
              <a:rPr lang="en-US" dirty="0" smtClean="0"/>
              <a:t>Revision and Re-Submission </a:t>
            </a:r>
            <a:endParaRPr lang="en-US" dirty="0"/>
          </a:p>
        </p:txBody>
      </p:sp>
      <p:sp>
        <p:nvSpPr>
          <p:cNvPr id="3" name="Content Placeholder 2"/>
          <p:cNvSpPr>
            <a:spLocks noGrp="1"/>
          </p:cNvSpPr>
          <p:nvPr>
            <p:ph idx="1"/>
          </p:nvPr>
        </p:nvSpPr>
        <p:spPr>
          <a:xfrm>
            <a:off x="457200" y="1180888"/>
            <a:ext cx="8229600" cy="4525963"/>
          </a:xfrm>
        </p:spPr>
        <p:txBody>
          <a:bodyPr/>
          <a:lstStyle/>
          <a:p>
            <a:r>
              <a:rPr lang="en-US" sz="2800" b="1" dirty="0"/>
              <a:t>Summary of Data </a:t>
            </a:r>
            <a:r>
              <a:rPr lang="en-US" sz="2800" b="1" dirty="0" smtClean="0"/>
              <a:t>Revision and Re-Submission Process:</a:t>
            </a:r>
            <a:endParaRPr lang="en-US" sz="2800" b="1" dirty="0"/>
          </a:p>
          <a:p>
            <a:pPr marL="914400" lvl="1" indent="-514350">
              <a:buFont typeface="+mj-lt"/>
              <a:buAutoNum type="arabicPeriod"/>
            </a:pPr>
            <a:r>
              <a:rPr lang="en-US" sz="2400" dirty="0"/>
              <a:t>Navigate to the FY 2015 Household Report Form in OLDC.</a:t>
            </a:r>
          </a:p>
          <a:p>
            <a:pPr marL="914400" lvl="1" indent="-514350">
              <a:buFont typeface="+mj-lt"/>
              <a:buAutoNum type="arabicPeriod"/>
            </a:pPr>
            <a:r>
              <a:rPr lang="en-US" sz="2400" dirty="0"/>
              <a:t>Select </a:t>
            </a:r>
            <a:r>
              <a:rPr lang="en-US" sz="2400" dirty="0" smtClean="0"/>
              <a:t>“</a:t>
            </a:r>
            <a:r>
              <a:rPr lang="en-US" sz="2400" b="1" dirty="0" smtClean="0"/>
              <a:t>View/Print/Status/Approve </a:t>
            </a:r>
            <a:r>
              <a:rPr lang="en-US" sz="2400" b="1" dirty="0"/>
              <a:t>Report</a:t>
            </a:r>
            <a:r>
              <a:rPr lang="en-US" sz="2400" dirty="0"/>
              <a:t>” </a:t>
            </a:r>
            <a:r>
              <a:rPr lang="en-US" sz="2400" dirty="0" smtClean="0"/>
              <a:t>to view the </a:t>
            </a:r>
            <a:r>
              <a:rPr lang="en-US" sz="2400" dirty="0"/>
              <a:t>FY 2015 Household Report Form</a:t>
            </a:r>
            <a:r>
              <a:rPr lang="en-US" sz="2400" dirty="0" smtClean="0"/>
              <a:t> </a:t>
            </a:r>
            <a:r>
              <a:rPr lang="en-US" sz="2400" dirty="0"/>
              <a:t>“Report Form Status” </a:t>
            </a:r>
            <a:r>
              <a:rPr lang="en-US" sz="2400" dirty="0" smtClean="0"/>
              <a:t>page</a:t>
            </a:r>
          </a:p>
          <a:p>
            <a:pPr marL="914400" lvl="1" indent="-514350">
              <a:buFont typeface="+mj-lt"/>
              <a:buAutoNum type="arabicPeriod"/>
            </a:pPr>
            <a:r>
              <a:rPr lang="en-US" sz="2400" dirty="0" smtClean="0"/>
              <a:t>Click </a:t>
            </a:r>
            <a:r>
              <a:rPr lang="en-US" sz="2400" dirty="0"/>
              <a:t>“Un-submit </a:t>
            </a:r>
            <a:r>
              <a:rPr lang="en-US" sz="2400" dirty="0" smtClean="0"/>
              <a:t>Report”</a:t>
            </a:r>
          </a:p>
          <a:p>
            <a:pPr marL="914400" lvl="1" indent="-514350">
              <a:buFont typeface="+mj-lt"/>
              <a:buAutoNum type="arabicPeriod"/>
            </a:pPr>
            <a:r>
              <a:rPr lang="en-US" sz="2400" dirty="0" smtClean="0"/>
              <a:t>Click </a:t>
            </a:r>
            <a:r>
              <a:rPr lang="en-US" sz="2400" dirty="0"/>
              <a:t>“Edit </a:t>
            </a:r>
            <a:r>
              <a:rPr lang="en-US" sz="2400" dirty="0" smtClean="0"/>
              <a:t>Original”</a:t>
            </a:r>
          </a:p>
          <a:p>
            <a:pPr marL="914400" lvl="1" indent="-514350">
              <a:buFont typeface="+mj-lt"/>
              <a:buAutoNum type="arabicPeriod"/>
            </a:pPr>
            <a:r>
              <a:rPr lang="en-US" sz="2400" dirty="0" smtClean="0"/>
              <a:t>Click </a:t>
            </a:r>
            <a:r>
              <a:rPr lang="en-US" sz="2400" dirty="0"/>
              <a:t>“</a:t>
            </a:r>
            <a:r>
              <a:rPr lang="en-US" sz="2400" dirty="0" smtClean="0"/>
              <a:t>Uncertify”</a:t>
            </a:r>
          </a:p>
          <a:p>
            <a:pPr marL="914400" lvl="1" indent="-514350">
              <a:buFont typeface="+mj-lt"/>
              <a:buAutoNum type="arabicPeriod"/>
            </a:pPr>
            <a:r>
              <a:rPr lang="en-US" sz="2400" dirty="0" smtClean="0"/>
              <a:t>Edit and Re-submit FY 2015 Household Report</a:t>
            </a:r>
          </a:p>
          <a:p>
            <a:pPr marL="1257300" lvl="2" indent="-457200">
              <a:buFont typeface="Courier New" panose="02070309020205020404" pitchFamily="49" charset="0"/>
              <a:buChar char="o"/>
            </a:pPr>
            <a:r>
              <a:rPr lang="en-US" sz="2000" dirty="0" smtClean="0"/>
              <a:t>Re-submit form using submission protocol outlined in previous slides.</a:t>
            </a:r>
            <a:endParaRPr lang="en-US" sz="2000" dirty="0"/>
          </a:p>
          <a:p>
            <a:pPr marL="400050" lvl="1" indent="0">
              <a:buNone/>
            </a:pPr>
            <a:endParaRPr lang="en-US" dirty="0"/>
          </a:p>
        </p:txBody>
      </p:sp>
      <p:sp>
        <p:nvSpPr>
          <p:cNvPr id="4" name="Rounded Rectangle 3"/>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5"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1A7B3B0-7235-4A2F-884F-90210A0A1F3A}" type="slidenum">
              <a:rPr lang="en-US" sz="1200" noProof="0">
                <a:solidFill>
                  <a:schemeClr val="tx1">
                    <a:tint val="75000"/>
                  </a:schemeClr>
                </a:solidFill>
                <a:latin typeface="+mn-lt"/>
              </a:rPr>
              <a:t>21</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22205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ln w="28575"/>
        </p:spPr>
        <p:txBody>
          <a:bodyPr>
            <a:normAutofit fontScale="90000"/>
          </a:bodyPr>
          <a:lstStyle/>
          <a:p>
            <a:pPr>
              <a:defRPr/>
            </a:pPr>
            <a:r>
              <a:rPr lang="en-US" b="1" dirty="0"/>
              <a:t>Topic #1</a:t>
            </a:r>
            <a:r>
              <a:rPr lang="en-US" dirty="0"/>
              <a:t> – Data Submission and Review Procedures</a:t>
            </a:r>
            <a:endParaRPr lang="en-US" dirty="0" smtClean="0"/>
          </a:p>
        </p:txBody>
      </p:sp>
      <p:grpSp>
        <p:nvGrpSpPr>
          <p:cNvPr id="2" name="Group 15" descr="Steps for Submitting and Unsubmitting a form: Save - Validate - Certify - Submit or UnSubmit - UnCertify - ReValidate - ReCertify - ReSubmit."/>
          <p:cNvGrpSpPr>
            <a:grpSpLocks/>
          </p:cNvGrpSpPr>
          <p:nvPr/>
        </p:nvGrpSpPr>
        <p:grpSpPr bwMode="auto">
          <a:xfrm>
            <a:off x="152400" y="1481696"/>
            <a:ext cx="8610599" cy="4123896"/>
            <a:chOff x="-174407" y="1672521"/>
            <a:chExt cx="9117105" cy="3603619"/>
          </a:xfrm>
        </p:grpSpPr>
        <p:sp>
          <p:nvSpPr>
            <p:cNvPr id="7" name="Rectangle 3"/>
            <p:cNvSpPr>
              <a:spLocks noChangeArrowheads="1"/>
            </p:cNvSpPr>
            <p:nvPr/>
          </p:nvSpPr>
          <p:spPr bwMode="auto">
            <a:xfrm>
              <a:off x="-144933" y="4742740"/>
              <a:ext cx="4327374" cy="533400"/>
            </a:xfrm>
            <a:prstGeom prst="rect">
              <a:avLst/>
            </a:prstGeom>
            <a:noFill/>
            <a:ln w="38100" cmpd="dbl">
              <a:solidFill>
                <a:schemeClr val="tx1"/>
              </a:solidFill>
              <a:miter lim="800000"/>
              <a:headEnd/>
              <a:tailEnd/>
            </a:ln>
          </p:spPr>
          <p:txBody>
            <a:bodyPr wrap="none" anchor="ctr"/>
            <a:lstStyle/>
            <a:p>
              <a:pPr algn="ctr" eaLnBrk="0" hangingPunct="0"/>
              <a:r>
                <a:rPr lang="en-US" sz="2400" b="1" dirty="0">
                  <a:latin typeface="Times New Roman" pitchFamily="18" charset="0"/>
                </a:rPr>
                <a:t>Save</a:t>
              </a:r>
              <a:r>
                <a:rPr lang="en-US" sz="2400" b="0" dirty="0">
                  <a:latin typeface="Times New Roman" pitchFamily="18" charset="0"/>
                </a:rPr>
                <a:t>  - retains information</a:t>
              </a:r>
            </a:p>
          </p:txBody>
        </p:sp>
        <p:sp>
          <p:nvSpPr>
            <p:cNvPr id="9" name="Rectangle 4"/>
            <p:cNvSpPr>
              <a:spLocks noChangeArrowheads="1"/>
            </p:cNvSpPr>
            <p:nvPr/>
          </p:nvSpPr>
          <p:spPr bwMode="auto">
            <a:xfrm>
              <a:off x="709954" y="3625173"/>
              <a:ext cx="5334000" cy="762000"/>
            </a:xfrm>
            <a:prstGeom prst="rect">
              <a:avLst/>
            </a:prstGeom>
            <a:noFill/>
            <a:ln w="38100" cmpd="dbl">
              <a:solidFill>
                <a:schemeClr val="tx1"/>
              </a:solidFill>
              <a:miter lim="800000"/>
              <a:headEnd/>
              <a:tailEnd/>
            </a:ln>
          </p:spPr>
          <p:txBody>
            <a:bodyPr anchor="ctr"/>
            <a:lstStyle/>
            <a:p>
              <a:pPr eaLnBrk="0" hangingPunct="0"/>
              <a:r>
                <a:rPr lang="en-US" sz="2400" b="1" dirty="0">
                  <a:latin typeface="Times New Roman" pitchFamily="18" charset="0"/>
                </a:rPr>
                <a:t>Validate</a:t>
              </a:r>
              <a:r>
                <a:rPr lang="en-US" sz="2400" b="0" dirty="0">
                  <a:latin typeface="Times New Roman" pitchFamily="18" charset="0"/>
                </a:rPr>
                <a:t> </a:t>
              </a:r>
              <a:r>
                <a:rPr lang="en-US" sz="2400" b="0" dirty="0" smtClean="0">
                  <a:latin typeface="Times New Roman" pitchFamily="18" charset="0"/>
                </a:rPr>
                <a:t>– runs validation checks and updates automatic sums; </a:t>
              </a:r>
              <a:r>
                <a:rPr lang="en-US" sz="2400" b="0" dirty="0">
                  <a:latin typeface="Times New Roman" pitchFamily="18" charset="0"/>
                </a:rPr>
                <a:t>saves data</a:t>
              </a:r>
            </a:p>
          </p:txBody>
        </p:sp>
        <p:sp>
          <p:nvSpPr>
            <p:cNvPr id="10" name="Rectangle 5"/>
            <p:cNvSpPr>
              <a:spLocks noChangeArrowheads="1"/>
            </p:cNvSpPr>
            <p:nvPr/>
          </p:nvSpPr>
          <p:spPr bwMode="auto">
            <a:xfrm>
              <a:off x="1587677" y="2651643"/>
              <a:ext cx="5410200" cy="533400"/>
            </a:xfrm>
            <a:prstGeom prst="rect">
              <a:avLst/>
            </a:prstGeom>
            <a:noFill/>
            <a:ln w="38100" cmpd="dbl">
              <a:solidFill>
                <a:schemeClr val="tx1"/>
              </a:solidFill>
              <a:miter lim="800000"/>
              <a:headEnd/>
              <a:tailEnd/>
            </a:ln>
          </p:spPr>
          <p:txBody>
            <a:bodyPr wrap="none" anchor="ctr"/>
            <a:lstStyle/>
            <a:p>
              <a:pPr algn="ctr" eaLnBrk="0" hangingPunct="0"/>
              <a:r>
                <a:rPr lang="en-US" sz="2400" b="1" dirty="0">
                  <a:latin typeface="Times New Roman" pitchFamily="18" charset="0"/>
                </a:rPr>
                <a:t>Certify</a:t>
              </a:r>
              <a:r>
                <a:rPr lang="en-US" sz="2400" b="0" dirty="0">
                  <a:latin typeface="Times New Roman" pitchFamily="18" charset="0"/>
                </a:rPr>
                <a:t> </a:t>
              </a:r>
              <a:r>
                <a:rPr lang="en-US" sz="2400" b="0" dirty="0" smtClean="0">
                  <a:latin typeface="Times New Roman" pitchFamily="18" charset="0"/>
                </a:rPr>
                <a:t>– applies </a:t>
              </a:r>
              <a:r>
                <a:rPr lang="en-US" sz="2400" b="0" dirty="0">
                  <a:latin typeface="Times New Roman" pitchFamily="18" charset="0"/>
                </a:rPr>
                <a:t>electronic signature</a:t>
              </a:r>
            </a:p>
          </p:txBody>
        </p:sp>
        <p:sp>
          <p:nvSpPr>
            <p:cNvPr id="11" name="Rectangle 6"/>
            <p:cNvSpPr>
              <a:spLocks noChangeArrowheads="1"/>
            </p:cNvSpPr>
            <p:nvPr/>
          </p:nvSpPr>
          <p:spPr bwMode="auto">
            <a:xfrm>
              <a:off x="2522553" y="1672521"/>
              <a:ext cx="5624108" cy="533400"/>
            </a:xfrm>
            <a:prstGeom prst="rect">
              <a:avLst/>
            </a:prstGeom>
            <a:noFill/>
            <a:ln w="38100" cmpd="dbl">
              <a:solidFill>
                <a:schemeClr val="tx1"/>
              </a:solidFill>
              <a:miter lim="800000"/>
              <a:headEnd/>
              <a:tailEnd/>
            </a:ln>
          </p:spPr>
          <p:txBody>
            <a:bodyPr wrap="none" anchor="ctr"/>
            <a:lstStyle/>
            <a:p>
              <a:pPr algn="ctr" eaLnBrk="0" hangingPunct="0"/>
              <a:r>
                <a:rPr lang="en-US" sz="2400" dirty="0">
                  <a:latin typeface="Times New Roman" pitchFamily="18" charset="0"/>
                </a:rPr>
                <a:t> </a:t>
              </a:r>
              <a:r>
                <a:rPr lang="en-US" sz="2400" b="1" dirty="0">
                  <a:latin typeface="Times New Roman" pitchFamily="18" charset="0"/>
                </a:rPr>
                <a:t>Submit</a:t>
              </a:r>
              <a:r>
                <a:rPr lang="en-US" sz="2400" b="0" dirty="0">
                  <a:latin typeface="Times New Roman" pitchFamily="18" charset="0"/>
                </a:rPr>
                <a:t> </a:t>
              </a:r>
              <a:r>
                <a:rPr lang="en-US" sz="2400" b="0" dirty="0" smtClean="0">
                  <a:latin typeface="Times New Roman" pitchFamily="18" charset="0"/>
                </a:rPr>
                <a:t>– official </a:t>
              </a:r>
              <a:r>
                <a:rPr lang="en-US" sz="2400" b="0" dirty="0">
                  <a:latin typeface="Times New Roman" pitchFamily="18" charset="0"/>
                </a:rPr>
                <a:t>submission </a:t>
              </a:r>
              <a:r>
                <a:rPr lang="en-US" sz="2400" b="0" dirty="0">
                  <a:latin typeface="Times New Roman" pitchFamily="18" charset="0"/>
                  <a:cs typeface="Times New Roman" pitchFamily="18" charset="0"/>
                </a:rPr>
                <a:t>to </a:t>
              </a:r>
              <a:r>
                <a:rPr lang="en-US" sz="2400" b="0" dirty="0" smtClean="0">
                  <a:latin typeface="Times New Roman" pitchFamily="18" charset="0"/>
                  <a:cs typeface="Times New Roman" pitchFamily="18" charset="0"/>
                </a:rPr>
                <a:t>ACF</a:t>
              </a:r>
              <a:endParaRPr lang="en-US" sz="2400" b="0" dirty="0">
                <a:latin typeface="Times New Roman" pitchFamily="18" charset="0"/>
                <a:cs typeface="Times New Roman" pitchFamily="18" charset="0"/>
              </a:endParaRPr>
            </a:p>
          </p:txBody>
        </p:sp>
        <p:sp>
          <p:nvSpPr>
            <p:cNvPr id="12" name="AutoShape 7"/>
            <p:cNvSpPr>
              <a:spLocks noChangeArrowheads="1"/>
            </p:cNvSpPr>
            <p:nvPr/>
          </p:nvSpPr>
          <p:spPr bwMode="auto">
            <a:xfrm>
              <a:off x="-144934" y="3741338"/>
              <a:ext cx="802872" cy="838200"/>
            </a:xfrm>
            <a:custGeom>
              <a:avLst/>
              <a:gdLst>
                <a:gd name="T0" fmla="*/ 340014324 w 21600"/>
                <a:gd name="T1" fmla="*/ 0 h 21600"/>
                <a:gd name="T2" fmla="*/ 340014324 w 21600"/>
                <a:gd name="T3" fmla="*/ 710466445 h 21600"/>
                <a:gd name="T4" fmla="*/ 72763664 w 21600"/>
                <a:gd name="T5" fmla="*/ 1262220398 h 21600"/>
                <a:gd name="T6" fmla="*/ 485542386 w 21600"/>
                <a:gd name="T7" fmla="*/ 355233223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9999"/>
            </a:solidFill>
            <a:ln w="9525">
              <a:solidFill>
                <a:srgbClr val="3333CC"/>
              </a:solidFill>
              <a:miter lim="800000"/>
              <a:headEnd/>
              <a:tailEnd/>
            </a:ln>
          </p:spPr>
          <p:txBody>
            <a:bodyPr wrap="none" anchor="ctr"/>
            <a:lstStyle/>
            <a:p>
              <a:endParaRPr lang="en-US" dirty="0"/>
            </a:p>
          </p:txBody>
        </p:sp>
        <p:sp>
          <p:nvSpPr>
            <p:cNvPr id="13" name="AutoShape 8"/>
            <p:cNvSpPr>
              <a:spLocks noChangeArrowheads="1"/>
            </p:cNvSpPr>
            <p:nvPr/>
          </p:nvSpPr>
          <p:spPr bwMode="auto">
            <a:xfrm>
              <a:off x="709954" y="2685698"/>
              <a:ext cx="824348" cy="838200"/>
            </a:xfrm>
            <a:custGeom>
              <a:avLst/>
              <a:gdLst>
                <a:gd name="T0" fmla="*/ 340014324 w 21600"/>
                <a:gd name="T1" fmla="*/ 0 h 21600"/>
                <a:gd name="T2" fmla="*/ 340014324 w 21600"/>
                <a:gd name="T3" fmla="*/ 710466445 h 21600"/>
                <a:gd name="T4" fmla="*/ 72763664 w 21600"/>
                <a:gd name="T5" fmla="*/ 1262220398 h 21600"/>
                <a:gd name="T6" fmla="*/ 485542386 w 21600"/>
                <a:gd name="T7" fmla="*/ 355233223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9999"/>
            </a:solidFill>
            <a:ln w="9525">
              <a:solidFill>
                <a:srgbClr val="3333CC"/>
              </a:solidFill>
              <a:miter lim="800000"/>
              <a:headEnd/>
              <a:tailEnd/>
            </a:ln>
          </p:spPr>
          <p:txBody>
            <a:bodyPr wrap="none" anchor="ctr"/>
            <a:lstStyle/>
            <a:p>
              <a:endParaRPr lang="en-US" dirty="0"/>
            </a:p>
          </p:txBody>
        </p:sp>
        <p:sp>
          <p:nvSpPr>
            <p:cNvPr id="15" name="AutoShape 10"/>
            <p:cNvSpPr>
              <a:spLocks noChangeArrowheads="1"/>
            </p:cNvSpPr>
            <p:nvPr/>
          </p:nvSpPr>
          <p:spPr bwMode="auto">
            <a:xfrm rot="7080498">
              <a:off x="7093311" y="2179413"/>
              <a:ext cx="838200" cy="916164"/>
            </a:xfrm>
            <a:custGeom>
              <a:avLst/>
              <a:gdLst>
                <a:gd name="T0" fmla="*/ 631051525 w 21600"/>
                <a:gd name="T1" fmla="*/ 0 h 21600"/>
                <a:gd name="T2" fmla="*/ 157777627 w 21600"/>
                <a:gd name="T3" fmla="*/ 162637799 h 21600"/>
                <a:gd name="T4" fmla="*/ 631051525 w 21600"/>
                <a:gd name="T5" fmla="*/ 81318900 h 21600"/>
                <a:gd name="T6" fmla="*/ 1419997832 w 21600"/>
                <a:gd name="T7" fmla="*/ 162637799 h 21600"/>
                <a:gd name="T8" fmla="*/ 1104443275 w 21600"/>
                <a:gd name="T9" fmla="*/ 243956625 h 21600"/>
                <a:gd name="T10" fmla="*/ 788887788 w 21600"/>
                <a:gd name="T11" fmla="*/ 16263779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669900"/>
            </a:solidFill>
            <a:ln w="9525">
              <a:solidFill>
                <a:srgbClr val="008000"/>
              </a:solidFill>
              <a:miter lim="800000"/>
              <a:headEnd/>
              <a:tailEnd/>
            </a:ln>
          </p:spPr>
          <p:txBody>
            <a:bodyPr wrap="none" anchor="ctr"/>
            <a:lstStyle/>
            <a:p>
              <a:endParaRPr lang="en-US" dirty="0"/>
            </a:p>
          </p:txBody>
        </p:sp>
        <p:sp>
          <p:nvSpPr>
            <p:cNvPr id="17" name="Rectangle 12"/>
            <p:cNvSpPr>
              <a:spLocks noChangeArrowheads="1"/>
            </p:cNvSpPr>
            <p:nvPr/>
          </p:nvSpPr>
          <p:spPr bwMode="auto">
            <a:xfrm>
              <a:off x="-174407" y="1801499"/>
              <a:ext cx="1465325" cy="680844"/>
            </a:xfrm>
            <a:prstGeom prst="rect">
              <a:avLst/>
            </a:prstGeom>
            <a:solidFill>
              <a:srgbClr val="FFFF99"/>
            </a:solidFill>
            <a:ln w="28575">
              <a:solidFill>
                <a:srgbClr val="3333CC"/>
              </a:solidFill>
              <a:miter lim="800000"/>
              <a:headEnd/>
              <a:tailEnd/>
            </a:ln>
          </p:spPr>
          <p:txBody>
            <a:bodyPr wrap="none" anchor="ctr"/>
            <a:lstStyle/>
            <a:p>
              <a:pPr algn="ctr" eaLnBrk="0" hangingPunct="0"/>
              <a:r>
                <a:rPr lang="en-US" b="0" dirty="0">
                  <a:solidFill>
                    <a:srgbClr val="3333CC"/>
                  </a:solidFill>
                </a:rPr>
                <a:t>Form goes </a:t>
              </a:r>
              <a:endParaRPr lang="en-US" b="0" dirty="0" smtClean="0">
                <a:solidFill>
                  <a:srgbClr val="3333CC"/>
                </a:solidFill>
              </a:endParaRPr>
            </a:p>
            <a:p>
              <a:pPr algn="ctr" eaLnBrk="0" hangingPunct="0"/>
              <a:r>
                <a:rPr lang="en-US" b="0" dirty="0" smtClean="0">
                  <a:solidFill>
                    <a:srgbClr val="3333CC"/>
                  </a:solidFill>
                </a:rPr>
                <a:t>forward</a:t>
              </a:r>
              <a:endParaRPr lang="en-US" sz="2400" b="0" dirty="0">
                <a:latin typeface="Times New Roman" pitchFamily="18" charset="0"/>
              </a:endParaRPr>
            </a:p>
          </p:txBody>
        </p:sp>
        <p:sp>
          <p:nvSpPr>
            <p:cNvPr id="18" name="Rectangle 13"/>
            <p:cNvSpPr>
              <a:spLocks noChangeArrowheads="1"/>
            </p:cNvSpPr>
            <p:nvPr/>
          </p:nvSpPr>
          <p:spPr bwMode="auto">
            <a:xfrm>
              <a:off x="7366323" y="3216924"/>
              <a:ext cx="1576375" cy="756505"/>
            </a:xfrm>
            <a:prstGeom prst="rect">
              <a:avLst/>
            </a:prstGeom>
            <a:solidFill>
              <a:srgbClr val="FFFF99"/>
            </a:solidFill>
            <a:ln w="28575">
              <a:solidFill>
                <a:srgbClr val="008000"/>
              </a:solidFill>
              <a:miter lim="800000"/>
              <a:headEnd/>
              <a:tailEnd/>
            </a:ln>
          </p:spPr>
          <p:txBody>
            <a:bodyPr wrap="none" anchor="ctr"/>
            <a:lstStyle/>
            <a:p>
              <a:pPr algn="ctr" eaLnBrk="0" hangingPunct="0"/>
              <a:r>
                <a:rPr lang="en-US" b="0" dirty="0">
                  <a:solidFill>
                    <a:srgbClr val="008000"/>
                  </a:solidFill>
                </a:rPr>
                <a:t>Form needs </a:t>
              </a:r>
              <a:endParaRPr lang="en-US" b="0" dirty="0" smtClean="0">
                <a:solidFill>
                  <a:srgbClr val="008000"/>
                </a:solidFill>
              </a:endParaRPr>
            </a:p>
            <a:p>
              <a:pPr algn="ctr" eaLnBrk="0" hangingPunct="0"/>
              <a:r>
                <a:rPr lang="en-US" b="0" dirty="0" smtClean="0">
                  <a:solidFill>
                    <a:srgbClr val="008000"/>
                  </a:solidFill>
                </a:rPr>
                <a:t>editing</a:t>
              </a:r>
              <a:endParaRPr lang="en-US" sz="2400" b="0" dirty="0">
                <a:latin typeface="Times New Roman" pitchFamily="18" charset="0"/>
              </a:endParaRPr>
            </a:p>
          </p:txBody>
        </p:sp>
      </p:grpSp>
      <p:sp>
        <p:nvSpPr>
          <p:cNvPr id="20"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ACE2A54-0AF1-4ACD-8483-BA181F8101F4}" type="slidenum">
              <a:rPr lang="en-US" sz="1200">
                <a:solidFill>
                  <a:schemeClr val="tx1">
                    <a:tint val="75000"/>
                  </a:schemeClr>
                </a:solidFill>
                <a:latin typeface="+mn-lt"/>
              </a:rPr>
              <a:t>22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9" name="AutoShape 8"/>
          <p:cNvSpPr>
            <a:spLocks noChangeArrowheads="1"/>
          </p:cNvSpPr>
          <p:nvPr/>
        </p:nvSpPr>
        <p:spPr bwMode="auto">
          <a:xfrm>
            <a:off x="1808338" y="1512477"/>
            <a:ext cx="778551" cy="959216"/>
          </a:xfrm>
          <a:custGeom>
            <a:avLst/>
            <a:gdLst>
              <a:gd name="T0" fmla="*/ 340014324 w 21600"/>
              <a:gd name="T1" fmla="*/ 0 h 21600"/>
              <a:gd name="T2" fmla="*/ 340014324 w 21600"/>
              <a:gd name="T3" fmla="*/ 710466445 h 21600"/>
              <a:gd name="T4" fmla="*/ 72763664 w 21600"/>
              <a:gd name="T5" fmla="*/ 1262220398 h 21600"/>
              <a:gd name="T6" fmla="*/ 485542386 w 21600"/>
              <a:gd name="T7" fmla="*/ 355233223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9999"/>
          </a:solidFill>
          <a:ln w="9525">
            <a:solidFill>
              <a:srgbClr val="3333CC"/>
            </a:solidFill>
            <a:miter lim="800000"/>
            <a:headEnd/>
            <a:tailEnd/>
          </a:ln>
        </p:spPr>
        <p:txBody>
          <a:bodyPr wrap="none" anchor="ctr"/>
          <a:lstStyle/>
          <a:p>
            <a:endParaRPr lang="en-US" dirty="0"/>
          </a:p>
        </p:txBody>
      </p:sp>
      <p:sp>
        <p:nvSpPr>
          <p:cNvPr id="21" name="AutoShape 10"/>
          <p:cNvSpPr>
            <a:spLocks noChangeArrowheads="1"/>
          </p:cNvSpPr>
          <p:nvPr/>
        </p:nvSpPr>
        <p:spPr bwMode="auto">
          <a:xfrm rot="7080498">
            <a:off x="6077329" y="3363818"/>
            <a:ext cx="959216" cy="865266"/>
          </a:xfrm>
          <a:custGeom>
            <a:avLst/>
            <a:gdLst>
              <a:gd name="T0" fmla="*/ 631051525 w 21600"/>
              <a:gd name="T1" fmla="*/ 0 h 21600"/>
              <a:gd name="T2" fmla="*/ 157777627 w 21600"/>
              <a:gd name="T3" fmla="*/ 162637799 h 21600"/>
              <a:gd name="T4" fmla="*/ 631051525 w 21600"/>
              <a:gd name="T5" fmla="*/ 81318900 h 21600"/>
              <a:gd name="T6" fmla="*/ 1419997832 w 21600"/>
              <a:gd name="T7" fmla="*/ 162637799 h 21600"/>
              <a:gd name="T8" fmla="*/ 1104443275 w 21600"/>
              <a:gd name="T9" fmla="*/ 243956625 h 21600"/>
              <a:gd name="T10" fmla="*/ 788887788 w 21600"/>
              <a:gd name="T11" fmla="*/ 16263779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669900"/>
          </a:solidFill>
          <a:ln w="9525">
            <a:solidFill>
              <a:srgbClr val="008000"/>
            </a:solidFill>
            <a:miter lim="800000"/>
            <a:headEnd/>
            <a:tailEnd/>
          </a:ln>
        </p:spPr>
        <p:txBody>
          <a:bodyPr wrap="none" anchor="ctr"/>
          <a:lstStyle/>
          <a:p>
            <a:endParaRPr lang="en-US" dirty="0"/>
          </a:p>
        </p:txBody>
      </p:sp>
      <p:sp>
        <p:nvSpPr>
          <p:cNvPr id="16" name="Rounded Rectangle 15"/>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Tree>
    <p:extLst>
      <p:ext uri="{BB962C8B-B14F-4D97-AF65-F5344CB8AC3E}">
        <p14:creationId xmlns:p14="http://schemas.microsoft.com/office/powerpoint/2010/main" val="259959723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a:t>Topic #1</a:t>
            </a:r>
            <a:r>
              <a:rPr lang="en-US" dirty="0"/>
              <a:t> </a:t>
            </a:r>
            <a:r>
              <a:rPr lang="en-US" dirty="0" smtClean="0"/>
              <a:t>– Summary</a:t>
            </a:r>
            <a:endParaRPr lang="en-US" dirty="0"/>
          </a:p>
        </p:txBody>
      </p:sp>
      <p:sp>
        <p:nvSpPr>
          <p:cNvPr id="3" name="Content Placeholder 2"/>
          <p:cNvSpPr>
            <a:spLocks noGrp="1"/>
          </p:cNvSpPr>
          <p:nvPr>
            <p:ph idx="1"/>
          </p:nvPr>
        </p:nvSpPr>
        <p:spPr>
          <a:xfrm>
            <a:off x="457200" y="1066801"/>
            <a:ext cx="8229600" cy="4869796"/>
          </a:xfrm>
        </p:spPr>
        <p:txBody>
          <a:bodyPr/>
          <a:lstStyle/>
          <a:p>
            <a:pPr>
              <a:spcAft>
                <a:spcPts val="600"/>
              </a:spcAft>
            </a:pPr>
            <a:r>
              <a:rPr lang="en-US" sz="3800" dirty="0"/>
              <a:t>Completing the FY </a:t>
            </a:r>
            <a:r>
              <a:rPr lang="en-US" sz="3800" dirty="0" smtClean="0"/>
              <a:t>2015 </a:t>
            </a:r>
            <a:r>
              <a:rPr lang="en-US" sz="3800" dirty="0"/>
              <a:t>Household Report Form in OLDC</a:t>
            </a:r>
          </a:p>
          <a:p>
            <a:pPr lvl="1"/>
            <a:r>
              <a:rPr lang="en-US" sz="3000" dirty="0" smtClean="0"/>
              <a:t>OLDC Access</a:t>
            </a:r>
          </a:p>
          <a:p>
            <a:pPr lvl="1"/>
            <a:r>
              <a:rPr lang="en-US" sz="3000" dirty="0" smtClean="0"/>
              <a:t>Data </a:t>
            </a:r>
            <a:r>
              <a:rPr lang="en-US" sz="3000" dirty="0"/>
              <a:t>Submission and Review Procedures</a:t>
            </a:r>
          </a:p>
          <a:p>
            <a:pPr lvl="2"/>
            <a:r>
              <a:rPr lang="en-US" sz="2000" dirty="0" smtClean="0"/>
              <a:t>Please </a:t>
            </a:r>
            <a:r>
              <a:rPr lang="en-US" sz="2000" dirty="0"/>
              <a:t>contact your OCS liaison if your FY 2015 Household Report is not available for editing</a:t>
            </a:r>
          </a:p>
          <a:p>
            <a:pPr lvl="2"/>
            <a:endParaRPr lang="en-US" sz="2800" dirty="0"/>
          </a:p>
          <a:p>
            <a:pPr lvl="1"/>
            <a:endParaRPr lang="en-US" sz="3600" dirty="0"/>
          </a:p>
          <a:p>
            <a:endParaRPr lang="en-US" dirty="0"/>
          </a:p>
        </p:txBody>
      </p:sp>
      <p:sp>
        <p:nvSpPr>
          <p:cNvPr id="4" name="Rounded Rectangle 3"/>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Torgerson</a:t>
            </a:r>
            <a:endParaRPr lang="en-US" dirty="0">
              <a:solidFill>
                <a:schemeClr val="tx1"/>
              </a:solidFill>
            </a:endParaRPr>
          </a:p>
        </p:txBody>
      </p:sp>
      <p:sp>
        <p:nvSpPr>
          <p:cNvPr id="5"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910BCF7-F6A3-4510-8D7B-F75FF175DCAC}" type="slidenum">
              <a:rPr lang="en-US" sz="1200">
                <a:solidFill>
                  <a:schemeClr val="tx1">
                    <a:tint val="75000"/>
                  </a:schemeClr>
                </a:solidFill>
                <a:latin typeface="+mn-lt"/>
              </a:rPr>
              <a:t>23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008722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a:t>Topic #1</a:t>
            </a:r>
            <a:r>
              <a:rPr lang="en-US" dirty="0"/>
              <a:t> </a:t>
            </a:r>
            <a:r>
              <a:rPr lang="en-US" dirty="0" smtClean="0"/>
              <a:t>– Questions</a:t>
            </a:r>
            <a:endParaRPr lang="en-US" dirty="0"/>
          </a:p>
        </p:txBody>
      </p:sp>
      <p:sp>
        <p:nvSpPr>
          <p:cNvPr id="3" name="Content Placeholder 2"/>
          <p:cNvSpPr>
            <a:spLocks noGrp="1"/>
          </p:cNvSpPr>
          <p:nvPr>
            <p:ph idx="1"/>
          </p:nvPr>
        </p:nvSpPr>
        <p:spPr/>
        <p:txBody>
          <a:bodyPr/>
          <a:lstStyle/>
          <a:p>
            <a:pPr marL="0" indent="0" algn="ctr">
              <a:buNone/>
            </a:pPr>
            <a:r>
              <a:rPr lang="en-US" sz="4000" dirty="0"/>
              <a:t>Grantee Questions regarding </a:t>
            </a:r>
            <a:r>
              <a:rPr lang="en-US" sz="4000" dirty="0" smtClean="0"/>
              <a:t>completing </a:t>
            </a:r>
            <a:r>
              <a:rPr lang="en-US" sz="4000" dirty="0"/>
              <a:t>the FY </a:t>
            </a:r>
            <a:r>
              <a:rPr lang="en-US" sz="4000" dirty="0" smtClean="0"/>
              <a:t>2015 </a:t>
            </a:r>
            <a:r>
              <a:rPr lang="en-US" sz="4000" dirty="0"/>
              <a:t>Household Report Form in </a:t>
            </a:r>
            <a:r>
              <a:rPr lang="en-US" sz="4000" dirty="0" smtClean="0"/>
              <a:t>OLDC?</a:t>
            </a:r>
            <a:endParaRPr lang="en-US" sz="4000" dirty="0"/>
          </a:p>
        </p:txBody>
      </p:sp>
      <p:sp>
        <p:nvSpPr>
          <p:cNvPr id="4" name="Rounded Rectangle 3"/>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Torgerson</a:t>
            </a:r>
            <a:endParaRPr lang="en-US" dirty="0">
              <a:solidFill>
                <a:schemeClr val="tx1"/>
              </a:solidFill>
            </a:endParaRPr>
          </a:p>
        </p:txBody>
      </p:sp>
      <p:sp>
        <p:nvSpPr>
          <p:cNvPr id="5"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7BCDB52-B803-4A45-BF7A-5BE2BBB16CC4}" type="slidenum">
              <a:rPr lang="en-US" sz="1200" noProof="0">
                <a:solidFill>
                  <a:schemeClr val="tx1">
                    <a:tint val="75000"/>
                  </a:schemeClr>
                </a:solidFill>
                <a:latin typeface="+mn-lt"/>
              </a:rPr>
              <a:t>24</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434105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err="1"/>
              <a:t>GoToWebinar</a:t>
            </a:r>
            <a:r>
              <a:rPr lang="en-US" dirty="0"/>
              <a:t> – </a:t>
            </a:r>
            <a:r>
              <a:rPr lang="en-US" b="1" dirty="0"/>
              <a:t>Asking a Question</a:t>
            </a:r>
            <a:endParaRPr lang="en-US"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4928" y="1411288"/>
            <a:ext cx="8271872"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C622CF-359C-4661-A839-1845F41C01D2}" type="slidenum">
              <a:rPr lang="en-US" sz="1200">
                <a:solidFill>
                  <a:schemeClr val="tx1">
                    <a:tint val="75000"/>
                  </a:schemeClr>
                </a:solidFill>
                <a:latin typeface="+mn-lt"/>
              </a:rPr>
              <a:t>25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4005773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Topic #2</a:t>
            </a:r>
            <a:endParaRPr lang="en-US" dirty="0"/>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566456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smtClean="0"/>
              <a:t>Topic #2</a:t>
            </a:r>
            <a:endParaRPr lang="en-US" b="1" dirty="0"/>
          </a:p>
        </p:txBody>
      </p:sp>
      <p:sp>
        <p:nvSpPr>
          <p:cNvPr id="3" name="Content Placeholder 2"/>
          <p:cNvSpPr>
            <a:spLocks noGrp="1"/>
          </p:cNvSpPr>
          <p:nvPr>
            <p:ph idx="1"/>
          </p:nvPr>
        </p:nvSpPr>
        <p:spPr/>
        <p:txBody>
          <a:bodyPr/>
          <a:lstStyle/>
          <a:p>
            <a:pPr>
              <a:spcAft>
                <a:spcPts val="1200"/>
              </a:spcAft>
            </a:pPr>
            <a:r>
              <a:rPr lang="en-US" sz="3600" dirty="0"/>
              <a:t>What’s New in the FY </a:t>
            </a:r>
            <a:r>
              <a:rPr lang="en-US" sz="3600" dirty="0" smtClean="0"/>
              <a:t>2015 </a:t>
            </a:r>
            <a:r>
              <a:rPr lang="en-US" sz="3600" dirty="0"/>
              <a:t>Household Report Form in OLDC</a:t>
            </a:r>
            <a:r>
              <a:rPr lang="en-US" sz="3600" dirty="0" smtClean="0"/>
              <a:t>?</a:t>
            </a:r>
          </a:p>
          <a:p>
            <a:pPr lvl="1"/>
            <a:r>
              <a:rPr lang="en-US" sz="2600" dirty="0" smtClean="0"/>
              <a:t>Improvements </a:t>
            </a:r>
            <a:r>
              <a:rPr lang="en-US" sz="2600" dirty="0"/>
              <a:t>in Crisis Benefit Reporting/Alignment with Grantee Survey </a:t>
            </a:r>
            <a:r>
              <a:rPr lang="en-US" sz="2600" dirty="0" smtClean="0"/>
              <a:t>Reporting</a:t>
            </a:r>
          </a:p>
          <a:p>
            <a:pPr lvl="1"/>
            <a:r>
              <a:rPr lang="en-US" sz="2600" dirty="0" smtClean="0"/>
              <a:t>New Nominal </a:t>
            </a:r>
            <a:r>
              <a:rPr lang="en-US" sz="2600" dirty="0"/>
              <a:t>Benefit </a:t>
            </a:r>
            <a:r>
              <a:rPr lang="en-US" sz="2600" dirty="0" smtClean="0"/>
              <a:t>Reporting</a:t>
            </a:r>
          </a:p>
          <a:p>
            <a:pPr lvl="1"/>
            <a:r>
              <a:rPr lang="en-US" sz="2600" dirty="0"/>
              <a:t>Change in the Definition of LIHEAP Assistance </a:t>
            </a:r>
            <a:r>
              <a:rPr lang="en-US" sz="2600" dirty="0" smtClean="0"/>
              <a:t>Benefits</a:t>
            </a:r>
            <a:endParaRPr lang="en-US" sz="2600" dirty="0"/>
          </a:p>
          <a:p>
            <a:pPr lvl="1"/>
            <a:r>
              <a:rPr lang="en-US" sz="2600" dirty="0" smtClean="0"/>
              <a:t>Addition </a:t>
            </a:r>
            <a:r>
              <a:rPr lang="en-US" sz="2600" dirty="0"/>
              <a:t>of LIHEAP Bill Payment Assistance Line Item</a:t>
            </a:r>
          </a:p>
          <a:p>
            <a:endParaRPr lang="en-US" sz="2800" dirty="0"/>
          </a:p>
        </p:txBody>
      </p:sp>
      <p:sp>
        <p:nvSpPr>
          <p:cNvPr id="5" name="Rounded Rectangle 4"/>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Torgerson</a:t>
            </a:r>
            <a:endParaRPr lang="en-US" dirty="0">
              <a:solidFill>
                <a:schemeClr val="tx1"/>
              </a:solidFill>
            </a:endParaRPr>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8940326-9030-4C34-B903-82E77F04E964}" type="slidenum">
              <a:rPr lang="en-US" sz="1200" noProof="0">
                <a:solidFill>
                  <a:schemeClr val="tx1">
                    <a:tint val="75000"/>
                  </a:schemeClr>
                </a:solidFill>
                <a:latin typeface="+mn-lt"/>
              </a:rPr>
              <a:t>27</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672829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FY 2015, several changes have been made to the FY 2015 Household Report Form.</a:t>
            </a:r>
          </a:p>
          <a:p>
            <a:pPr marL="740664" lvl="2">
              <a:buFont typeface="Courier New" panose="02070309020205020404" pitchFamily="49" charset="0"/>
              <a:buChar char="o"/>
            </a:pPr>
            <a:r>
              <a:rPr lang="en-US" dirty="0"/>
              <a:t>Separation of winter and year round crisis </a:t>
            </a:r>
            <a:r>
              <a:rPr lang="en-US" dirty="0" smtClean="0"/>
              <a:t>households</a:t>
            </a:r>
          </a:p>
          <a:p>
            <a:pPr lvl="1">
              <a:buFont typeface="Courier New" panose="02070309020205020404" pitchFamily="49" charset="0"/>
              <a:buChar char="o"/>
            </a:pPr>
            <a:r>
              <a:rPr lang="en-US" sz="2400" dirty="0" smtClean="0"/>
              <a:t>Change </a:t>
            </a:r>
            <a:r>
              <a:rPr lang="en-US" sz="2400" dirty="0"/>
              <a:t>in the definition and reporting of “nominal” benefit households ($50 or less</a:t>
            </a:r>
            <a:r>
              <a:rPr lang="en-US" sz="2400" dirty="0" smtClean="0"/>
              <a:t>)</a:t>
            </a:r>
          </a:p>
          <a:p>
            <a:pPr lvl="1">
              <a:buFont typeface="Courier New" panose="02070309020205020404" pitchFamily="49" charset="0"/>
              <a:buChar char="o"/>
            </a:pPr>
            <a:r>
              <a:rPr lang="en-US" sz="2400" dirty="0"/>
              <a:t>Change in the definition of LIHEAP assistance benefits (greater than $50</a:t>
            </a:r>
            <a:r>
              <a:rPr lang="en-US" sz="2400" dirty="0" smtClean="0"/>
              <a:t>)</a:t>
            </a:r>
            <a:endParaRPr lang="en-US" sz="2400" dirty="0"/>
          </a:p>
          <a:p>
            <a:pPr lvl="1">
              <a:buFont typeface="Courier New" panose="02070309020205020404" pitchFamily="49" charset="0"/>
              <a:buChar char="o"/>
            </a:pPr>
            <a:r>
              <a:rPr lang="en-US" sz="2400" dirty="0" smtClean="0"/>
              <a:t>[OPTIONAL for FY 2015] Reporting of “bill payment assistance” households</a:t>
            </a:r>
          </a:p>
        </p:txBody>
      </p:sp>
      <p:sp>
        <p:nvSpPr>
          <p:cNvPr id="4" name="Rounded Rectangle 3"/>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917E54B-E3AC-4BB3-B58E-8FEAD3E19AF3}" type="slidenum">
              <a:rPr lang="en-US" sz="1200">
                <a:solidFill>
                  <a:schemeClr val="tx1">
                    <a:tint val="75000"/>
                  </a:schemeClr>
                </a:solidFill>
                <a:latin typeface="+mn-lt"/>
              </a:rPr>
              <a:t>28</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Title 1"/>
          <p:cNvSpPr txBox="1">
            <a:spLocks/>
          </p:cNvSpPr>
          <p:nvPr/>
        </p:nvSpPr>
        <p:spPr bwMode="auto">
          <a:xfrm>
            <a:off x="173182" y="152399"/>
            <a:ext cx="8839200" cy="870229"/>
          </a:xfrm>
          <a:prstGeom prst="rect">
            <a:avLst/>
          </a:prstGeom>
          <a:solidFill>
            <a:schemeClr val="tx2">
              <a:lumMod val="40000"/>
              <a:lumOff val="60000"/>
            </a:schemeClr>
          </a:solidFill>
          <a:ln w="28575">
            <a:solidFill>
              <a:srgbClr val="FFC000"/>
            </a:solidFill>
            <a:miter lim="800000"/>
            <a:headEnd/>
            <a:tailEnd/>
          </a:ln>
        </p:spPr>
        <p:txBody>
          <a:bodyPr vert="horz" wrap="square" lIns="91440" tIns="45720" rIns="91440" bIns="45720" numCol="1" anchor="ctr" anchorCtr="0" compatLnSpc="1">
            <a:prstTxWarp prst="textNoShape">
              <a:avLst/>
            </a:prstTxWarp>
            <a:normAutofit fontScale="25000" lnSpcReduction="20000"/>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400" b="1" dirty="0" smtClean="0"/>
          </a:p>
          <a:p>
            <a:r>
              <a:rPr lang="en-US" sz="10400" b="1" dirty="0" smtClean="0"/>
              <a:t>Topic #2: </a:t>
            </a:r>
            <a:r>
              <a:rPr lang="en-US" sz="10400" dirty="0"/>
              <a:t>What’s New in the FY 2015 Household Report Form in OLDC?</a:t>
            </a:r>
          </a:p>
          <a:p>
            <a:endParaRPr lang="en-US" b="1" dirty="0"/>
          </a:p>
        </p:txBody>
      </p:sp>
    </p:spTree>
    <p:extLst>
      <p:ext uri="{BB962C8B-B14F-4D97-AF65-F5344CB8AC3E}">
        <p14:creationId xmlns:p14="http://schemas.microsoft.com/office/powerpoint/2010/main" val="624444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tretch>
            <a:fillRect/>
          </a:stretch>
        </p:blipFill>
        <p:spPr>
          <a:xfrm>
            <a:off x="4495800" y="1676400"/>
            <a:ext cx="4191000" cy="4525962"/>
          </a:xfrm>
          <a:prstGeom prst="rect">
            <a:avLst/>
          </a:prstGeom>
        </p:spPr>
      </p:pic>
      <p:pic>
        <p:nvPicPr>
          <p:cNvPr id="5" name="Picture 4"/>
          <p:cNvPicPr>
            <a:picLocks noChangeAspect="1"/>
          </p:cNvPicPr>
          <p:nvPr/>
        </p:nvPicPr>
        <p:blipFill>
          <a:blip r:embed="rId4" cstate="print"/>
          <a:stretch>
            <a:fillRect/>
          </a:stretch>
        </p:blipFill>
        <p:spPr>
          <a:xfrm>
            <a:off x="114693" y="1657546"/>
            <a:ext cx="4359111" cy="3705225"/>
          </a:xfrm>
          <a:prstGeom prst="rect">
            <a:avLst/>
          </a:prstGeom>
        </p:spPr>
      </p:pic>
      <p:sp>
        <p:nvSpPr>
          <p:cNvPr id="6" name="Title 1"/>
          <p:cNvSpPr>
            <a:spLocks noGrp="1"/>
          </p:cNvSpPr>
          <p:nvPr>
            <p:ph type="title"/>
          </p:nvPr>
        </p:nvSpPr>
        <p:spPr/>
        <p:txBody>
          <a:bodyPr/>
          <a:lstStyle/>
          <a:p>
            <a:r>
              <a:rPr lang="en-US" dirty="0"/>
              <a:t>FY 2014 vs. FY 2015 Household Report Form</a:t>
            </a:r>
          </a:p>
        </p:txBody>
      </p:sp>
      <p:sp>
        <p:nvSpPr>
          <p:cNvPr id="7" name="Rectangle 6"/>
          <p:cNvSpPr/>
          <p:nvPr/>
        </p:nvSpPr>
        <p:spPr>
          <a:xfrm>
            <a:off x="4524080" y="3429000"/>
            <a:ext cx="195292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13082" y="5645395"/>
            <a:ext cx="1963918"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693" y="3410932"/>
            <a:ext cx="2043112"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200400" y="3463318"/>
            <a:ext cx="1150144" cy="200027"/>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0000"/>
              </a:solidFill>
            </a:endParaRPr>
          </a:p>
        </p:txBody>
      </p:sp>
      <p:sp>
        <p:nvSpPr>
          <p:cNvPr id="11" name="Content Placeholder 6"/>
          <p:cNvSpPr txBox="1">
            <a:spLocks/>
          </p:cNvSpPr>
          <p:nvPr/>
        </p:nvSpPr>
        <p:spPr bwMode="auto">
          <a:xfrm>
            <a:off x="1426786" y="1118609"/>
            <a:ext cx="1734924" cy="417512"/>
          </a:xfrm>
          <a:prstGeom prst="rect">
            <a:avLst/>
          </a:prstGeom>
          <a:solidFill>
            <a:schemeClr val="tx2">
              <a:lumMod val="40000"/>
              <a:lumOff val="60000"/>
            </a:schemeClr>
          </a:solidFill>
          <a:ln w="25400" cap="flat" cmpd="sng" algn="ctr">
            <a:solidFill>
              <a:schemeClr val="accent6"/>
            </a:solidFill>
            <a:prstDash val="solid"/>
            <a:miter lim="800000"/>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charset="0"/>
              <a:buNone/>
            </a:pPr>
            <a:r>
              <a:rPr lang="en-US" sz="1600" smtClean="0"/>
              <a:t>FY 2014</a:t>
            </a:r>
            <a:endParaRPr lang="en-US" sz="1600" dirty="0"/>
          </a:p>
        </p:txBody>
      </p:sp>
      <p:sp>
        <p:nvSpPr>
          <p:cNvPr id="12" name="Content Placeholder 6"/>
          <p:cNvSpPr txBox="1">
            <a:spLocks/>
          </p:cNvSpPr>
          <p:nvPr/>
        </p:nvSpPr>
        <p:spPr bwMode="auto">
          <a:xfrm>
            <a:off x="5723838" y="1126465"/>
            <a:ext cx="1734924" cy="417512"/>
          </a:xfrm>
          <a:prstGeom prst="rect">
            <a:avLst/>
          </a:prstGeom>
          <a:solidFill>
            <a:schemeClr val="tx2">
              <a:lumMod val="40000"/>
              <a:lumOff val="60000"/>
            </a:schemeClr>
          </a:solidFill>
          <a:ln w="25400" cap="flat" cmpd="sng" algn="ctr">
            <a:solidFill>
              <a:schemeClr val="accent6"/>
            </a:solidFill>
            <a:prstDash val="solid"/>
            <a:miter lim="800000"/>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charset="0"/>
              <a:buNone/>
            </a:pPr>
            <a:r>
              <a:rPr lang="en-US" sz="1600" dirty="0" smtClean="0"/>
              <a:t>FY 2015</a:t>
            </a:r>
            <a:endParaRPr lang="en-US" sz="1600" dirty="0"/>
          </a:p>
        </p:txBody>
      </p:sp>
      <p:sp>
        <p:nvSpPr>
          <p:cNvPr id="2" name="TextBox 1"/>
          <p:cNvSpPr txBox="1"/>
          <p:nvPr/>
        </p:nvSpPr>
        <p:spPr>
          <a:xfrm>
            <a:off x="6650392" y="5587254"/>
            <a:ext cx="1963918" cy="338554"/>
          </a:xfrm>
          <a:prstGeom prst="rect">
            <a:avLst/>
          </a:prstGeom>
          <a:noFill/>
        </p:spPr>
        <p:txBody>
          <a:bodyPr wrap="square" rtlCol="0">
            <a:spAutoFit/>
          </a:bodyPr>
          <a:lstStyle/>
          <a:p>
            <a:r>
              <a:rPr lang="en-US" sz="1600" b="1" dirty="0" smtClean="0"/>
              <a:t>ALL grantees</a:t>
            </a:r>
            <a:endParaRPr lang="en-US" sz="1600" b="1" dirty="0"/>
          </a:p>
        </p:txBody>
      </p:sp>
      <p:sp>
        <p:nvSpPr>
          <p:cNvPr id="13" name="TextBox 12"/>
          <p:cNvSpPr txBox="1"/>
          <p:nvPr/>
        </p:nvSpPr>
        <p:spPr>
          <a:xfrm>
            <a:off x="6577902" y="5871742"/>
            <a:ext cx="2261298" cy="338554"/>
          </a:xfrm>
          <a:prstGeom prst="rect">
            <a:avLst/>
          </a:prstGeom>
          <a:noFill/>
        </p:spPr>
        <p:txBody>
          <a:bodyPr wrap="square" rtlCol="0">
            <a:spAutoFit/>
          </a:bodyPr>
          <a:lstStyle/>
          <a:p>
            <a:r>
              <a:rPr lang="en-US" sz="1600" b="1" dirty="0" smtClean="0"/>
              <a:t> SPECIFIC* grantees</a:t>
            </a:r>
            <a:endParaRPr lang="en-US" sz="1600" b="1" dirty="0"/>
          </a:p>
        </p:txBody>
      </p:sp>
      <p:sp>
        <p:nvSpPr>
          <p:cNvPr id="14" name="TextBox 13"/>
          <p:cNvSpPr txBox="1"/>
          <p:nvPr/>
        </p:nvSpPr>
        <p:spPr>
          <a:xfrm>
            <a:off x="4428438" y="6334785"/>
            <a:ext cx="4563162" cy="338554"/>
          </a:xfrm>
          <a:prstGeom prst="rect">
            <a:avLst/>
          </a:prstGeom>
          <a:noFill/>
        </p:spPr>
        <p:txBody>
          <a:bodyPr wrap="square" rtlCol="0">
            <a:spAutoFit/>
          </a:bodyPr>
          <a:lstStyle/>
          <a:p>
            <a:r>
              <a:rPr lang="en-US" sz="1600" b="1" dirty="0" smtClean="0"/>
              <a:t> *</a:t>
            </a:r>
            <a:r>
              <a:rPr lang="en-US" sz="1400" dirty="0" smtClean="0"/>
              <a:t>For those grantees (~10) that pay nominal benefits</a:t>
            </a:r>
            <a:endParaRPr lang="en-US" sz="1400" dirty="0"/>
          </a:p>
        </p:txBody>
      </p:sp>
      <p:sp>
        <p:nvSpPr>
          <p:cNvPr id="15"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000E5CF-68C3-42EF-827C-D71F1B05CE39}" type="slidenum">
              <a:rPr lang="en-US" sz="1200">
                <a:solidFill>
                  <a:schemeClr val="tx1">
                    <a:tint val="75000"/>
                  </a:schemeClr>
                </a:solidFill>
                <a:latin typeface="+mn-lt"/>
              </a:rPr>
              <a:t>29</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007851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4350936" y="3237209"/>
            <a:ext cx="46482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800" b="1" dirty="0" smtClean="0"/>
              <a:t>Percent of Poverty Distributions NOT required for:</a:t>
            </a:r>
            <a:endParaRPr lang="en-US" sz="1800" dirty="0" smtClean="0"/>
          </a:p>
          <a:p>
            <a:r>
              <a:rPr lang="en-US" sz="1800" dirty="0" smtClean="0"/>
              <a:t>Any Type of LIHEAP Benefit</a:t>
            </a:r>
          </a:p>
          <a:p>
            <a:r>
              <a:rPr lang="en-US" sz="1800" dirty="0" smtClean="0"/>
              <a:t>Any Type of Bill Payment Assistance</a:t>
            </a:r>
          </a:p>
          <a:p>
            <a:r>
              <a:rPr lang="en-US" sz="1800" dirty="0" smtClean="0"/>
              <a:t>Nominal Benefits</a:t>
            </a:r>
          </a:p>
          <a:p>
            <a:pPr marL="0" indent="0">
              <a:buNone/>
            </a:pPr>
            <a:endParaRPr lang="en-US" sz="1800" b="1" dirty="0" smtClean="0"/>
          </a:p>
          <a:p>
            <a:pPr marL="0" indent="0">
              <a:buFont typeface="Arial" charset="0"/>
              <a:buNone/>
            </a:pPr>
            <a:endParaRPr lang="en-US" sz="2800" b="1" dirty="0" smtClean="0"/>
          </a:p>
          <a:p>
            <a:pPr marL="0" indent="0">
              <a:buFont typeface="Arial" charset="0"/>
              <a:buNone/>
            </a:pPr>
            <a:endParaRPr lang="en-US" sz="1100" b="1" dirty="0" smtClean="0"/>
          </a:p>
          <a:p>
            <a:pPr marL="0" indent="0">
              <a:buFont typeface="Arial" charset="0"/>
              <a:buNone/>
            </a:pPr>
            <a:endParaRPr lang="en-US" sz="1100" b="1" dirty="0" smtClean="0"/>
          </a:p>
          <a:p>
            <a:pPr marL="0" indent="0">
              <a:buFont typeface="Arial" charset="0"/>
              <a:buNone/>
            </a:pPr>
            <a:endParaRPr lang="en-US" sz="1100" b="1" dirty="0" smtClean="0"/>
          </a:p>
        </p:txBody>
      </p:sp>
      <p:sp>
        <p:nvSpPr>
          <p:cNvPr id="2" name="Title 1"/>
          <p:cNvSpPr>
            <a:spLocks noGrp="1"/>
          </p:cNvSpPr>
          <p:nvPr>
            <p:ph type="title"/>
          </p:nvPr>
        </p:nvSpPr>
        <p:spPr>
          <a:ln w="28575"/>
        </p:spPr>
        <p:txBody>
          <a:bodyPr>
            <a:normAutofit/>
          </a:bodyPr>
          <a:lstStyle/>
          <a:p>
            <a:r>
              <a:rPr lang="en-US" dirty="0" smtClean="0"/>
              <a:t>FY </a:t>
            </a:r>
            <a:r>
              <a:rPr lang="en-US" dirty="0"/>
              <a:t>2015 Household Report </a:t>
            </a:r>
            <a:r>
              <a:rPr lang="en-US" dirty="0" smtClean="0"/>
              <a:t>Form: Section II</a:t>
            </a:r>
            <a:endParaRPr lang="en-US" dirty="0"/>
          </a:p>
        </p:txBody>
      </p:sp>
      <p:sp>
        <p:nvSpPr>
          <p:cNvPr id="3" name="Content Placeholder 2"/>
          <p:cNvSpPr>
            <a:spLocks noGrp="1"/>
          </p:cNvSpPr>
          <p:nvPr>
            <p:ph idx="1"/>
          </p:nvPr>
        </p:nvSpPr>
        <p:spPr>
          <a:xfrm>
            <a:off x="381000" y="3222974"/>
            <a:ext cx="3969936" cy="3336925"/>
          </a:xfrm>
        </p:spPr>
        <p:txBody>
          <a:bodyPr/>
          <a:lstStyle/>
          <a:p>
            <a:pPr marL="0" indent="0">
              <a:buNone/>
            </a:pPr>
            <a:r>
              <a:rPr lang="en-US" sz="1800" b="1" dirty="0" smtClean="0"/>
              <a:t>Percent of Poverty Distributions REQUIRED for:</a:t>
            </a:r>
          </a:p>
          <a:p>
            <a:r>
              <a:rPr lang="en-US" sz="1800" dirty="0" smtClean="0"/>
              <a:t>Heating</a:t>
            </a:r>
          </a:p>
          <a:p>
            <a:r>
              <a:rPr lang="en-US" sz="1800" dirty="0" smtClean="0"/>
              <a:t>Cooling</a:t>
            </a:r>
          </a:p>
          <a:p>
            <a:r>
              <a:rPr lang="en-US" sz="1800" dirty="0" smtClean="0"/>
              <a:t>Year Round Crisis</a:t>
            </a:r>
          </a:p>
          <a:p>
            <a:r>
              <a:rPr lang="en-US" sz="1800" dirty="0" smtClean="0"/>
              <a:t>Winter Crisis</a:t>
            </a:r>
          </a:p>
          <a:p>
            <a:r>
              <a:rPr lang="en-US" sz="1800" dirty="0" smtClean="0"/>
              <a:t>Summer Crisis</a:t>
            </a:r>
          </a:p>
          <a:p>
            <a:r>
              <a:rPr lang="en-US" sz="1800" dirty="0"/>
              <a:t>Other Type of Crisis</a:t>
            </a:r>
            <a:endParaRPr lang="en-US" sz="1800" dirty="0" smtClean="0"/>
          </a:p>
          <a:p>
            <a:r>
              <a:rPr lang="en-US" sz="1800" dirty="0" smtClean="0"/>
              <a:t>Equipment Furnace Repair &amp; Replacement</a:t>
            </a:r>
          </a:p>
          <a:p>
            <a:r>
              <a:rPr lang="en-US" sz="1800" dirty="0" smtClean="0"/>
              <a:t>Weatherization</a:t>
            </a:r>
            <a:endParaRPr lang="en-US" sz="1100" dirty="0"/>
          </a:p>
        </p:txBody>
      </p:sp>
      <p:sp>
        <p:nvSpPr>
          <p:cNvPr id="9"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5C3B05A-35EF-4E27-B733-59A93E72FD00}"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4" name="Picture 3"/>
          <p:cNvPicPr>
            <a:picLocks noChangeAspect="1"/>
          </p:cNvPicPr>
          <p:nvPr/>
        </p:nvPicPr>
        <p:blipFill rotWithShape="1">
          <a:blip r:embed="rId3" cstate="print"/>
          <a:srcRect b="53019"/>
          <a:stretch/>
        </p:blipFill>
        <p:spPr>
          <a:xfrm>
            <a:off x="1633400" y="1031009"/>
            <a:ext cx="5877199" cy="2093191"/>
          </a:xfrm>
          <a:prstGeom prst="rect">
            <a:avLst/>
          </a:prstGeom>
        </p:spPr>
      </p:pic>
      <p:sp>
        <p:nvSpPr>
          <p:cNvPr id="10" name="Rounded Rectangle 9"/>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Tree>
    <p:extLst>
      <p:ext uri="{BB962C8B-B14F-4D97-AF65-F5344CB8AC3E}">
        <p14:creationId xmlns:p14="http://schemas.microsoft.com/office/powerpoint/2010/main" val="932798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normAutofit/>
          </a:bodyPr>
          <a:lstStyle/>
          <a:p>
            <a:r>
              <a:rPr lang="en-US" dirty="0" smtClean="0"/>
              <a:t>FY </a:t>
            </a:r>
            <a:r>
              <a:rPr lang="en-US" dirty="0"/>
              <a:t>2015 Household Report </a:t>
            </a:r>
            <a:r>
              <a:rPr lang="en-US" dirty="0" smtClean="0"/>
              <a:t>Form: Section III</a:t>
            </a:r>
            <a:endParaRPr lang="en-US" dirty="0"/>
          </a:p>
        </p:txBody>
      </p:sp>
      <p:sp>
        <p:nvSpPr>
          <p:cNvPr id="3" name="Content Placeholder 2"/>
          <p:cNvSpPr>
            <a:spLocks noGrp="1"/>
          </p:cNvSpPr>
          <p:nvPr>
            <p:ph idx="1"/>
          </p:nvPr>
        </p:nvSpPr>
        <p:spPr>
          <a:xfrm>
            <a:off x="402770" y="3352800"/>
            <a:ext cx="4093029" cy="3336925"/>
          </a:xfrm>
        </p:spPr>
        <p:txBody>
          <a:bodyPr/>
          <a:lstStyle/>
          <a:p>
            <a:pPr marL="0" indent="0">
              <a:buNone/>
            </a:pPr>
            <a:r>
              <a:rPr lang="en-US" sz="1600" b="1" dirty="0" smtClean="0"/>
              <a:t>Vulnerable Population counts are REQUIRED for:</a:t>
            </a:r>
          </a:p>
          <a:p>
            <a:r>
              <a:rPr lang="en-US" sz="1600" dirty="0" smtClean="0"/>
              <a:t>Heating</a:t>
            </a:r>
          </a:p>
          <a:p>
            <a:r>
              <a:rPr lang="en-US" sz="1600" dirty="0" smtClean="0"/>
              <a:t>Cooling</a:t>
            </a:r>
          </a:p>
          <a:p>
            <a:r>
              <a:rPr lang="en-US" sz="1600" dirty="0" smtClean="0"/>
              <a:t>Year Round Crisis</a:t>
            </a:r>
          </a:p>
          <a:p>
            <a:r>
              <a:rPr lang="en-US" sz="1600" dirty="0" smtClean="0"/>
              <a:t>Winter Crisis</a:t>
            </a:r>
          </a:p>
          <a:p>
            <a:r>
              <a:rPr lang="en-US" sz="1600" dirty="0" smtClean="0"/>
              <a:t>Summer Crisis</a:t>
            </a:r>
          </a:p>
          <a:p>
            <a:r>
              <a:rPr lang="en-US" sz="1600" dirty="0"/>
              <a:t>Other Type of </a:t>
            </a:r>
            <a:r>
              <a:rPr lang="en-US" sz="1600" dirty="0" smtClean="0"/>
              <a:t>Crisis</a:t>
            </a:r>
          </a:p>
          <a:p>
            <a:r>
              <a:rPr lang="en-US" sz="1600" dirty="0" smtClean="0"/>
              <a:t>Equipment Furnace Repair &amp; Replacement</a:t>
            </a:r>
          </a:p>
          <a:p>
            <a:r>
              <a:rPr lang="en-US" sz="1600" dirty="0" smtClean="0"/>
              <a:t>Weatherization</a:t>
            </a:r>
          </a:p>
          <a:p>
            <a:r>
              <a:rPr lang="en-US" sz="1600" b="1" dirty="0"/>
              <a:t>Any Type of LIHEAP Benefit</a:t>
            </a:r>
          </a:p>
          <a:p>
            <a:endParaRPr lang="en-US" sz="1100" dirty="0"/>
          </a:p>
        </p:txBody>
      </p:sp>
      <p:sp>
        <p:nvSpPr>
          <p:cNvPr id="9"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2DEF5CE-1715-4AD1-91AF-6792DA1EF0D1}"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4458902" y="3352800"/>
            <a:ext cx="46482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t>Vulnerable Population counts are NOT </a:t>
            </a:r>
            <a:r>
              <a:rPr lang="en-US" sz="1600" b="1" dirty="0" smtClean="0"/>
              <a:t>required for:</a:t>
            </a:r>
          </a:p>
          <a:p>
            <a:r>
              <a:rPr lang="en-US" sz="1600" dirty="0" smtClean="0"/>
              <a:t>Any Type of Bill Payment Assistance</a:t>
            </a:r>
          </a:p>
          <a:p>
            <a:r>
              <a:rPr lang="en-US" sz="1600" dirty="0" smtClean="0"/>
              <a:t>Nominal Benefits</a:t>
            </a:r>
          </a:p>
          <a:p>
            <a:pPr marL="0" indent="0">
              <a:buNone/>
            </a:pPr>
            <a:endParaRPr lang="en-US" sz="1800" b="1" dirty="0" smtClean="0"/>
          </a:p>
          <a:p>
            <a:pPr marL="0" indent="0">
              <a:buFont typeface="Arial" charset="0"/>
              <a:buNone/>
            </a:pPr>
            <a:endParaRPr lang="en-US" sz="2800" b="1" dirty="0" smtClean="0"/>
          </a:p>
          <a:p>
            <a:pPr marL="0" indent="0">
              <a:buFont typeface="Arial" charset="0"/>
              <a:buNone/>
            </a:pPr>
            <a:endParaRPr lang="en-US" sz="1100" b="1" dirty="0" smtClean="0"/>
          </a:p>
          <a:p>
            <a:pPr marL="0" indent="0">
              <a:buFont typeface="Arial" charset="0"/>
              <a:buNone/>
            </a:pPr>
            <a:endParaRPr lang="en-US" sz="1100" b="1" dirty="0" smtClean="0"/>
          </a:p>
          <a:p>
            <a:pPr marL="0" indent="0">
              <a:buFont typeface="Arial" charset="0"/>
              <a:buNone/>
            </a:pPr>
            <a:endParaRPr lang="en-US" sz="1100" b="1" dirty="0" smtClean="0"/>
          </a:p>
        </p:txBody>
      </p:sp>
      <p:pic>
        <p:nvPicPr>
          <p:cNvPr id="10" name="Picture 9"/>
          <p:cNvPicPr>
            <a:picLocks noChangeAspect="1"/>
          </p:cNvPicPr>
          <p:nvPr/>
        </p:nvPicPr>
        <p:blipFill rotWithShape="1">
          <a:blip r:embed="rId3" cstate="print"/>
          <a:srcRect l="565" t="49598" r="-565" b="-906"/>
          <a:stretch/>
        </p:blipFill>
        <p:spPr>
          <a:xfrm>
            <a:off x="1752600" y="1066800"/>
            <a:ext cx="5877199" cy="2286000"/>
          </a:xfrm>
          <a:prstGeom prst="rect">
            <a:avLst/>
          </a:prstGeom>
        </p:spPr>
      </p:pic>
      <p:sp>
        <p:nvSpPr>
          <p:cNvPr id="11" name="Rounded Rectangle 10"/>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Tree>
    <p:extLst>
      <p:ext uri="{BB962C8B-B14F-4D97-AF65-F5344CB8AC3E}">
        <p14:creationId xmlns:p14="http://schemas.microsoft.com/office/powerpoint/2010/main" val="2648348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normAutofit/>
          </a:bodyPr>
          <a:lstStyle/>
          <a:p>
            <a:pPr lvl="1"/>
            <a:r>
              <a:rPr lang="en-US" sz="2800" b="1" dirty="0" smtClean="0"/>
              <a:t>Topic #2 </a:t>
            </a:r>
            <a:r>
              <a:rPr lang="en-US" sz="2800" dirty="0" smtClean="0"/>
              <a:t>–</a:t>
            </a:r>
            <a:r>
              <a:rPr lang="en-US" sz="2800" b="1" dirty="0" smtClean="0"/>
              <a:t> </a:t>
            </a:r>
            <a:r>
              <a:rPr lang="en-US" sz="2800" dirty="0" smtClean="0"/>
              <a:t>FY 2014 Nominal </a:t>
            </a:r>
            <a:r>
              <a:rPr lang="en-US" sz="2800" dirty="0"/>
              <a:t>Benefit Reporting</a:t>
            </a:r>
          </a:p>
        </p:txBody>
      </p:sp>
      <p:sp>
        <p:nvSpPr>
          <p:cNvPr id="3" name="Content Placeholder 2"/>
          <p:cNvSpPr>
            <a:spLocks noGrp="1"/>
          </p:cNvSpPr>
          <p:nvPr>
            <p:ph idx="1"/>
          </p:nvPr>
        </p:nvSpPr>
        <p:spPr>
          <a:xfrm>
            <a:off x="457200" y="1180888"/>
            <a:ext cx="8229600" cy="4525963"/>
          </a:xfrm>
        </p:spPr>
        <p:txBody>
          <a:bodyPr/>
          <a:lstStyle/>
          <a:p>
            <a:pPr marL="457200" lvl="1" indent="-457200">
              <a:buFont typeface="Arial" panose="020B0604020202020204" pitchFamily="34" charset="0"/>
              <a:buChar char="•"/>
            </a:pPr>
            <a:r>
              <a:rPr lang="en-US" sz="2400" dirty="0" smtClean="0"/>
              <a:t>For FY 2014, nominal payment </a:t>
            </a:r>
            <a:r>
              <a:rPr lang="en-US" sz="2400" dirty="0"/>
              <a:t>assisted </a:t>
            </a:r>
            <a:r>
              <a:rPr lang="en-US" sz="2400" dirty="0" smtClean="0"/>
              <a:t>households were defined as SNAP </a:t>
            </a:r>
            <a:r>
              <a:rPr lang="en-US" sz="2400" dirty="0"/>
              <a:t>households assisted with a “nominal” LIHEAP </a:t>
            </a:r>
            <a:r>
              <a:rPr lang="en-US" sz="2400" dirty="0" smtClean="0"/>
              <a:t>benefit.</a:t>
            </a:r>
          </a:p>
          <a:p>
            <a:pPr marL="457200" lvl="1" indent="-457200">
              <a:buFont typeface="Arial" panose="020B0604020202020204" pitchFamily="34" charset="0"/>
              <a:buChar char="•"/>
            </a:pPr>
            <a:r>
              <a:rPr lang="en-US" sz="2400" dirty="0" smtClean="0"/>
              <a:t>Grantees were instructed to exclude these households from all sections of the FY 2014 Household Report (Sections I-VI), and report on these households separately in the “Notes” field. </a:t>
            </a:r>
          </a:p>
          <a:p>
            <a:pPr marL="457200" lvl="1" indent="-457200">
              <a:buFont typeface="Arial" panose="020B0604020202020204" pitchFamily="34" charset="0"/>
              <a:buChar char="•"/>
            </a:pPr>
            <a:endParaRPr lang="en-US" sz="2400" dirty="0" smtClean="0"/>
          </a:p>
          <a:p>
            <a:pPr marL="857250" lvl="2" indent="-457200">
              <a:buFont typeface="Courier New" panose="02070309020205020404" pitchFamily="49" charset="0"/>
              <a:buChar char="o"/>
            </a:pPr>
            <a:endParaRPr lang="en-US" dirty="0"/>
          </a:p>
          <a:p>
            <a:pPr marL="857250" lvl="2" indent="-457200">
              <a:buFont typeface="Courier New" panose="02070309020205020404" pitchFamily="49" charset="0"/>
              <a:buChar char="o"/>
            </a:pPr>
            <a:endParaRPr lang="en-US" dirty="0"/>
          </a:p>
        </p:txBody>
      </p:sp>
      <p:sp>
        <p:nvSpPr>
          <p:cNvPr id="4"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D80061B-23C0-4591-B461-B59C5E14CBE4}" type="slidenum">
              <a:rPr lang="en-US" sz="1200">
                <a:solidFill>
                  <a:schemeClr val="tx1">
                    <a:tint val="75000"/>
                  </a:schemeClr>
                </a:solidFill>
                <a:latin typeface="+mn-lt"/>
              </a:rPr>
              <a:t>32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Rounded Rectangle 4"/>
          <p:cNvSpPr/>
          <p:nvPr/>
        </p:nvSpPr>
        <p:spPr>
          <a:xfrm>
            <a:off x="6969521"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pic>
        <p:nvPicPr>
          <p:cNvPr id="6" name="Picture 5"/>
          <p:cNvPicPr>
            <a:picLocks noChangeAspect="1"/>
          </p:cNvPicPr>
          <p:nvPr/>
        </p:nvPicPr>
        <p:blipFill>
          <a:blip r:embed="rId3" cstate="print"/>
          <a:stretch>
            <a:fillRect/>
          </a:stretch>
        </p:blipFill>
        <p:spPr>
          <a:xfrm>
            <a:off x="975423" y="3952525"/>
            <a:ext cx="7193154" cy="1066799"/>
          </a:xfrm>
          <a:prstGeom prst="rect">
            <a:avLst/>
          </a:prstGeom>
          <a:ln w="28575">
            <a:solidFill>
              <a:schemeClr val="accent1"/>
            </a:solidFill>
          </a:ln>
        </p:spPr>
      </p:pic>
      <p:sp>
        <p:nvSpPr>
          <p:cNvPr id="7" name="Rectangle 6"/>
          <p:cNvSpPr/>
          <p:nvPr/>
        </p:nvSpPr>
        <p:spPr>
          <a:xfrm>
            <a:off x="838200" y="5112603"/>
            <a:ext cx="7391400" cy="830997"/>
          </a:xfrm>
          <a:prstGeom prst="rect">
            <a:avLst/>
          </a:prstGeom>
        </p:spPr>
        <p:txBody>
          <a:bodyPr wrap="square">
            <a:spAutoFit/>
          </a:bodyPr>
          <a:lstStyle/>
          <a:p>
            <a:r>
              <a:rPr lang="en-US" sz="1600" b="1" dirty="0"/>
              <a:t>Example</a:t>
            </a:r>
            <a:r>
              <a:rPr lang="en-US" sz="1600" dirty="0"/>
              <a:t>: For FY 2014, a SNAP household provided with a “Heat &amp; Eat” benefit of $21 would be included among the nominal benefit assisted households reported in the “Notes” section of the FY 2014 Household Report.</a:t>
            </a:r>
          </a:p>
        </p:txBody>
      </p:sp>
    </p:spTree>
    <p:extLst>
      <p:ext uri="{BB962C8B-B14F-4D97-AF65-F5344CB8AC3E}">
        <p14:creationId xmlns:p14="http://schemas.microsoft.com/office/powerpoint/2010/main" val="883547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normAutofit/>
          </a:bodyPr>
          <a:lstStyle/>
          <a:p>
            <a:pPr lvl="1"/>
            <a:r>
              <a:rPr lang="en-US" sz="2800" b="1" dirty="0" smtClean="0"/>
              <a:t>Topic #2 </a:t>
            </a:r>
            <a:r>
              <a:rPr lang="en-US" sz="2800" dirty="0" smtClean="0"/>
              <a:t>–</a:t>
            </a:r>
            <a:r>
              <a:rPr lang="en-US" sz="2800" b="1" dirty="0" smtClean="0"/>
              <a:t> </a:t>
            </a:r>
            <a:r>
              <a:rPr lang="en-US" sz="2800" dirty="0" smtClean="0"/>
              <a:t>New Nominal </a:t>
            </a:r>
            <a:r>
              <a:rPr lang="en-US" sz="2800" dirty="0"/>
              <a:t>Benefit Reporting</a:t>
            </a:r>
          </a:p>
        </p:txBody>
      </p:sp>
      <p:sp>
        <p:nvSpPr>
          <p:cNvPr id="3" name="Content Placeholder 2"/>
          <p:cNvSpPr>
            <a:spLocks noGrp="1"/>
          </p:cNvSpPr>
          <p:nvPr>
            <p:ph idx="1"/>
          </p:nvPr>
        </p:nvSpPr>
        <p:spPr>
          <a:xfrm>
            <a:off x="457200" y="1066800"/>
            <a:ext cx="8229600" cy="4674687"/>
          </a:xfrm>
        </p:spPr>
        <p:txBody>
          <a:bodyPr/>
          <a:lstStyle/>
          <a:p>
            <a:pPr marL="457200" lvl="1" indent="-457200">
              <a:buFont typeface="Arial" panose="020B0604020202020204" pitchFamily="34" charset="0"/>
              <a:buChar char="•"/>
            </a:pPr>
            <a:r>
              <a:rPr lang="en-US" sz="2200" dirty="0"/>
              <a:t>For FY 2015, </a:t>
            </a:r>
            <a:r>
              <a:rPr lang="en-US" sz="2200" dirty="0" smtClean="0"/>
              <a:t>nominal payment assisted households are defined as households </a:t>
            </a:r>
            <a:r>
              <a:rPr lang="en-US" sz="2200" dirty="0"/>
              <a:t>assisted with </a:t>
            </a:r>
            <a:r>
              <a:rPr lang="en-US" sz="2200" dirty="0" smtClean="0"/>
              <a:t>any </a:t>
            </a:r>
            <a:r>
              <a:rPr lang="en-US" sz="2200" b="1" dirty="0" smtClean="0"/>
              <a:t>LIHEAP </a:t>
            </a:r>
            <a:r>
              <a:rPr lang="en-US" sz="2200" b="1" dirty="0"/>
              <a:t>grant of $50 or less</a:t>
            </a:r>
            <a:r>
              <a:rPr lang="en-US" sz="2200" dirty="0"/>
              <a:t> </a:t>
            </a:r>
            <a:endParaRPr lang="en-US" sz="2200" dirty="0" smtClean="0"/>
          </a:p>
          <a:p>
            <a:pPr marL="457200" lvl="1" indent="-457200">
              <a:buFont typeface="Arial" panose="020B0604020202020204" pitchFamily="34" charset="0"/>
              <a:buChar char="•"/>
            </a:pPr>
            <a:r>
              <a:rPr lang="en-US" sz="2200" dirty="0" smtClean="0"/>
              <a:t>Grantees </a:t>
            </a:r>
            <a:r>
              <a:rPr lang="en-US" sz="2200" dirty="0"/>
              <a:t>are required to report on the </a:t>
            </a:r>
            <a:r>
              <a:rPr lang="en-US" sz="2200" dirty="0" smtClean="0"/>
              <a:t>total</a:t>
            </a:r>
            <a:r>
              <a:rPr lang="en-US" sz="2200" b="1" dirty="0"/>
              <a:t> </a:t>
            </a:r>
            <a:r>
              <a:rPr lang="en-US" sz="2200" dirty="0" smtClean="0"/>
              <a:t>number of these households in </a:t>
            </a:r>
            <a:r>
              <a:rPr lang="en-US" sz="2200" dirty="0"/>
              <a:t>the “</a:t>
            </a:r>
            <a:r>
              <a:rPr lang="en-US" sz="2200" u="sng" dirty="0"/>
              <a:t>Nominal Payments</a:t>
            </a:r>
            <a:r>
              <a:rPr lang="en-US" sz="2200" dirty="0"/>
              <a:t>” field in Section I of the FY 2015 </a:t>
            </a:r>
            <a:r>
              <a:rPr lang="en-US" sz="2200" dirty="0" smtClean="0"/>
              <a:t>Household </a:t>
            </a:r>
            <a:r>
              <a:rPr lang="en-US" sz="2200" dirty="0"/>
              <a:t>Report (Item 7). </a:t>
            </a:r>
          </a:p>
          <a:p>
            <a:pPr marL="857250" lvl="2" indent="-457200">
              <a:buFont typeface="Courier New" panose="02070309020205020404" pitchFamily="49" charset="0"/>
              <a:buChar char="o"/>
            </a:pPr>
            <a:r>
              <a:rPr lang="en-US" sz="1800" dirty="0"/>
              <a:t>Includes </a:t>
            </a:r>
            <a:r>
              <a:rPr lang="en-US" sz="1800" dirty="0" smtClean="0"/>
              <a:t>households </a:t>
            </a:r>
            <a:r>
              <a:rPr lang="en-US" sz="1800" dirty="0"/>
              <a:t>provided with a nominal LIHEAP grant as part of a partnership with the SNAP program (“Heat &amp; Eat” or “Cool &amp; Eat” </a:t>
            </a:r>
            <a:r>
              <a:rPr lang="en-US" sz="1800" dirty="0" smtClean="0"/>
              <a:t>households).</a:t>
            </a:r>
            <a:endParaRPr lang="en-US" sz="1800" dirty="0"/>
          </a:p>
          <a:p>
            <a:pPr marL="857250" lvl="2" indent="-457200">
              <a:buFont typeface="Courier New" panose="02070309020205020404" pitchFamily="49" charset="0"/>
              <a:buChar char="o"/>
            </a:pPr>
            <a:r>
              <a:rPr lang="en-US" sz="1800" dirty="0" smtClean="0"/>
              <a:t>Includes households </a:t>
            </a:r>
            <a:r>
              <a:rPr lang="en-US" sz="1800" dirty="0"/>
              <a:t>receiving other LIHEAP cash benefits of $50 or </a:t>
            </a:r>
            <a:r>
              <a:rPr lang="en-US" sz="1800" dirty="0" smtClean="0"/>
              <a:t>less.</a:t>
            </a:r>
          </a:p>
          <a:p>
            <a:pPr marL="857250" lvl="2" indent="-457200">
              <a:buFont typeface="Courier New" panose="02070309020205020404" pitchFamily="49" charset="0"/>
              <a:buChar char="o"/>
            </a:pPr>
            <a:r>
              <a:rPr lang="en-US" sz="1800" dirty="0" smtClean="0"/>
              <a:t>This is a total, </a:t>
            </a:r>
            <a:r>
              <a:rPr lang="en-US" sz="1800" b="1" dirty="0" smtClean="0"/>
              <a:t>NOT</a:t>
            </a:r>
            <a:r>
              <a:rPr lang="en-US" sz="1800" dirty="0" smtClean="0"/>
              <a:t> unduplicated, count of assisted households</a:t>
            </a:r>
            <a:endParaRPr lang="en-US" sz="1800" dirty="0"/>
          </a:p>
          <a:p>
            <a:r>
              <a:rPr lang="en-US" sz="2200" dirty="0" smtClean="0"/>
              <a:t>Grantees should also include a note </a:t>
            </a:r>
            <a:r>
              <a:rPr lang="en-US" sz="2200" dirty="0"/>
              <a:t>in the “Notes” section of their FY 2015 LIHEAP Household Report form that details</a:t>
            </a:r>
            <a:r>
              <a:rPr lang="en-US" sz="2200" dirty="0" smtClean="0"/>
              <a:t>:</a:t>
            </a:r>
          </a:p>
          <a:p>
            <a:pPr marL="742950" lvl="2" indent="-342900">
              <a:buFont typeface="Courier New" panose="02070309020205020404" pitchFamily="49" charset="0"/>
              <a:buChar char="o"/>
            </a:pPr>
            <a:r>
              <a:rPr lang="en-US" sz="1800" dirty="0"/>
              <a:t>The </a:t>
            </a:r>
            <a:r>
              <a:rPr lang="en-US" sz="1800" u="sng" dirty="0" smtClean="0"/>
              <a:t>amount</a:t>
            </a:r>
            <a:r>
              <a:rPr lang="en-US" sz="1800" dirty="0" smtClean="0"/>
              <a:t> of the nominal </a:t>
            </a:r>
            <a:r>
              <a:rPr lang="en-US" sz="1800" dirty="0"/>
              <a:t>benefit provided per </a:t>
            </a:r>
            <a:r>
              <a:rPr lang="en-US" sz="1800" dirty="0" smtClean="0"/>
              <a:t>household.</a:t>
            </a:r>
          </a:p>
          <a:p>
            <a:pPr marL="742950" lvl="2" indent="-342900">
              <a:buFont typeface="Courier New" panose="02070309020205020404" pitchFamily="49" charset="0"/>
              <a:buChar char="o"/>
            </a:pPr>
            <a:r>
              <a:rPr lang="en-US" sz="1800" dirty="0" smtClean="0"/>
              <a:t>A brief description of the nominal benefit programs operated by the state, if the state operates more than 1 of these types of programs. </a:t>
            </a:r>
            <a:endParaRPr lang="en-US" sz="1800" dirty="0"/>
          </a:p>
          <a:p>
            <a:pPr marL="0" indent="0">
              <a:buNone/>
            </a:pPr>
            <a:endParaRPr lang="en-US" dirty="0"/>
          </a:p>
        </p:txBody>
      </p:sp>
      <p:sp>
        <p:nvSpPr>
          <p:cNvPr id="4" name="Rounded Rectangle 3"/>
          <p:cNvSpPr/>
          <p:nvPr/>
        </p:nvSpPr>
        <p:spPr>
          <a:xfrm>
            <a:off x="6974545" y="5937683"/>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5"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2279B5F-78AB-470C-A26D-E5C593024EDF}" type="slidenum">
              <a:rPr lang="en-US" sz="1200">
                <a:solidFill>
                  <a:schemeClr val="tx1">
                    <a:tint val="75000"/>
                  </a:schemeClr>
                </a:solidFill>
                <a:latin typeface="+mn-lt"/>
              </a:rPr>
              <a:t>33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493370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dirty="0"/>
              <a:t>FY </a:t>
            </a:r>
            <a:r>
              <a:rPr lang="en-US" dirty="0" smtClean="0"/>
              <a:t>2015 </a:t>
            </a:r>
            <a:r>
              <a:rPr lang="en-US" dirty="0"/>
              <a:t>Household Report: Heating </a:t>
            </a:r>
            <a:r>
              <a:rPr lang="en-US" dirty="0" smtClean="0"/>
              <a:t>Assistance</a:t>
            </a:r>
            <a:endParaRPr lang="en-US" dirty="0"/>
          </a:p>
        </p:txBody>
      </p:sp>
      <p:sp>
        <p:nvSpPr>
          <p:cNvPr id="3" name="Content Placeholder 2"/>
          <p:cNvSpPr>
            <a:spLocks noGrp="1"/>
          </p:cNvSpPr>
          <p:nvPr>
            <p:ph idx="1"/>
          </p:nvPr>
        </p:nvSpPr>
        <p:spPr>
          <a:xfrm>
            <a:off x="457200" y="2209800"/>
            <a:ext cx="8229600" cy="4572000"/>
          </a:xfrm>
        </p:spPr>
        <p:txBody>
          <a:bodyPr/>
          <a:lstStyle/>
          <a:p>
            <a:pPr marL="0" indent="0">
              <a:buNone/>
            </a:pPr>
            <a:endParaRPr lang="en-US" dirty="0"/>
          </a:p>
          <a:p>
            <a:endParaRPr lang="en-US" dirty="0" smtClean="0"/>
          </a:p>
          <a:p>
            <a:endParaRPr lang="en-US" dirty="0"/>
          </a:p>
          <a:p>
            <a:pPr marL="0" indent="0">
              <a:spcBef>
                <a:spcPts val="0"/>
              </a:spcBef>
              <a:buNone/>
            </a:pPr>
            <a:endParaRPr lang="en-US" sz="1800" b="1" dirty="0" smtClean="0"/>
          </a:p>
          <a:p>
            <a:pPr marL="0" indent="0">
              <a:spcBef>
                <a:spcPts val="0"/>
              </a:spcBef>
              <a:buNone/>
            </a:pPr>
            <a:endParaRPr lang="en-US" sz="1800" b="1" dirty="0"/>
          </a:p>
          <a:p>
            <a:pPr marL="0" indent="0">
              <a:spcBef>
                <a:spcPts val="0"/>
              </a:spcBef>
              <a:buNone/>
            </a:pPr>
            <a:endParaRPr lang="en-US" sz="1800" b="1" dirty="0" smtClean="0"/>
          </a:p>
          <a:p>
            <a:pPr marL="0" indent="0">
              <a:spcBef>
                <a:spcPts val="0"/>
              </a:spcBef>
              <a:buNone/>
            </a:pPr>
            <a:endParaRPr lang="en-US" sz="1800" b="1" dirty="0" smtClean="0"/>
          </a:p>
          <a:p>
            <a:r>
              <a:rPr lang="en-US" sz="1600" b="1" dirty="0" smtClean="0"/>
              <a:t>Example</a:t>
            </a:r>
            <a:r>
              <a:rPr lang="en-US" sz="1600" dirty="0" smtClean="0"/>
              <a:t>: </a:t>
            </a:r>
            <a:r>
              <a:rPr lang="en-US" sz="1600" dirty="0"/>
              <a:t>For FY </a:t>
            </a:r>
            <a:r>
              <a:rPr lang="en-US" sz="1600" dirty="0" smtClean="0"/>
              <a:t>2015, </a:t>
            </a:r>
            <a:r>
              <a:rPr lang="en-US" sz="1600" dirty="0"/>
              <a:t>a SNAP household provided with a “Heat &amp;</a:t>
            </a:r>
            <a:r>
              <a:rPr lang="en-US" sz="1600" dirty="0" smtClean="0"/>
              <a:t> </a:t>
            </a:r>
            <a:r>
              <a:rPr lang="en-US" sz="1600" dirty="0"/>
              <a:t>Eat” benefit of $21 would </a:t>
            </a:r>
            <a:r>
              <a:rPr lang="en-US" sz="1600" dirty="0" smtClean="0"/>
              <a:t>be </a:t>
            </a:r>
            <a:r>
              <a:rPr lang="en-US" sz="1600" dirty="0"/>
              <a:t>reported in the “Nominal Payments” count in Section I of the Report (Item 7). </a:t>
            </a:r>
            <a:r>
              <a:rPr lang="en-US" sz="1600" dirty="0" smtClean="0"/>
              <a:t>The grantee would also report on the </a:t>
            </a:r>
            <a:r>
              <a:rPr lang="en-US" sz="1600" u="sng" dirty="0" smtClean="0"/>
              <a:t>amount</a:t>
            </a:r>
            <a:r>
              <a:rPr lang="en-US" sz="1600" dirty="0" smtClean="0"/>
              <a:t> of the nominal “Heat </a:t>
            </a:r>
            <a:r>
              <a:rPr lang="en-US" sz="1600" dirty="0"/>
              <a:t>&amp; </a:t>
            </a:r>
            <a:r>
              <a:rPr lang="en-US" sz="1600" dirty="0" smtClean="0"/>
              <a:t>Eat” benefit provided per SNAP household in the </a:t>
            </a:r>
            <a:r>
              <a:rPr lang="en-US" sz="1600" dirty="0"/>
              <a:t>“Notes” section of the FY </a:t>
            </a:r>
            <a:r>
              <a:rPr lang="en-US" sz="1600" dirty="0" smtClean="0"/>
              <a:t>2015 </a:t>
            </a:r>
            <a:r>
              <a:rPr lang="en-US" sz="1600" dirty="0"/>
              <a:t>Household Report.</a:t>
            </a:r>
          </a:p>
          <a:p>
            <a:endParaRPr lang="en-US" sz="1600" dirty="0" smtClean="0"/>
          </a:p>
          <a:p>
            <a:endParaRPr lang="en-US" dirty="0"/>
          </a:p>
        </p:txBody>
      </p:sp>
      <p:pic>
        <p:nvPicPr>
          <p:cNvPr id="4" name="Picture 3"/>
          <p:cNvPicPr>
            <a:picLocks noChangeAspect="1"/>
          </p:cNvPicPr>
          <p:nvPr/>
        </p:nvPicPr>
        <p:blipFill>
          <a:blip r:embed="rId3" cstate="print"/>
          <a:stretch>
            <a:fillRect/>
          </a:stretch>
        </p:blipFill>
        <p:spPr>
          <a:xfrm>
            <a:off x="584739" y="1143000"/>
            <a:ext cx="7974521" cy="2544339"/>
          </a:xfrm>
          <a:prstGeom prst="rect">
            <a:avLst/>
          </a:prstGeom>
        </p:spPr>
      </p:pic>
      <p:sp>
        <p:nvSpPr>
          <p:cNvPr id="5" name="Rectangle 4"/>
          <p:cNvSpPr/>
          <p:nvPr/>
        </p:nvSpPr>
        <p:spPr>
          <a:xfrm>
            <a:off x="584738" y="3481970"/>
            <a:ext cx="7974521" cy="2053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90BE666-7D30-49E2-A706-C1AF1B00795E}" type="slidenum">
              <a:rPr lang="en-US" sz="1200">
                <a:solidFill>
                  <a:schemeClr val="tx1">
                    <a:tint val="75000"/>
                  </a:schemeClr>
                </a:solidFill>
                <a:latin typeface="+mn-lt"/>
              </a:rPr>
              <a:t>34</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TextBox 8"/>
          <p:cNvSpPr txBox="1"/>
          <p:nvPr/>
        </p:nvSpPr>
        <p:spPr>
          <a:xfrm>
            <a:off x="7858754" y="3415886"/>
            <a:ext cx="698230" cy="338554"/>
          </a:xfrm>
          <a:prstGeom prst="rect">
            <a:avLst/>
          </a:prstGeom>
          <a:noFill/>
        </p:spPr>
        <p:txBody>
          <a:bodyPr wrap="square" rtlCol="0">
            <a:spAutoFit/>
          </a:bodyPr>
          <a:lstStyle/>
          <a:p>
            <a:r>
              <a:rPr lang="en-US" sz="1600" dirty="0" smtClean="0"/>
              <a:t>1</a:t>
            </a:r>
            <a:endParaRPr lang="en-US" sz="1600" dirty="0"/>
          </a:p>
        </p:txBody>
      </p:sp>
      <p:pic>
        <p:nvPicPr>
          <p:cNvPr id="13" name="Picture 12"/>
          <p:cNvPicPr>
            <a:picLocks noChangeAspect="1"/>
          </p:cNvPicPr>
          <p:nvPr/>
        </p:nvPicPr>
        <p:blipFill>
          <a:blip r:embed="rId4" cstate="print"/>
          <a:stretch>
            <a:fillRect/>
          </a:stretch>
        </p:blipFill>
        <p:spPr>
          <a:xfrm>
            <a:off x="585875" y="3973320"/>
            <a:ext cx="7972246" cy="808528"/>
          </a:xfrm>
          <a:prstGeom prst="rect">
            <a:avLst/>
          </a:prstGeom>
        </p:spPr>
      </p:pic>
      <p:sp>
        <p:nvSpPr>
          <p:cNvPr id="6" name="Rectangle 5"/>
          <p:cNvSpPr/>
          <p:nvPr/>
        </p:nvSpPr>
        <p:spPr>
          <a:xfrm>
            <a:off x="838200" y="4341150"/>
            <a:ext cx="7308273" cy="338554"/>
          </a:xfrm>
          <a:prstGeom prst="rect">
            <a:avLst/>
          </a:prstGeom>
        </p:spPr>
        <p:txBody>
          <a:bodyPr wrap="square">
            <a:spAutoFit/>
          </a:bodyPr>
          <a:lstStyle/>
          <a:p>
            <a:r>
              <a:rPr lang="en-US" sz="1600" dirty="0" smtClean="0"/>
              <a:t>NYS issued a $21 nominal “Heat </a:t>
            </a:r>
            <a:r>
              <a:rPr lang="en-US" sz="1600" dirty="0"/>
              <a:t>&amp;</a:t>
            </a:r>
            <a:r>
              <a:rPr lang="en-US" sz="1600" dirty="0" smtClean="0"/>
              <a:t> </a:t>
            </a:r>
            <a:r>
              <a:rPr lang="en-US" sz="1600" dirty="0"/>
              <a:t>Eat” benefit </a:t>
            </a:r>
            <a:r>
              <a:rPr lang="en-US" sz="1600" dirty="0" smtClean="0"/>
              <a:t>to 1 household in FY 2015</a:t>
            </a:r>
            <a:endParaRPr lang="en-US" sz="1600" dirty="0"/>
          </a:p>
        </p:txBody>
      </p:sp>
      <p:sp>
        <p:nvSpPr>
          <p:cNvPr id="15" name="Rectangle 14"/>
          <p:cNvSpPr/>
          <p:nvPr/>
        </p:nvSpPr>
        <p:spPr>
          <a:xfrm>
            <a:off x="584738" y="4377584"/>
            <a:ext cx="7974521" cy="2873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Tree>
    <p:extLst>
      <p:ext uri="{BB962C8B-B14F-4D97-AF65-F5344CB8AC3E}">
        <p14:creationId xmlns:p14="http://schemas.microsoft.com/office/powerpoint/2010/main" val="23016108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1976"/>
            <a:ext cx="8839200" cy="914823"/>
          </a:xfrm>
          <a:ln w="28575"/>
        </p:spPr>
        <p:txBody>
          <a:bodyPr>
            <a:noAutofit/>
          </a:bodyPr>
          <a:lstStyle/>
          <a:p>
            <a:r>
              <a:rPr lang="en-US" sz="2800" b="1" dirty="0"/>
              <a:t>Topic #2 </a:t>
            </a:r>
            <a:r>
              <a:rPr lang="en-US" sz="2800" dirty="0"/>
              <a:t>–</a:t>
            </a:r>
            <a:r>
              <a:rPr lang="en-US" sz="2800" b="1" dirty="0"/>
              <a:t> </a:t>
            </a:r>
            <a:r>
              <a:rPr lang="en-US" sz="2800" dirty="0" smtClean="0"/>
              <a:t>FY 2014: Definition </a:t>
            </a:r>
            <a:r>
              <a:rPr lang="en-US" sz="2800" dirty="0"/>
              <a:t>of LIHEAP Assistance Benefits</a:t>
            </a:r>
          </a:p>
        </p:txBody>
      </p:sp>
      <p:sp>
        <p:nvSpPr>
          <p:cNvPr id="3" name="Content Placeholder 2"/>
          <p:cNvSpPr>
            <a:spLocks noGrp="1"/>
          </p:cNvSpPr>
          <p:nvPr>
            <p:ph idx="1"/>
          </p:nvPr>
        </p:nvSpPr>
        <p:spPr>
          <a:xfrm>
            <a:off x="457200" y="1242218"/>
            <a:ext cx="8229600" cy="4701382"/>
          </a:xfrm>
        </p:spPr>
        <p:txBody>
          <a:bodyPr/>
          <a:lstStyle/>
          <a:p>
            <a:r>
              <a:rPr lang="en-US" sz="2200" dirty="0"/>
              <a:t>For FY 2014, </a:t>
            </a:r>
            <a:r>
              <a:rPr lang="en-US" sz="2200" dirty="0" smtClean="0"/>
              <a:t>any non-nominal payment household assisted with a heating, cooling, or crisis LIHEAP grant greater than $0 </a:t>
            </a:r>
            <a:r>
              <a:rPr lang="en-US" sz="2200" dirty="0"/>
              <a:t>was reported under the corresponding line item for that assistance type in Sections I-III of the FY 2014 Household report</a:t>
            </a:r>
            <a:r>
              <a:rPr lang="en-US" sz="2200" dirty="0" smtClean="0"/>
              <a:t>.</a:t>
            </a:r>
          </a:p>
          <a:p>
            <a:endParaRPr lang="en-US" sz="2000" dirty="0" smtClean="0"/>
          </a:p>
        </p:txBody>
      </p:sp>
      <p:sp>
        <p:nvSpPr>
          <p:cNvPr id="4" name="Rounded Rectangle 3"/>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5"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435F593-BB7C-40ED-8FB9-CC6B5C1B83CA}" type="slidenum">
              <a:rPr lang="en-US" sz="1200" noProof="0">
                <a:solidFill>
                  <a:schemeClr val="tx1">
                    <a:tint val="75000"/>
                  </a:schemeClr>
                </a:solidFill>
                <a:latin typeface="+mn-lt"/>
              </a:rPr>
              <a:t>35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Rectangle 8"/>
          <p:cNvSpPr/>
          <p:nvPr/>
        </p:nvSpPr>
        <p:spPr>
          <a:xfrm>
            <a:off x="696686" y="4671853"/>
            <a:ext cx="8001000" cy="1077218"/>
          </a:xfrm>
          <a:prstGeom prst="rect">
            <a:avLst/>
          </a:prstGeom>
        </p:spPr>
        <p:txBody>
          <a:bodyPr wrap="square">
            <a:spAutoFit/>
          </a:bodyPr>
          <a:lstStyle/>
          <a:p>
            <a:r>
              <a:rPr lang="en-US" sz="1600" b="1" dirty="0">
                <a:latin typeface="+mn-lt"/>
              </a:rPr>
              <a:t>Example</a:t>
            </a:r>
            <a:r>
              <a:rPr lang="en-US" sz="1600" dirty="0">
                <a:latin typeface="+mn-lt"/>
              </a:rPr>
              <a:t>: For FY 2014, if a grantee operated a year round crisis program and provided a household with a year round crisis assistance benefit of $50, the assisted household would be included in the state’s reported total winter/year round crisis assistance household count for Section I of the FY 2014 Household Report.</a:t>
            </a:r>
          </a:p>
        </p:txBody>
      </p:sp>
      <p:pic>
        <p:nvPicPr>
          <p:cNvPr id="10" name="Picture 9"/>
          <p:cNvPicPr>
            <a:picLocks noChangeAspect="1"/>
          </p:cNvPicPr>
          <p:nvPr/>
        </p:nvPicPr>
        <p:blipFill>
          <a:blip r:embed="rId3" cstate="print"/>
          <a:stretch>
            <a:fillRect/>
          </a:stretch>
        </p:blipFill>
        <p:spPr>
          <a:xfrm>
            <a:off x="595312" y="2795587"/>
            <a:ext cx="7953375" cy="1800225"/>
          </a:xfrm>
          <a:prstGeom prst="rect">
            <a:avLst/>
          </a:prstGeom>
        </p:spPr>
      </p:pic>
    </p:spTree>
    <p:extLst>
      <p:ext uri="{BB962C8B-B14F-4D97-AF65-F5344CB8AC3E}">
        <p14:creationId xmlns:p14="http://schemas.microsoft.com/office/powerpoint/2010/main" val="284120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0633"/>
            <a:ext cx="8229600" cy="4532967"/>
          </a:xfrm>
        </p:spPr>
        <p:txBody>
          <a:bodyPr/>
          <a:lstStyle/>
          <a:p>
            <a:pPr>
              <a:spcAft>
                <a:spcPts val="1800"/>
              </a:spcAft>
            </a:pPr>
            <a:r>
              <a:rPr lang="en-US" dirty="0" smtClean="0"/>
              <a:t>For FY 2015, in order for a household to be reported as a heating, cooling, or crisis assistance household in the FY 2015 Household Report Form, it </a:t>
            </a:r>
            <a:r>
              <a:rPr lang="en-US" u="sng" dirty="0" smtClean="0"/>
              <a:t>must receive a LIHEAP grant greater than $50</a:t>
            </a:r>
            <a:r>
              <a:rPr lang="en-US" dirty="0" smtClean="0"/>
              <a:t>.</a:t>
            </a:r>
            <a:endParaRPr lang="en-US" dirty="0"/>
          </a:p>
          <a:p>
            <a:pPr>
              <a:spcAft>
                <a:spcPts val="1800"/>
              </a:spcAft>
            </a:pPr>
            <a:r>
              <a:rPr lang="en-US" sz="2400" b="1" dirty="0" smtClean="0"/>
              <a:t>Note: This change is not applicable to </a:t>
            </a:r>
            <a:r>
              <a:rPr lang="en-US" sz="2400" b="1" dirty="0"/>
              <a:t>LIHEAP weatherization or energy-related repair/replacement assistance </a:t>
            </a:r>
            <a:r>
              <a:rPr lang="en-US" sz="2400" b="1" dirty="0" smtClean="0"/>
              <a:t>reporting because they are not direct cash payments.</a:t>
            </a:r>
            <a:endParaRPr lang="en-US" sz="2400" b="1" dirty="0"/>
          </a:p>
        </p:txBody>
      </p:sp>
      <p:sp>
        <p:nvSpPr>
          <p:cNvPr id="4"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E155DCF-5FB2-4506-8BD0-0BF9710A4379}" type="slidenum">
              <a:rPr lang="en-US" sz="1200" noProof="0">
                <a:solidFill>
                  <a:schemeClr val="tx1">
                    <a:tint val="75000"/>
                  </a:schemeClr>
                </a:solidFill>
                <a:latin typeface="+mn-lt"/>
              </a:rPr>
              <a:t>36</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Title 1"/>
          <p:cNvSpPr txBox="1">
            <a:spLocks/>
          </p:cNvSpPr>
          <p:nvPr/>
        </p:nvSpPr>
        <p:spPr bwMode="auto">
          <a:xfrm>
            <a:off x="152400" y="135515"/>
            <a:ext cx="8839200" cy="914823"/>
          </a:xfrm>
          <a:prstGeom prst="rect">
            <a:avLst/>
          </a:prstGeom>
          <a:solidFill>
            <a:schemeClr val="tx2">
              <a:lumMod val="40000"/>
              <a:lumOff val="60000"/>
            </a:schemeClr>
          </a:solidFill>
          <a:ln w="28575">
            <a:solidFill>
              <a:srgbClr val="FFC000"/>
            </a:solid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800" b="1" dirty="0" smtClean="0"/>
              <a:t>Topic #2 </a:t>
            </a:r>
            <a:r>
              <a:rPr lang="en-US" sz="2800" dirty="0" smtClean="0"/>
              <a:t>–</a:t>
            </a:r>
            <a:r>
              <a:rPr lang="en-US" sz="2800" b="1" dirty="0" smtClean="0"/>
              <a:t> </a:t>
            </a:r>
            <a:r>
              <a:rPr lang="en-US" sz="2800" dirty="0" smtClean="0"/>
              <a:t>FY 2015: Change in the Definition of LIHEAP Assistance Benefits</a:t>
            </a:r>
            <a:endParaRPr lang="en-US" sz="2800" dirty="0"/>
          </a:p>
        </p:txBody>
      </p:sp>
      <p:sp>
        <p:nvSpPr>
          <p:cNvPr id="5" name="Rounded Rectangle 4"/>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Tree>
    <p:extLst>
      <p:ext uri="{BB962C8B-B14F-4D97-AF65-F5344CB8AC3E}">
        <p14:creationId xmlns:p14="http://schemas.microsoft.com/office/powerpoint/2010/main" val="10385931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normAutofit fontScale="90000"/>
          </a:bodyPr>
          <a:lstStyle/>
          <a:p>
            <a:r>
              <a:rPr lang="en-US" sz="3000" dirty="0"/>
              <a:t>FY 2015 </a:t>
            </a:r>
            <a:r>
              <a:rPr lang="en-US" sz="3000" dirty="0" smtClean="0"/>
              <a:t>Household Report: Year-Round </a:t>
            </a:r>
            <a:r>
              <a:rPr lang="en-US" sz="3000" dirty="0"/>
              <a:t>Crisis Assistance</a:t>
            </a:r>
          </a:p>
        </p:txBody>
      </p:sp>
      <p:sp>
        <p:nvSpPr>
          <p:cNvPr id="3" name="Content Placeholder 2"/>
          <p:cNvSpPr>
            <a:spLocks noGrp="1"/>
          </p:cNvSpPr>
          <p:nvPr>
            <p:ph idx="1"/>
          </p:nvPr>
        </p:nvSpPr>
        <p:spPr>
          <a:xfrm>
            <a:off x="457200" y="2209800"/>
            <a:ext cx="8229600" cy="4572000"/>
          </a:xfrm>
        </p:spPr>
        <p:txBody>
          <a:bodyPr/>
          <a:lstStyle/>
          <a:p>
            <a:pPr marL="0" indent="0">
              <a:buNone/>
            </a:pPr>
            <a:endParaRPr lang="en-US" dirty="0"/>
          </a:p>
          <a:p>
            <a:endParaRPr lang="en-US" dirty="0" smtClean="0"/>
          </a:p>
          <a:p>
            <a:endParaRPr lang="en-US" dirty="0"/>
          </a:p>
          <a:p>
            <a:pPr marL="0" indent="0">
              <a:spcBef>
                <a:spcPts val="0"/>
              </a:spcBef>
              <a:buNone/>
            </a:pPr>
            <a:endParaRPr lang="en-US" sz="1800" b="1" dirty="0" smtClean="0"/>
          </a:p>
          <a:p>
            <a:pPr marL="0" indent="0">
              <a:buNone/>
            </a:pPr>
            <a:r>
              <a:rPr lang="en-US" sz="1600" b="1" dirty="0" err="1" smtClean="0"/>
              <a:t>mple</a:t>
            </a:r>
            <a:r>
              <a:rPr lang="en-US" sz="1600" dirty="0"/>
              <a:t>: </a:t>
            </a:r>
            <a:r>
              <a:rPr lang="en-US" sz="1600" dirty="0" smtClean="0"/>
              <a:t>For FY 2015, if </a:t>
            </a:r>
            <a:r>
              <a:rPr lang="en-US" sz="1600" dirty="0"/>
              <a:t>a grantee operated a Summer crisis program and provided a </a:t>
            </a:r>
            <a:endParaRPr lang="en-US" sz="1600" b="1" dirty="0" smtClean="0"/>
          </a:p>
          <a:p>
            <a:r>
              <a:rPr lang="en-US" sz="1600" b="1" dirty="0" smtClean="0"/>
              <a:t>Example</a:t>
            </a:r>
            <a:r>
              <a:rPr lang="en-US" sz="1600" dirty="0"/>
              <a:t>: For FY </a:t>
            </a:r>
            <a:r>
              <a:rPr lang="en-US" sz="1600" dirty="0" smtClean="0"/>
              <a:t>2015, </a:t>
            </a:r>
            <a:r>
              <a:rPr lang="en-US" sz="1600" dirty="0"/>
              <a:t>if a grantee operated a y</a:t>
            </a:r>
            <a:r>
              <a:rPr lang="en-US" sz="1600" dirty="0" smtClean="0"/>
              <a:t>ear </a:t>
            </a:r>
            <a:r>
              <a:rPr lang="en-US" sz="1600" dirty="0"/>
              <a:t>r</a:t>
            </a:r>
            <a:r>
              <a:rPr lang="en-US" sz="1600" dirty="0" smtClean="0"/>
              <a:t>ound </a:t>
            </a:r>
            <a:r>
              <a:rPr lang="en-US" sz="1600" dirty="0"/>
              <a:t>crisis </a:t>
            </a:r>
            <a:r>
              <a:rPr lang="en-US" sz="1600" dirty="0" smtClean="0"/>
              <a:t>program and provided a household </a:t>
            </a:r>
            <a:r>
              <a:rPr lang="en-US" sz="1600" dirty="0"/>
              <a:t>with a </a:t>
            </a:r>
            <a:r>
              <a:rPr lang="en-US" sz="1600" dirty="0" smtClean="0"/>
              <a:t>year round </a:t>
            </a:r>
            <a:r>
              <a:rPr lang="en-US" sz="1600" dirty="0"/>
              <a:t>crisis assistance benefit of </a:t>
            </a:r>
            <a:r>
              <a:rPr lang="en-US" sz="1600" dirty="0" smtClean="0"/>
              <a:t>$50</a:t>
            </a:r>
            <a:r>
              <a:rPr lang="en-US" sz="1600" dirty="0"/>
              <a:t>, the assisted household should be </a:t>
            </a:r>
            <a:r>
              <a:rPr lang="en-US" sz="1600" b="1" dirty="0"/>
              <a:t>excluded</a:t>
            </a:r>
            <a:r>
              <a:rPr lang="en-US" sz="1600" dirty="0"/>
              <a:t> from the state’s reported total </a:t>
            </a:r>
            <a:r>
              <a:rPr lang="en-US" sz="1600" dirty="0" smtClean="0"/>
              <a:t>year round </a:t>
            </a:r>
            <a:r>
              <a:rPr lang="en-US" sz="1600" dirty="0"/>
              <a:t>crisis assistance household count </a:t>
            </a:r>
            <a:r>
              <a:rPr lang="en-US" sz="1600" dirty="0" smtClean="0"/>
              <a:t>for </a:t>
            </a:r>
            <a:r>
              <a:rPr lang="en-US" sz="1600" dirty="0"/>
              <a:t>Section I of the FY 2015 Household Report. The household would be reported in the “Nominal Payments” count in Section I of the Report (Item 7). The grantee would also report on the </a:t>
            </a:r>
            <a:r>
              <a:rPr lang="en-US" sz="1600" u="sng" dirty="0"/>
              <a:t>amount</a:t>
            </a:r>
            <a:r>
              <a:rPr lang="en-US" sz="1600" dirty="0"/>
              <a:t> of the nominal benefit provided per household in the “Notes” section of the FY 2015 Household Report.</a:t>
            </a:r>
          </a:p>
          <a:p>
            <a:endParaRPr lang="en-US" sz="1600" dirty="0" smtClean="0"/>
          </a:p>
          <a:p>
            <a:endParaRPr lang="en-US" dirty="0"/>
          </a:p>
        </p:txBody>
      </p:sp>
      <p:pic>
        <p:nvPicPr>
          <p:cNvPr id="4" name="Picture 3"/>
          <p:cNvPicPr>
            <a:picLocks noChangeAspect="1"/>
          </p:cNvPicPr>
          <p:nvPr/>
        </p:nvPicPr>
        <p:blipFill>
          <a:blip r:embed="rId2" cstate="print"/>
          <a:stretch>
            <a:fillRect/>
          </a:stretch>
        </p:blipFill>
        <p:spPr>
          <a:xfrm>
            <a:off x="573207" y="1111077"/>
            <a:ext cx="7986054" cy="2637946"/>
          </a:xfrm>
          <a:prstGeom prst="rect">
            <a:avLst/>
          </a:prstGeom>
        </p:spPr>
      </p:pic>
      <p:sp>
        <p:nvSpPr>
          <p:cNvPr id="5" name="Rectangle 4"/>
          <p:cNvSpPr/>
          <p:nvPr/>
        </p:nvSpPr>
        <p:spPr>
          <a:xfrm>
            <a:off x="550618" y="3566069"/>
            <a:ext cx="7974521" cy="1984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3B96770-CEEB-4810-B4A3-48FC6EB9C842}" type="slidenum">
              <a:rPr lang="en-US" sz="1200" noProof="0">
                <a:solidFill>
                  <a:schemeClr val="tx1">
                    <a:tint val="75000"/>
                  </a:schemeClr>
                </a:solidFill>
                <a:latin typeface="+mn-lt"/>
              </a:rPr>
              <a:t>37</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TextBox 7"/>
          <p:cNvSpPr txBox="1"/>
          <p:nvPr/>
        </p:nvSpPr>
        <p:spPr>
          <a:xfrm>
            <a:off x="7839510" y="2078995"/>
            <a:ext cx="762000" cy="261610"/>
          </a:xfrm>
          <a:prstGeom prst="rect">
            <a:avLst/>
          </a:prstGeom>
          <a:noFill/>
        </p:spPr>
        <p:txBody>
          <a:bodyPr wrap="square" rtlCol="0">
            <a:spAutoFit/>
          </a:bodyPr>
          <a:lstStyle/>
          <a:p>
            <a:r>
              <a:rPr lang="en-US" sz="1100" dirty="0"/>
              <a:t>0</a:t>
            </a:r>
          </a:p>
        </p:txBody>
      </p:sp>
      <p:sp>
        <p:nvSpPr>
          <p:cNvPr id="9" name="TextBox 8"/>
          <p:cNvSpPr txBox="1"/>
          <p:nvPr/>
        </p:nvSpPr>
        <p:spPr>
          <a:xfrm>
            <a:off x="7826908" y="3524146"/>
            <a:ext cx="698230" cy="261610"/>
          </a:xfrm>
          <a:prstGeom prst="rect">
            <a:avLst/>
          </a:prstGeom>
          <a:noFill/>
        </p:spPr>
        <p:txBody>
          <a:bodyPr wrap="square" rtlCol="0">
            <a:spAutoFit/>
          </a:bodyPr>
          <a:lstStyle/>
          <a:p>
            <a:r>
              <a:rPr lang="en-US" sz="1100" dirty="0" smtClean="0"/>
              <a:t>1</a:t>
            </a:r>
            <a:endParaRPr lang="en-US" sz="1100" dirty="0"/>
          </a:p>
        </p:txBody>
      </p:sp>
      <p:sp>
        <p:nvSpPr>
          <p:cNvPr id="10" name="Rectangle 9"/>
          <p:cNvSpPr/>
          <p:nvPr/>
        </p:nvSpPr>
        <p:spPr>
          <a:xfrm>
            <a:off x="561910" y="2109662"/>
            <a:ext cx="7974521" cy="17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7812521" y="2440744"/>
            <a:ext cx="291142" cy="10035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12" name="Picture 11"/>
          <p:cNvPicPr>
            <a:picLocks noChangeAspect="1"/>
          </p:cNvPicPr>
          <p:nvPr/>
        </p:nvPicPr>
        <p:blipFill>
          <a:blip r:embed="rId3" cstate="print"/>
          <a:stretch>
            <a:fillRect/>
          </a:stretch>
        </p:blipFill>
        <p:spPr>
          <a:xfrm>
            <a:off x="573205" y="3839185"/>
            <a:ext cx="7951933" cy="681379"/>
          </a:xfrm>
          <a:prstGeom prst="rect">
            <a:avLst/>
          </a:prstGeom>
        </p:spPr>
      </p:pic>
      <p:sp>
        <p:nvSpPr>
          <p:cNvPr id="13" name="Rectangle 12"/>
          <p:cNvSpPr/>
          <p:nvPr/>
        </p:nvSpPr>
        <p:spPr>
          <a:xfrm>
            <a:off x="685801" y="4121929"/>
            <a:ext cx="7696200" cy="338554"/>
          </a:xfrm>
          <a:prstGeom prst="rect">
            <a:avLst/>
          </a:prstGeom>
        </p:spPr>
        <p:txBody>
          <a:bodyPr wrap="square">
            <a:spAutoFit/>
          </a:bodyPr>
          <a:lstStyle/>
          <a:p>
            <a:r>
              <a:rPr lang="en-US" sz="1600" dirty="0" smtClean="0"/>
              <a:t>Delaware issued a $</a:t>
            </a:r>
            <a:r>
              <a:rPr lang="en-US" sz="1600" dirty="0"/>
              <a:t>5</a:t>
            </a:r>
            <a:r>
              <a:rPr lang="en-US" sz="1600" dirty="0" smtClean="0"/>
              <a:t>0 nominal year round crisis </a:t>
            </a:r>
            <a:r>
              <a:rPr lang="en-US" sz="1600" dirty="0"/>
              <a:t>benefit </a:t>
            </a:r>
            <a:r>
              <a:rPr lang="en-US" sz="1600" dirty="0" smtClean="0"/>
              <a:t>to 1 household in FY 2015</a:t>
            </a:r>
            <a:endParaRPr lang="en-US" sz="1600" dirty="0"/>
          </a:p>
        </p:txBody>
      </p:sp>
      <p:sp>
        <p:nvSpPr>
          <p:cNvPr id="14" name="Rectangle 13"/>
          <p:cNvSpPr/>
          <p:nvPr/>
        </p:nvSpPr>
        <p:spPr>
          <a:xfrm>
            <a:off x="573205" y="4133285"/>
            <a:ext cx="7951934" cy="3158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994230" y="6039011"/>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Tree>
    <p:extLst>
      <p:ext uri="{BB962C8B-B14F-4D97-AF65-F5344CB8AC3E}">
        <p14:creationId xmlns:p14="http://schemas.microsoft.com/office/powerpoint/2010/main" val="38226018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1976"/>
            <a:ext cx="8839200" cy="914823"/>
          </a:xfrm>
          <a:ln w="28575"/>
        </p:spPr>
        <p:txBody>
          <a:bodyPr>
            <a:normAutofit/>
          </a:bodyPr>
          <a:lstStyle/>
          <a:p>
            <a:r>
              <a:rPr lang="en-US" b="1" dirty="0"/>
              <a:t>Topic #2 </a:t>
            </a:r>
            <a:r>
              <a:rPr lang="en-US" dirty="0"/>
              <a:t>–</a:t>
            </a:r>
            <a:r>
              <a:rPr lang="en-US" b="1" dirty="0"/>
              <a:t> </a:t>
            </a:r>
            <a:r>
              <a:rPr lang="en-US" dirty="0" smtClean="0"/>
              <a:t>Potential Programming Changes</a:t>
            </a:r>
            <a:endParaRPr lang="en-US" dirty="0"/>
          </a:p>
        </p:txBody>
      </p:sp>
      <p:sp>
        <p:nvSpPr>
          <p:cNvPr id="3" name="Content Placeholder 2"/>
          <p:cNvSpPr>
            <a:spLocks noGrp="1"/>
          </p:cNvSpPr>
          <p:nvPr>
            <p:ph idx="1"/>
          </p:nvPr>
        </p:nvSpPr>
        <p:spPr>
          <a:xfrm>
            <a:off x="228600" y="1219200"/>
            <a:ext cx="8534400" cy="5470525"/>
          </a:xfrm>
        </p:spPr>
        <p:txBody>
          <a:bodyPr/>
          <a:lstStyle/>
          <a:p>
            <a:pPr marL="0" indent="0">
              <a:buNone/>
            </a:pPr>
            <a:r>
              <a:rPr lang="en-US" sz="2000" b="1" dirty="0" smtClean="0"/>
              <a:t>Important Considerations</a:t>
            </a:r>
          </a:p>
          <a:p>
            <a:r>
              <a:rPr lang="en-US" sz="1800" dirty="0" smtClean="0"/>
              <a:t>New changes will require programming modifications in Household Report queries/specifications for some Grantees for FY 2015 </a:t>
            </a:r>
          </a:p>
          <a:p>
            <a:pPr lvl="2">
              <a:buFont typeface="Wingdings" panose="05000000000000000000" pitchFamily="2" charset="2"/>
              <a:buChar char="§"/>
            </a:pPr>
            <a:r>
              <a:rPr lang="en-US" sz="1600" dirty="0"/>
              <a:t>S</a:t>
            </a:r>
            <a:r>
              <a:rPr lang="en-US" sz="1600" dirty="0" smtClean="0"/>
              <a:t>eparate households that receive a </a:t>
            </a:r>
            <a:r>
              <a:rPr lang="en-US" sz="1600" u="sng" dirty="0" smtClean="0"/>
              <a:t>nominal LIHEAP grant of $50 or less</a:t>
            </a:r>
            <a:r>
              <a:rPr lang="en-US" sz="1600" dirty="0" smtClean="0"/>
              <a:t> from the population of assisted households </a:t>
            </a:r>
          </a:p>
          <a:p>
            <a:pPr lvl="2">
              <a:buFont typeface="Wingdings" panose="05000000000000000000" pitchFamily="2" charset="2"/>
              <a:buChar char="§"/>
            </a:pPr>
            <a:r>
              <a:rPr lang="en-US" sz="1600" dirty="0" smtClean="0"/>
              <a:t>Run </a:t>
            </a:r>
            <a:r>
              <a:rPr lang="en-US" sz="1600" b="1" dirty="0" smtClean="0"/>
              <a:t>OLD</a:t>
            </a:r>
            <a:r>
              <a:rPr lang="en-US" sz="1600" dirty="0" smtClean="0"/>
              <a:t> programs </a:t>
            </a:r>
            <a:r>
              <a:rPr lang="en-US" sz="1600" dirty="0"/>
              <a:t>on the remaining households in Heating, Cooling, </a:t>
            </a:r>
            <a:r>
              <a:rPr lang="en-US" sz="1600" b="1" dirty="0"/>
              <a:t>Year Round Crisis, Winter Crisis</a:t>
            </a:r>
            <a:r>
              <a:rPr lang="en-US" sz="1600" dirty="0"/>
              <a:t>, Summer Crisis</a:t>
            </a:r>
            <a:r>
              <a:rPr lang="en-US" sz="1600" dirty="0" smtClean="0"/>
              <a:t>, Other Crisis, </a:t>
            </a:r>
            <a:r>
              <a:rPr lang="en-US" sz="1600" dirty="0"/>
              <a:t>Equipment Repair and Replacement, Weatherization, and Any Type of </a:t>
            </a:r>
            <a:r>
              <a:rPr lang="en-US" sz="1600" dirty="0" smtClean="0"/>
              <a:t>LIHEAP Benefit</a:t>
            </a:r>
          </a:p>
          <a:p>
            <a:pPr lvl="3">
              <a:buFont typeface="Wingdings" panose="05000000000000000000" pitchFamily="2" charset="2"/>
              <a:buChar char="§"/>
            </a:pPr>
            <a:r>
              <a:rPr lang="en-US" sz="1400" b="1" dirty="0" smtClean="0"/>
              <a:t>REMEMBER </a:t>
            </a:r>
            <a:r>
              <a:rPr lang="en-US" sz="1400" dirty="0" smtClean="0"/>
              <a:t>to separate year </a:t>
            </a:r>
            <a:r>
              <a:rPr lang="en-US" sz="1400" dirty="0"/>
              <a:t>r</a:t>
            </a:r>
            <a:r>
              <a:rPr lang="en-US" sz="1400" dirty="0" smtClean="0"/>
              <a:t>ound and </a:t>
            </a:r>
            <a:r>
              <a:rPr lang="en-US" sz="1400" dirty="0"/>
              <a:t>w</a:t>
            </a:r>
            <a:r>
              <a:rPr lang="en-US" sz="1400" dirty="0" smtClean="0"/>
              <a:t>inter crisis - separation </a:t>
            </a:r>
            <a:r>
              <a:rPr lang="en-US" sz="1400" dirty="0"/>
              <a:t>should be based on </a:t>
            </a:r>
            <a:r>
              <a:rPr lang="en-US" sz="1400" dirty="0" smtClean="0"/>
              <a:t>the operation </a:t>
            </a:r>
            <a:r>
              <a:rPr lang="en-US" sz="1400" dirty="0"/>
              <a:t>of </a:t>
            </a:r>
            <a:r>
              <a:rPr lang="en-US" sz="1400" dirty="0" smtClean="0"/>
              <a:t>grantees’ </a:t>
            </a:r>
            <a:r>
              <a:rPr lang="en-US" sz="1400" dirty="0"/>
              <a:t>LIHEAP crisis </a:t>
            </a:r>
            <a:r>
              <a:rPr lang="en-US" sz="1400" dirty="0" smtClean="0"/>
              <a:t>program and consistent with the FY 2015 State Plan </a:t>
            </a:r>
          </a:p>
          <a:p>
            <a:pPr lvl="2">
              <a:buFont typeface="Wingdings" panose="05000000000000000000" pitchFamily="2" charset="2"/>
              <a:buChar char="§"/>
            </a:pPr>
            <a:r>
              <a:rPr lang="en-US" sz="1600" dirty="0" smtClean="0"/>
              <a:t>Prepare </a:t>
            </a:r>
            <a:r>
              <a:rPr lang="en-US" sz="1600" b="1" dirty="0" smtClean="0"/>
              <a:t>NEW</a:t>
            </a:r>
            <a:r>
              <a:rPr lang="en-US" sz="1600" dirty="0" smtClean="0"/>
              <a:t> program to develop an unduplicated count of households receiving “</a:t>
            </a:r>
            <a:r>
              <a:rPr lang="en-US" sz="1600" b="1" dirty="0" smtClean="0"/>
              <a:t>Bill Payment Assistance</a:t>
            </a:r>
            <a:r>
              <a:rPr lang="en-US" sz="1600" dirty="0" smtClean="0"/>
              <a:t>,” defined as any LIHEAP benefit used to pay a share of a household’s energy bills and utility deposits</a:t>
            </a:r>
          </a:p>
          <a:p>
            <a:pPr lvl="3">
              <a:buFont typeface="Wingdings" panose="05000000000000000000" pitchFamily="2" charset="2"/>
              <a:buChar char="§"/>
            </a:pPr>
            <a:r>
              <a:rPr lang="en-US" sz="1400" b="1" u="sng" dirty="0" smtClean="0"/>
              <a:t>Includes</a:t>
            </a:r>
            <a:r>
              <a:rPr lang="en-US" sz="1400" dirty="0"/>
              <a:t>: </a:t>
            </a:r>
            <a:r>
              <a:rPr lang="en-US" sz="1400" dirty="0" smtClean="0"/>
              <a:t> Heating, Cooling, Year Round Crisis, Winter Crisis, Summer </a:t>
            </a:r>
            <a:r>
              <a:rPr lang="en-US" sz="1400" dirty="0"/>
              <a:t>Crisis </a:t>
            </a:r>
            <a:r>
              <a:rPr lang="en-US" sz="1400" dirty="0" smtClean="0"/>
              <a:t>and Other Crisis</a:t>
            </a:r>
          </a:p>
          <a:p>
            <a:pPr lvl="3">
              <a:buFont typeface="Wingdings" panose="05000000000000000000" pitchFamily="2" charset="2"/>
              <a:buChar char="§"/>
            </a:pPr>
            <a:r>
              <a:rPr lang="en-US" sz="1400" b="1" u="sng" dirty="0" smtClean="0"/>
              <a:t>Does </a:t>
            </a:r>
            <a:r>
              <a:rPr lang="en-US" sz="1400" b="1" u="sng" dirty="0"/>
              <a:t>not Include</a:t>
            </a:r>
            <a:r>
              <a:rPr lang="en-US" sz="1400" dirty="0"/>
              <a:t>: Households that </a:t>
            </a:r>
            <a:r>
              <a:rPr lang="en-US" sz="1400" u="sng" dirty="0"/>
              <a:t>only</a:t>
            </a:r>
            <a:r>
              <a:rPr lang="en-US" sz="1400" dirty="0"/>
              <a:t> received LIHEAP weatherization or energy-related repair/replacement assistance; or households that </a:t>
            </a:r>
            <a:r>
              <a:rPr lang="en-US" sz="1400" dirty="0" smtClean="0"/>
              <a:t>received </a:t>
            </a:r>
            <a:r>
              <a:rPr lang="en-US" sz="1400" dirty="0"/>
              <a:t>nominal LIHEAP </a:t>
            </a:r>
            <a:r>
              <a:rPr lang="en-US" sz="1400" dirty="0" smtClean="0"/>
              <a:t>grants.</a:t>
            </a:r>
          </a:p>
          <a:p>
            <a:pPr lvl="3">
              <a:buFont typeface="Wingdings" panose="05000000000000000000" pitchFamily="2" charset="2"/>
              <a:buChar char="§"/>
            </a:pPr>
            <a:r>
              <a:rPr lang="en-US" sz="1400" dirty="0" smtClean="0"/>
              <a:t>This </a:t>
            </a:r>
            <a:r>
              <a:rPr lang="en-US" sz="1400" dirty="0"/>
              <a:t>data element is </a:t>
            </a:r>
            <a:r>
              <a:rPr lang="en-US" sz="1400" u="sng" dirty="0"/>
              <a:t>OPTIONAL </a:t>
            </a:r>
            <a:r>
              <a:rPr lang="en-US" sz="1400" u="sng" dirty="0" smtClean="0"/>
              <a:t>for </a:t>
            </a:r>
            <a:r>
              <a:rPr lang="en-US" sz="1400" u="sng" dirty="0"/>
              <a:t>FY 2015</a:t>
            </a:r>
            <a:r>
              <a:rPr lang="en-US" sz="1400" dirty="0"/>
              <a:t>, but will be mandatory for FY 2016</a:t>
            </a:r>
            <a:r>
              <a:rPr lang="en-US" sz="1400" dirty="0" smtClean="0"/>
              <a:t>.</a:t>
            </a:r>
            <a:endParaRPr lang="en-US" sz="1600" dirty="0" smtClean="0"/>
          </a:p>
          <a:p>
            <a:pPr lvl="2">
              <a:buFont typeface="Wingdings" panose="05000000000000000000" pitchFamily="2" charset="2"/>
              <a:buChar char="§"/>
            </a:pPr>
            <a:r>
              <a:rPr lang="en-US" sz="1600" dirty="0" smtClean="0"/>
              <a:t>Report on the </a:t>
            </a:r>
            <a:r>
              <a:rPr lang="en-US" sz="1600" b="1" dirty="0" smtClean="0"/>
              <a:t>TOTAL</a:t>
            </a:r>
            <a:r>
              <a:rPr lang="en-US" sz="1600" dirty="0" smtClean="0"/>
              <a:t> (NOT unduplicated) </a:t>
            </a:r>
            <a:r>
              <a:rPr lang="en-US" sz="1600" dirty="0"/>
              <a:t>n</a:t>
            </a:r>
            <a:r>
              <a:rPr lang="en-US" sz="1600" dirty="0" smtClean="0"/>
              <a:t>umber of Nominal </a:t>
            </a:r>
          </a:p>
          <a:p>
            <a:pPr marL="914400" lvl="2" indent="0">
              <a:buNone/>
            </a:pPr>
            <a:r>
              <a:rPr lang="en-US" sz="1600" dirty="0" smtClean="0"/>
              <a:t>Benefits paid </a:t>
            </a:r>
          </a:p>
        </p:txBody>
      </p:sp>
      <p:sp>
        <p:nvSpPr>
          <p:cNvPr id="4" name="Rounded Rectangle 3"/>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5"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F10DBAF-D9D2-458B-B6E7-2C88002E2E36}" type="slidenum">
              <a:rPr lang="en-US" sz="1200" noProof="0">
                <a:solidFill>
                  <a:schemeClr val="tx1">
                    <a:tint val="75000"/>
                  </a:schemeClr>
                </a:solidFill>
                <a:latin typeface="+mn-lt"/>
              </a:rPr>
              <a:t>38</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4094105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a:t>Topic </a:t>
            </a:r>
            <a:r>
              <a:rPr lang="en-US" b="1" dirty="0" smtClean="0"/>
              <a:t>#2</a:t>
            </a:r>
            <a:r>
              <a:rPr lang="en-US" dirty="0" smtClean="0"/>
              <a:t> – Summary</a:t>
            </a:r>
            <a:endParaRPr lang="en-US" dirty="0"/>
          </a:p>
        </p:txBody>
      </p:sp>
      <p:sp>
        <p:nvSpPr>
          <p:cNvPr id="3" name="Content Placeholder 2"/>
          <p:cNvSpPr>
            <a:spLocks noGrp="1"/>
          </p:cNvSpPr>
          <p:nvPr>
            <p:ph idx="1"/>
          </p:nvPr>
        </p:nvSpPr>
        <p:spPr>
          <a:xfrm>
            <a:off x="457200" y="1066800"/>
            <a:ext cx="8229600" cy="5257799"/>
          </a:xfrm>
        </p:spPr>
        <p:txBody>
          <a:bodyPr/>
          <a:lstStyle/>
          <a:p>
            <a:pPr>
              <a:spcAft>
                <a:spcPts val="0"/>
              </a:spcAft>
            </a:pPr>
            <a:r>
              <a:rPr lang="en-US" dirty="0"/>
              <a:t>What’s New in the FY </a:t>
            </a:r>
            <a:r>
              <a:rPr lang="en-US" dirty="0" smtClean="0"/>
              <a:t>2015 </a:t>
            </a:r>
            <a:r>
              <a:rPr lang="en-US" dirty="0"/>
              <a:t>Household Report Form in OLDC?</a:t>
            </a:r>
          </a:p>
          <a:p>
            <a:pPr lvl="1"/>
            <a:r>
              <a:rPr lang="en-US" sz="2600" dirty="0" smtClean="0"/>
              <a:t>Improvements </a:t>
            </a:r>
            <a:r>
              <a:rPr lang="en-US" sz="2600" dirty="0"/>
              <a:t>in Crisis Benefit Reporting/Alignment with Grantee Survey </a:t>
            </a:r>
            <a:r>
              <a:rPr lang="en-US" sz="2600" dirty="0" smtClean="0"/>
              <a:t>Reporting</a:t>
            </a:r>
          </a:p>
          <a:p>
            <a:pPr lvl="1"/>
            <a:r>
              <a:rPr lang="en-US" sz="2600" dirty="0" smtClean="0"/>
              <a:t>New Nominal </a:t>
            </a:r>
            <a:r>
              <a:rPr lang="en-US" sz="2600" dirty="0"/>
              <a:t>Benefit </a:t>
            </a:r>
            <a:r>
              <a:rPr lang="en-US" sz="2600" dirty="0" smtClean="0"/>
              <a:t>Reporting</a:t>
            </a:r>
          </a:p>
          <a:p>
            <a:pPr lvl="1"/>
            <a:r>
              <a:rPr lang="en-US" sz="2600" dirty="0"/>
              <a:t>Change in the Definition of LIHEAP Assistance </a:t>
            </a:r>
            <a:r>
              <a:rPr lang="en-US" sz="2600" dirty="0" smtClean="0"/>
              <a:t>Benefits</a:t>
            </a:r>
            <a:endParaRPr lang="en-US" sz="2600" dirty="0"/>
          </a:p>
          <a:p>
            <a:pPr lvl="1"/>
            <a:r>
              <a:rPr lang="en-US" sz="2600" dirty="0"/>
              <a:t>Addition of LIHEAP Bill Payment Assistance Line </a:t>
            </a:r>
            <a:r>
              <a:rPr lang="en-US" sz="2600" dirty="0" smtClean="0"/>
              <a:t>Item</a:t>
            </a:r>
          </a:p>
          <a:p>
            <a:pPr marL="457200" lvl="1" indent="0">
              <a:buNone/>
            </a:pPr>
            <a:endParaRPr lang="en-US" sz="2600" dirty="0" smtClean="0"/>
          </a:p>
          <a:p>
            <a:pPr marL="228600" lvl="2">
              <a:spcBef>
                <a:spcPts val="0"/>
              </a:spcBef>
              <a:spcAft>
                <a:spcPts val="0"/>
              </a:spcAft>
            </a:pPr>
            <a:r>
              <a:rPr lang="en-US" sz="2800" dirty="0" smtClean="0"/>
              <a:t>New reporting guidelines are specified in the FY 2015 Household Report Instructions</a:t>
            </a:r>
          </a:p>
          <a:p>
            <a:pPr marL="685800" lvl="3">
              <a:spcBef>
                <a:spcPts val="0"/>
              </a:spcBef>
              <a:spcAft>
                <a:spcPts val="1200"/>
              </a:spcAft>
            </a:pPr>
            <a:r>
              <a:rPr lang="en-US" dirty="0" smtClean="0">
                <a:hlinkClick r:id="rId3"/>
              </a:rPr>
              <a:t>http</a:t>
            </a:r>
            <a:r>
              <a:rPr lang="en-US" dirty="0">
                <a:hlinkClick r:id="rId3"/>
              </a:rPr>
              <a:t>://</a:t>
            </a:r>
            <a:r>
              <a:rPr lang="en-US" dirty="0" smtClean="0">
                <a:hlinkClick r:id="rId3"/>
              </a:rPr>
              <a:t>www.acf.hhs.gov/programs/ocs/resource/liheap-action-transmittal-2016-02-on-fy-2015-hhr</a:t>
            </a:r>
            <a:r>
              <a:rPr lang="en-US" dirty="0" smtClean="0"/>
              <a:t> </a:t>
            </a:r>
            <a:endParaRPr lang="en-US" dirty="0"/>
          </a:p>
          <a:p>
            <a:pPr marL="914400" lvl="2" indent="0">
              <a:spcAft>
                <a:spcPts val="1200"/>
              </a:spcAft>
              <a:buNone/>
            </a:pPr>
            <a:endParaRPr lang="en-US" sz="3200" dirty="0" smtClean="0"/>
          </a:p>
          <a:p>
            <a:pPr marL="457200" lvl="1" indent="0">
              <a:buNone/>
            </a:pPr>
            <a:endParaRPr lang="en-US" sz="3600" dirty="0"/>
          </a:p>
          <a:p>
            <a:endParaRPr lang="en-US" dirty="0"/>
          </a:p>
        </p:txBody>
      </p:sp>
      <p:sp>
        <p:nvSpPr>
          <p:cNvPr id="4" name="Rounded Rectangle 3"/>
          <p:cNvSpPr/>
          <p:nvPr/>
        </p:nvSpPr>
        <p:spPr>
          <a:xfrm>
            <a:off x="6989618" y="6060343"/>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Torgerson</a:t>
            </a:r>
            <a:endParaRPr lang="en-US" dirty="0">
              <a:solidFill>
                <a:schemeClr val="tx1"/>
              </a:solidFill>
            </a:endParaRPr>
          </a:p>
        </p:txBody>
      </p:sp>
      <p:sp>
        <p:nvSpPr>
          <p:cNvPr id="5"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5AE6697-2180-4102-A2BA-73303F98EA36}" type="slidenum">
              <a:rPr lang="en-US" sz="1200" noProof="0">
                <a:solidFill>
                  <a:schemeClr val="tx1">
                    <a:tint val="75000"/>
                  </a:schemeClr>
                </a:solidFill>
                <a:latin typeface="+mn-lt"/>
              </a:rPr>
              <a:t>39</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776574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ln w="28575"/>
        </p:spPr>
        <p:txBody>
          <a:bodyPr/>
          <a:lstStyle/>
          <a:p>
            <a:r>
              <a:rPr lang="en-US" b="1" dirty="0" smtClean="0"/>
              <a:t>Introduction</a:t>
            </a:r>
            <a:endParaRPr lang="en-US" b="1" dirty="0"/>
          </a:p>
        </p:txBody>
      </p:sp>
      <p:sp>
        <p:nvSpPr>
          <p:cNvPr id="6" name="Content Placeholder 5"/>
          <p:cNvSpPr>
            <a:spLocks noGrp="1"/>
          </p:cNvSpPr>
          <p:nvPr>
            <p:ph idx="1"/>
          </p:nvPr>
        </p:nvSpPr>
        <p:spPr>
          <a:xfrm>
            <a:off x="457200" y="1143000"/>
            <a:ext cx="8229600" cy="4525963"/>
          </a:xfrm>
        </p:spPr>
        <p:txBody>
          <a:bodyPr/>
          <a:lstStyle/>
          <a:p>
            <a:r>
              <a:rPr lang="en-US" sz="3600" dirty="0" smtClean="0"/>
              <a:t>Webinar Presenters</a:t>
            </a:r>
          </a:p>
          <a:p>
            <a:pPr lvl="1"/>
            <a:r>
              <a:rPr lang="en-US" sz="3200" dirty="0" smtClean="0"/>
              <a:t>Welcome</a:t>
            </a:r>
          </a:p>
          <a:p>
            <a:pPr lvl="2"/>
            <a:r>
              <a:rPr lang="en-US" sz="2800" dirty="0" smtClean="0"/>
              <a:t>Leon Litow, OCS staff</a:t>
            </a:r>
          </a:p>
          <a:p>
            <a:pPr lvl="1"/>
            <a:r>
              <a:rPr lang="en-US" sz="3200" dirty="0" smtClean="0"/>
              <a:t>T&amp;TA Manager &amp; OLDC Details</a:t>
            </a:r>
          </a:p>
          <a:p>
            <a:pPr lvl="2"/>
            <a:r>
              <a:rPr lang="en-US" sz="2800" dirty="0" smtClean="0"/>
              <a:t>Melissa Torgerson, Verve Associates</a:t>
            </a:r>
          </a:p>
          <a:p>
            <a:pPr>
              <a:buNone/>
            </a:pPr>
            <a:endParaRPr lang="en-US" sz="3600" dirty="0" smtClean="0"/>
          </a:p>
          <a:p>
            <a:pPr marL="0" indent="0">
              <a:buNone/>
            </a:pPr>
            <a:endParaRPr lang="en-US" sz="2800" dirty="0"/>
          </a:p>
        </p:txBody>
      </p:sp>
      <p:sp>
        <p:nvSpPr>
          <p:cNvPr id="7"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Rounded Rectangle 7"/>
          <p:cNvSpPr/>
          <p:nvPr/>
        </p:nvSpPr>
        <p:spPr>
          <a:xfrm>
            <a:off x="6858000" y="5867824"/>
            <a:ext cx="2154382" cy="8496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sz="1600" dirty="0" smtClean="0">
                <a:solidFill>
                  <a:schemeClr val="tx1"/>
                </a:solidFill>
              </a:rPr>
              <a:t>Melissa Torgerson and Leon Litow</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a:t>Topic </a:t>
            </a:r>
            <a:r>
              <a:rPr lang="en-US" b="1" dirty="0" smtClean="0"/>
              <a:t>#2</a:t>
            </a:r>
            <a:r>
              <a:rPr lang="en-US" dirty="0" smtClean="0"/>
              <a:t> – Questions</a:t>
            </a:r>
            <a:endParaRPr lang="en-US" dirty="0"/>
          </a:p>
        </p:txBody>
      </p:sp>
      <p:sp>
        <p:nvSpPr>
          <p:cNvPr id="3" name="Content Placeholder 2"/>
          <p:cNvSpPr>
            <a:spLocks noGrp="1"/>
          </p:cNvSpPr>
          <p:nvPr>
            <p:ph idx="1"/>
          </p:nvPr>
        </p:nvSpPr>
        <p:spPr/>
        <p:txBody>
          <a:bodyPr/>
          <a:lstStyle/>
          <a:p>
            <a:pPr marL="0" indent="0" algn="ctr">
              <a:buNone/>
            </a:pPr>
            <a:r>
              <a:rPr lang="en-US" sz="4000" dirty="0"/>
              <a:t>Grantee </a:t>
            </a:r>
            <a:r>
              <a:rPr lang="en-US" sz="4000" dirty="0" smtClean="0"/>
              <a:t>questions </a:t>
            </a:r>
            <a:r>
              <a:rPr lang="en-US" sz="4000" dirty="0"/>
              <a:t>regarding </a:t>
            </a:r>
            <a:r>
              <a:rPr lang="en-US" sz="4000" dirty="0" smtClean="0"/>
              <a:t>what’s new </a:t>
            </a:r>
            <a:r>
              <a:rPr lang="en-US" sz="4000" dirty="0"/>
              <a:t>in the FY </a:t>
            </a:r>
            <a:r>
              <a:rPr lang="en-US" sz="4000" dirty="0" smtClean="0"/>
              <a:t>2015 </a:t>
            </a:r>
            <a:r>
              <a:rPr lang="en-US" sz="4000" dirty="0"/>
              <a:t>Household Report Form in OLDC</a:t>
            </a:r>
            <a:r>
              <a:rPr lang="en-US" sz="4000" dirty="0" smtClean="0"/>
              <a:t>?</a:t>
            </a:r>
            <a:endParaRPr lang="en-US" sz="4000" dirty="0"/>
          </a:p>
        </p:txBody>
      </p:sp>
      <p:sp>
        <p:nvSpPr>
          <p:cNvPr id="4" name="Rounded Rectangle 3"/>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Torgerson</a:t>
            </a:r>
            <a:endParaRPr lang="en-US" dirty="0">
              <a:solidFill>
                <a:schemeClr val="tx1"/>
              </a:solidFill>
            </a:endParaRPr>
          </a:p>
        </p:txBody>
      </p:sp>
      <p:sp>
        <p:nvSpPr>
          <p:cNvPr id="5"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EDA5968-6FAF-45FD-A9EC-F65F39B8FA2E}" type="slidenum">
              <a:rPr lang="en-US" sz="1200" noProof="0">
                <a:solidFill>
                  <a:schemeClr val="tx1">
                    <a:tint val="75000"/>
                  </a:schemeClr>
                </a:solidFill>
                <a:latin typeface="+mn-lt"/>
              </a:rPr>
              <a:t>40</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6642279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err="1"/>
              <a:t>GoToWebinar</a:t>
            </a:r>
            <a:r>
              <a:rPr lang="en-US" dirty="0"/>
              <a:t> – </a:t>
            </a:r>
            <a:r>
              <a:rPr lang="en-US" b="1" dirty="0"/>
              <a:t>Asking a Question</a:t>
            </a:r>
            <a:endParaRPr lang="en-US" dirty="0"/>
          </a:p>
        </p:txBody>
      </p:sp>
      <p:pic>
        <p:nvPicPr>
          <p:cNvPr id="4" name="Content Placeholder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14928" y="1411288"/>
            <a:ext cx="8271872"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solidFill>
                  <a:schemeClr val="tx1">
                    <a:tint val="75000"/>
                  </a:schemeClr>
                </a:solidFill>
                <a:latin typeface="+mn-lt"/>
              </a:rPr>
              <a:t>41</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8025636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Topic #3</a:t>
            </a:r>
            <a:endParaRPr lang="en-US" dirty="0"/>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5514629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2" y="152400"/>
            <a:ext cx="8839200" cy="792162"/>
          </a:xfrm>
          <a:ln w="28575"/>
        </p:spPr>
        <p:txBody>
          <a:bodyPr/>
          <a:lstStyle/>
          <a:p>
            <a:r>
              <a:rPr lang="en-US" b="1" dirty="0" smtClean="0"/>
              <a:t>Topic #3</a:t>
            </a:r>
            <a:endParaRPr lang="en-US" dirty="0"/>
          </a:p>
        </p:txBody>
      </p:sp>
      <p:sp>
        <p:nvSpPr>
          <p:cNvPr id="3" name="Content Placeholder 2"/>
          <p:cNvSpPr>
            <a:spLocks noGrp="1"/>
          </p:cNvSpPr>
          <p:nvPr>
            <p:ph idx="1"/>
          </p:nvPr>
        </p:nvSpPr>
        <p:spPr/>
        <p:txBody>
          <a:bodyPr/>
          <a:lstStyle/>
          <a:p>
            <a:r>
              <a:rPr lang="en-US" sz="4000" b="1" dirty="0" smtClean="0"/>
              <a:t>Topic #3: </a:t>
            </a:r>
            <a:r>
              <a:rPr lang="en-US" sz="4000" dirty="0" smtClean="0"/>
              <a:t>What are the New Data Checks in the FY 2015 Household Report Form in OLDC?</a:t>
            </a:r>
          </a:p>
          <a:p>
            <a:pPr lvl="1"/>
            <a:r>
              <a:rPr lang="en-US" sz="3200" dirty="0" smtClean="0"/>
              <a:t>Basic validation checks</a:t>
            </a:r>
          </a:p>
          <a:p>
            <a:pPr lvl="1"/>
            <a:r>
              <a:rPr lang="en-US" sz="3200" dirty="0" smtClean="0"/>
              <a:t>New validation checks </a:t>
            </a:r>
          </a:p>
          <a:p>
            <a:pPr lvl="1"/>
            <a:r>
              <a:rPr lang="en-US" sz="3200" dirty="0" smtClean="0"/>
              <a:t>Fatal errors vs. warning messages</a:t>
            </a:r>
          </a:p>
          <a:p>
            <a:endParaRPr lang="en-US" dirty="0"/>
          </a:p>
        </p:txBody>
      </p:sp>
      <p:sp>
        <p:nvSpPr>
          <p:cNvPr id="4" name="Rounded Rectangle 3"/>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Torgerson</a:t>
            </a:r>
            <a:endParaRPr lang="en-US" dirty="0">
              <a:solidFill>
                <a:schemeClr val="tx1"/>
              </a:solidFill>
            </a:endParaRPr>
          </a:p>
        </p:txBody>
      </p:sp>
      <p:sp>
        <p:nvSpPr>
          <p:cNvPr id="5"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a:t>Topic </a:t>
            </a:r>
            <a:r>
              <a:rPr lang="en-US" b="1" dirty="0" smtClean="0"/>
              <a:t>#3 </a:t>
            </a:r>
            <a:r>
              <a:rPr lang="en-US" dirty="0"/>
              <a:t>– </a:t>
            </a:r>
            <a:r>
              <a:rPr lang="en-US" dirty="0" smtClean="0"/>
              <a:t>Basic </a:t>
            </a:r>
            <a:r>
              <a:rPr lang="en-US" dirty="0"/>
              <a:t>v</a:t>
            </a:r>
            <a:r>
              <a:rPr lang="en-US" dirty="0" smtClean="0"/>
              <a:t>alidation checks</a:t>
            </a:r>
            <a:endParaRPr lang="en-US" dirty="0"/>
          </a:p>
        </p:txBody>
      </p:sp>
      <p:sp>
        <p:nvSpPr>
          <p:cNvPr id="3" name="Content Placeholder 2"/>
          <p:cNvSpPr>
            <a:spLocks noGrp="1"/>
          </p:cNvSpPr>
          <p:nvPr>
            <p:ph idx="1"/>
          </p:nvPr>
        </p:nvSpPr>
        <p:spPr>
          <a:xfrm>
            <a:off x="457200" y="1219200"/>
            <a:ext cx="8229600" cy="5257800"/>
          </a:xfrm>
        </p:spPr>
        <p:txBody>
          <a:bodyPr/>
          <a:lstStyle/>
          <a:p>
            <a:pPr>
              <a:spcAft>
                <a:spcPts val="1200"/>
              </a:spcAft>
            </a:pPr>
            <a:r>
              <a:rPr lang="en-US" sz="3600" dirty="0" smtClean="0"/>
              <a:t>In FY 2014, there were two new data validation checks added to the LIHEAP Household Report form</a:t>
            </a:r>
            <a:r>
              <a:rPr lang="en-US" sz="2800" dirty="0" smtClean="0"/>
              <a:t>:</a:t>
            </a:r>
          </a:p>
          <a:p>
            <a:pPr lvl="1"/>
            <a:r>
              <a:rPr lang="en-US" sz="3400" dirty="0" smtClean="0"/>
              <a:t>Outlier checks</a:t>
            </a:r>
          </a:p>
          <a:p>
            <a:pPr lvl="1"/>
            <a:r>
              <a:rPr lang="en-US" sz="3400" dirty="0" smtClean="0"/>
              <a:t>Year-to-year consistency checks</a:t>
            </a:r>
          </a:p>
          <a:p>
            <a:pPr marL="457200" lvl="1" indent="0" algn="ctr">
              <a:spcBef>
                <a:spcPts val="1800"/>
              </a:spcBef>
              <a:spcAft>
                <a:spcPts val="600"/>
              </a:spcAft>
              <a:buNone/>
            </a:pPr>
            <a:r>
              <a:rPr lang="en-US" sz="5400" dirty="0" smtClean="0"/>
              <a:t>FY 14  ↔ </a:t>
            </a:r>
            <a:r>
              <a:rPr lang="en-US" sz="5400" dirty="0"/>
              <a:t>FY </a:t>
            </a:r>
            <a:r>
              <a:rPr lang="en-US" sz="5400" dirty="0" smtClean="0"/>
              <a:t>15</a:t>
            </a:r>
          </a:p>
          <a:p>
            <a:pPr marL="457200" lvl="1" indent="0">
              <a:buNone/>
            </a:pPr>
            <a:r>
              <a:rPr lang="en-US" sz="2400" dirty="0" smtClean="0"/>
              <a:t>These checks compare FY 2014 Household Report data to FY 2015 Household Report data</a:t>
            </a:r>
            <a:endParaRPr lang="en-US" sz="2400" dirty="0"/>
          </a:p>
        </p:txBody>
      </p:sp>
      <p:sp>
        <p:nvSpPr>
          <p:cNvPr id="5" name="Rounded Rectangle 4"/>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7"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6074768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smtClean="0"/>
              <a:t>Topic #3 </a:t>
            </a:r>
            <a:r>
              <a:rPr lang="en-US" dirty="0" smtClean="0"/>
              <a:t>– Basic validation checks</a:t>
            </a:r>
            <a:endParaRPr lang="en-US" dirty="0"/>
          </a:p>
        </p:txBody>
      </p:sp>
      <p:sp>
        <p:nvSpPr>
          <p:cNvPr id="3" name="Content Placeholder 2"/>
          <p:cNvSpPr>
            <a:spLocks noGrp="1"/>
          </p:cNvSpPr>
          <p:nvPr>
            <p:ph idx="1"/>
          </p:nvPr>
        </p:nvSpPr>
        <p:spPr>
          <a:xfrm>
            <a:off x="457200" y="1143933"/>
            <a:ext cx="8229600" cy="5218767"/>
          </a:xfrm>
        </p:spPr>
        <p:txBody>
          <a:bodyPr/>
          <a:lstStyle/>
          <a:p>
            <a:r>
              <a:rPr lang="en-US" sz="3600" u="sng" dirty="0" smtClean="0"/>
              <a:t>Outlier checks</a:t>
            </a:r>
          </a:p>
          <a:p>
            <a:pPr lvl="1"/>
            <a:r>
              <a:rPr lang="en-US" dirty="0" smtClean="0"/>
              <a:t>If </a:t>
            </a:r>
            <a:r>
              <a:rPr lang="en-US" dirty="0"/>
              <a:t>the reported number of households for a particular type of assistance for FFY </a:t>
            </a:r>
            <a:r>
              <a:rPr lang="en-US" dirty="0" smtClean="0"/>
              <a:t>2015 </a:t>
            </a:r>
            <a:r>
              <a:rPr lang="en-US" dirty="0"/>
              <a:t>is more than 10X the reported number of households for that type of assistance for FFY </a:t>
            </a:r>
            <a:r>
              <a:rPr lang="en-US" dirty="0" smtClean="0"/>
              <a:t>2014, </a:t>
            </a:r>
            <a:r>
              <a:rPr lang="en-US" dirty="0"/>
              <a:t>OLDC issues a </a:t>
            </a:r>
            <a:r>
              <a:rPr lang="en-US" dirty="0" smtClean="0"/>
              <a:t>warning.</a:t>
            </a:r>
          </a:p>
          <a:p>
            <a:pPr lvl="1"/>
            <a:r>
              <a:rPr lang="en-US" dirty="0" smtClean="0"/>
              <a:t>If </a:t>
            </a:r>
            <a:r>
              <a:rPr lang="en-US" dirty="0"/>
              <a:t>the reported number of households for a particular type of assistance for FFY </a:t>
            </a:r>
            <a:r>
              <a:rPr lang="en-US" dirty="0" smtClean="0"/>
              <a:t>2015 </a:t>
            </a:r>
            <a:r>
              <a:rPr lang="en-US" dirty="0"/>
              <a:t>is less than 1/10</a:t>
            </a:r>
            <a:r>
              <a:rPr lang="en-US" baseline="30000" dirty="0"/>
              <a:t>th</a:t>
            </a:r>
            <a:r>
              <a:rPr lang="en-US" dirty="0"/>
              <a:t> the number of households for that type of assistance for FFY </a:t>
            </a:r>
            <a:r>
              <a:rPr lang="en-US" dirty="0" smtClean="0"/>
              <a:t>2014, </a:t>
            </a:r>
            <a:r>
              <a:rPr lang="en-US" dirty="0"/>
              <a:t>OLDC issues a warning.</a:t>
            </a:r>
          </a:p>
          <a:p>
            <a:endParaRPr lang="en-US" dirty="0"/>
          </a:p>
        </p:txBody>
      </p:sp>
      <p:sp>
        <p:nvSpPr>
          <p:cNvPr id="5" name="Rounded Rectangle 4"/>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9500540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stretch>
            <a:fillRect/>
          </a:stretch>
        </p:blipFill>
        <p:spPr>
          <a:xfrm>
            <a:off x="2626906" y="2251611"/>
            <a:ext cx="1360306" cy="2270195"/>
          </a:xfrm>
          <a:prstGeom prst="rect">
            <a:avLst/>
          </a:prstGeom>
        </p:spPr>
      </p:pic>
      <p:sp>
        <p:nvSpPr>
          <p:cNvPr id="2" name="Title 1"/>
          <p:cNvSpPr>
            <a:spLocks noGrp="1"/>
          </p:cNvSpPr>
          <p:nvPr>
            <p:ph type="title"/>
          </p:nvPr>
        </p:nvSpPr>
        <p:spPr>
          <a:xfrm>
            <a:off x="152400" y="142452"/>
            <a:ext cx="8839200" cy="792162"/>
          </a:xfrm>
          <a:ln w="28575"/>
        </p:spPr>
        <p:txBody>
          <a:bodyPr/>
          <a:lstStyle/>
          <a:p>
            <a:r>
              <a:rPr lang="en-US" b="1" dirty="0" smtClean="0"/>
              <a:t>Topic #3 </a:t>
            </a:r>
            <a:r>
              <a:rPr lang="en-US" dirty="0" smtClean="0"/>
              <a:t>– Basic validation checks</a:t>
            </a:r>
            <a:endParaRPr lang="en-US" dirty="0"/>
          </a:p>
        </p:txBody>
      </p:sp>
      <p:sp>
        <p:nvSpPr>
          <p:cNvPr id="3" name="Content Placeholder 2"/>
          <p:cNvSpPr>
            <a:spLocks noGrp="1"/>
          </p:cNvSpPr>
          <p:nvPr>
            <p:ph idx="1"/>
          </p:nvPr>
        </p:nvSpPr>
        <p:spPr>
          <a:xfrm>
            <a:off x="396133" y="990600"/>
            <a:ext cx="8229600" cy="4619935"/>
          </a:xfrm>
        </p:spPr>
        <p:txBody>
          <a:bodyPr/>
          <a:lstStyle/>
          <a:p>
            <a:r>
              <a:rPr lang="en-US" dirty="0" smtClean="0"/>
              <a:t>Example – Outlier Check:</a:t>
            </a:r>
            <a:endParaRPr lang="en-US" dirty="0"/>
          </a:p>
        </p:txBody>
      </p:sp>
      <p:sp>
        <p:nvSpPr>
          <p:cNvPr id="5" name="Rounded Rectangle 4"/>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pic>
        <p:nvPicPr>
          <p:cNvPr id="6" name="Picture 5"/>
          <p:cNvPicPr>
            <a:picLocks noChangeAspect="1"/>
          </p:cNvPicPr>
          <p:nvPr/>
        </p:nvPicPr>
        <p:blipFill>
          <a:blip r:embed="rId3" cstate="print"/>
          <a:stretch>
            <a:fillRect/>
          </a:stretch>
        </p:blipFill>
        <p:spPr>
          <a:xfrm>
            <a:off x="838200" y="4679302"/>
            <a:ext cx="5762216" cy="2062163"/>
          </a:xfrm>
          <a:prstGeom prst="rect">
            <a:avLst/>
          </a:prstGeom>
          <a:ln w="28575">
            <a:solidFill>
              <a:schemeClr val="accent1"/>
            </a:solidFill>
          </a:ln>
        </p:spPr>
      </p:pic>
      <p:pic>
        <p:nvPicPr>
          <p:cNvPr id="10" name="Picture 3"/>
          <p:cNvPicPr>
            <a:picLocks noChangeAspect="1" noChangeArrowheads="1"/>
          </p:cNvPicPr>
          <p:nvPr/>
        </p:nvPicPr>
        <p:blipFill rotWithShape="1">
          <a:blip r:embed="rId4" cstate="print"/>
          <a:srcRect t="1404" b="-1"/>
          <a:stretch/>
        </p:blipFill>
        <p:spPr bwMode="auto">
          <a:xfrm>
            <a:off x="396133" y="2170324"/>
            <a:ext cx="2233483" cy="2360336"/>
          </a:xfrm>
          <a:prstGeom prst="rect">
            <a:avLst/>
          </a:prstGeom>
          <a:noFill/>
          <a:ln w="9525">
            <a:noFill/>
            <a:miter lim="800000"/>
            <a:headEnd/>
            <a:tailEnd/>
          </a:ln>
        </p:spPr>
      </p:pic>
      <p:sp>
        <p:nvSpPr>
          <p:cNvPr id="11" name="Right Arrow 10"/>
          <p:cNvSpPr/>
          <p:nvPr/>
        </p:nvSpPr>
        <p:spPr>
          <a:xfrm>
            <a:off x="4017507" y="3294012"/>
            <a:ext cx="1180759" cy="228600"/>
          </a:xfrm>
          <a:prstGeom prst="righ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Rectangle 14"/>
          <p:cNvSpPr/>
          <p:nvPr/>
        </p:nvSpPr>
        <p:spPr>
          <a:xfrm>
            <a:off x="3630408" y="3283188"/>
            <a:ext cx="319292" cy="263237"/>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0200" y="1648891"/>
            <a:ext cx="1295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FY 2014</a:t>
            </a:r>
            <a:endParaRPr lang="en-US" dirty="0"/>
          </a:p>
        </p:txBody>
      </p:sp>
      <p:sp>
        <p:nvSpPr>
          <p:cNvPr id="19" name="Rectangle 18"/>
          <p:cNvSpPr/>
          <p:nvPr/>
        </p:nvSpPr>
        <p:spPr>
          <a:xfrm>
            <a:off x="6362700" y="1648891"/>
            <a:ext cx="1295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FY 2015</a:t>
            </a:r>
            <a:endParaRPr lang="en-US" dirty="0"/>
          </a:p>
        </p:txBody>
      </p:sp>
      <p:sp>
        <p:nvSpPr>
          <p:cNvPr id="20"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p:cNvPicPr>
          <p:nvPr/>
        </p:nvPicPr>
        <p:blipFill>
          <a:blip r:embed="rId5" cstate="print"/>
          <a:stretch>
            <a:fillRect/>
          </a:stretch>
        </p:blipFill>
        <p:spPr>
          <a:xfrm>
            <a:off x="5334001" y="2170314"/>
            <a:ext cx="2020214" cy="2475995"/>
          </a:xfrm>
          <a:prstGeom prst="rect">
            <a:avLst/>
          </a:prstGeom>
        </p:spPr>
      </p:pic>
      <p:pic>
        <p:nvPicPr>
          <p:cNvPr id="16" name="Picture 15"/>
          <p:cNvPicPr>
            <a:picLocks noChangeAspect="1"/>
          </p:cNvPicPr>
          <p:nvPr/>
        </p:nvPicPr>
        <p:blipFill>
          <a:blip r:embed="rId6" cstate="print"/>
          <a:stretch>
            <a:fillRect/>
          </a:stretch>
        </p:blipFill>
        <p:spPr>
          <a:xfrm>
            <a:off x="7354215" y="2170323"/>
            <a:ext cx="1377156" cy="2475985"/>
          </a:xfrm>
          <a:prstGeom prst="rect">
            <a:avLst/>
          </a:prstGeom>
        </p:spPr>
      </p:pic>
      <p:sp>
        <p:nvSpPr>
          <p:cNvPr id="17" name="Rectangle 16"/>
          <p:cNvSpPr/>
          <p:nvPr/>
        </p:nvSpPr>
        <p:spPr>
          <a:xfrm>
            <a:off x="8305801" y="3335470"/>
            <a:ext cx="372752" cy="187142"/>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0663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smtClean="0"/>
              <a:t>Topic #3 </a:t>
            </a:r>
            <a:r>
              <a:rPr lang="en-US" dirty="0" smtClean="0"/>
              <a:t>– Basic validation checks</a:t>
            </a:r>
            <a:endParaRPr lang="en-US" dirty="0"/>
          </a:p>
        </p:txBody>
      </p:sp>
      <p:sp>
        <p:nvSpPr>
          <p:cNvPr id="3" name="Content Placeholder 2"/>
          <p:cNvSpPr>
            <a:spLocks noGrp="1"/>
          </p:cNvSpPr>
          <p:nvPr>
            <p:ph idx="1"/>
          </p:nvPr>
        </p:nvSpPr>
        <p:spPr>
          <a:xfrm>
            <a:off x="457200" y="1066801"/>
            <a:ext cx="8229600" cy="5410200"/>
          </a:xfrm>
        </p:spPr>
        <p:txBody>
          <a:bodyPr/>
          <a:lstStyle/>
          <a:p>
            <a:r>
              <a:rPr lang="en-US" sz="3600" u="sng" dirty="0" smtClean="0"/>
              <a:t>Year-to-year consistency checks</a:t>
            </a:r>
            <a:endParaRPr lang="en-US" sz="3600" dirty="0"/>
          </a:p>
          <a:p>
            <a:pPr lvl="1"/>
            <a:r>
              <a:rPr lang="en-US" dirty="0" smtClean="0"/>
              <a:t>If </a:t>
            </a:r>
            <a:r>
              <a:rPr lang="en-US" dirty="0"/>
              <a:t>a grantee reports a non-zero number of households for a </a:t>
            </a:r>
            <a:r>
              <a:rPr lang="en-US" dirty="0" smtClean="0"/>
              <a:t>particular type of assistance for FFY 2015, but had reported zero households for that type of assistance in FFY 2014, OLDC issues a warning.</a:t>
            </a:r>
          </a:p>
          <a:p>
            <a:pPr lvl="1"/>
            <a:r>
              <a:rPr lang="en-US" dirty="0" smtClean="0"/>
              <a:t>If a grantee reports a zero number of households for a particular type of assistance for FFY 2015, but had reported a non-zero number of households for that type of assistance in FFY 2014, OLDC issues a warning.</a:t>
            </a:r>
            <a:endParaRPr lang="en-US" dirty="0"/>
          </a:p>
          <a:p>
            <a:endParaRPr lang="en-US" dirty="0"/>
          </a:p>
        </p:txBody>
      </p:sp>
      <p:sp>
        <p:nvSpPr>
          <p:cNvPr id="5" name="Rounded Rectangle 4"/>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27563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stretch>
            <a:fillRect/>
          </a:stretch>
        </p:blipFill>
        <p:spPr>
          <a:xfrm>
            <a:off x="2497650" y="2209799"/>
            <a:ext cx="1373006" cy="2291935"/>
          </a:xfrm>
          <a:prstGeom prst="rect">
            <a:avLst/>
          </a:prstGeom>
        </p:spPr>
      </p:pic>
      <p:sp>
        <p:nvSpPr>
          <p:cNvPr id="2" name="Title 1"/>
          <p:cNvSpPr>
            <a:spLocks noGrp="1"/>
          </p:cNvSpPr>
          <p:nvPr>
            <p:ph type="title"/>
          </p:nvPr>
        </p:nvSpPr>
        <p:spPr>
          <a:ln w="28575"/>
        </p:spPr>
        <p:txBody>
          <a:bodyPr/>
          <a:lstStyle/>
          <a:p>
            <a:r>
              <a:rPr lang="en-US" b="1" dirty="0" smtClean="0"/>
              <a:t>Topic #3 </a:t>
            </a:r>
            <a:r>
              <a:rPr lang="en-US" dirty="0" smtClean="0"/>
              <a:t>– Basic validation checks</a:t>
            </a:r>
            <a:endParaRPr lang="en-US" dirty="0"/>
          </a:p>
        </p:txBody>
      </p:sp>
      <p:sp>
        <p:nvSpPr>
          <p:cNvPr id="3" name="Content Placeholder 2"/>
          <p:cNvSpPr>
            <a:spLocks noGrp="1"/>
          </p:cNvSpPr>
          <p:nvPr>
            <p:ph idx="1"/>
          </p:nvPr>
        </p:nvSpPr>
        <p:spPr>
          <a:xfrm>
            <a:off x="457200" y="1031638"/>
            <a:ext cx="8229600" cy="4525963"/>
          </a:xfrm>
        </p:spPr>
        <p:txBody>
          <a:bodyPr/>
          <a:lstStyle/>
          <a:p>
            <a:r>
              <a:rPr lang="en-US" dirty="0" smtClean="0"/>
              <a:t>Example – Year-to-Year consistency check:</a:t>
            </a:r>
            <a:endParaRPr lang="en-US" dirty="0"/>
          </a:p>
        </p:txBody>
      </p:sp>
      <p:pic>
        <p:nvPicPr>
          <p:cNvPr id="5" name="Picture 4"/>
          <p:cNvPicPr>
            <a:picLocks noChangeAspect="1"/>
          </p:cNvPicPr>
          <p:nvPr/>
        </p:nvPicPr>
        <p:blipFill>
          <a:blip r:embed="rId3" cstate="print"/>
          <a:stretch>
            <a:fillRect/>
          </a:stretch>
        </p:blipFill>
        <p:spPr>
          <a:xfrm>
            <a:off x="762000" y="4620312"/>
            <a:ext cx="6029325" cy="2066925"/>
          </a:xfrm>
          <a:prstGeom prst="rect">
            <a:avLst/>
          </a:prstGeom>
          <a:ln w="28575">
            <a:solidFill>
              <a:schemeClr val="accent1"/>
            </a:solidFill>
          </a:ln>
        </p:spPr>
      </p:pic>
      <p:sp>
        <p:nvSpPr>
          <p:cNvPr id="6" name="Rounded Rectangle 5"/>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9" name="Rectangle 8"/>
          <p:cNvSpPr/>
          <p:nvPr/>
        </p:nvSpPr>
        <p:spPr>
          <a:xfrm>
            <a:off x="1600200" y="1648891"/>
            <a:ext cx="1295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FY 2014</a:t>
            </a:r>
            <a:endParaRPr lang="en-US" dirty="0"/>
          </a:p>
        </p:txBody>
      </p:sp>
      <p:sp>
        <p:nvSpPr>
          <p:cNvPr id="10" name="Rectangle 9"/>
          <p:cNvSpPr/>
          <p:nvPr/>
        </p:nvSpPr>
        <p:spPr>
          <a:xfrm>
            <a:off x="6362700" y="1648891"/>
            <a:ext cx="1295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FY 2015</a:t>
            </a:r>
            <a:endParaRPr lang="en-US" dirty="0"/>
          </a:p>
        </p:txBody>
      </p:sp>
      <p:pic>
        <p:nvPicPr>
          <p:cNvPr id="12" name="Picture 3"/>
          <p:cNvPicPr>
            <a:picLocks noChangeAspect="1" noChangeArrowheads="1"/>
          </p:cNvPicPr>
          <p:nvPr/>
        </p:nvPicPr>
        <p:blipFill rotWithShape="1">
          <a:blip r:embed="rId4" cstate="print"/>
          <a:srcRect t="1404" b="-1"/>
          <a:stretch/>
        </p:blipFill>
        <p:spPr bwMode="auto">
          <a:xfrm>
            <a:off x="264167" y="2148469"/>
            <a:ext cx="2233483" cy="2360336"/>
          </a:xfrm>
          <a:prstGeom prst="rect">
            <a:avLst/>
          </a:prstGeom>
          <a:noFill/>
          <a:ln w="9525">
            <a:noFill/>
            <a:miter lim="800000"/>
            <a:headEnd/>
            <a:tailEnd/>
          </a:ln>
        </p:spPr>
      </p:pic>
      <p:sp>
        <p:nvSpPr>
          <p:cNvPr id="13" name="Right Arrow 12"/>
          <p:cNvSpPr/>
          <p:nvPr/>
        </p:nvSpPr>
        <p:spPr>
          <a:xfrm>
            <a:off x="3917667" y="2681431"/>
            <a:ext cx="1342006" cy="263237"/>
          </a:xfrm>
          <a:prstGeom prst="righ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Rectangle 13"/>
          <p:cNvSpPr/>
          <p:nvPr/>
        </p:nvSpPr>
        <p:spPr>
          <a:xfrm>
            <a:off x="3576628" y="2693514"/>
            <a:ext cx="267772" cy="264922"/>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7" name="Picture 16"/>
          <p:cNvPicPr>
            <a:picLocks noChangeAspect="1"/>
          </p:cNvPicPr>
          <p:nvPr/>
        </p:nvPicPr>
        <p:blipFill>
          <a:blip r:embed="rId5" cstate="print"/>
          <a:stretch>
            <a:fillRect/>
          </a:stretch>
        </p:blipFill>
        <p:spPr>
          <a:xfrm>
            <a:off x="5330526" y="2170319"/>
            <a:ext cx="2020214" cy="2475995"/>
          </a:xfrm>
          <a:prstGeom prst="rect">
            <a:avLst/>
          </a:prstGeom>
        </p:spPr>
      </p:pic>
      <p:pic>
        <p:nvPicPr>
          <p:cNvPr id="18" name="Picture 17"/>
          <p:cNvPicPr>
            <a:picLocks noChangeAspect="1"/>
          </p:cNvPicPr>
          <p:nvPr/>
        </p:nvPicPr>
        <p:blipFill rotWithShape="1">
          <a:blip r:embed="rId6" cstate="print"/>
          <a:srcRect b="6606"/>
          <a:stretch/>
        </p:blipFill>
        <p:spPr>
          <a:xfrm>
            <a:off x="7350740" y="2250878"/>
            <a:ext cx="1025038" cy="2419461"/>
          </a:xfrm>
          <a:prstGeom prst="rect">
            <a:avLst/>
          </a:prstGeom>
        </p:spPr>
      </p:pic>
      <p:sp>
        <p:nvSpPr>
          <p:cNvPr id="15" name="Rectangle 14"/>
          <p:cNvSpPr/>
          <p:nvPr/>
        </p:nvSpPr>
        <p:spPr>
          <a:xfrm>
            <a:off x="7411035" y="2709432"/>
            <a:ext cx="954184" cy="154998"/>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773275" y="2473902"/>
            <a:ext cx="984378" cy="253916"/>
          </a:xfrm>
          <a:prstGeom prst="rect">
            <a:avLst/>
          </a:prstGeom>
          <a:noFill/>
        </p:spPr>
        <p:txBody>
          <a:bodyPr wrap="square" rtlCol="0">
            <a:spAutoFit/>
          </a:bodyPr>
          <a:lstStyle/>
          <a:p>
            <a:r>
              <a:rPr lang="en-US" sz="1050" b="1" dirty="0" smtClean="0"/>
              <a:t>22,000</a:t>
            </a:r>
            <a:endParaRPr lang="en-US" sz="1050" b="1" dirty="0"/>
          </a:p>
        </p:txBody>
      </p:sp>
      <p:sp>
        <p:nvSpPr>
          <p:cNvPr id="19" name="TextBox 18"/>
          <p:cNvSpPr txBox="1"/>
          <p:nvPr/>
        </p:nvSpPr>
        <p:spPr>
          <a:xfrm>
            <a:off x="7986644" y="2994013"/>
            <a:ext cx="1014479" cy="253916"/>
          </a:xfrm>
          <a:prstGeom prst="rect">
            <a:avLst/>
          </a:prstGeom>
          <a:noFill/>
        </p:spPr>
        <p:txBody>
          <a:bodyPr wrap="square" rtlCol="0">
            <a:spAutoFit/>
          </a:bodyPr>
          <a:lstStyle/>
          <a:p>
            <a:r>
              <a:rPr lang="en-US" sz="1050" b="1" dirty="0" smtClean="0"/>
              <a:t>800</a:t>
            </a:r>
            <a:endParaRPr lang="en-US" sz="1050" b="1" dirty="0"/>
          </a:p>
        </p:txBody>
      </p:sp>
      <p:sp>
        <p:nvSpPr>
          <p:cNvPr id="20" name="TextBox 19"/>
          <p:cNvSpPr txBox="1"/>
          <p:nvPr/>
        </p:nvSpPr>
        <p:spPr>
          <a:xfrm>
            <a:off x="7986643" y="3165678"/>
            <a:ext cx="1014479" cy="253916"/>
          </a:xfrm>
          <a:prstGeom prst="rect">
            <a:avLst/>
          </a:prstGeom>
          <a:noFill/>
        </p:spPr>
        <p:txBody>
          <a:bodyPr wrap="square" rtlCol="0">
            <a:spAutoFit/>
          </a:bodyPr>
          <a:lstStyle/>
          <a:p>
            <a:r>
              <a:rPr lang="en-US" sz="1050" b="1" dirty="0" smtClean="0"/>
              <a:t>100</a:t>
            </a:r>
            <a:endParaRPr lang="en-US" sz="1050" b="1" dirty="0"/>
          </a:p>
        </p:txBody>
      </p:sp>
      <p:sp>
        <p:nvSpPr>
          <p:cNvPr id="21" name="TextBox 20"/>
          <p:cNvSpPr txBox="1"/>
          <p:nvPr/>
        </p:nvSpPr>
        <p:spPr>
          <a:xfrm>
            <a:off x="7986642" y="3872517"/>
            <a:ext cx="1014479" cy="253916"/>
          </a:xfrm>
          <a:prstGeom prst="rect">
            <a:avLst/>
          </a:prstGeom>
          <a:noFill/>
        </p:spPr>
        <p:txBody>
          <a:bodyPr wrap="square" rtlCol="0">
            <a:spAutoFit/>
          </a:bodyPr>
          <a:lstStyle/>
          <a:p>
            <a:r>
              <a:rPr lang="en-US" sz="1050" b="1" dirty="0"/>
              <a:t>5</a:t>
            </a:r>
            <a:r>
              <a:rPr lang="en-US" sz="1050" b="1" dirty="0" smtClean="0"/>
              <a:t>00</a:t>
            </a:r>
            <a:endParaRPr lang="en-US" sz="1050" b="1" dirty="0"/>
          </a:p>
        </p:txBody>
      </p:sp>
      <p:sp>
        <p:nvSpPr>
          <p:cNvPr id="22" name="TextBox 21"/>
          <p:cNvSpPr txBox="1"/>
          <p:nvPr/>
        </p:nvSpPr>
        <p:spPr>
          <a:xfrm>
            <a:off x="7796131" y="4081793"/>
            <a:ext cx="1014479" cy="253916"/>
          </a:xfrm>
          <a:prstGeom prst="rect">
            <a:avLst/>
          </a:prstGeom>
          <a:noFill/>
        </p:spPr>
        <p:txBody>
          <a:bodyPr wrap="square" rtlCol="0">
            <a:spAutoFit/>
          </a:bodyPr>
          <a:lstStyle/>
          <a:p>
            <a:r>
              <a:rPr lang="en-US" sz="1050" b="1" dirty="0" smtClean="0"/>
              <a:t>23,000</a:t>
            </a:r>
            <a:endParaRPr lang="en-US" sz="1050" b="1" dirty="0"/>
          </a:p>
        </p:txBody>
      </p:sp>
    </p:spTree>
    <p:extLst>
      <p:ext uri="{BB962C8B-B14F-4D97-AF65-F5344CB8AC3E}">
        <p14:creationId xmlns:p14="http://schemas.microsoft.com/office/powerpoint/2010/main" val="14572483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a:t>Topic </a:t>
            </a:r>
            <a:r>
              <a:rPr lang="en-US" b="1" dirty="0" smtClean="0"/>
              <a:t>#3 </a:t>
            </a:r>
            <a:r>
              <a:rPr lang="en-US" dirty="0"/>
              <a:t>– </a:t>
            </a:r>
            <a:r>
              <a:rPr lang="en-US" dirty="0" smtClean="0"/>
              <a:t>New </a:t>
            </a:r>
            <a:r>
              <a:rPr lang="en-US" dirty="0"/>
              <a:t>v</a:t>
            </a:r>
            <a:r>
              <a:rPr lang="en-US" dirty="0" smtClean="0"/>
              <a:t>alidation checks</a:t>
            </a:r>
            <a:endParaRPr lang="en-US" dirty="0"/>
          </a:p>
        </p:txBody>
      </p:sp>
      <p:sp>
        <p:nvSpPr>
          <p:cNvPr id="3" name="Content Placeholder 2"/>
          <p:cNvSpPr>
            <a:spLocks noGrp="1"/>
          </p:cNvSpPr>
          <p:nvPr>
            <p:ph idx="1"/>
          </p:nvPr>
        </p:nvSpPr>
        <p:spPr>
          <a:xfrm>
            <a:off x="457200" y="1219200"/>
            <a:ext cx="8229600" cy="5257800"/>
          </a:xfrm>
        </p:spPr>
        <p:txBody>
          <a:bodyPr/>
          <a:lstStyle/>
          <a:p>
            <a:pPr>
              <a:spcAft>
                <a:spcPts val="1200"/>
              </a:spcAft>
            </a:pPr>
            <a:r>
              <a:rPr lang="en-US" sz="3600" dirty="0" smtClean="0"/>
              <a:t>For FY 2015, there is one new data validation check for the FY 2015 Household Report form</a:t>
            </a:r>
            <a:r>
              <a:rPr lang="en-US" sz="2800" dirty="0" smtClean="0"/>
              <a:t>:</a:t>
            </a:r>
          </a:p>
          <a:p>
            <a:pPr lvl="1"/>
            <a:r>
              <a:rPr lang="en-US" sz="3600" dirty="0" smtClean="0"/>
              <a:t>Form-to-form consistency check</a:t>
            </a:r>
          </a:p>
          <a:p>
            <a:pPr marL="457200" lvl="1" indent="0" algn="ctr">
              <a:spcBef>
                <a:spcPts val="1800"/>
              </a:spcBef>
              <a:spcAft>
                <a:spcPts val="600"/>
              </a:spcAft>
              <a:buNone/>
            </a:pPr>
            <a:r>
              <a:rPr lang="en-US" sz="6000" dirty="0" smtClean="0"/>
              <a:t>FY 15  ↔ </a:t>
            </a:r>
            <a:r>
              <a:rPr lang="en-US" sz="6000" dirty="0"/>
              <a:t>FY </a:t>
            </a:r>
            <a:r>
              <a:rPr lang="en-US" sz="6000" dirty="0" smtClean="0"/>
              <a:t>15</a:t>
            </a:r>
          </a:p>
          <a:p>
            <a:pPr marL="457200" lvl="1" indent="0">
              <a:buNone/>
            </a:pPr>
            <a:r>
              <a:rPr lang="en-US" dirty="0" smtClean="0"/>
              <a:t>This check compares FY 2015 Household Report data to FY 2015 Model Plan data</a:t>
            </a:r>
            <a:endParaRPr lang="en-US" dirty="0"/>
          </a:p>
        </p:txBody>
      </p:sp>
      <p:sp>
        <p:nvSpPr>
          <p:cNvPr id="5" name="Rounded Rectangle 4"/>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607476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w="28575"/>
        </p:spPr>
        <p:txBody>
          <a:bodyPr/>
          <a:lstStyle/>
          <a:p>
            <a:r>
              <a:rPr lang="en-US" b="1" dirty="0" smtClean="0"/>
              <a:t>Introduction</a:t>
            </a:r>
            <a:endParaRPr lang="en-US" b="1" dirty="0"/>
          </a:p>
        </p:txBody>
      </p:sp>
      <p:sp>
        <p:nvSpPr>
          <p:cNvPr id="6" name="Content Placeholder 5"/>
          <p:cNvSpPr>
            <a:spLocks noGrp="1"/>
          </p:cNvSpPr>
          <p:nvPr>
            <p:ph idx="1"/>
          </p:nvPr>
        </p:nvSpPr>
        <p:spPr>
          <a:xfrm>
            <a:off x="457200" y="1143000"/>
            <a:ext cx="8229600" cy="4525963"/>
          </a:xfrm>
        </p:spPr>
        <p:txBody>
          <a:bodyPr/>
          <a:lstStyle/>
          <a:p>
            <a:r>
              <a:rPr lang="en-US" sz="3600" dirty="0" smtClean="0"/>
              <a:t>APPRISE T&amp;TA Team</a:t>
            </a:r>
          </a:p>
          <a:p>
            <a:pPr lvl="1"/>
            <a:r>
              <a:rPr lang="en-US" sz="3200" dirty="0" smtClean="0"/>
              <a:t>T&amp;TA Manager</a:t>
            </a:r>
          </a:p>
          <a:p>
            <a:pPr lvl="2"/>
            <a:r>
              <a:rPr lang="en-US" sz="2800" dirty="0" smtClean="0"/>
              <a:t>Melissa Torgerson, Verve Associates</a:t>
            </a:r>
          </a:p>
          <a:p>
            <a:pPr lvl="3"/>
            <a:r>
              <a:rPr lang="en-US" dirty="0" smtClean="0">
                <a:hlinkClick r:id="rId3"/>
              </a:rPr>
              <a:t>melissa@verveassociates.net</a:t>
            </a:r>
            <a:endParaRPr lang="en-US" dirty="0" smtClean="0"/>
          </a:p>
          <a:p>
            <a:pPr lvl="1"/>
            <a:r>
              <a:rPr lang="en-US" sz="3200" dirty="0" smtClean="0"/>
              <a:t>T&amp;TA Staff</a:t>
            </a:r>
          </a:p>
          <a:p>
            <a:pPr lvl="2"/>
            <a:r>
              <a:rPr lang="en-US" sz="2800" dirty="0" smtClean="0"/>
              <a:t>Trayvon Braxton, APPRISE</a:t>
            </a:r>
          </a:p>
          <a:p>
            <a:pPr lvl="3"/>
            <a:r>
              <a:rPr lang="en-US" dirty="0" smtClean="0">
                <a:hlinkClick r:id="rId4"/>
              </a:rPr>
              <a:t>Trayvon-braxton@appriseinc.org</a:t>
            </a:r>
            <a:r>
              <a:rPr lang="en-US" dirty="0" smtClean="0"/>
              <a:t> / 609-252-9053</a:t>
            </a:r>
          </a:p>
          <a:p>
            <a:pPr lvl="2"/>
            <a:r>
              <a:rPr lang="en-US" sz="2800" dirty="0" smtClean="0"/>
              <a:t>Gina Talt, APPRISE</a:t>
            </a:r>
          </a:p>
          <a:p>
            <a:pPr lvl="3"/>
            <a:r>
              <a:rPr lang="en-US" dirty="0" smtClean="0">
                <a:hlinkClick r:id="rId5"/>
              </a:rPr>
              <a:t>Gina-talt@appriseinc.org</a:t>
            </a:r>
            <a:r>
              <a:rPr lang="en-US" dirty="0" smtClean="0"/>
              <a:t> / 609-252-9052</a:t>
            </a:r>
          </a:p>
          <a:p>
            <a:pPr>
              <a:buNone/>
            </a:pPr>
            <a:endParaRPr lang="en-US" sz="3600" dirty="0" smtClean="0"/>
          </a:p>
          <a:p>
            <a:pPr marL="0" indent="0">
              <a:buNone/>
            </a:pPr>
            <a:endParaRPr lang="en-US" sz="2800" dirty="0"/>
          </a:p>
        </p:txBody>
      </p:sp>
      <p:sp>
        <p:nvSpPr>
          <p:cNvPr id="7"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Rounded Rectangle 7"/>
          <p:cNvSpPr/>
          <p:nvPr/>
        </p:nvSpPr>
        <p:spPr>
          <a:xfrm>
            <a:off x="6858000" y="5867824"/>
            <a:ext cx="2154382" cy="8496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sz="1600" dirty="0" smtClean="0">
                <a:solidFill>
                  <a:schemeClr val="tx1"/>
                </a:solidFill>
              </a:rPr>
              <a:t>Melissa Torgerson</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a:t>Topic </a:t>
            </a:r>
            <a:r>
              <a:rPr lang="en-US" b="1" dirty="0" smtClean="0"/>
              <a:t>#3 </a:t>
            </a:r>
            <a:r>
              <a:rPr lang="en-US" dirty="0"/>
              <a:t>– New validation checks</a:t>
            </a:r>
          </a:p>
        </p:txBody>
      </p:sp>
      <p:sp>
        <p:nvSpPr>
          <p:cNvPr id="3" name="Content Placeholder 2"/>
          <p:cNvSpPr>
            <a:spLocks noGrp="1"/>
          </p:cNvSpPr>
          <p:nvPr>
            <p:ph idx="1"/>
          </p:nvPr>
        </p:nvSpPr>
        <p:spPr>
          <a:xfrm>
            <a:off x="457200" y="1066801"/>
            <a:ext cx="8229600" cy="5410200"/>
          </a:xfrm>
        </p:spPr>
        <p:txBody>
          <a:bodyPr/>
          <a:lstStyle/>
          <a:p>
            <a:r>
              <a:rPr lang="en-US" sz="3600" u="sng" dirty="0" smtClean="0"/>
              <a:t>Form-to-form consistency checks</a:t>
            </a:r>
            <a:endParaRPr lang="en-US" sz="3600" dirty="0"/>
          </a:p>
          <a:p>
            <a:pPr lvl="1"/>
            <a:r>
              <a:rPr lang="en-US" dirty="0" smtClean="0"/>
              <a:t>If </a:t>
            </a:r>
            <a:r>
              <a:rPr lang="en-US" dirty="0"/>
              <a:t>a grantee reports </a:t>
            </a:r>
            <a:r>
              <a:rPr lang="en-US" dirty="0" smtClean="0"/>
              <a:t>providing assistance for a particular type of assistance for FFY 2015 in its Model Plan, but reports zero households for that type of assistance in its FFY 2015 Household Report, OLDC issues a </a:t>
            </a:r>
            <a:r>
              <a:rPr lang="en-US" b="1" dirty="0" smtClean="0"/>
              <a:t>warning</a:t>
            </a:r>
            <a:r>
              <a:rPr lang="en-US" dirty="0" smtClean="0"/>
              <a:t>.</a:t>
            </a:r>
          </a:p>
          <a:p>
            <a:endParaRPr lang="en-US" dirty="0"/>
          </a:p>
        </p:txBody>
      </p:sp>
      <p:sp>
        <p:nvSpPr>
          <p:cNvPr id="5" name="Rounded Rectangle 4"/>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27563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a:t>Topic </a:t>
            </a:r>
            <a:r>
              <a:rPr lang="en-US" b="1" dirty="0" smtClean="0"/>
              <a:t>#3 </a:t>
            </a:r>
            <a:r>
              <a:rPr lang="en-US" dirty="0"/>
              <a:t>– New validation checks</a:t>
            </a:r>
          </a:p>
        </p:txBody>
      </p:sp>
      <p:sp>
        <p:nvSpPr>
          <p:cNvPr id="3" name="Content Placeholder 2"/>
          <p:cNvSpPr>
            <a:spLocks noGrp="1"/>
          </p:cNvSpPr>
          <p:nvPr>
            <p:ph idx="1"/>
          </p:nvPr>
        </p:nvSpPr>
        <p:spPr>
          <a:xfrm>
            <a:off x="457200" y="1031638"/>
            <a:ext cx="8229600" cy="4525963"/>
          </a:xfrm>
        </p:spPr>
        <p:txBody>
          <a:bodyPr/>
          <a:lstStyle/>
          <a:p>
            <a:r>
              <a:rPr lang="en-US" dirty="0" smtClean="0"/>
              <a:t>Example – Form-to-form consistency check:</a:t>
            </a:r>
            <a:endParaRPr lang="en-US" dirty="0"/>
          </a:p>
        </p:txBody>
      </p:sp>
      <p:sp>
        <p:nvSpPr>
          <p:cNvPr id="6" name="Rounded Rectangle 5"/>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9" name="Rectangle 8"/>
          <p:cNvSpPr/>
          <p:nvPr/>
        </p:nvSpPr>
        <p:spPr>
          <a:xfrm>
            <a:off x="1240100" y="1638928"/>
            <a:ext cx="224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FY 2015 – Model Plan</a:t>
            </a:r>
            <a:endParaRPr lang="en-US" dirty="0"/>
          </a:p>
        </p:txBody>
      </p:sp>
      <p:sp>
        <p:nvSpPr>
          <p:cNvPr id="10" name="Rectangle 9"/>
          <p:cNvSpPr/>
          <p:nvPr/>
        </p:nvSpPr>
        <p:spPr>
          <a:xfrm>
            <a:off x="5972175" y="1638928"/>
            <a:ext cx="16383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FY 2015 - HHR</a:t>
            </a:r>
            <a:endParaRPr lang="en-US" dirty="0"/>
          </a:p>
        </p:txBody>
      </p:sp>
      <p:pic>
        <p:nvPicPr>
          <p:cNvPr id="7" name="Picture 6"/>
          <p:cNvPicPr>
            <a:picLocks noChangeAspect="1"/>
          </p:cNvPicPr>
          <p:nvPr/>
        </p:nvPicPr>
        <p:blipFill>
          <a:blip r:embed="rId2" cstate="print"/>
          <a:stretch>
            <a:fillRect/>
          </a:stretch>
        </p:blipFill>
        <p:spPr>
          <a:xfrm>
            <a:off x="135288" y="2107427"/>
            <a:ext cx="4445437" cy="2254129"/>
          </a:xfrm>
          <a:prstGeom prst="rect">
            <a:avLst/>
          </a:prstGeom>
        </p:spPr>
      </p:pic>
      <p:pic>
        <p:nvPicPr>
          <p:cNvPr id="8" name="Picture 7"/>
          <p:cNvPicPr>
            <a:picLocks noChangeAspect="1"/>
          </p:cNvPicPr>
          <p:nvPr/>
        </p:nvPicPr>
        <p:blipFill>
          <a:blip r:embed="rId3" cstate="print"/>
          <a:stretch>
            <a:fillRect/>
          </a:stretch>
        </p:blipFill>
        <p:spPr>
          <a:xfrm>
            <a:off x="228600" y="4554971"/>
            <a:ext cx="6029325" cy="2097122"/>
          </a:xfrm>
          <a:prstGeom prst="rect">
            <a:avLst/>
          </a:prstGeom>
          <a:ln w="28575">
            <a:solidFill>
              <a:schemeClr val="accent1"/>
            </a:solidFill>
          </a:ln>
        </p:spPr>
      </p:pic>
      <p:pic>
        <p:nvPicPr>
          <p:cNvPr id="4" name="Picture 3"/>
          <p:cNvPicPr>
            <a:picLocks noChangeAspect="1"/>
          </p:cNvPicPr>
          <p:nvPr/>
        </p:nvPicPr>
        <p:blipFill rotWithShape="1">
          <a:blip r:embed="rId4" cstate="print"/>
          <a:srcRect b="1938"/>
          <a:stretch/>
        </p:blipFill>
        <p:spPr>
          <a:xfrm>
            <a:off x="5081188" y="2148469"/>
            <a:ext cx="3105150" cy="2540580"/>
          </a:xfrm>
          <a:prstGeom prst="rect">
            <a:avLst/>
          </a:prstGeom>
        </p:spPr>
      </p:pic>
      <p:sp>
        <p:nvSpPr>
          <p:cNvPr id="13" name="Right Arrow 12"/>
          <p:cNvSpPr/>
          <p:nvPr/>
        </p:nvSpPr>
        <p:spPr>
          <a:xfrm rot="20746042">
            <a:off x="4156903" y="3081994"/>
            <a:ext cx="2822445" cy="335580"/>
          </a:xfrm>
          <a:prstGeom prst="righ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Rectangle 13"/>
          <p:cNvSpPr/>
          <p:nvPr/>
        </p:nvSpPr>
        <p:spPr>
          <a:xfrm>
            <a:off x="135289" y="3490675"/>
            <a:ext cx="3782378" cy="179045"/>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4572483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1"/>
            <a:ext cx="8229600" cy="4869796"/>
          </a:xfrm>
        </p:spPr>
        <p:txBody>
          <a:bodyPr/>
          <a:lstStyle/>
          <a:p>
            <a:r>
              <a:rPr lang="en-US" sz="3000" dirty="0" smtClean="0"/>
              <a:t>Clicking the “</a:t>
            </a:r>
            <a:r>
              <a:rPr lang="en-US" sz="3000" b="1" dirty="0" smtClean="0"/>
              <a:t>Validate” </a:t>
            </a:r>
            <a:r>
              <a:rPr lang="en-US" sz="3000" dirty="0" smtClean="0"/>
              <a:t>button will run validation checks on the Household Report Form.</a:t>
            </a:r>
            <a:endParaRPr lang="en-US" sz="3000" dirty="0"/>
          </a:p>
        </p:txBody>
      </p:sp>
      <p:pic>
        <p:nvPicPr>
          <p:cNvPr id="9219" name="Picture 3"/>
          <p:cNvPicPr>
            <a:picLocks noChangeAspect="1" noChangeArrowheads="1"/>
          </p:cNvPicPr>
          <p:nvPr/>
        </p:nvPicPr>
        <p:blipFill rotWithShape="1">
          <a:blip r:embed="rId3" cstate="print"/>
          <a:srcRect b="18377"/>
          <a:stretch/>
        </p:blipFill>
        <p:spPr bwMode="auto">
          <a:xfrm>
            <a:off x="954088" y="2168199"/>
            <a:ext cx="7515225" cy="3623001"/>
          </a:xfrm>
          <a:prstGeom prst="rect">
            <a:avLst/>
          </a:prstGeom>
          <a:noFill/>
          <a:ln w="28575">
            <a:solidFill>
              <a:srgbClr val="0070C0"/>
            </a:solidFill>
            <a:miter lim="800000"/>
            <a:headEnd/>
            <a:tailEnd/>
          </a:ln>
        </p:spPr>
      </p:pic>
      <p:sp>
        <p:nvSpPr>
          <p:cNvPr id="2" name="Title 1"/>
          <p:cNvSpPr>
            <a:spLocks noGrp="1"/>
          </p:cNvSpPr>
          <p:nvPr>
            <p:ph type="title"/>
          </p:nvPr>
        </p:nvSpPr>
        <p:spPr>
          <a:ln w="28575"/>
        </p:spPr>
        <p:txBody>
          <a:bodyPr/>
          <a:lstStyle/>
          <a:p>
            <a:r>
              <a:rPr lang="en-US" b="1" dirty="0"/>
              <a:t>Topic #</a:t>
            </a:r>
            <a:r>
              <a:rPr lang="en-US" b="1" dirty="0" smtClean="0"/>
              <a:t>3 </a:t>
            </a:r>
            <a:r>
              <a:rPr lang="en-US" dirty="0" smtClean="0"/>
              <a:t>– Fatal errors </a:t>
            </a:r>
            <a:r>
              <a:rPr lang="en-US" dirty="0"/>
              <a:t>vs. warning messages</a:t>
            </a:r>
          </a:p>
        </p:txBody>
      </p:sp>
      <p:sp>
        <p:nvSpPr>
          <p:cNvPr id="5"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Rectangle 5"/>
          <p:cNvSpPr/>
          <p:nvPr/>
        </p:nvSpPr>
        <p:spPr>
          <a:xfrm>
            <a:off x="4711700" y="2286000"/>
            <a:ext cx="660400" cy="309236"/>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smtClean="0"/>
              <a:t>Topic #3 </a:t>
            </a:r>
            <a:r>
              <a:rPr lang="en-US" dirty="0" smtClean="0"/>
              <a:t>–</a:t>
            </a:r>
            <a:r>
              <a:rPr lang="en-US" b="1" dirty="0" smtClean="0"/>
              <a:t> </a:t>
            </a:r>
            <a:r>
              <a:rPr lang="en-US" dirty="0" smtClean="0"/>
              <a:t>Fatal errors vs. warning messages</a:t>
            </a:r>
            <a:endParaRPr lang="en-US" b="1" dirty="0"/>
          </a:p>
        </p:txBody>
      </p:sp>
      <p:sp>
        <p:nvSpPr>
          <p:cNvPr id="3" name="Content Placeholder 2"/>
          <p:cNvSpPr>
            <a:spLocks noGrp="1"/>
          </p:cNvSpPr>
          <p:nvPr>
            <p:ph idx="1"/>
          </p:nvPr>
        </p:nvSpPr>
        <p:spPr>
          <a:xfrm>
            <a:off x="457200" y="1143001"/>
            <a:ext cx="8229600" cy="4793596"/>
          </a:xfrm>
        </p:spPr>
        <p:txBody>
          <a:bodyPr/>
          <a:lstStyle/>
          <a:p>
            <a:r>
              <a:rPr lang="en-US" dirty="0" smtClean="0"/>
              <a:t>Fatal error </a:t>
            </a:r>
            <a:r>
              <a:rPr lang="en-US" dirty="0"/>
              <a:t>Messages versus Warning Messages</a:t>
            </a:r>
          </a:p>
          <a:p>
            <a:endParaRPr lang="en-US" sz="1100" dirty="0"/>
          </a:p>
          <a:p>
            <a:pPr lvl="1"/>
            <a:r>
              <a:rPr lang="en-US" u="sng" dirty="0" smtClean="0"/>
              <a:t>Fatal Error </a:t>
            </a:r>
            <a:r>
              <a:rPr lang="en-US" u="sng" dirty="0"/>
              <a:t>Messages </a:t>
            </a:r>
            <a:r>
              <a:rPr lang="en-US" dirty="0"/>
              <a:t>indicate inconsistent data that must be corrected before states are able to submit their Household Report in OLDC</a:t>
            </a:r>
          </a:p>
          <a:p>
            <a:pPr lvl="1">
              <a:buNone/>
            </a:pPr>
            <a:endParaRPr lang="en-US" dirty="0"/>
          </a:p>
          <a:p>
            <a:pPr lvl="1"/>
            <a:r>
              <a:rPr lang="en-US" u="sng" dirty="0"/>
              <a:t>Warning Messages </a:t>
            </a:r>
            <a:r>
              <a:rPr lang="en-US" dirty="0"/>
              <a:t>indicate data that may be correct but require confirmation and additional explanation in the </a:t>
            </a:r>
            <a:r>
              <a:rPr lang="en-US" dirty="0" smtClean="0"/>
              <a:t>“Notes</a:t>
            </a:r>
            <a:r>
              <a:rPr lang="en-US" dirty="0"/>
              <a:t>” field of the form</a:t>
            </a:r>
          </a:p>
          <a:p>
            <a:endParaRPr lang="en-US" dirty="0"/>
          </a:p>
        </p:txBody>
      </p:sp>
      <p:sp>
        <p:nvSpPr>
          <p:cNvPr id="5" name="Rounded Rectangle 4"/>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9568142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ln w="28575"/>
        </p:spPr>
        <p:txBody>
          <a:bodyPr/>
          <a:lstStyle/>
          <a:p>
            <a:r>
              <a:rPr lang="en-US" b="1" dirty="0"/>
              <a:t>Topic #3 </a:t>
            </a:r>
            <a:r>
              <a:rPr lang="en-US" dirty="0"/>
              <a:t>–</a:t>
            </a:r>
            <a:r>
              <a:rPr lang="en-US" b="1" dirty="0"/>
              <a:t> </a:t>
            </a:r>
            <a:r>
              <a:rPr lang="en-US" dirty="0"/>
              <a:t>Fatal errors vs. warning messages</a:t>
            </a:r>
            <a:endParaRPr lang="en-US" dirty="0" smtClean="0"/>
          </a:p>
        </p:txBody>
      </p:sp>
      <p:sp>
        <p:nvSpPr>
          <p:cNvPr id="27652" name="Rectangle 3"/>
          <p:cNvSpPr>
            <a:spLocks noGrp="1" noChangeArrowheads="1"/>
          </p:cNvSpPr>
          <p:nvPr>
            <p:ph type="body" idx="1"/>
          </p:nvPr>
        </p:nvSpPr>
        <p:spPr>
          <a:xfrm>
            <a:off x="457200" y="1139286"/>
            <a:ext cx="8229600" cy="1637367"/>
          </a:xfrm>
        </p:spPr>
        <p:txBody>
          <a:bodyPr>
            <a:noAutofit/>
          </a:bodyPr>
          <a:lstStyle/>
          <a:p>
            <a:r>
              <a:rPr lang="en-US" sz="2800" dirty="0" smtClean="0"/>
              <a:t>Reports with warnings or errors display a message with a short description of the issue just below the Action buttons</a:t>
            </a:r>
          </a:p>
          <a:p>
            <a:pPr lvl="1"/>
            <a:r>
              <a:rPr lang="en-US" dirty="0" smtClean="0"/>
              <a:t>Click the “</a:t>
            </a:r>
            <a:r>
              <a:rPr lang="en-US" b="1" dirty="0" smtClean="0"/>
              <a:t>Go to Error” </a:t>
            </a:r>
            <a:r>
              <a:rPr lang="en-US" dirty="0" smtClean="0"/>
              <a:t>link to jump to the field on the screen in question</a:t>
            </a:r>
          </a:p>
          <a:p>
            <a:pPr lvl="1"/>
            <a:r>
              <a:rPr lang="en-US" dirty="0" smtClean="0"/>
              <a:t>Click the “</a:t>
            </a:r>
            <a:r>
              <a:rPr lang="en-US" b="1" dirty="0" smtClean="0"/>
              <a:t>Long Description” </a:t>
            </a:r>
            <a:r>
              <a:rPr lang="en-US" dirty="0" smtClean="0"/>
              <a:t>link for more detailed information about the issue</a:t>
            </a:r>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p:cNvPicPr>
            <a:picLocks noChangeAspect="1"/>
          </p:cNvPicPr>
          <p:nvPr/>
        </p:nvPicPr>
        <p:blipFill>
          <a:blip r:embed="rId3" cstate="print"/>
          <a:stretch>
            <a:fillRect/>
          </a:stretch>
        </p:blipFill>
        <p:spPr>
          <a:xfrm>
            <a:off x="1595437" y="4876800"/>
            <a:ext cx="5953125" cy="800100"/>
          </a:xfrm>
          <a:prstGeom prst="rect">
            <a:avLst/>
          </a:prstGeom>
          <a:ln w="28575">
            <a:solidFill>
              <a:srgbClr val="0070C0"/>
            </a:solidFill>
          </a:ln>
        </p:spPr>
      </p:pic>
      <p:sp>
        <p:nvSpPr>
          <p:cNvPr id="7" name="Rounded Rectangle 6"/>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a:t>Topic #3 </a:t>
            </a:r>
            <a:r>
              <a:rPr lang="en-US" dirty="0"/>
              <a:t>–</a:t>
            </a:r>
            <a:r>
              <a:rPr lang="en-US" b="1" dirty="0"/>
              <a:t> </a:t>
            </a:r>
            <a:r>
              <a:rPr lang="en-US" dirty="0"/>
              <a:t>Fatal </a:t>
            </a:r>
            <a:r>
              <a:rPr lang="en-US" dirty="0" smtClean="0"/>
              <a:t>Errors</a:t>
            </a:r>
            <a:endParaRPr lang="en-US" dirty="0"/>
          </a:p>
        </p:txBody>
      </p:sp>
      <p:sp>
        <p:nvSpPr>
          <p:cNvPr id="3" name="Content Placeholder 2"/>
          <p:cNvSpPr>
            <a:spLocks noGrp="1"/>
          </p:cNvSpPr>
          <p:nvPr>
            <p:ph idx="1"/>
          </p:nvPr>
        </p:nvSpPr>
        <p:spPr>
          <a:xfrm>
            <a:off x="381000" y="944139"/>
            <a:ext cx="8229600" cy="4648625"/>
          </a:xfrm>
        </p:spPr>
        <p:txBody>
          <a:bodyPr/>
          <a:lstStyle/>
          <a:p>
            <a:pPr lvl="0"/>
            <a:r>
              <a:rPr lang="en-US" sz="3100" dirty="0" smtClean="0">
                <a:solidFill>
                  <a:prstClr val="black"/>
                </a:solidFill>
              </a:rPr>
              <a:t>Example: If the number of households that received “Any type of LIHEAP assistance” </a:t>
            </a:r>
            <a:r>
              <a:rPr lang="en-US" sz="3100" u="sng" dirty="0" smtClean="0">
                <a:solidFill>
                  <a:prstClr val="black"/>
                </a:solidFill>
              </a:rPr>
              <a:t>exceeds</a:t>
            </a:r>
            <a:r>
              <a:rPr lang="en-US" sz="3100" dirty="0" smtClean="0">
                <a:solidFill>
                  <a:prstClr val="black"/>
                </a:solidFill>
              </a:rPr>
              <a:t> the sum of households that received each type of assistance, the following </a:t>
            </a:r>
            <a:r>
              <a:rPr lang="en-US" sz="3100" b="1" dirty="0" smtClean="0">
                <a:solidFill>
                  <a:prstClr val="black"/>
                </a:solidFill>
              </a:rPr>
              <a:t>Error</a:t>
            </a:r>
            <a:r>
              <a:rPr lang="en-US" sz="3100" dirty="0" smtClean="0">
                <a:solidFill>
                  <a:prstClr val="black"/>
                </a:solidFill>
              </a:rPr>
              <a:t> message will appear:</a:t>
            </a:r>
            <a:endParaRPr lang="en-US" sz="3100" dirty="0" smtClean="0"/>
          </a:p>
        </p:txBody>
      </p:sp>
      <p:pic>
        <p:nvPicPr>
          <p:cNvPr id="4100" name="Picture 4"/>
          <p:cNvPicPr>
            <a:picLocks noChangeAspect="1" noChangeArrowheads="1"/>
          </p:cNvPicPr>
          <p:nvPr/>
        </p:nvPicPr>
        <p:blipFill>
          <a:blip r:embed="rId2" cstate="print"/>
          <a:srcRect/>
          <a:stretch>
            <a:fillRect/>
          </a:stretch>
        </p:blipFill>
        <p:spPr bwMode="auto">
          <a:xfrm>
            <a:off x="172531" y="3559588"/>
            <a:ext cx="4188558" cy="2667000"/>
          </a:xfrm>
          <a:prstGeom prst="rect">
            <a:avLst/>
          </a:prstGeom>
          <a:noFill/>
          <a:ln w="28575">
            <a:solidFill>
              <a:srgbClr val="0070C0"/>
            </a:solidFill>
            <a:miter lim="800000"/>
            <a:headEnd/>
            <a:tailEnd/>
          </a:ln>
        </p:spPr>
      </p:pic>
      <p:pic>
        <p:nvPicPr>
          <p:cNvPr id="16" name="Picture 15"/>
          <p:cNvPicPr>
            <a:picLocks noChangeAspect="1"/>
          </p:cNvPicPr>
          <p:nvPr/>
        </p:nvPicPr>
        <p:blipFill>
          <a:blip r:embed="rId3" cstate="print"/>
          <a:stretch>
            <a:fillRect/>
          </a:stretch>
        </p:blipFill>
        <p:spPr>
          <a:xfrm>
            <a:off x="6840148" y="2971799"/>
            <a:ext cx="1160852" cy="2983015"/>
          </a:xfrm>
          <a:prstGeom prst="rect">
            <a:avLst/>
          </a:prstGeom>
        </p:spPr>
      </p:pic>
      <p:sp>
        <p:nvSpPr>
          <p:cNvPr id="12" name="Rounded Rectangle 11"/>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11"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3" name="Picture 12"/>
          <p:cNvPicPr>
            <a:picLocks noChangeAspect="1"/>
          </p:cNvPicPr>
          <p:nvPr/>
        </p:nvPicPr>
        <p:blipFill>
          <a:blip r:embed="rId4" cstate="print"/>
          <a:stretch>
            <a:fillRect/>
          </a:stretch>
        </p:blipFill>
        <p:spPr>
          <a:xfrm>
            <a:off x="4427199" y="2971800"/>
            <a:ext cx="2412949" cy="2971800"/>
          </a:xfrm>
          <a:prstGeom prst="rect">
            <a:avLst/>
          </a:prstGeom>
        </p:spPr>
      </p:pic>
      <p:sp>
        <p:nvSpPr>
          <p:cNvPr id="8" name="Rectangle 7"/>
          <p:cNvSpPr/>
          <p:nvPr/>
        </p:nvSpPr>
        <p:spPr>
          <a:xfrm>
            <a:off x="7274928" y="5384800"/>
            <a:ext cx="664745" cy="152400"/>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7543801" y="3445668"/>
            <a:ext cx="395872" cy="1883568"/>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a:t>Topic #3 </a:t>
            </a:r>
            <a:r>
              <a:rPr lang="en-US" dirty="0"/>
              <a:t>–</a:t>
            </a:r>
            <a:r>
              <a:rPr lang="en-US" b="1" dirty="0"/>
              <a:t> </a:t>
            </a:r>
            <a:r>
              <a:rPr lang="en-US" dirty="0" smtClean="0"/>
              <a:t>Warnings</a:t>
            </a:r>
            <a:endParaRPr lang="en-US" dirty="0"/>
          </a:p>
        </p:txBody>
      </p:sp>
      <p:sp>
        <p:nvSpPr>
          <p:cNvPr id="3" name="Content Placeholder 2"/>
          <p:cNvSpPr>
            <a:spLocks noGrp="1"/>
          </p:cNvSpPr>
          <p:nvPr>
            <p:ph idx="1"/>
          </p:nvPr>
        </p:nvSpPr>
        <p:spPr>
          <a:xfrm>
            <a:off x="381000" y="944140"/>
            <a:ext cx="8229600" cy="4724824"/>
          </a:xfrm>
        </p:spPr>
        <p:txBody>
          <a:bodyPr/>
          <a:lstStyle/>
          <a:p>
            <a:r>
              <a:rPr lang="en-US" sz="3100" dirty="0" smtClean="0"/>
              <a:t>Example</a:t>
            </a:r>
            <a:r>
              <a:rPr lang="en-US" sz="3100" dirty="0"/>
              <a:t>: If the </a:t>
            </a:r>
            <a:r>
              <a:rPr lang="en-US" sz="3100" dirty="0" smtClean="0"/>
              <a:t>number of heating assisted households is equal to the number of households that received any type of LIHEAP assistance, OLDC </a:t>
            </a:r>
            <a:r>
              <a:rPr lang="en-US" sz="3100" dirty="0"/>
              <a:t>issues a </a:t>
            </a:r>
            <a:r>
              <a:rPr lang="en-US" sz="3100" b="1" dirty="0" smtClean="0"/>
              <a:t>warning</a:t>
            </a:r>
            <a:r>
              <a:rPr lang="en-US" sz="3100" dirty="0" smtClean="0"/>
              <a:t>:</a:t>
            </a:r>
          </a:p>
        </p:txBody>
      </p:sp>
      <p:sp>
        <p:nvSpPr>
          <p:cNvPr id="8"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1" name="Rounded Rectangle 10"/>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pic>
        <p:nvPicPr>
          <p:cNvPr id="4" name="Picture 3"/>
          <p:cNvPicPr>
            <a:picLocks noChangeAspect="1"/>
          </p:cNvPicPr>
          <p:nvPr/>
        </p:nvPicPr>
        <p:blipFill>
          <a:blip r:embed="rId3" cstate="print"/>
          <a:stretch>
            <a:fillRect/>
          </a:stretch>
        </p:blipFill>
        <p:spPr>
          <a:xfrm>
            <a:off x="351865" y="3155296"/>
            <a:ext cx="4810125" cy="2667000"/>
          </a:xfrm>
          <a:prstGeom prst="rect">
            <a:avLst/>
          </a:prstGeom>
          <a:ln w="28575">
            <a:solidFill>
              <a:schemeClr val="accent1"/>
            </a:solidFill>
          </a:ln>
        </p:spPr>
      </p:pic>
      <p:pic>
        <p:nvPicPr>
          <p:cNvPr id="13" name="Picture 12"/>
          <p:cNvPicPr>
            <a:picLocks noChangeAspect="1"/>
          </p:cNvPicPr>
          <p:nvPr/>
        </p:nvPicPr>
        <p:blipFill>
          <a:blip r:embed="rId4" cstate="print"/>
          <a:stretch>
            <a:fillRect/>
          </a:stretch>
        </p:blipFill>
        <p:spPr>
          <a:xfrm>
            <a:off x="5226534" y="3061042"/>
            <a:ext cx="2200836" cy="2849564"/>
          </a:xfrm>
          <a:prstGeom prst="rect">
            <a:avLst/>
          </a:prstGeom>
        </p:spPr>
      </p:pic>
      <p:pic>
        <p:nvPicPr>
          <p:cNvPr id="5" name="Picture 4"/>
          <p:cNvPicPr>
            <a:picLocks noChangeAspect="1"/>
          </p:cNvPicPr>
          <p:nvPr/>
        </p:nvPicPr>
        <p:blipFill>
          <a:blip r:embed="rId5" cstate="print"/>
          <a:stretch>
            <a:fillRect/>
          </a:stretch>
        </p:blipFill>
        <p:spPr>
          <a:xfrm>
            <a:off x="7410973" y="3061041"/>
            <a:ext cx="1266825" cy="2849565"/>
          </a:xfrm>
          <a:prstGeom prst="rect">
            <a:avLst/>
          </a:prstGeom>
        </p:spPr>
      </p:pic>
      <p:sp>
        <p:nvSpPr>
          <p:cNvPr id="7" name="Rectangle 6"/>
          <p:cNvSpPr/>
          <p:nvPr/>
        </p:nvSpPr>
        <p:spPr>
          <a:xfrm>
            <a:off x="7973515" y="3520069"/>
            <a:ext cx="666220" cy="137531"/>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7987519" y="5334000"/>
            <a:ext cx="656680" cy="160335"/>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5946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a:t>Topic #3 </a:t>
            </a:r>
            <a:r>
              <a:rPr lang="en-US" dirty="0"/>
              <a:t>–</a:t>
            </a:r>
            <a:r>
              <a:rPr lang="en-US" b="1" dirty="0"/>
              <a:t> </a:t>
            </a:r>
            <a:r>
              <a:rPr lang="en-US" dirty="0"/>
              <a:t>Warnings</a:t>
            </a:r>
          </a:p>
        </p:txBody>
      </p:sp>
      <p:sp>
        <p:nvSpPr>
          <p:cNvPr id="3" name="Content Placeholder 2"/>
          <p:cNvSpPr>
            <a:spLocks noGrp="1"/>
          </p:cNvSpPr>
          <p:nvPr>
            <p:ph idx="1"/>
          </p:nvPr>
        </p:nvSpPr>
        <p:spPr>
          <a:xfrm>
            <a:off x="457200" y="1143000"/>
            <a:ext cx="8229600" cy="4793597"/>
          </a:xfrm>
        </p:spPr>
        <p:txBody>
          <a:bodyPr/>
          <a:lstStyle/>
          <a:p>
            <a:r>
              <a:rPr lang="en-US" dirty="0" smtClean="0"/>
              <a:t>If the stated warning message is correct, but the State’s LIHEAP program data in the Report is accurate, please include an explanation in the “Notes” field of the reporting form.</a:t>
            </a:r>
          </a:p>
          <a:p>
            <a:pPr lvl="1">
              <a:spcAft>
                <a:spcPts val="1200"/>
              </a:spcAft>
            </a:pPr>
            <a:r>
              <a:rPr lang="en-US" dirty="0" smtClean="0"/>
              <a:t>This will prevent follow-up contact from APPRISE</a:t>
            </a:r>
          </a:p>
          <a:p>
            <a:r>
              <a:rPr lang="en-US" dirty="0" smtClean="0"/>
              <a:t>Note: Year-to-year alterations in reporting may lead to confusion:</a:t>
            </a:r>
          </a:p>
          <a:p>
            <a:pPr lvl="1"/>
            <a:r>
              <a:rPr lang="en-US" dirty="0" smtClean="0"/>
              <a:t>Ex. Other Crisis assistance reporting</a:t>
            </a:r>
            <a:endParaRPr lang="en-US" dirty="0"/>
          </a:p>
        </p:txBody>
      </p:sp>
      <p:sp>
        <p:nvSpPr>
          <p:cNvPr id="5" name="Rounded Rectangle 4"/>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4605340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a:t>Topic </a:t>
            </a:r>
            <a:r>
              <a:rPr lang="en-US" b="1" dirty="0" smtClean="0"/>
              <a:t>#3</a:t>
            </a:r>
            <a:r>
              <a:rPr lang="en-US" dirty="0" smtClean="0"/>
              <a:t> – Summary</a:t>
            </a:r>
            <a:endParaRPr lang="en-US" dirty="0"/>
          </a:p>
        </p:txBody>
      </p:sp>
      <p:sp>
        <p:nvSpPr>
          <p:cNvPr id="3" name="Content Placeholder 2"/>
          <p:cNvSpPr>
            <a:spLocks noGrp="1"/>
          </p:cNvSpPr>
          <p:nvPr>
            <p:ph idx="1"/>
          </p:nvPr>
        </p:nvSpPr>
        <p:spPr>
          <a:xfrm>
            <a:off x="457200" y="1066800"/>
            <a:ext cx="8229600" cy="5257799"/>
          </a:xfrm>
        </p:spPr>
        <p:txBody>
          <a:bodyPr/>
          <a:lstStyle/>
          <a:p>
            <a:r>
              <a:rPr lang="en-US" dirty="0" smtClean="0"/>
              <a:t>What are the New Data Checks in the FY 2015 Household Report Form in OLDC?</a:t>
            </a:r>
          </a:p>
          <a:p>
            <a:pPr lvl="1"/>
            <a:r>
              <a:rPr lang="en-US" sz="2600" dirty="0" smtClean="0"/>
              <a:t>Basic validation checks</a:t>
            </a:r>
          </a:p>
          <a:p>
            <a:pPr lvl="2">
              <a:spcAft>
                <a:spcPts val="0"/>
              </a:spcAft>
            </a:pPr>
            <a:r>
              <a:rPr lang="en-US" sz="2000" dirty="0" smtClean="0"/>
              <a:t>Outlier checks</a:t>
            </a:r>
          </a:p>
          <a:p>
            <a:pPr lvl="2">
              <a:spcAft>
                <a:spcPts val="1200"/>
              </a:spcAft>
            </a:pPr>
            <a:r>
              <a:rPr lang="en-US" sz="2000" dirty="0" smtClean="0"/>
              <a:t>Year-to-year consistency checks</a:t>
            </a:r>
          </a:p>
          <a:p>
            <a:pPr lvl="1"/>
            <a:r>
              <a:rPr lang="en-US" sz="2600" dirty="0" smtClean="0"/>
              <a:t>New validation checks </a:t>
            </a:r>
          </a:p>
          <a:p>
            <a:pPr lvl="2">
              <a:buFont typeface="Arial" pitchFamily="34" charset="0"/>
              <a:buChar char="•"/>
            </a:pPr>
            <a:r>
              <a:rPr lang="en-US" sz="2000" dirty="0" smtClean="0"/>
              <a:t>Form-to-form consistency checks</a:t>
            </a:r>
          </a:p>
          <a:p>
            <a:pPr lvl="1"/>
            <a:r>
              <a:rPr lang="en-US" sz="2600" dirty="0" smtClean="0"/>
              <a:t>Fatal errors vs. warning messages</a:t>
            </a:r>
          </a:p>
          <a:p>
            <a:pPr lvl="2">
              <a:buFont typeface="Arial" pitchFamily="34" charset="0"/>
              <a:buChar char="•"/>
            </a:pPr>
            <a:r>
              <a:rPr lang="en-US" sz="2000" u="sng" dirty="0" smtClean="0"/>
              <a:t>Fatal Errors </a:t>
            </a:r>
            <a:r>
              <a:rPr lang="en-US" sz="2000" dirty="0" smtClean="0"/>
              <a:t>- Please revise and re-validate the form in order to correct the error.</a:t>
            </a:r>
          </a:p>
          <a:p>
            <a:pPr lvl="2">
              <a:buFont typeface="Arial" pitchFamily="34" charset="0"/>
              <a:buChar char="•"/>
            </a:pPr>
            <a:r>
              <a:rPr lang="en-US" sz="2000" u="sng" dirty="0" smtClean="0"/>
              <a:t>Warnings</a:t>
            </a:r>
            <a:r>
              <a:rPr lang="en-US" sz="2000" dirty="0" smtClean="0"/>
              <a:t> - If necessary, please include explanations in the “Notes” field of the reporting form.</a:t>
            </a:r>
          </a:p>
          <a:p>
            <a:pPr marL="914400" lvl="2" indent="0">
              <a:spcAft>
                <a:spcPts val="1200"/>
              </a:spcAft>
              <a:buNone/>
            </a:pPr>
            <a:endParaRPr lang="en-US" sz="3200" dirty="0" smtClean="0"/>
          </a:p>
          <a:p>
            <a:pPr marL="457200" lvl="1" indent="0">
              <a:buNone/>
            </a:pPr>
            <a:endParaRPr lang="en-US" sz="3600" dirty="0"/>
          </a:p>
          <a:p>
            <a:pPr>
              <a:buNone/>
            </a:pPr>
            <a:endParaRPr lang="en-US" dirty="0"/>
          </a:p>
        </p:txBody>
      </p:sp>
      <p:sp>
        <p:nvSpPr>
          <p:cNvPr id="4" name="Rounded Rectangle 3"/>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7765741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a:t>Topic </a:t>
            </a:r>
            <a:r>
              <a:rPr lang="en-US" b="1" dirty="0" smtClean="0"/>
              <a:t>#3</a:t>
            </a:r>
            <a:r>
              <a:rPr lang="en-US" dirty="0" smtClean="0"/>
              <a:t> – Questions</a:t>
            </a:r>
            <a:endParaRPr lang="en-US" dirty="0"/>
          </a:p>
        </p:txBody>
      </p:sp>
      <p:sp>
        <p:nvSpPr>
          <p:cNvPr id="3" name="Content Placeholder 2"/>
          <p:cNvSpPr>
            <a:spLocks noGrp="1"/>
          </p:cNvSpPr>
          <p:nvPr>
            <p:ph idx="1"/>
          </p:nvPr>
        </p:nvSpPr>
        <p:spPr/>
        <p:txBody>
          <a:bodyPr/>
          <a:lstStyle/>
          <a:p>
            <a:pPr marL="0" indent="0" algn="ctr">
              <a:buNone/>
            </a:pPr>
            <a:r>
              <a:rPr lang="en-US" sz="4000" dirty="0" smtClean="0"/>
              <a:t>Grantee questions regarding data validation checks in the FY 2015 Household Report Form in OLDC?</a:t>
            </a:r>
          </a:p>
        </p:txBody>
      </p:sp>
      <p:sp>
        <p:nvSpPr>
          <p:cNvPr id="4" name="Rounded Rectangle 3"/>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Torgerson</a:t>
            </a:r>
            <a:endParaRPr lang="en-US" dirty="0">
              <a:solidFill>
                <a:schemeClr val="tx1"/>
              </a:solidFill>
            </a:endParaRPr>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4060210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smtClean="0"/>
              <a:t>Introduction</a:t>
            </a:r>
            <a:endParaRPr lang="en-US" b="1" dirty="0"/>
          </a:p>
        </p:txBody>
      </p:sp>
      <p:sp>
        <p:nvSpPr>
          <p:cNvPr id="3" name="Content Placeholder 2"/>
          <p:cNvSpPr>
            <a:spLocks noGrp="1"/>
          </p:cNvSpPr>
          <p:nvPr>
            <p:ph idx="1"/>
          </p:nvPr>
        </p:nvSpPr>
        <p:spPr>
          <a:xfrm>
            <a:off x="457200" y="1066800"/>
            <a:ext cx="8229600" cy="5650634"/>
          </a:xfrm>
        </p:spPr>
        <p:txBody>
          <a:bodyPr/>
          <a:lstStyle/>
          <a:p>
            <a:r>
              <a:rPr lang="en-US" sz="2000" b="1" dirty="0" smtClean="0"/>
              <a:t>Topic #1</a:t>
            </a:r>
            <a:r>
              <a:rPr lang="en-US" sz="2000" dirty="0" smtClean="0"/>
              <a:t>: Completing the FY 201</a:t>
            </a:r>
            <a:r>
              <a:rPr lang="en-US" sz="2000" dirty="0"/>
              <a:t>5</a:t>
            </a:r>
            <a:r>
              <a:rPr lang="en-US" sz="2000" dirty="0" smtClean="0"/>
              <a:t> Household Report Form in OLDC</a:t>
            </a:r>
          </a:p>
          <a:p>
            <a:pPr lvl="1"/>
            <a:r>
              <a:rPr lang="en-US" sz="1600" dirty="0" smtClean="0"/>
              <a:t>OLDC Access </a:t>
            </a:r>
          </a:p>
          <a:p>
            <a:pPr lvl="1"/>
            <a:r>
              <a:rPr lang="en-US" sz="1600" dirty="0" smtClean="0"/>
              <a:t>Data Submission and Review Procedures</a:t>
            </a:r>
          </a:p>
          <a:p>
            <a:r>
              <a:rPr lang="en-US" sz="2000" b="1" dirty="0" smtClean="0"/>
              <a:t>Topic #2</a:t>
            </a:r>
            <a:r>
              <a:rPr lang="en-US" sz="2000" dirty="0" smtClean="0"/>
              <a:t>: What’s New in the FY 201</a:t>
            </a:r>
            <a:r>
              <a:rPr lang="en-US" sz="2000" dirty="0"/>
              <a:t>5</a:t>
            </a:r>
            <a:r>
              <a:rPr lang="en-US" sz="2000" dirty="0" smtClean="0"/>
              <a:t> Household Report Form in OLDC?</a:t>
            </a:r>
          </a:p>
          <a:p>
            <a:pPr lvl="1"/>
            <a:r>
              <a:rPr lang="en-US" sz="1600" dirty="0"/>
              <a:t>Improvements in Crisis Benefit Reporting/Alignment with Grantee Survey Reporting</a:t>
            </a:r>
          </a:p>
          <a:p>
            <a:pPr lvl="1"/>
            <a:r>
              <a:rPr lang="en-US" sz="1600" dirty="0" smtClean="0"/>
              <a:t>New Nominal </a:t>
            </a:r>
            <a:r>
              <a:rPr lang="en-US" sz="1600" dirty="0"/>
              <a:t>Benefit </a:t>
            </a:r>
            <a:r>
              <a:rPr lang="en-US" sz="1600" dirty="0" smtClean="0"/>
              <a:t>Reporting</a:t>
            </a:r>
          </a:p>
          <a:p>
            <a:pPr lvl="1"/>
            <a:r>
              <a:rPr lang="en-US" sz="1600" dirty="0"/>
              <a:t>Change in the Definition of LIHEAP Assistance </a:t>
            </a:r>
            <a:r>
              <a:rPr lang="en-US" sz="1600" dirty="0" smtClean="0"/>
              <a:t>Benefits</a:t>
            </a:r>
            <a:endParaRPr lang="en-US" sz="1600" dirty="0"/>
          </a:p>
          <a:p>
            <a:pPr lvl="1"/>
            <a:r>
              <a:rPr lang="en-US" sz="1600" dirty="0" smtClean="0"/>
              <a:t>Addition of LIHEAP Bill </a:t>
            </a:r>
            <a:r>
              <a:rPr lang="en-US" sz="1600" dirty="0"/>
              <a:t>P</a:t>
            </a:r>
            <a:r>
              <a:rPr lang="en-US" sz="1600" dirty="0" smtClean="0"/>
              <a:t>ayment </a:t>
            </a:r>
            <a:r>
              <a:rPr lang="en-US" sz="1600" dirty="0"/>
              <a:t>A</a:t>
            </a:r>
            <a:r>
              <a:rPr lang="en-US" sz="1600" dirty="0" smtClean="0"/>
              <a:t>ssistance Line Item</a:t>
            </a:r>
          </a:p>
          <a:p>
            <a:r>
              <a:rPr lang="en-US" sz="2000" b="1" dirty="0" smtClean="0"/>
              <a:t>Topic #3: </a:t>
            </a:r>
            <a:r>
              <a:rPr lang="en-US" sz="2000" dirty="0"/>
              <a:t>What are the New Data </a:t>
            </a:r>
            <a:r>
              <a:rPr lang="en-US" sz="2000" dirty="0" smtClean="0"/>
              <a:t>Checks in </a:t>
            </a:r>
            <a:r>
              <a:rPr lang="en-US" sz="2000" dirty="0"/>
              <a:t>the FY 2015 Household Report Form in </a:t>
            </a:r>
            <a:r>
              <a:rPr lang="en-US" sz="2000" dirty="0" smtClean="0"/>
              <a:t>OLDC?</a:t>
            </a:r>
            <a:endParaRPr lang="en-US" sz="2000" dirty="0"/>
          </a:p>
          <a:p>
            <a:pPr lvl="1"/>
            <a:r>
              <a:rPr lang="en-US" sz="1600" dirty="0" smtClean="0"/>
              <a:t>Basic validation checks</a:t>
            </a:r>
          </a:p>
          <a:p>
            <a:pPr lvl="1"/>
            <a:r>
              <a:rPr lang="en-US" sz="1600" dirty="0" smtClean="0"/>
              <a:t>New </a:t>
            </a:r>
            <a:r>
              <a:rPr lang="en-US" sz="1600" dirty="0"/>
              <a:t>validation checks </a:t>
            </a:r>
            <a:endParaRPr lang="en-US" sz="1600" dirty="0" smtClean="0"/>
          </a:p>
          <a:p>
            <a:pPr lvl="1"/>
            <a:r>
              <a:rPr lang="en-US" sz="1600" dirty="0" smtClean="0"/>
              <a:t>Fatal errors vs. warning messages</a:t>
            </a:r>
          </a:p>
          <a:p>
            <a:r>
              <a:rPr lang="en-US" sz="2000" b="1" dirty="0" smtClean="0"/>
              <a:t>Topic #4:</a:t>
            </a:r>
            <a:r>
              <a:rPr lang="en-US" sz="2000" dirty="0" smtClean="0"/>
              <a:t> Common Issues</a:t>
            </a:r>
          </a:p>
          <a:p>
            <a:pPr lvl="1"/>
            <a:r>
              <a:rPr lang="en-US" sz="1600" dirty="0" smtClean="0"/>
              <a:t>Program Operations vs. State Plan</a:t>
            </a:r>
          </a:p>
          <a:p>
            <a:pPr lvl="1"/>
            <a:r>
              <a:rPr lang="en-US" sz="1600" dirty="0"/>
              <a:t>Unduplicated Count </a:t>
            </a:r>
            <a:r>
              <a:rPr lang="en-US" sz="1600" dirty="0" smtClean="0"/>
              <a:t>Issues</a:t>
            </a:r>
          </a:p>
          <a:p>
            <a:pPr lvl="1"/>
            <a:r>
              <a:rPr lang="en-US" sz="1600" dirty="0" smtClean="0"/>
              <a:t>Weatherization data</a:t>
            </a:r>
          </a:p>
          <a:p>
            <a:pPr lvl="1"/>
            <a:r>
              <a:rPr lang="en-US" sz="1600" dirty="0" smtClean="0"/>
              <a:t>Nominal Benefit Reporting</a:t>
            </a:r>
          </a:p>
          <a:p>
            <a:pPr marL="0" indent="0">
              <a:buNone/>
            </a:pPr>
            <a:endParaRPr lang="en-US" dirty="0"/>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55EB974-5130-48B8-87A2-CCEFED1128FC}"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6</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Rounded Rectangle 3"/>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Torgerson</a:t>
            </a:r>
            <a:endParaRPr lang="en-US" dirty="0">
              <a:solidFill>
                <a:schemeClr val="tx1"/>
              </a:solidFill>
            </a:endParaRPr>
          </a:p>
        </p:txBody>
      </p:sp>
    </p:spTree>
    <p:extLst>
      <p:ext uri="{BB962C8B-B14F-4D97-AF65-F5344CB8AC3E}">
        <p14:creationId xmlns:p14="http://schemas.microsoft.com/office/powerpoint/2010/main" val="11852801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err="1"/>
              <a:t>GoToWebinar</a:t>
            </a:r>
            <a:r>
              <a:rPr lang="en-US" dirty="0"/>
              <a:t> – </a:t>
            </a:r>
            <a:r>
              <a:rPr lang="en-US" b="1" dirty="0"/>
              <a:t>Asking a Question</a:t>
            </a:r>
            <a:endParaRPr lang="en-US"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4928" y="1411288"/>
            <a:ext cx="8271872"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40057737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Topic #4</a:t>
            </a:r>
            <a:endParaRPr lang="en-US" dirty="0"/>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6167234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92162"/>
          </a:xfrm>
          <a:ln w="28575"/>
        </p:spPr>
        <p:txBody>
          <a:bodyPr/>
          <a:lstStyle/>
          <a:p>
            <a:r>
              <a:rPr lang="en-US" b="1" dirty="0" smtClean="0"/>
              <a:t>Topic #4</a:t>
            </a:r>
            <a:endParaRPr lang="en-US" b="1" dirty="0"/>
          </a:p>
        </p:txBody>
      </p:sp>
      <p:sp>
        <p:nvSpPr>
          <p:cNvPr id="3" name="Content Placeholder 2"/>
          <p:cNvSpPr>
            <a:spLocks noGrp="1"/>
          </p:cNvSpPr>
          <p:nvPr>
            <p:ph idx="1"/>
          </p:nvPr>
        </p:nvSpPr>
        <p:spPr/>
        <p:txBody>
          <a:bodyPr/>
          <a:lstStyle/>
          <a:p>
            <a:pPr>
              <a:spcAft>
                <a:spcPts val="1200"/>
              </a:spcAft>
            </a:pPr>
            <a:r>
              <a:rPr lang="en-US" sz="4400" dirty="0" smtClean="0"/>
              <a:t>Common Issues</a:t>
            </a:r>
          </a:p>
          <a:p>
            <a:pPr lvl="1">
              <a:spcAft>
                <a:spcPts val="1200"/>
              </a:spcAft>
            </a:pPr>
            <a:r>
              <a:rPr lang="en-US" sz="3600" dirty="0" smtClean="0"/>
              <a:t>Program Operations vs. State Plan</a:t>
            </a:r>
          </a:p>
          <a:p>
            <a:pPr lvl="1">
              <a:spcAft>
                <a:spcPts val="1200"/>
              </a:spcAft>
            </a:pPr>
            <a:r>
              <a:rPr lang="en-US" sz="3600" dirty="0" smtClean="0"/>
              <a:t>Unduplicated Count Issues</a:t>
            </a:r>
          </a:p>
          <a:p>
            <a:pPr lvl="1">
              <a:spcAft>
                <a:spcPts val="1200"/>
              </a:spcAft>
            </a:pPr>
            <a:r>
              <a:rPr lang="en-US" sz="3600" dirty="0" smtClean="0"/>
              <a:t>Weatherization data</a:t>
            </a:r>
          </a:p>
          <a:p>
            <a:pPr lvl="1">
              <a:spcAft>
                <a:spcPts val="1200"/>
              </a:spcAft>
            </a:pPr>
            <a:r>
              <a:rPr lang="en-US" sz="3600" dirty="0" smtClean="0"/>
              <a:t>Nominal Benefit reporting</a:t>
            </a:r>
            <a:endParaRPr lang="en-US" sz="3600" dirty="0"/>
          </a:p>
          <a:p>
            <a:pPr>
              <a:buNone/>
            </a:pPr>
            <a:endParaRPr lang="en-US" dirty="0"/>
          </a:p>
        </p:txBody>
      </p:sp>
      <p:sp>
        <p:nvSpPr>
          <p:cNvPr id="5" name="Rounded Rectangle 4"/>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Torgerson</a:t>
            </a:r>
            <a:endParaRPr lang="en-US" dirty="0">
              <a:solidFill>
                <a:schemeClr val="tx1"/>
              </a:solidFill>
            </a:endParaRPr>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1569992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normAutofit/>
          </a:bodyPr>
          <a:lstStyle/>
          <a:p>
            <a:r>
              <a:rPr lang="en-US" b="1" dirty="0"/>
              <a:t>Topic #4</a:t>
            </a:r>
            <a:r>
              <a:rPr lang="en-US" dirty="0"/>
              <a:t> – </a:t>
            </a:r>
            <a:r>
              <a:rPr lang="en-US" dirty="0" smtClean="0"/>
              <a:t>Update State Plan</a:t>
            </a:r>
            <a:endParaRPr lang="en-US" dirty="0"/>
          </a:p>
        </p:txBody>
      </p:sp>
      <p:sp>
        <p:nvSpPr>
          <p:cNvPr id="3" name="Content Placeholder 2"/>
          <p:cNvSpPr>
            <a:spLocks noGrp="1"/>
          </p:cNvSpPr>
          <p:nvPr>
            <p:ph idx="1"/>
          </p:nvPr>
        </p:nvSpPr>
        <p:spPr>
          <a:xfrm>
            <a:off x="609600" y="1096962"/>
            <a:ext cx="8534400" cy="5410200"/>
          </a:xfrm>
        </p:spPr>
        <p:txBody>
          <a:bodyPr/>
          <a:lstStyle/>
          <a:p>
            <a:r>
              <a:rPr lang="en-US" sz="3400" dirty="0" smtClean="0"/>
              <a:t>State Plan = Household Report</a:t>
            </a:r>
          </a:p>
          <a:p>
            <a:pPr lvl="1"/>
            <a:r>
              <a:rPr lang="en-US" sz="3000" dirty="0" smtClean="0"/>
              <a:t>Example: In the State Plan, it is reported that the grantee plans to operate a Year Round Crisis program. Once LIHEAP funds are received, the grantee decides to change to a Winter Crisis program and a Summer Crisis program with different eligibility criteria because of funding limits. The State Plan needs to be updated to reflect that change. Household Report should report on Winter Crisis and Summer Crisis. </a:t>
            </a:r>
          </a:p>
          <a:p>
            <a:endParaRPr lang="en-US" sz="2400" dirty="0" smtClean="0"/>
          </a:p>
          <a:p>
            <a:pPr lvl="1"/>
            <a:endParaRPr lang="en-US" dirty="0" smtClean="0"/>
          </a:p>
        </p:txBody>
      </p:sp>
      <p:sp>
        <p:nvSpPr>
          <p:cNvPr id="6" name="Rounded Rectangle 5"/>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7"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7703016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pPr lvl="1">
              <a:spcAft>
                <a:spcPts val="1200"/>
              </a:spcAft>
            </a:pPr>
            <a:r>
              <a:rPr lang="en-US" sz="3600" b="1" dirty="0" smtClean="0"/>
              <a:t>Topic #4</a:t>
            </a:r>
            <a:r>
              <a:rPr lang="en-US" sz="3600" dirty="0" smtClean="0"/>
              <a:t> </a:t>
            </a:r>
            <a:r>
              <a:rPr lang="en-US" dirty="0" smtClean="0"/>
              <a:t>– </a:t>
            </a:r>
            <a:r>
              <a:rPr lang="en-US" sz="3600" dirty="0"/>
              <a:t>Unduplicated Count Issues</a:t>
            </a:r>
          </a:p>
        </p:txBody>
      </p:sp>
      <p:sp>
        <p:nvSpPr>
          <p:cNvPr id="3" name="Content Placeholder 2"/>
          <p:cNvSpPr>
            <a:spLocks noGrp="1"/>
          </p:cNvSpPr>
          <p:nvPr>
            <p:ph idx="1"/>
          </p:nvPr>
        </p:nvSpPr>
        <p:spPr>
          <a:xfrm>
            <a:off x="457200" y="1046632"/>
            <a:ext cx="8229600" cy="4889965"/>
          </a:xfrm>
        </p:spPr>
        <p:txBody>
          <a:bodyPr/>
          <a:lstStyle/>
          <a:p>
            <a:r>
              <a:rPr lang="en-US" dirty="0" smtClean="0"/>
              <a:t>Example: If households always receive heating assistance before receiving any other type of LIHEAP assistance, please include a note in the “Notes” section of the form.</a:t>
            </a:r>
            <a:endParaRPr lang="en-US" dirty="0"/>
          </a:p>
        </p:txBody>
      </p:sp>
      <p:pic>
        <p:nvPicPr>
          <p:cNvPr id="6" name="Picture 5"/>
          <p:cNvPicPr>
            <a:picLocks noChangeAspect="1"/>
          </p:cNvPicPr>
          <p:nvPr/>
        </p:nvPicPr>
        <p:blipFill>
          <a:blip r:embed="rId2" cstate="print"/>
          <a:stretch>
            <a:fillRect/>
          </a:stretch>
        </p:blipFill>
        <p:spPr>
          <a:xfrm>
            <a:off x="203724" y="3333430"/>
            <a:ext cx="4558145" cy="2505171"/>
          </a:xfrm>
          <a:prstGeom prst="rect">
            <a:avLst/>
          </a:prstGeom>
          <a:ln w="28575">
            <a:solidFill>
              <a:schemeClr val="accent1"/>
            </a:solidFill>
          </a:ln>
        </p:spPr>
      </p:pic>
      <p:sp>
        <p:nvSpPr>
          <p:cNvPr id="11" name="Rounded Rectangle 10"/>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12"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 name="Picture 7"/>
          <p:cNvPicPr>
            <a:picLocks noChangeAspect="1"/>
          </p:cNvPicPr>
          <p:nvPr/>
        </p:nvPicPr>
        <p:blipFill>
          <a:blip r:embed="rId3" cstate="print"/>
          <a:stretch>
            <a:fillRect/>
          </a:stretch>
        </p:blipFill>
        <p:spPr>
          <a:xfrm>
            <a:off x="7458636" y="3022953"/>
            <a:ext cx="1266825" cy="2849565"/>
          </a:xfrm>
          <a:prstGeom prst="rect">
            <a:avLst/>
          </a:prstGeom>
        </p:spPr>
      </p:pic>
      <p:pic>
        <p:nvPicPr>
          <p:cNvPr id="10" name="Picture 9"/>
          <p:cNvPicPr>
            <a:picLocks noChangeAspect="1"/>
          </p:cNvPicPr>
          <p:nvPr/>
        </p:nvPicPr>
        <p:blipFill>
          <a:blip r:embed="rId4" cstate="print"/>
          <a:stretch>
            <a:fillRect/>
          </a:stretch>
        </p:blipFill>
        <p:spPr>
          <a:xfrm>
            <a:off x="5257800" y="3022954"/>
            <a:ext cx="2200836" cy="2849564"/>
          </a:xfrm>
          <a:prstGeom prst="rect">
            <a:avLst/>
          </a:prstGeom>
        </p:spPr>
      </p:pic>
      <p:sp>
        <p:nvSpPr>
          <p:cNvPr id="13" name="Rectangle 12"/>
          <p:cNvSpPr/>
          <p:nvPr/>
        </p:nvSpPr>
        <p:spPr>
          <a:xfrm>
            <a:off x="8024091" y="3479800"/>
            <a:ext cx="666220" cy="149345"/>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8011391" y="5283200"/>
            <a:ext cx="666220" cy="188331"/>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3054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768641" y="5047164"/>
            <a:ext cx="7500936" cy="763886"/>
          </a:xfrm>
          <a:prstGeom prst="rect">
            <a:avLst/>
          </a:prstGeom>
          <a:ln w="28575">
            <a:solidFill>
              <a:schemeClr val="accent1"/>
            </a:solidFill>
          </a:ln>
        </p:spPr>
      </p:pic>
      <p:sp>
        <p:nvSpPr>
          <p:cNvPr id="2" name="Title 1"/>
          <p:cNvSpPr>
            <a:spLocks noGrp="1"/>
          </p:cNvSpPr>
          <p:nvPr>
            <p:ph type="title"/>
          </p:nvPr>
        </p:nvSpPr>
        <p:spPr>
          <a:ln w="28575"/>
        </p:spPr>
        <p:txBody>
          <a:bodyPr/>
          <a:lstStyle/>
          <a:p>
            <a:r>
              <a:rPr lang="en-US" b="1" dirty="0"/>
              <a:t>Topic #4</a:t>
            </a:r>
            <a:r>
              <a:rPr lang="en-US" dirty="0"/>
              <a:t> – Unduplicated Count Issues</a:t>
            </a:r>
          </a:p>
        </p:txBody>
      </p:sp>
      <p:sp>
        <p:nvSpPr>
          <p:cNvPr id="3" name="Content Placeholder 2"/>
          <p:cNvSpPr>
            <a:spLocks noGrp="1"/>
          </p:cNvSpPr>
          <p:nvPr>
            <p:ph idx="1"/>
          </p:nvPr>
        </p:nvSpPr>
        <p:spPr>
          <a:xfrm>
            <a:off x="457199" y="1073918"/>
            <a:ext cx="8229600" cy="4494744"/>
          </a:xfrm>
        </p:spPr>
        <p:txBody>
          <a:bodyPr/>
          <a:lstStyle/>
          <a:p>
            <a:r>
              <a:rPr lang="en-US" sz="2750" dirty="0" smtClean="0"/>
              <a:t>Example: The number of households with </a:t>
            </a:r>
            <a:r>
              <a:rPr lang="en-US" sz="2750" i="1" dirty="0" smtClean="0"/>
              <a:t>at least one</a:t>
            </a:r>
            <a:r>
              <a:rPr lang="en-US" sz="2750" dirty="0" smtClean="0"/>
              <a:t> vulnerable member must be </a:t>
            </a:r>
            <a:r>
              <a:rPr lang="en-US" sz="2750" u="sng" dirty="0" smtClean="0"/>
              <a:t>less than or equal to </a:t>
            </a:r>
            <a:r>
              <a:rPr lang="en-US" sz="2750" dirty="0" smtClean="0"/>
              <a:t>the sum of households with at least one elderly, at least one disabled, and at least one young child member.</a:t>
            </a:r>
            <a:endParaRPr lang="en-US" sz="2750" dirty="0"/>
          </a:p>
        </p:txBody>
      </p:sp>
      <p:pic>
        <p:nvPicPr>
          <p:cNvPr id="6149" name="Picture 5"/>
          <p:cNvPicPr>
            <a:picLocks noChangeAspect="1" noChangeArrowheads="1"/>
          </p:cNvPicPr>
          <p:nvPr/>
        </p:nvPicPr>
        <p:blipFill>
          <a:blip r:embed="rId3" cstate="print"/>
          <a:srcRect/>
          <a:stretch>
            <a:fillRect/>
          </a:stretch>
        </p:blipFill>
        <p:spPr bwMode="auto">
          <a:xfrm>
            <a:off x="2286000" y="4707835"/>
            <a:ext cx="4619625" cy="209550"/>
          </a:xfrm>
          <a:prstGeom prst="rect">
            <a:avLst/>
          </a:prstGeom>
          <a:noFill/>
          <a:ln w="28575">
            <a:solidFill>
              <a:schemeClr val="accent1"/>
            </a:solidFill>
            <a:miter lim="800000"/>
            <a:headEnd/>
            <a:tailEnd/>
          </a:ln>
        </p:spPr>
      </p:pic>
      <p:sp>
        <p:nvSpPr>
          <p:cNvPr id="9" name="Rectangle 8"/>
          <p:cNvSpPr/>
          <p:nvPr/>
        </p:nvSpPr>
        <p:spPr>
          <a:xfrm>
            <a:off x="7696200" y="6172200"/>
            <a:ext cx="619340" cy="380071"/>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3" name="Picture 9"/>
          <p:cNvPicPr>
            <a:picLocks noChangeAspect="1" noChangeArrowheads="1"/>
          </p:cNvPicPr>
          <p:nvPr/>
        </p:nvPicPr>
        <p:blipFill rotWithShape="1">
          <a:blip r:embed="rId4" cstate="print"/>
          <a:srcRect t="8703" b="7126"/>
          <a:stretch/>
        </p:blipFill>
        <p:spPr bwMode="auto">
          <a:xfrm>
            <a:off x="995361" y="3015960"/>
            <a:ext cx="7153275" cy="1435100"/>
          </a:xfrm>
          <a:prstGeom prst="rect">
            <a:avLst/>
          </a:prstGeom>
          <a:noFill/>
          <a:ln w="28575">
            <a:solidFill>
              <a:schemeClr val="accent1"/>
            </a:solidFill>
            <a:miter lim="800000"/>
            <a:headEnd/>
            <a:tailEnd/>
          </a:ln>
        </p:spPr>
      </p:pic>
      <p:sp>
        <p:nvSpPr>
          <p:cNvPr id="10" name="Rounded Rectangle 9"/>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11" name="Rectangle 10"/>
          <p:cNvSpPr/>
          <p:nvPr/>
        </p:nvSpPr>
        <p:spPr>
          <a:xfrm>
            <a:off x="7659143" y="5480395"/>
            <a:ext cx="570457" cy="298042"/>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9776189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a:t>Topic #4</a:t>
            </a:r>
            <a:r>
              <a:rPr lang="en-US" dirty="0"/>
              <a:t> – </a:t>
            </a:r>
            <a:r>
              <a:rPr lang="en-US" dirty="0" smtClean="0"/>
              <a:t>Weatherization data</a:t>
            </a:r>
            <a:endParaRPr lang="en-US" dirty="0"/>
          </a:p>
        </p:txBody>
      </p:sp>
      <p:sp>
        <p:nvSpPr>
          <p:cNvPr id="3" name="Content Placeholder 2"/>
          <p:cNvSpPr>
            <a:spLocks noGrp="1"/>
          </p:cNvSpPr>
          <p:nvPr>
            <p:ph idx="1"/>
          </p:nvPr>
        </p:nvSpPr>
        <p:spPr>
          <a:xfrm>
            <a:off x="609600" y="1096962"/>
            <a:ext cx="8534400" cy="5410200"/>
          </a:xfrm>
        </p:spPr>
        <p:txBody>
          <a:bodyPr/>
          <a:lstStyle/>
          <a:p>
            <a:r>
              <a:rPr lang="en-US" sz="3400" dirty="0" smtClean="0"/>
              <a:t>A common unduplicated count issue that many grantees face relates to the incorporation of LIHEAP-funded Weatherization data with LIHEAP fuel assistance data</a:t>
            </a:r>
          </a:p>
          <a:p>
            <a:endParaRPr lang="en-US" sz="2400" dirty="0" smtClean="0"/>
          </a:p>
          <a:p>
            <a:pPr lvl="5">
              <a:spcBef>
                <a:spcPts val="0"/>
              </a:spcBef>
            </a:pPr>
            <a:r>
              <a:rPr lang="en-US" sz="3200" dirty="0" smtClean="0"/>
              <a:t>WAP is often administered by a separate State agency, making coordination and data sharing difficult</a:t>
            </a:r>
          </a:p>
          <a:p>
            <a:pPr lvl="1"/>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82" y="3721030"/>
            <a:ext cx="2362200" cy="2938058"/>
          </a:xfrm>
          <a:prstGeom prst="rect">
            <a:avLst/>
          </a:prstGeom>
        </p:spPr>
      </p:pic>
      <p:sp>
        <p:nvSpPr>
          <p:cNvPr id="6" name="Rounded Rectangle 5"/>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7"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7703016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a:t>Topic #4</a:t>
            </a:r>
            <a:r>
              <a:rPr lang="en-US" dirty="0"/>
              <a:t> – Weatherization data</a:t>
            </a:r>
          </a:p>
        </p:txBody>
      </p:sp>
      <p:sp>
        <p:nvSpPr>
          <p:cNvPr id="3" name="Content Placeholder 2"/>
          <p:cNvSpPr>
            <a:spLocks noGrp="1"/>
          </p:cNvSpPr>
          <p:nvPr>
            <p:ph idx="1"/>
          </p:nvPr>
        </p:nvSpPr>
        <p:spPr>
          <a:xfrm>
            <a:off x="457200" y="1219201"/>
            <a:ext cx="8229600" cy="5029200"/>
          </a:xfrm>
        </p:spPr>
        <p:txBody>
          <a:bodyPr/>
          <a:lstStyle/>
          <a:p>
            <a:r>
              <a:rPr lang="en-US" sz="3400" dirty="0" smtClean="0"/>
              <a:t>Weatherization data incorporation solutions:</a:t>
            </a:r>
          </a:p>
          <a:p>
            <a:pPr lvl="1"/>
            <a:r>
              <a:rPr lang="en-US" dirty="0" smtClean="0"/>
              <a:t>If grantees </a:t>
            </a:r>
            <a:r>
              <a:rPr lang="en-US" dirty="0"/>
              <a:t>need assistance regarding </a:t>
            </a:r>
            <a:r>
              <a:rPr lang="en-US" dirty="0" smtClean="0"/>
              <a:t>deduplication of weatherization and LIHEAP data, </a:t>
            </a:r>
            <a:r>
              <a:rPr lang="en-US" dirty="0"/>
              <a:t>APPRISE will work with the State’s LIHEAP team to provide Training and Technical Assistance</a:t>
            </a:r>
          </a:p>
          <a:p>
            <a:pPr lvl="1"/>
            <a:r>
              <a:rPr lang="en-US" dirty="0"/>
              <a:t>If facilitation between </a:t>
            </a:r>
            <a:r>
              <a:rPr lang="en-US" dirty="0" smtClean="0"/>
              <a:t>State WAP </a:t>
            </a:r>
            <a:r>
              <a:rPr lang="en-US" dirty="0"/>
              <a:t>and LIHEAP offices is needed, APPRISE will work to schedule a meeting with the State LIHEAP team, State WAP team, and OCS staff</a:t>
            </a:r>
          </a:p>
          <a:p>
            <a:endParaRPr lang="en-US" dirty="0"/>
          </a:p>
        </p:txBody>
      </p:sp>
      <p:sp>
        <p:nvSpPr>
          <p:cNvPr id="5" name="Rounded Rectangle 4"/>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5434374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Topic #4</a:t>
            </a:r>
            <a:r>
              <a:rPr lang="en-US" dirty="0"/>
              <a:t> – </a:t>
            </a:r>
            <a:r>
              <a:rPr lang="en-US" dirty="0" smtClean="0"/>
              <a:t>Nominal Benefit Reporting</a:t>
            </a:r>
            <a:endParaRPr lang="en-US" dirty="0"/>
          </a:p>
        </p:txBody>
      </p:sp>
      <p:sp>
        <p:nvSpPr>
          <p:cNvPr id="3" name="Content Placeholder 2"/>
          <p:cNvSpPr>
            <a:spLocks noGrp="1"/>
          </p:cNvSpPr>
          <p:nvPr>
            <p:ph idx="1"/>
          </p:nvPr>
        </p:nvSpPr>
        <p:spPr>
          <a:xfrm>
            <a:off x="457200" y="1143001"/>
            <a:ext cx="8229600" cy="5257800"/>
          </a:xfrm>
        </p:spPr>
        <p:txBody>
          <a:bodyPr/>
          <a:lstStyle/>
          <a:p>
            <a:r>
              <a:rPr lang="en-US" sz="2400" dirty="0" smtClean="0"/>
              <a:t>In FY 2014, grantees reported on nominal benefits in the “Notes” field</a:t>
            </a:r>
          </a:p>
          <a:p>
            <a:pPr marL="0" indent="0">
              <a:buNone/>
            </a:pPr>
            <a:endParaRPr lang="en-US" sz="2400" dirty="0" smtClean="0"/>
          </a:p>
          <a:p>
            <a:pPr marL="342900" lvl="1" indent="-342900">
              <a:buFont typeface="Arial" charset="0"/>
              <a:buChar char="•"/>
            </a:pPr>
            <a:r>
              <a:rPr lang="en-US" sz="2400" dirty="0"/>
              <a:t>In FY 2015, grantees will now report the </a:t>
            </a:r>
            <a:r>
              <a:rPr lang="en-US" sz="2400" b="1" dirty="0"/>
              <a:t>total number of households assisted with any LIHEAP grant of $50 or less </a:t>
            </a:r>
            <a:r>
              <a:rPr lang="en-US" sz="2400" dirty="0"/>
              <a:t>in the </a:t>
            </a:r>
            <a:r>
              <a:rPr lang="en-US" sz="2400" u="sng" dirty="0"/>
              <a:t>“Nominal Payments” </a:t>
            </a:r>
            <a:r>
              <a:rPr lang="en-US" sz="2400" dirty="0"/>
              <a:t>field in Section </a:t>
            </a:r>
            <a:r>
              <a:rPr lang="en-US" sz="2400" dirty="0" smtClean="0"/>
              <a:t>I of the FY 2015 Household Report </a:t>
            </a:r>
            <a:r>
              <a:rPr lang="en-US" sz="2400" dirty="0"/>
              <a:t>(Item 7</a:t>
            </a:r>
            <a:r>
              <a:rPr lang="en-US" sz="2400" dirty="0" smtClean="0"/>
              <a:t>) and include a note in the “Notes” section detailing the amount of the benefit and a description of the nominal benefit program if more than one is offered</a:t>
            </a:r>
          </a:p>
          <a:p>
            <a:pPr marL="0" lvl="1" indent="0">
              <a:buNone/>
            </a:pPr>
            <a:endParaRPr lang="en-US" sz="2400" dirty="0" smtClean="0"/>
          </a:p>
          <a:p>
            <a:pPr marL="742950" lvl="2" indent="-342900"/>
            <a:r>
              <a:rPr lang="en-US" sz="2000" dirty="0" smtClean="0"/>
              <a:t>APPRISE will provide </a:t>
            </a:r>
            <a:r>
              <a:rPr lang="en-US" sz="2000" dirty="0"/>
              <a:t>Training and Technical </a:t>
            </a:r>
            <a:r>
              <a:rPr lang="en-US" sz="2000" dirty="0" smtClean="0"/>
              <a:t>Assistance if grantees need assistance </a:t>
            </a:r>
            <a:r>
              <a:rPr lang="en-US" sz="2000" dirty="0"/>
              <a:t>with the new nominal benefit </a:t>
            </a:r>
            <a:r>
              <a:rPr lang="en-US" sz="2000" dirty="0" smtClean="0"/>
              <a:t>reporting requirement </a:t>
            </a:r>
            <a:endParaRPr lang="en-US" sz="2000" dirty="0"/>
          </a:p>
          <a:p>
            <a:pPr marL="742950" lvl="2" indent="-342900"/>
            <a:endParaRPr lang="en-US" dirty="0"/>
          </a:p>
          <a:p>
            <a:pPr marL="0" indent="0">
              <a:buNone/>
            </a:pPr>
            <a:fld id="{9E415D4A-5898-4C99-B514-DAFB60E5182E}" type="slidenum">
              <a:rPr lang="en-US" sz="1100" smtClean="0">
                <a:solidFill>
                  <a:schemeClr val="bg1">
                    <a:lumMod val="50000"/>
                  </a:schemeClr>
                </a:solidFill>
              </a:rPr>
              <a:t>68</a:t>
            </a:fld>
            <a:endParaRPr lang="en-US" sz="1100" dirty="0">
              <a:solidFill>
                <a:schemeClr val="bg1">
                  <a:lumMod val="50000"/>
                </a:schemeClr>
              </a:solidFill>
            </a:endParaRPr>
          </a:p>
        </p:txBody>
      </p:sp>
      <p:sp>
        <p:nvSpPr>
          <p:cNvPr id="4" name="Rounded Rectangle 3"/>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a:t>
            </a:r>
            <a:r>
              <a:rPr lang="en-US" dirty="0" err="1" smtClean="0">
                <a:solidFill>
                  <a:schemeClr val="tx1"/>
                </a:solidFill>
              </a:rPr>
              <a:t>Torgerson</a:t>
            </a:r>
            <a:endParaRPr lang="en-US" dirty="0">
              <a:solidFill>
                <a:schemeClr val="tx1"/>
              </a:solidFill>
            </a:endParaRPr>
          </a:p>
        </p:txBody>
      </p:sp>
    </p:spTree>
    <p:extLst>
      <p:ext uri="{BB962C8B-B14F-4D97-AF65-F5344CB8AC3E}">
        <p14:creationId xmlns:p14="http://schemas.microsoft.com/office/powerpoint/2010/main" val="40035118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a:t>Topic </a:t>
            </a:r>
            <a:r>
              <a:rPr lang="en-US" b="1" dirty="0" smtClean="0"/>
              <a:t>#4</a:t>
            </a:r>
            <a:r>
              <a:rPr lang="en-US" dirty="0" smtClean="0"/>
              <a:t> – Summary</a:t>
            </a:r>
            <a:endParaRPr lang="en-US" dirty="0"/>
          </a:p>
        </p:txBody>
      </p:sp>
      <p:sp>
        <p:nvSpPr>
          <p:cNvPr id="3" name="Content Placeholder 2"/>
          <p:cNvSpPr>
            <a:spLocks noGrp="1"/>
          </p:cNvSpPr>
          <p:nvPr>
            <p:ph idx="1"/>
          </p:nvPr>
        </p:nvSpPr>
        <p:spPr>
          <a:xfrm>
            <a:off x="457200" y="1066800"/>
            <a:ext cx="8229600" cy="5257799"/>
          </a:xfrm>
        </p:spPr>
        <p:txBody>
          <a:bodyPr/>
          <a:lstStyle/>
          <a:p>
            <a:pPr>
              <a:spcAft>
                <a:spcPts val="1200"/>
              </a:spcAft>
            </a:pPr>
            <a:r>
              <a:rPr lang="en-US" sz="3600" dirty="0" smtClean="0"/>
              <a:t>Common </a:t>
            </a:r>
            <a:r>
              <a:rPr lang="en-US" sz="3600" dirty="0"/>
              <a:t>Issues</a:t>
            </a:r>
          </a:p>
          <a:p>
            <a:pPr lvl="1">
              <a:spcAft>
                <a:spcPts val="300"/>
              </a:spcAft>
            </a:pPr>
            <a:r>
              <a:rPr lang="en-US" dirty="0" smtClean="0"/>
              <a:t>State Plan: </a:t>
            </a:r>
            <a:r>
              <a:rPr lang="en-US" sz="2000" dirty="0" smtClean="0"/>
              <a:t>Make sure that the state plan is updated for any changes.</a:t>
            </a:r>
          </a:p>
          <a:p>
            <a:pPr lvl="1">
              <a:spcAft>
                <a:spcPts val="300"/>
              </a:spcAft>
            </a:pPr>
            <a:r>
              <a:rPr lang="en-US" dirty="0" smtClean="0"/>
              <a:t>Unduplicated Count Issues: </a:t>
            </a:r>
            <a:r>
              <a:rPr lang="en-US" sz="2000" dirty="0" smtClean="0"/>
              <a:t>OLDC includes checks for common unduplicated count issues. If needed, contact APPRISE for </a:t>
            </a:r>
            <a:r>
              <a:rPr lang="en-US" sz="2000" dirty="0"/>
              <a:t>T</a:t>
            </a:r>
            <a:r>
              <a:rPr lang="en-US" sz="2000" dirty="0" smtClean="0"/>
              <a:t>raining and Technical </a:t>
            </a:r>
            <a:r>
              <a:rPr lang="en-US" sz="2000" dirty="0"/>
              <a:t>A</a:t>
            </a:r>
            <a:r>
              <a:rPr lang="en-US" sz="2000" dirty="0" smtClean="0"/>
              <a:t>ssistance.</a:t>
            </a:r>
          </a:p>
          <a:p>
            <a:pPr lvl="1">
              <a:spcAft>
                <a:spcPts val="300"/>
              </a:spcAft>
            </a:pPr>
            <a:r>
              <a:rPr lang="en-US" dirty="0" smtClean="0"/>
              <a:t>Weatherization Data: </a:t>
            </a:r>
            <a:r>
              <a:rPr lang="en-US" sz="2000" dirty="0" smtClean="0"/>
              <a:t>APPRISE can assist grantees with the </a:t>
            </a:r>
            <a:r>
              <a:rPr lang="en-US" sz="2000" dirty="0" err="1" smtClean="0"/>
              <a:t>deduplication</a:t>
            </a:r>
            <a:r>
              <a:rPr lang="en-US" sz="2000" dirty="0" smtClean="0"/>
              <a:t> of client records or facilitation between WAP and LIHEAP offices</a:t>
            </a:r>
          </a:p>
          <a:p>
            <a:pPr lvl="1">
              <a:spcAft>
                <a:spcPts val="300"/>
              </a:spcAft>
            </a:pPr>
            <a:r>
              <a:rPr lang="en-US" dirty="0" smtClean="0"/>
              <a:t>Nominal Benefit Reporting: </a:t>
            </a:r>
            <a:r>
              <a:rPr lang="en-US" sz="2000" dirty="0" smtClean="0"/>
              <a:t>FY 2015 Household Report instructions include a new protocol for reporting nominal benefit households.</a:t>
            </a:r>
            <a:endParaRPr lang="en-US" sz="2000" dirty="0"/>
          </a:p>
          <a:p>
            <a:pPr marL="914400" lvl="2" indent="0">
              <a:spcAft>
                <a:spcPts val="1200"/>
              </a:spcAft>
              <a:buNone/>
            </a:pPr>
            <a:endParaRPr lang="en-US" sz="3200" dirty="0" smtClean="0"/>
          </a:p>
        </p:txBody>
      </p:sp>
      <p:sp>
        <p:nvSpPr>
          <p:cNvPr id="4" name="Rounded Rectangle 3"/>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Torgerson</a:t>
            </a:r>
            <a:endParaRPr lang="en-US" dirty="0">
              <a:solidFill>
                <a:schemeClr val="tx1"/>
              </a:solidFill>
            </a:endParaRPr>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343757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Topic #1</a:t>
            </a:r>
            <a:endParaRPr lang="en-US" dirty="0"/>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0533116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a:t>Topic </a:t>
            </a:r>
            <a:r>
              <a:rPr lang="en-US" b="1" dirty="0" smtClean="0"/>
              <a:t>#4</a:t>
            </a:r>
            <a:r>
              <a:rPr lang="en-US" dirty="0" smtClean="0"/>
              <a:t> – Questions</a:t>
            </a:r>
            <a:endParaRPr lang="en-US" dirty="0"/>
          </a:p>
        </p:txBody>
      </p:sp>
      <p:sp>
        <p:nvSpPr>
          <p:cNvPr id="3" name="Content Placeholder 2"/>
          <p:cNvSpPr>
            <a:spLocks noGrp="1"/>
          </p:cNvSpPr>
          <p:nvPr>
            <p:ph idx="1"/>
          </p:nvPr>
        </p:nvSpPr>
        <p:spPr/>
        <p:txBody>
          <a:bodyPr/>
          <a:lstStyle/>
          <a:p>
            <a:pPr marL="0" indent="0" algn="ctr">
              <a:buNone/>
            </a:pPr>
            <a:r>
              <a:rPr lang="en-US" sz="4000" dirty="0"/>
              <a:t>Grantee </a:t>
            </a:r>
            <a:r>
              <a:rPr lang="en-US" sz="4000" dirty="0" smtClean="0"/>
              <a:t>questions </a:t>
            </a:r>
            <a:r>
              <a:rPr lang="en-US" sz="4000" dirty="0"/>
              <a:t>regarding </a:t>
            </a:r>
            <a:r>
              <a:rPr lang="en-US" sz="4000" dirty="0" smtClean="0"/>
              <a:t>common reporting issues with the Household Report Form?</a:t>
            </a:r>
            <a:endParaRPr lang="en-US" sz="4000" dirty="0"/>
          </a:p>
        </p:txBody>
      </p:sp>
      <p:sp>
        <p:nvSpPr>
          <p:cNvPr id="4" name="Rounded Rectangle 3"/>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Torgerson</a:t>
            </a:r>
            <a:endParaRPr lang="en-US" dirty="0">
              <a:solidFill>
                <a:schemeClr val="tx1"/>
              </a:solidFill>
            </a:endParaRPr>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9304434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GoToWebinar</a:t>
            </a:r>
            <a:r>
              <a:rPr lang="en-US" dirty="0"/>
              <a:t> – </a:t>
            </a:r>
            <a:r>
              <a:rPr lang="en-US" b="1" dirty="0"/>
              <a:t>Asking a Question</a:t>
            </a:r>
            <a:endParaRPr lang="en-US"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4928" y="1411288"/>
            <a:ext cx="8271872"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40057737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smtClean="0"/>
              <a:t>Resources: </a:t>
            </a:r>
            <a:r>
              <a:rPr lang="en-US" dirty="0" smtClean="0"/>
              <a:t>Support</a:t>
            </a:r>
            <a:endParaRPr lang="en-US" b="1" dirty="0"/>
          </a:p>
        </p:txBody>
      </p:sp>
      <p:sp>
        <p:nvSpPr>
          <p:cNvPr id="3" name="Content Placeholder 2"/>
          <p:cNvSpPr>
            <a:spLocks noGrp="1"/>
          </p:cNvSpPr>
          <p:nvPr>
            <p:ph idx="1"/>
          </p:nvPr>
        </p:nvSpPr>
        <p:spPr>
          <a:xfrm>
            <a:off x="457200" y="1066801"/>
            <a:ext cx="8229600" cy="5638800"/>
          </a:xfrm>
        </p:spPr>
        <p:txBody>
          <a:bodyPr/>
          <a:lstStyle/>
          <a:p>
            <a:r>
              <a:rPr lang="en-US" dirty="0" smtClean="0"/>
              <a:t>OCS liaisons</a:t>
            </a:r>
          </a:p>
          <a:p>
            <a:pPr lvl="1"/>
            <a:r>
              <a:rPr lang="en-US" dirty="0">
                <a:hlinkClick r:id="rId2"/>
              </a:rPr>
              <a:t>http://</a:t>
            </a:r>
            <a:r>
              <a:rPr lang="en-US" dirty="0" smtClean="0">
                <a:hlinkClick r:id="rId2"/>
              </a:rPr>
              <a:t>www.acf.hhs.gov/programs/ocs/resource/division-of-energy-assistance-federal-staff</a:t>
            </a:r>
            <a:endParaRPr lang="en-US" dirty="0" smtClean="0"/>
          </a:p>
          <a:p>
            <a:r>
              <a:rPr lang="en-US" dirty="0" smtClean="0"/>
              <a:t>OLDC Support Center</a:t>
            </a:r>
          </a:p>
          <a:p>
            <a:pPr lvl="1"/>
            <a:r>
              <a:rPr lang="en-US" i="1" dirty="0" smtClean="0">
                <a:solidFill>
                  <a:schemeClr val="accent1"/>
                </a:solidFill>
              </a:rPr>
              <a:t>app_support@acf.hhs.gov  </a:t>
            </a:r>
            <a:r>
              <a:rPr lang="en-US" dirty="0" smtClean="0"/>
              <a:t>or 866-577-0771</a:t>
            </a:r>
          </a:p>
          <a:p>
            <a:r>
              <a:rPr lang="en-US" dirty="0" smtClean="0"/>
              <a:t>APPRISE Team</a:t>
            </a:r>
          </a:p>
          <a:p>
            <a:pPr lvl="1"/>
            <a:r>
              <a:rPr lang="en-US" sz="2000" dirty="0" smtClean="0"/>
              <a:t>Trayvon Braxton, </a:t>
            </a:r>
            <a:r>
              <a:rPr lang="en-US" sz="2000" dirty="0" smtClean="0">
                <a:hlinkClick r:id="rId3"/>
              </a:rPr>
              <a:t>Trayvon-Braxton@appriseinc.org</a:t>
            </a:r>
            <a:r>
              <a:rPr lang="en-US" sz="2000" dirty="0" smtClean="0"/>
              <a:t> 609-252-9053</a:t>
            </a:r>
          </a:p>
          <a:p>
            <a:pPr lvl="1"/>
            <a:r>
              <a:rPr lang="en-US" sz="2000" dirty="0" smtClean="0"/>
              <a:t>Gina Talt, </a:t>
            </a:r>
            <a:r>
              <a:rPr lang="en-US" sz="2000" dirty="0" smtClean="0">
                <a:hlinkClick r:id="rId4"/>
              </a:rPr>
              <a:t>Gina-Talt@appriseinc.org</a:t>
            </a:r>
            <a:r>
              <a:rPr lang="en-US" sz="2000" dirty="0" smtClean="0"/>
              <a:t> 609-252-9052</a:t>
            </a:r>
          </a:p>
          <a:p>
            <a:pPr lvl="1"/>
            <a:r>
              <a:rPr lang="en-US" sz="2000" dirty="0"/>
              <a:t>Melissa Torgerson, </a:t>
            </a:r>
            <a:r>
              <a:rPr lang="en-US" sz="2000" dirty="0" smtClean="0">
                <a:hlinkClick r:id="rId5"/>
              </a:rPr>
              <a:t>melissa@verveassociates.net</a:t>
            </a:r>
            <a:endParaRPr lang="en-US" sz="2000" dirty="0" smtClean="0"/>
          </a:p>
          <a:p>
            <a:pPr lvl="1">
              <a:buNone/>
            </a:pPr>
            <a:endParaRPr lang="en-US" dirty="0"/>
          </a:p>
        </p:txBody>
      </p:sp>
      <p:sp>
        <p:nvSpPr>
          <p:cNvPr id="5" name="Rounded Rectangle 4"/>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Torgerson</a:t>
            </a:r>
            <a:endParaRPr lang="en-US" dirty="0">
              <a:solidFill>
                <a:schemeClr val="tx1"/>
              </a:solidFill>
            </a:endParaRPr>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1299664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Grantee Questions?</a:t>
            </a:r>
            <a:endParaRPr lang="en-US" dirty="0"/>
          </a:p>
        </p:txBody>
      </p:sp>
      <p:sp>
        <p:nvSpPr>
          <p:cNvPr id="6"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Rounded Rectangle 3"/>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Torgerson</a:t>
            </a:r>
            <a:endParaRPr lang="en-US" dirty="0">
              <a:solidFill>
                <a:schemeClr val="tx1"/>
              </a:solidFill>
            </a:endParaRPr>
          </a:p>
        </p:txBody>
      </p:sp>
    </p:spTree>
    <p:extLst>
      <p:ext uri="{BB962C8B-B14F-4D97-AF65-F5344CB8AC3E}">
        <p14:creationId xmlns:p14="http://schemas.microsoft.com/office/powerpoint/2010/main" val="827982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GoToWebinar</a:t>
            </a:r>
            <a:r>
              <a:rPr lang="en-US" dirty="0"/>
              <a:t> – </a:t>
            </a:r>
            <a:r>
              <a:rPr lang="en-US" b="1" dirty="0"/>
              <a:t>Asking a Question</a:t>
            </a:r>
            <a:endParaRPr lang="en-US"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4928" y="1411288"/>
            <a:ext cx="8271872"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7"/>
          <p:cNvSpPr txBox="1">
            <a:spLocks/>
          </p:cNvSpPr>
          <p:nvPr/>
        </p:nvSpPr>
        <p:spPr>
          <a:xfrm>
            <a:off x="228600" y="6340475"/>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40057737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w="28575"/>
        </p:spPr>
        <p:txBody>
          <a:bodyPr/>
          <a:lstStyle/>
          <a:p>
            <a:r>
              <a:rPr lang="en-US" b="1" dirty="0" smtClean="0"/>
              <a:t>Future Webinars</a:t>
            </a:r>
            <a:endParaRPr lang="en-US" b="1" dirty="0"/>
          </a:p>
        </p:txBody>
      </p:sp>
      <p:sp>
        <p:nvSpPr>
          <p:cNvPr id="4" name="Content Placeholder 3"/>
          <p:cNvSpPr>
            <a:spLocks noGrp="1"/>
          </p:cNvSpPr>
          <p:nvPr>
            <p:ph idx="1"/>
          </p:nvPr>
        </p:nvSpPr>
        <p:spPr>
          <a:xfrm>
            <a:off x="381000" y="1524000"/>
            <a:ext cx="8382000" cy="4038600"/>
          </a:xfrm>
        </p:spPr>
        <p:txBody>
          <a:bodyPr/>
          <a:lstStyle/>
          <a:p>
            <a:r>
              <a:rPr lang="en-US" dirty="0" smtClean="0"/>
              <a:t>LIHEAP Performance Data Form</a:t>
            </a:r>
          </a:p>
          <a:p>
            <a:pPr lvl="1"/>
            <a:r>
              <a:rPr lang="en-US" sz="2400" dirty="0" smtClean="0"/>
              <a:t>Thursday, December 17</a:t>
            </a:r>
            <a:r>
              <a:rPr lang="en-US" sz="2400" baseline="30000" dirty="0" smtClean="0"/>
              <a:t>th</a:t>
            </a:r>
            <a:r>
              <a:rPr lang="en-US" sz="2400" dirty="0" smtClean="0"/>
              <a:t>, 2015 </a:t>
            </a:r>
          </a:p>
          <a:p>
            <a:pPr lvl="2"/>
            <a:r>
              <a:rPr lang="en-US" sz="2000" dirty="0" smtClean="0"/>
              <a:t>3:00 to 4:30 PM ET</a:t>
            </a:r>
          </a:p>
          <a:p>
            <a:pPr lvl="1"/>
            <a:r>
              <a:rPr lang="en-US" sz="2400" dirty="0"/>
              <a:t>Tuesday, January 5</a:t>
            </a:r>
            <a:r>
              <a:rPr lang="en-US" sz="2400" baseline="30000" dirty="0"/>
              <a:t>th</a:t>
            </a:r>
            <a:r>
              <a:rPr lang="en-US" sz="2400" dirty="0"/>
              <a:t>, 2016</a:t>
            </a:r>
          </a:p>
          <a:p>
            <a:pPr lvl="2"/>
            <a:r>
              <a:rPr lang="en-US" sz="2000" dirty="0" smtClean="0"/>
              <a:t>3:00 to 4:30 PM ET</a:t>
            </a:r>
          </a:p>
        </p:txBody>
      </p:sp>
      <p:sp>
        <p:nvSpPr>
          <p:cNvPr id="6" name="Rounded Rectangle 5"/>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Torgerson</a:t>
            </a:r>
            <a:endParaRPr lang="en-US" dirty="0">
              <a:solidFill>
                <a:schemeClr val="tx1"/>
              </a:solidFill>
            </a:endParaRPr>
          </a:p>
        </p:txBody>
      </p:sp>
      <p:sp>
        <p:nvSpPr>
          <p:cNvPr id="7"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54AE607-470B-4CD8-9B41-D65AD6794A67}"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094424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smtClean="0"/>
              <a:t>Topic #1</a:t>
            </a:r>
            <a:endParaRPr lang="en-US" b="1" dirty="0"/>
          </a:p>
        </p:txBody>
      </p:sp>
      <p:sp>
        <p:nvSpPr>
          <p:cNvPr id="3" name="Content Placeholder 2"/>
          <p:cNvSpPr>
            <a:spLocks noGrp="1"/>
          </p:cNvSpPr>
          <p:nvPr>
            <p:ph idx="1"/>
          </p:nvPr>
        </p:nvSpPr>
        <p:spPr/>
        <p:txBody>
          <a:bodyPr/>
          <a:lstStyle/>
          <a:p>
            <a:pPr>
              <a:spcAft>
                <a:spcPts val="1200"/>
              </a:spcAft>
            </a:pPr>
            <a:r>
              <a:rPr lang="en-US" sz="3600" dirty="0"/>
              <a:t>Completing the FY </a:t>
            </a:r>
            <a:r>
              <a:rPr lang="en-US" sz="3600" dirty="0" smtClean="0"/>
              <a:t>2015 </a:t>
            </a:r>
            <a:r>
              <a:rPr lang="en-US" sz="3600" dirty="0"/>
              <a:t>Household Report Form in </a:t>
            </a:r>
            <a:r>
              <a:rPr lang="en-US" sz="3600" dirty="0" smtClean="0"/>
              <a:t>OLDC</a:t>
            </a:r>
          </a:p>
          <a:p>
            <a:pPr lvl="1"/>
            <a:r>
              <a:rPr lang="en-US" sz="3200" dirty="0"/>
              <a:t>OLDC Access </a:t>
            </a:r>
          </a:p>
          <a:p>
            <a:pPr lvl="1"/>
            <a:r>
              <a:rPr lang="en-US" sz="3200" dirty="0" smtClean="0"/>
              <a:t>Data </a:t>
            </a:r>
            <a:r>
              <a:rPr lang="en-US" sz="3200" dirty="0"/>
              <a:t>Submission and Review Procedures</a:t>
            </a:r>
          </a:p>
          <a:p>
            <a:pPr marL="0" indent="0">
              <a:buNone/>
            </a:pPr>
            <a:endParaRPr lang="en-US" dirty="0"/>
          </a:p>
        </p:txBody>
      </p:sp>
      <p:sp>
        <p:nvSpPr>
          <p:cNvPr id="4"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A570B1F-FF48-449D-AF7F-E3D9D9125824}"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8</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Rounded Rectangle 4"/>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Torgerson</a:t>
            </a:r>
            <a:endParaRPr lang="en-US" dirty="0">
              <a:solidFill>
                <a:schemeClr val="tx1"/>
              </a:solidFill>
            </a:endParaRPr>
          </a:p>
        </p:txBody>
      </p:sp>
    </p:spTree>
    <p:extLst>
      <p:ext uri="{BB962C8B-B14F-4D97-AF65-F5344CB8AC3E}">
        <p14:creationId xmlns:p14="http://schemas.microsoft.com/office/powerpoint/2010/main" val="1247774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txBody>
          <a:bodyPr/>
          <a:lstStyle/>
          <a:p>
            <a:r>
              <a:rPr lang="en-US" b="1" dirty="0" smtClean="0"/>
              <a:t>Topic #1</a:t>
            </a:r>
            <a:r>
              <a:rPr lang="en-US" dirty="0" smtClean="0"/>
              <a:t> – </a:t>
            </a:r>
            <a:r>
              <a:rPr lang="en-US" dirty="0"/>
              <a:t>OLDC Access </a:t>
            </a:r>
          </a:p>
        </p:txBody>
      </p:sp>
      <p:sp>
        <p:nvSpPr>
          <p:cNvPr id="3" name="Content Placeholder 2"/>
          <p:cNvSpPr>
            <a:spLocks noGrp="1"/>
          </p:cNvSpPr>
          <p:nvPr>
            <p:ph idx="1"/>
          </p:nvPr>
        </p:nvSpPr>
        <p:spPr>
          <a:xfrm>
            <a:off x="457200" y="1410633"/>
            <a:ext cx="8229600" cy="5066367"/>
          </a:xfrm>
        </p:spPr>
        <p:txBody>
          <a:bodyPr/>
          <a:lstStyle/>
          <a:p>
            <a:r>
              <a:rPr lang="en-US" sz="2800" dirty="0" smtClean="0"/>
              <a:t>Previous webinars providing detailed instructions for OLDC access are located on the ACF website:</a:t>
            </a:r>
          </a:p>
          <a:p>
            <a:pPr lvl="1"/>
            <a:r>
              <a:rPr lang="en-US" dirty="0">
                <a:hlinkClick r:id="rId3"/>
              </a:rPr>
              <a:t>http://</a:t>
            </a:r>
            <a:r>
              <a:rPr lang="en-US" dirty="0" smtClean="0">
                <a:hlinkClick r:id="rId3"/>
              </a:rPr>
              <a:t>www.acf.hhs.gov/programs/ocs/resource/liheap-trainings</a:t>
            </a:r>
            <a:r>
              <a:rPr lang="en-US" dirty="0" smtClean="0"/>
              <a:t> </a:t>
            </a:r>
          </a:p>
          <a:p>
            <a:pPr marL="457200" lvl="1" indent="0">
              <a:buNone/>
            </a:pPr>
            <a:endParaRPr lang="en-US" dirty="0" smtClean="0"/>
          </a:p>
          <a:p>
            <a:pPr marL="457200" lvl="1" indent="0">
              <a:buNone/>
            </a:pPr>
            <a:endParaRPr lang="en-US" dirty="0" smtClean="0"/>
          </a:p>
        </p:txBody>
      </p:sp>
      <p:sp>
        <p:nvSpPr>
          <p:cNvPr id="4" name="Slide Number Placeholder 7"/>
          <p:cNvSpPr txBox="1">
            <a:spLocks/>
          </p:cNvSpPr>
          <p:nvPr/>
        </p:nvSpPr>
        <p:spPr>
          <a:xfrm>
            <a:off x="228600" y="632460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66DF8BF-FDF7-4562-A91A-86EF12FF6270}"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9</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Rounded Rectangle 4"/>
          <p:cNvSpPr/>
          <p:nvPr/>
        </p:nvSpPr>
        <p:spPr>
          <a:xfrm>
            <a:off x="7010400" y="5943600"/>
            <a:ext cx="2001982" cy="77383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Presenter(s):</a:t>
            </a:r>
          </a:p>
          <a:p>
            <a:pPr algn="ctr"/>
            <a:r>
              <a:rPr lang="en-US" dirty="0" smtClean="0">
                <a:solidFill>
                  <a:schemeClr val="tx1"/>
                </a:solidFill>
              </a:rPr>
              <a:t>Melissa Torgerson</a:t>
            </a:r>
            <a:endParaRPr lang="en-US" dirty="0">
              <a:solidFill>
                <a:schemeClr val="tx1"/>
              </a:solidFill>
            </a:endParaRPr>
          </a:p>
        </p:txBody>
      </p:sp>
    </p:spTree>
    <p:extLst>
      <p:ext uri="{BB962C8B-B14F-4D97-AF65-F5344CB8AC3E}">
        <p14:creationId xmlns:p14="http://schemas.microsoft.com/office/powerpoint/2010/main" val="3880128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GS PowerPoint Slides for meeting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GS PowerPoint Slides for meetings</Template>
  <TotalTime>6646</TotalTime>
  <Words>4409</Words>
  <Application>Microsoft Office PowerPoint</Application>
  <PresentationFormat>On-screen Show (4:3)</PresentationFormat>
  <Paragraphs>631</Paragraphs>
  <Slides>75</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Calibri</vt:lpstr>
      <vt:lpstr>Courier New</vt:lpstr>
      <vt:lpstr>Times New Roman</vt:lpstr>
      <vt:lpstr>Wingdings</vt:lpstr>
      <vt:lpstr>GS PowerPoint Slides for meetings</vt:lpstr>
      <vt:lpstr> The FY 2015 Household Report: Online Data Collection (OLDC) System </vt:lpstr>
      <vt:lpstr>Agenda</vt:lpstr>
      <vt:lpstr>Introduction</vt:lpstr>
      <vt:lpstr>Introduction</vt:lpstr>
      <vt:lpstr>Introduction</vt:lpstr>
      <vt:lpstr>Introduction</vt:lpstr>
      <vt:lpstr>Topic #1</vt:lpstr>
      <vt:lpstr>Topic #1</vt:lpstr>
      <vt:lpstr>Topic #1 – OLDC Access </vt:lpstr>
      <vt:lpstr>Topic #1 – OLDC Access </vt:lpstr>
      <vt:lpstr>Topic #1 – Data Submission and Review Procedures</vt:lpstr>
      <vt:lpstr>Topic #1 – Data Submission and Review Procedures</vt:lpstr>
      <vt:lpstr>Topic #1 – Data Submission and Review Procedures</vt:lpstr>
      <vt:lpstr>Topic #1 – Data Submission and Review Procedures</vt:lpstr>
      <vt:lpstr>Topic #1 – Data Submission and Review Procedures</vt:lpstr>
      <vt:lpstr>Topic #1 – Data Submission </vt:lpstr>
      <vt:lpstr>Topic #1 – Data Submission and Review Procedures</vt:lpstr>
      <vt:lpstr>Topic #1 – Data Submission and Review Procedures</vt:lpstr>
      <vt:lpstr>Topic #1 – Data Revision and Re-Submission </vt:lpstr>
      <vt:lpstr>Topic #1 – Data Revision and Re-Submission </vt:lpstr>
      <vt:lpstr>Topic #1 – Data Revision and Re-Submission </vt:lpstr>
      <vt:lpstr>Topic #1 – Data Submission and Review Procedures</vt:lpstr>
      <vt:lpstr>Topic #1 – Summary</vt:lpstr>
      <vt:lpstr>Topic #1 – Questions</vt:lpstr>
      <vt:lpstr>GoToWebinar – Asking a Question</vt:lpstr>
      <vt:lpstr>Topic #2</vt:lpstr>
      <vt:lpstr>Topic #2</vt:lpstr>
      <vt:lpstr>PowerPoint Presentation</vt:lpstr>
      <vt:lpstr>FY 2014 vs. FY 2015 Household Report Form</vt:lpstr>
      <vt:lpstr>FY 2015 Household Report Form: Section II</vt:lpstr>
      <vt:lpstr>FY 2015 Household Report Form: Section III</vt:lpstr>
      <vt:lpstr>Topic #2 – FY 2014 Nominal Benefit Reporting</vt:lpstr>
      <vt:lpstr>Topic #2 – New Nominal Benefit Reporting</vt:lpstr>
      <vt:lpstr>FY 2015 Household Report: Heating Assistance</vt:lpstr>
      <vt:lpstr>Topic #2 – FY 2014: Definition of LIHEAP Assistance Benefits</vt:lpstr>
      <vt:lpstr>PowerPoint Presentation</vt:lpstr>
      <vt:lpstr>FY 2015 Household Report: Year-Round Crisis Assistance</vt:lpstr>
      <vt:lpstr>Topic #2 – Potential Programming Changes</vt:lpstr>
      <vt:lpstr>Topic #2 – Summary</vt:lpstr>
      <vt:lpstr>Topic #2 – Questions</vt:lpstr>
      <vt:lpstr>GoToWebinar – Asking a Question</vt:lpstr>
      <vt:lpstr>Topic #3</vt:lpstr>
      <vt:lpstr>Topic #3</vt:lpstr>
      <vt:lpstr>Topic #3 – Basic validation checks</vt:lpstr>
      <vt:lpstr>Topic #3 – Basic validation checks</vt:lpstr>
      <vt:lpstr>Topic #3 – Basic validation checks</vt:lpstr>
      <vt:lpstr>Topic #3 – Basic validation checks</vt:lpstr>
      <vt:lpstr>Topic #3 – Basic validation checks</vt:lpstr>
      <vt:lpstr>Topic #3 – New validation checks</vt:lpstr>
      <vt:lpstr>Topic #3 – New validation checks</vt:lpstr>
      <vt:lpstr>Topic #3 – New validation checks</vt:lpstr>
      <vt:lpstr>Topic #3 – Fatal errors vs. warning messages</vt:lpstr>
      <vt:lpstr>Topic #3 – Fatal errors vs. warning messages</vt:lpstr>
      <vt:lpstr>Topic #3 – Fatal errors vs. warning messages</vt:lpstr>
      <vt:lpstr>Topic #3 – Fatal Errors</vt:lpstr>
      <vt:lpstr>Topic #3 – Warnings</vt:lpstr>
      <vt:lpstr>Topic #3 – Warnings</vt:lpstr>
      <vt:lpstr>Topic #3 – Summary</vt:lpstr>
      <vt:lpstr>Topic #3 – Questions</vt:lpstr>
      <vt:lpstr>GoToWebinar – Asking a Question</vt:lpstr>
      <vt:lpstr>Topic #4</vt:lpstr>
      <vt:lpstr>Topic #4</vt:lpstr>
      <vt:lpstr>Topic #4 – Update State Plan</vt:lpstr>
      <vt:lpstr>Topic #4 – Unduplicated Count Issues</vt:lpstr>
      <vt:lpstr>Topic #4 – Unduplicated Count Issues</vt:lpstr>
      <vt:lpstr>Topic #4 – Weatherization data</vt:lpstr>
      <vt:lpstr>Topic #4 – Weatherization data</vt:lpstr>
      <vt:lpstr>Topic #4 – Nominal Benefit Reporting</vt:lpstr>
      <vt:lpstr>Topic #4 – Summary</vt:lpstr>
      <vt:lpstr>Topic #4 – Questions</vt:lpstr>
      <vt:lpstr>GoToWebinar – Asking a Question</vt:lpstr>
      <vt:lpstr>Resources: Support</vt:lpstr>
      <vt:lpstr>Grantee Questions?</vt:lpstr>
      <vt:lpstr>GoToWebinar – Asking a Question</vt:lpstr>
      <vt:lpstr>Future Webinars</vt:lpstr>
    </vt:vector>
  </TitlesOfParts>
  <Company>DHHS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Online Data  Collection (OLDC) System</dc:title>
  <dc:creator>DHHS</dc:creator>
  <cp:lastModifiedBy>Gina Talt</cp:lastModifiedBy>
  <cp:revision>1253</cp:revision>
  <cp:lastPrinted>2015-12-08T19:51:05Z</cp:lastPrinted>
  <dcterms:created xsi:type="dcterms:W3CDTF">2012-08-29T17:12:36Z</dcterms:created>
  <dcterms:modified xsi:type="dcterms:W3CDTF">2015-12-09T21:45:59Z</dcterms:modified>
</cp:coreProperties>
</file>