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8" r:id="rId3"/>
    <p:sldId id="265" r:id="rId4"/>
    <p:sldId id="259" r:id="rId5"/>
    <p:sldId id="260" r:id="rId6"/>
    <p:sldId id="261" r:id="rId7"/>
    <p:sldId id="262" r:id="rId8"/>
    <p:sldId id="263" r:id="rId9"/>
    <p:sldId id="264" r:id="rId10"/>
    <p:sldId id="266" r:id="rId11"/>
  </p:sldIdLst>
  <p:sldSz cx="9144000" cy="6858000" type="screen4x3"/>
  <p:notesSz cx="6858000" cy="9117013"/>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0929"/>
  </p:normalViewPr>
  <p:slideViewPr>
    <p:cSldViewPr>
      <p:cViewPr varScale="1">
        <p:scale>
          <a:sx n="114" d="100"/>
          <a:sy n="114" d="100"/>
        </p:scale>
        <p:origin x="12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a:extLst>
              <a:ext uri="{FF2B5EF4-FFF2-40B4-BE49-F238E27FC236}">
                <a16:creationId xmlns:a16="http://schemas.microsoft.com/office/drawing/2014/main" id="{0D5788E7-3430-4497-934B-24F19ACB0DE8}"/>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imes New Roman" charset="0"/>
              </a:defRPr>
            </a:lvl1pPr>
          </a:lstStyle>
          <a:p>
            <a:pPr>
              <a:defRPr/>
            </a:pPr>
            <a:endParaRPr lang="en-US"/>
          </a:p>
        </p:txBody>
      </p:sp>
      <p:sp>
        <p:nvSpPr>
          <p:cNvPr id="4099" name="Rectangle 1027">
            <a:extLst>
              <a:ext uri="{FF2B5EF4-FFF2-40B4-BE49-F238E27FC236}">
                <a16:creationId xmlns:a16="http://schemas.microsoft.com/office/drawing/2014/main" id="{4911B39F-8178-4B2C-96E9-189AE612AAB0}"/>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imes New Roman" charset="0"/>
              </a:defRPr>
            </a:lvl1pPr>
          </a:lstStyle>
          <a:p>
            <a:pPr>
              <a:defRPr/>
            </a:pPr>
            <a:endParaRPr lang="en-US"/>
          </a:p>
        </p:txBody>
      </p:sp>
      <p:sp>
        <p:nvSpPr>
          <p:cNvPr id="4100" name="Rectangle 1028">
            <a:extLst>
              <a:ext uri="{FF2B5EF4-FFF2-40B4-BE49-F238E27FC236}">
                <a16:creationId xmlns:a16="http://schemas.microsoft.com/office/drawing/2014/main" id="{1ECD9DDD-90AE-4AD1-8B04-D376F0C16FBA}"/>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imes New Roman" charset="0"/>
              </a:defRPr>
            </a:lvl1pPr>
          </a:lstStyle>
          <a:p>
            <a:pPr>
              <a:defRPr/>
            </a:pPr>
            <a:endParaRPr lang="en-US"/>
          </a:p>
        </p:txBody>
      </p:sp>
      <p:sp>
        <p:nvSpPr>
          <p:cNvPr id="4101" name="Rectangle 1029">
            <a:extLst>
              <a:ext uri="{FF2B5EF4-FFF2-40B4-BE49-F238E27FC236}">
                <a16:creationId xmlns:a16="http://schemas.microsoft.com/office/drawing/2014/main" id="{3082FA4E-89D3-401F-B805-A7CCBE5EFCE5}"/>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A46D5CC-1D83-46FB-9BDC-CEFEF0E77149}"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8600D9-62B6-4DDD-96EB-375FE404A990}" type="datetimeFigureOut">
              <a:rPr lang="en-US" smtClean="0"/>
              <a:t>5/29/2019</a:t>
            </a:fld>
            <a:endParaRPr lang="en-US"/>
          </a:p>
        </p:txBody>
      </p:sp>
      <p:sp>
        <p:nvSpPr>
          <p:cNvPr id="4" name="Slide Image Placeholder 3"/>
          <p:cNvSpPr>
            <a:spLocks noGrp="1" noRot="1" noChangeAspect="1"/>
          </p:cNvSpPr>
          <p:nvPr>
            <p:ph type="sldImg" idx="2"/>
          </p:nvPr>
        </p:nvSpPr>
        <p:spPr>
          <a:xfrm>
            <a:off x="1377950" y="1139825"/>
            <a:ext cx="4102100" cy="3076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87850"/>
            <a:ext cx="5486400" cy="3589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598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59813"/>
            <a:ext cx="2971800" cy="457200"/>
          </a:xfrm>
          <a:prstGeom prst="rect">
            <a:avLst/>
          </a:prstGeom>
        </p:spPr>
        <p:txBody>
          <a:bodyPr vert="horz" lIns="91440" tIns="45720" rIns="91440" bIns="45720" rtlCol="0" anchor="b"/>
          <a:lstStyle>
            <a:lvl1pPr algn="r">
              <a:defRPr sz="1200"/>
            </a:lvl1pPr>
          </a:lstStyle>
          <a:p>
            <a:fld id="{DE9AF59F-6085-4648-BD34-5D0A928B42F4}" type="slidenum">
              <a:rPr lang="en-US" smtClean="0"/>
              <a:t>‹#›</a:t>
            </a:fld>
            <a:endParaRPr lang="en-US"/>
          </a:p>
        </p:txBody>
      </p:sp>
    </p:spTree>
    <p:extLst>
      <p:ext uri="{BB962C8B-B14F-4D97-AF65-F5344CB8AC3E}">
        <p14:creationId xmlns:p14="http://schemas.microsoft.com/office/powerpoint/2010/main" val="20431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12741488-67B0-49DB-8450-AA8B9F7DA23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BE21DF4-2378-4EC5-850A-F62E3BBFDA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5876484-BD0B-4718-99E4-6BE03769FBCF}"/>
              </a:ext>
            </a:extLst>
          </p:cNvPr>
          <p:cNvSpPr>
            <a:spLocks noGrp="1" noChangeArrowheads="1"/>
          </p:cNvSpPr>
          <p:nvPr>
            <p:ph type="sldNum" sz="quarter" idx="12"/>
          </p:nvPr>
        </p:nvSpPr>
        <p:spPr>
          <a:ln/>
        </p:spPr>
        <p:txBody>
          <a:bodyPr/>
          <a:lstStyle>
            <a:lvl1pPr>
              <a:defRPr/>
            </a:lvl1pPr>
          </a:lstStyle>
          <a:p>
            <a:fld id="{FD2D2EA3-7211-4706-A90F-C0EA876EF0DD}" type="slidenum">
              <a:rPr lang="en-US" altLang="en-US"/>
              <a:pPr/>
              <a:t>‹#›</a:t>
            </a:fld>
            <a:endParaRPr lang="en-US" altLang="en-US"/>
          </a:p>
        </p:txBody>
      </p:sp>
    </p:spTree>
    <p:extLst>
      <p:ext uri="{BB962C8B-B14F-4D97-AF65-F5344CB8AC3E}">
        <p14:creationId xmlns:p14="http://schemas.microsoft.com/office/powerpoint/2010/main" val="386569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FE4D83F-0795-4329-948E-2C6E5299953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BA1B7F2-3DE4-49F6-9333-29D79466BA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90375FC-DAAB-4DE0-84B6-9728F0D773CD}"/>
              </a:ext>
            </a:extLst>
          </p:cNvPr>
          <p:cNvSpPr>
            <a:spLocks noGrp="1" noChangeArrowheads="1"/>
          </p:cNvSpPr>
          <p:nvPr>
            <p:ph type="sldNum" sz="quarter" idx="12"/>
          </p:nvPr>
        </p:nvSpPr>
        <p:spPr>
          <a:ln/>
        </p:spPr>
        <p:txBody>
          <a:bodyPr/>
          <a:lstStyle>
            <a:lvl1pPr>
              <a:defRPr/>
            </a:lvl1pPr>
          </a:lstStyle>
          <a:p>
            <a:fld id="{2608472F-61CF-426C-8F0B-AADCA1889412}" type="slidenum">
              <a:rPr lang="en-US" altLang="en-US"/>
              <a:pPr/>
              <a:t>‹#›</a:t>
            </a:fld>
            <a:endParaRPr lang="en-US" altLang="en-US"/>
          </a:p>
        </p:txBody>
      </p:sp>
    </p:spTree>
    <p:extLst>
      <p:ext uri="{BB962C8B-B14F-4D97-AF65-F5344CB8AC3E}">
        <p14:creationId xmlns:p14="http://schemas.microsoft.com/office/powerpoint/2010/main" val="19058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7270885-36A1-4CE4-9A15-B7618108323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96E98E6-21BC-4734-829E-05D9CEABA9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13BBDAF-0524-4CE5-A33A-C805646964E6}"/>
              </a:ext>
            </a:extLst>
          </p:cNvPr>
          <p:cNvSpPr>
            <a:spLocks noGrp="1" noChangeArrowheads="1"/>
          </p:cNvSpPr>
          <p:nvPr>
            <p:ph type="sldNum" sz="quarter" idx="12"/>
          </p:nvPr>
        </p:nvSpPr>
        <p:spPr>
          <a:ln/>
        </p:spPr>
        <p:txBody>
          <a:bodyPr/>
          <a:lstStyle>
            <a:lvl1pPr>
              <a:defRPr/>
            </a:lvl1pPr>
          </a:lstStyle>
          <a:p>
            <a:fld id="{FABDA694-5DE8-4B2F-B02A-2904252BD4A0}" type="slidenum">
              <a:rPr lang="en-US" altLang="en-US"/>
              <a:pPr/>
              <a:t>‹#›</a:t>
            </a:fld>
            <a:endParaRPr lang="en-US" altLang="en-US"/>
          </a:p>
        </p:txBody>
      </p:sp>
    </p:spTree>
    <p:extLst>
      <p:ext uri="{BB962C8B-B14F-4D97-AF65-F5344CB8AC3E}">
        <p14:creationId xmlns:p14="http://schemas.microsoft.com/office/powerpoint/2010/main" val="8593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E77131D-B9F4-4E68-911F-C2A3EDCA32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56FE60D-FAA5-4FF6-BDE5-861FD4AD18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2EAF8CD-DF55-41A3-AF03-52E82E722242}"/>
              </a:ext>
            </a:extLst>
          </p:cNvPr>
          <p:cNvSpPr>
            <a:spLocks noGrp="1" noChangeArrowheads="1"/>
          </p:cNvSpPr>
          <p:nvPr>
            <p:ph type="sldNum" sz="quarter" idx="12"/>
          </p:nvPr>
        </p:nvSpPr>
        <p:spPr>
          <a:ln/>
        </p:spPr>
        <p:txBody>
          <a:bodyPr/>
          <a:lstStyle>
            <a:lvl1pPr>
              <a:defRPr/>
            </a:lvl1pPr>
          </a:lstStyle>
          <a:p>
            <a:fld id="{8D81334D-84DF-4E67-B92A-3A929A98D2FB}" type="slidenum">
              <a:rPr lang="en-US" altLang="en-US"/>
              <a:pPr/>
              <a:t>‹#›</a:t>
            </a:fld>
            <a:endParaRPr lang="en-US" altLang="en-US"/>
          </a:p>
        </p:txBody>
      </p:sp>
    </p:spTree>
    <p:extLst>
      <p:ext uri="{BB962C8B-B14F-4D97-AF65-F5344CB8AC3E}">
        <p14:creationId xmlns:p14="http://schemas.microsoft.com/office/powerpoint/2010/main" val="3782795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C5922A0-B8F7-478A-B457-DABCE7D9AB8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E76118C-F069-46D7-BDBB-0FB395A600A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DFA9439-41B5-4358-8E42-0160156BEACF}"/>
              </a:ext>
            </a:extLst>
          </p:cNvPr>
          <p:cNvSpPr>
            <a:spLocks noGrp="1" noChangeArrowheads="1"/>
          </p:cNvSpPr>
          <p:nvPr>
            <p:ph type="sldNum" sz="quarter" idx="12"/>
          </p:nvPr>
        </p:nvSpPr>
        <p:spPr>
          <a:ln/>
        </p:spPr>
        <p:txBody>
          <a:bodyPr/>
          <a:lstStyle>
            <a:lvl1pPr>
              <a:defRPr/>
            </a:lvl1pPr>
          </a:lstStyle>
          <a:p>
            <a:fld id="{EA575BC9-D243-4F42-A68D-9612064EFCF1}" type="slidenum">
              <a:rPr lang="en-US" altLang="en-US"/>
              <a:pPr/>
              <a:t>‹#›</a:t>
            </a:fld>
            <a:endParaRPr lang="en-US" altLang="en-US"/>
          </a:p>
        </p:txBody>
      </p:sp>
    </p:spTree>
    <p:extLst>
      <p:ext uri="{BB962C8B-B14F-4D97-AF65-F5344CB8AC3E}">
        <p14:creationId xmlns:p14="http://schemas.microsoft.com/office/powerpoint/2010/main" val="2958123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4745686-5844-4181-9A3A-1A9541BFF27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7699C44-A7C4-400C-9D7B-D44C46C5E90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8BA37E2-F02E-453B-9760-334FA7B7F090}"/>
              </a:ext>
            </a:extLst>
          </p:cNvPr>
          <p:cNvSpPr>
            <a:spLocks noGrp="1" noChangeArrowheads="1"/>
          </p:cNvSpPr>
          <p:nvPr>
            <p:ph type="sldNum" sz="quarter" idx="12"/>
          </p:nvPr>
        </p:nvSpPr>
        <p:spPr>
          <a:ln/>
        </p:spPr>
        <p:txBody>
          <a:bodyPr/>
          <a:lstStyle>
            <a:lvl1pPr>
              <a:defRPr/>
            </a:lvl1pPr>
          </a:lstStyle>
          <a:p>
            <a:fld id="{5B5C6100-7837-4B24-8991-05795962C2F9}" type="slidenum">
              <a:rPr lang="en-US" altLang="en-US"/>
              <a:pPr/>
              <a:t>‹#›</a:t>
            </a:fld>
            <a:endParaRPr lang="en-US" altLang="en-US"/>
          </a:p>
        </p:txBody>
      </p:sp>
    </p:spTree>
    <p:extLst>
      <p:ext uri="{BB962C8B-B14F-4D97-AF65-F5344CB8AC3E}">
        <p14:creationId xmlns:p14="http://schemas.microsoft.com/office/powerpoint/2010/main" val="3620870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2BAC66-9200-4937-B054-BEE004042F5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6763C01F-2206-47A4-9821-F0F55820A6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496308D-6867-4EB6-9434-9E7BAF5FBB49}"/>
              </a:ext>
            </a:extLst>
          </p:cNvPr>
          <p:cNvSpPr>
            <a:spLocks noGrp="1" noChangeArrowheads="1"/>
          </p:cNvSpPr>
          <p:nvPr>
            <p:ph type="sldNum" sz="quarter" idx="12"/>
          </p:nvPr>
        </p:nvSpPr>
        <p:spPr>
          <a:ln/>
        </p:spPr>
        <p:txBody>
          <a:bodyPr/>
          <a:lstStyle>
            <a:lvl1pPr>
              <a:defRPr/>
            </a:lvl1pPr>
          </a:lstStyle>
          <a:p>
            <a:fld id="{7C32DF93-62C0-475A-8191-E1CBD963F128}" type="slidenum">
              <a:rPr lang="en-US" altLang="en-US"/>
              <a:pPr/>
              <a:t>‹#›</a:t>
            </a:fld>
            <a:endParaRPr lang="en-US" altLang="en-US"/>
          </a:p>
        </p:txBody>
      </p:sp>
    </p:spTree>
    <p:extLst>
      <p:ext uri="{BB962C8B-B14F-4D97-AF65-F5344CB8AC3E}">
        <p14:creationId xmlns:p14="http://schemas.microsoft.com/office/powerpoint/2010/main" val="2192320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E250812-F4A2-4622-B5E9-07C6AAC7388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061A3D2-8481-44BE-8F6D-2A45EEF868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771B9D6A-C87A-4694-8054-FF2CF7862262}"/>
              </a:ext>
            </a:extLst>
          </p:cNvPr>
          <p:cNvSpPr>
            <a:spLocks noGrp="1" noChangeArrowheads="1"/>
          </p:cNvSpPr>
          <p:nvPr>
            <p:ph type="sldNum" sz="quarter" idx="12"/>
          </p:nvPr>
        </p:nvSpPr>
        <p:spPr>
          <a:ln/>
        </p:spPr>
        <p:txBody>
          <a:bodyPr/>
          <a:lstStyle>
            <a:lvl1pPr>
              <a:defRPr/>
            </a:lvl1pPr>
          </a:lstStyle>
          <a:p>
            <a:fld id="{D8C51C2A-51F3-4862-8743-6D724C1A12D9}" type="slidenum">
              <a:rPr lang="en-US" altLang="en-US"/>
              <a:pPr/>
              <a:t>‹#›</a:t>
            </a:fld>
            <a:endParaRPr lang="en-US" altLang="en-US"/>
          </a:p>
        </p:txBody>
      </p:sp>
    </p:spTree>
    <p:extLst>
      <p:ext uri="{BB962C8B-B14F-4D97-AF65-F5344CB8AC3E}">
        <p14:creationId xmlns:p14="http://schemas.microsoft.com/office/powerpoint/2010/main" val="411506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E4B660F-8A12-45B7-B610-21169504DEF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70193F8-FB4A-493D-8A3E-0D3ED6FFA9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B6B5A18-7CA2-4D1A-BEB2-105B4873604A}"/>
              </a:ext>
            </a:extLst>
          </p:cNvPr>
          <p:cNvSpPr>
            <a:spLocks noGrp="1" noChangeArrowheads="1"/>
          </p:cNvSpPr>
          <p:nvPr>
            <p:ph type="sldNum" sz="quarter" idx="12"/>
          </p:nvPr>
        </p:nvSpPr>
        <p:spPr>
          <a:ln/>
        </p:spPr>
        <p:txBody>
          <a:bodyPr/>
          <a:lstStyle>
            <a:lvl1pPr>
              <a:defRPr/>
            </a:lvl1pPr>
          </a:lstStyle>
          <a:p>
            <a:fld id="{79323ED7-2529-43BA-A55E-773AD66780D0}" type="slidenum">
              <a:rPr lang="en-US" altLang="en-US"/>
              <a:pPr/>
              <a:t>‹#›</a:t>
            </a:fld>
            <a:endParaRPr lang="en-US" altLang="en-US"/>
          </a:p>
        </p:txBody>
      </p:sp>
    </p:spTree>
    <p:extLst>
      <p:ext uri="{BB962C8B-B14F-4D97-AF65-F5344CB8AC3E}">
        <p14:creationId xmlns:p14="http://schemas.microsoft.com/office/powerpoint/2010/main" val="358029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A4DBACE-05A3-4DA7-B590-7848ADAAAE1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A0992AB-B73A-422A-B071-72A0ADF9324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5FAF576-B62C-49A6-8351-CC0F63BD2D2A}"/>
              </a:ext>
            </a:extLst>
          </p:cNvPr>
          <p:cNvSpPr>
            <a:spLocks noGrp="1" noChangeArrowheads="1"/>
          </p:cNvSpPr>
          <p:nvPr>
            <p:ph type="sldNum" sz="quarter" idx="12"/>
          </p:nvPr>
        </p:nvSpPr>
        <p:spPr>
          <a:ln/>
        </p:spPr>
        <p:txBody>
          <a:bodyPr/>
          <a:lstStyle>
            <a:lvl1pPr>
              <a:defRPr/>
            </a:lvl1pPr>
          </a:lstStyle>
          <a:p>
            <a:fld id="{27E2E180-2E18-4DF4-A33B-744C7AAAF249}" type="slidenum">
              <a:rPr lang="en-US" altLang="en-US"/>
              <a:pPr/>
              <a:t>‹#›</a:t>
            </a:fld>
            <a:endParaRPr lang="en-US" altLang="en-US"/>
          </a:p>
        </p:txBody>
      </p:sp>
    </p:spTree>
    <p:extLst>
      <p:ext uri="{BB962C8B-B14F-4D97-AF65-F5344CB8AC3E}">
        <p14:creationId xmlns:p14="http://schemas.microsoft.com/office/powerpoint/2010/main" val="83473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244DF75-17BD-4B8C-9F77-D8E7CAEF289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D9F3531-6C6C-476E-B636-07EB38C48D9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8D06209-5117-4F40-8293-141E217F3089}"/>
              </a:ext>
            </a:extLst>
          </p:cNvPr>
          <p:cNvSpPr>
            <a:spLocks noGrp="1" noChangeArrowheads="1"/>
          </p:cNvSpPr>
          <p:nvPr>
            <p:ph type="sldNum" sz="quarter" idx="12"/>
          </p:nvPr>
        </p:nvSpPr>
        <p:spPr>
          <a:ln/>
        </p:spPr>
        <p:txBody>
          <a:bodyPr/>
          <a:lstStyle>
            <a:lvl1pPr>
              <a:defRPr/>
            </a:lvl1pPr>
          </a:lstStyle>
          <a:p>
            <a:fld id="{1A3B5353-B828-40CB-A63F-7B1B71D753F5}" type="slidenum">
              <a:rPr lang="en-US" altLang="en-US"/>
              <a:pPr/>
              <a:t>‹#›</a:t>
            </a:fld>
            <a:endParaRPr lang="en-US" altLang="en-US"/>
          </a:p>
        </p:txBody>
      </p:sp>
    </p:spTree>
    <p:extLst>
      <p:ext uri="{BB962C8B-B14F-4D97-AF65-F5344CB8AC3E}">
        <p14:creationId xmlns:p14="http://schemas.microsoft.com/office/powerpoint/2010/main" val="2078440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7CAF109-9012-4DB4-8512-0C037E1E8B22}"/>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5A463EE-E4AD-4F7C-8EE7-0CCFED03DCEC}"/>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EF24DE5-F3B9-4A39-B56E-717050BDE0E4}"/>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Times New Roman" charset="0"/>
              </a:defRPr>
            </a:lvl1pPr>
          </a:lstStyle>
          <a:p>
            <a:pPr>
              <a:defRPr/>
            </a:pPr>
            <a:endParaRPr lang="en-US"/>
          </a:p>
        </p:txBody>
      </p:sp>
      <p:sp>
        <p:nvSpPr>
          <p:cNvPr id="1029" name="Rectangle 5">
            <a:extLst>
              <a:ext uri="{FF2B5EF4-FFF2-40B4-BE49-F238E27FC236}">
                <a16:creationId xmlns:a16="http://schemas.microsoft.com/office/drawing/2014/main" id="{5DF8E566-9B44-4B9B-A2C1-F9387250077D}"/>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Times New Roman" charset="0"/>
              </a:defRPr>
            </a:lvl1pPr>
          </a:lstStyle>
          <a:p>
            <a:pPr>
              <a:defRPr/>
            </a:pPr>
            <a:endParaRPr lang="en-US"/>
          </a:p>
        </p:txBody>
      </p:sp>
      <p:sp>
        <p:nvSpPr>
          <p:cNvPr id="1030" name="Rectangle 6">
            <a:extLst>
              <a:ext uri="{FF2B5EF4-FFF2-40B4-BE49-F238E27FC236}">
                <a16:creationId xmlns:a16="http://schemas.microsoft.com/office/drawing/2014/main" id="{34080BC4-E8C1-43C4-AF61-442C9BEE27EC}"/>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1C9D129-8960-4D1A-B703-633F89124C8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charset="0"/>
        </a:defRPr>
      </a:lvl2pPr>
      <a:lvl3pPr algn="ctr" rtl="0" eaLnBrk="1" fontAlgn="base" hangingPunct="1">
        <a:spcBef>
          <a:spcPct val="0"/>
        </a:spcBef>
        <a:spcAft>
          <a:spcPct val="0"/>
        </a:spcAft>
        <a:defRPr sz="4400">
          <a:solidFill>
            <a:schemeClr val="tx2"/>
          </a:solidFill>
          <a:latin typeface="Times New Roman" charset="0"/>
        </a:defRPr>
      </a:lvl3pPr>
      <a:lvl4pPr algn="ctr" rtl="0" eaLnBrk="1" fontAlgn="base" hangingPunct="1">
        <a:spcBef>
          <a:spcPct val="0"/>
        </a:spcBef>
        <a:spcAft>
          <a:spcPct val="0"/>
        </a:spcAft>
        <a:defRPr sz="4400">
          <a:solidFill>
            <a:schemeClr val="tx2"/>
          </a:solidFill>
          <a:latin typeface="Times New Roman" charset="0"/>
        </a:defRPr>
      </a:lvl4pPr>
      <a:lvl5pPr algn="ctr" rtl="0" eaLnBrk="1" fontAlgn="base" hangingPunct="1">
        <a:spcBef>
          <a:spcPct val="0"/>
        </a:spcBef>
        <a:spcAft>
          <a:spcPct val="0"/>
        </a:spcAft>
        <a:defRPr sz="4400">
          <a:solidFill>
            <a:schemeClr val="tx2"/>
          </a:solidFill>
          <a:latin typeface="Times New Roman" charset="0"/>
        </a:defRPr>
      </a:lvl5pPr>
      <a:lvl6pPr marL="457200" algn="ctr" rtl="0" eaLnBrk="1" fontAlgn="base" hangingPunct="1">
        <a:spcBef>
          <a:spcPct val="0"/>
        </a:spcBef>
        <a:spcAft>
          <a:spcPct val="0"/>
        </a:spcAft>
        <a:defRPr sz="4400">
          <a:solidFill>
            <a:schemeClr val="tx2"/>
          </a:solidFill>
          <a:latin typeface="Times New Roman" charset="0"/>
        </a:defRPr>
      </a:lvl6pPr>
      <a:lvl7pPr marL="914400" algn="ctr" rtl="0" eaLnBrk="1" fontAlgn="base" hangingPunct="1">
        <a:spcBef>
          <a:spcPct val="0"/>
        </a:spcBef>
        <a:spcAft>
          <a:spcPct val="0"/>
        </a:spcAft>
        <a:defRPr sz="4400">
          <a:solidFill>
            <a:schemeClr val="tx2"/>
          </a:solidFill>
          <a:latin typeface="Times New Roman" charset="0"/>
        </a:defRPr>
      </a:lvl7pPr>
      <a:lvl8pPr marL="1371600" algn="ctr" rtl="0" eaLnBrk="1" fontAlgn="base" hangingPunct="1">
        <a:spcBef>
          <a:spcPct val="0"/>
        </a:spcBef>
        <a:spcAft>
          <a:spcPct val="0"/>
        </a:spcAft>
        <a:defRPr sz="4400">
          <a:solidFill>
            <a:schemeClr val="tx2"/>
          </a:solidFill>
          <a:latin typeface="Times New Roman" charset="0"/>
        </a:defRPr>
      </a:lvl8pPr>
      <a:lvl9pPr marL="1828800" algn="ctr" rtl="0" eaLnBrk="1" fontAlgn="base" hangingPunct="1">
        <a:spcBef>
          <a:spcPct val="0"/>
        </a:spcBef>
        <a:spcAft>
          <a:spcPct val="0"/>
        </a:spcAft>
        <a:defRPr sz="4400">
          <a:solidFill>
            <a:schemeClr val="tx2"/>
          </a:solidFill>
          <a:latin typeface="Times New Roman"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Daniel-Bausch@appriseinc.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liheappm.acf.hhs.gov/"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reeform 206">
            <a:extLst>
              <a:ext uri="{FF2B5EF4-FFF2-40B4-BE49-F238E27FC236}">
                <a16:creationId xmlns:a16="http://schemas.microsoft.com/office/drawing/2014/main" id="{538DDA41-1748-4A96-800C-E39C2D67459C}"/>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1" name="Freeform 207">
            <a:extLst>
              <a:ext uri="{FF2B5EF4-FFF2-40B4-BE49-F238E27FC236}">
                <a16:creationId xmlns:a16="http://schemas.microsoft.com/office/drawing/2014/main" id="{DC983C39-D8AF-4415-9D2D-D8C35F800285}"/>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2" name="Freeform 208">
            <a:extLst>
              <a:ext uri="{FF2B5EF4-FFF2-40B4-BE49-F238E27FC236}">
                <a16:creationId xmlns:a16="http://schemas.microsoft.com/office/drawing/2014/main" id="{3FEF2D9B-C7A2-4B7E-AA8B-EF336E324E9B}"/>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3" name="Freeform 209">
            <a:extLst>
              <a:ext uri="{FF2B5EF4-FFF2-40B4-BE49-F238E27FC236}">
                <a16:creationId xmlns:a16="http://schemas.microsoft.com/office/drawing/2014/main" id="{58FC63C3-D244-4DE6-918F-5972549059B7}"/>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4" name="Freeform 210">
            <a:extLst>
              <a:ext uri="{FF2B5EF4-FFF2-40B4-BE49-F238E27FC236}">
                <a16:creationId xmlns:a16="http://schemas.microsoft.com/office/drawing/2014/main" id="{951DC379-CAF4-4B1A-A06A-88F7D0844198}"/>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5" name="Freeform 211">
            <a:extLst>
              <a:ext uri="{FF2B5EF4-FFF2-40B4-BE49-F238E27FC236}">
                <a16:creationId xmlns:a16="http://schemas.microsoft.com/office/drawing/2014/main" id="{CBEAA2C6-1272-416E-88FB-7AFA38A39D67}"/>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6" name="Freeform 212">
            <a:extLst>
              <a:ext uri="{FF2B5EF4-FFF2-40B4-BE49-F238E27FC236}">
                <a16:creationId xmlns:a16="http://schemas.microsoft.com/office/drawing/2014/main" id="{60A8D94F-E5DF-4511-ABB1-3040FB521029}"/>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7" name="Freeform 213">
            <a:extLst>
              <a:ext uri="{FF2B5EF4-FFF2-40B4-BE49-F238E27FC236}">
                <a16:creationId xmlns:a16="http://schemas.microsoft.com/office/drawing/2014/main" id="{FEE686DD-4383-491F-9677-F902215A4E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8" name="Freeform 214">
            <a:extLst>
              <a:ext uri="{FF2B5EF4-FFF2-40B4-BE49-F238E27FC236}">
                <a16:creationId xmlns:a16="http://schemas.microsoft.com/office/drawing/2014/main" id="{C91648B7-4CF1-480D-81CB-420CC2D728FA}"/>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59" name="Freeform 215">
            <a:extLst>
              <a:ext uri="{FF2B5EF4-FFF2-40B4-BE49-F238E27FC236}">
                <a16:creationId xmlns:a16="http://schemas.microsoft.com/office/drawing/2014/main" id="{73439672-FA5C-4FBD-BFEC-03757A30F66C}"/>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0" name="Freeform 216">
            <a:extLst>
              <a:ext uri="{FF2B5EF4-FFF2-40B4-BE49-F238E27FC236}">
                <a16:creationId xmlns:a16="http://schemas.microsoft.com/office/drawing/2014/main" id="{B3B441D1-888A-4B7C-AD0C-F3F155FF23E5}"/>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1" name="Freeform 217">
            <a:extLst>
              <a:ext uri="{FF2B5EF4-FFF2-40B4-BE49-F238E27FC236}">
                <a16:creationId xmlns:a16="http://schemas.microsoft.com/office/drawing/2014/main" id="{7472FB70-9837-40AA-AC14-BCCBA4091040}"/>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2" name="Freeform 218">
            <a:extLst>
              <a:ext uri="{FF2B5EF4-FFF2-40B4-BE49-F238E27FC236}">
                <a16:creationId xmlns:a16="http://schemas.microsoft.com/office/drawing/2014/main" id="{580AFE34-2ECA-49EC-B58B-9B15C99D9E69}"/>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3" name="Freeform 219">
            <a:extLst>
              <a:ext uri="{FF2B5EF4-FFF2-40B4-BE49-F238E27FC236}">
                <a16:creationId xmlns:a16="http://schemas.microsoft.com/office/drawing/2014/main" id="{E7175ECA-78D6-43A7-AC8C-C6897D2B09E6}"/>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4" name="Freeform 220">
            <a:extLst>
              <a:ext uri="{FF2B5EF4-FFF2-40B4-BE49-F238E27FC236}">
                <a16:creationId xmlns:a16="http://schemas.microsoft.com/office/drawing/2014/main" id="{DF0DE98A-932C-4EA7-9300-F0E71EE615C5}"/>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5" name="Freeform 221">
            <a:extLst>
              <a:ext uri="{FF2B5EF4-FFF2-40B4-BE49-F238E27FC236}">
                <a16:creationId xmlns:a16="http://schemas.microsoft.com/office/drawing/2014/main" id="{DBACAF38-6218-4A91-9F27-8E6A26CFD582}"/>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6" name="Freeform 222">
            <a:extLst>
              <a:ext uri="{FF2B5EF4-FFF2-40B4-BE49-F238E27FC236}">
                <a16:creationId xmlns:a16="http://schemas.microsoft.com/office/drawing/2014/main" id="{55D2E65A-4B3B-40D8-83DC-831DC6F52963}"/>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7" name="Freeform 223">
            <a:extLst>
              <a:ext uri="{FF2B5EF4-FFF2-40B4-BE49-F238E27FC236}">
                <a16:creationId xmlns:a16="http://schemas.microsoft.com/office/drawing/2014/main" id="{7F766EF7-DAF7-4074-AD75-0E5B3C788E27}"/>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8" name="Freeform 224">
            <a:extLst>
              <a:ext uri="{FF2B5EF4-FFF2-40B4-BE49-F238E27FC236}">
                <a16:creationId xmlns:a16="http://schemas.microsoft.com/office/drawing/2014/main" id="{3850E663-F747-4421-AB3C-F63A1218490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69" name="Freeform 225">
            <a:extLst>
              <a:ext uri="{FF2B5EF4-FFF2-40B4-BE49-F238E27FC236}">
                <a16:creationId xmlns:a16="http://schemas.microsoft.com/office/drawing/2014/main" id="{0AA81823-9CA3-40A9-9676-24BFBA1FAD9F}"/>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0" name="Freeform 226">
            <a:extLst>
              <a:ext uri="{FF2B5EF4-FFF2-40B4-BE49-F238E27FC236}">
                <a16:creationId xmlns:a16="http://schemas.microsoft.com/office/drawing/2014/main" id="{B15CA0D4-89D1-439C-810C-DAD78EDE0B40}"/>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1" name="Freeform 227">
            <a:extLst>
              <a:ext uri="{FF2B5EF4-FFF2-40B4-BE49-F238E27FC236}">
                <a16:creationId xmlns:a16="http://schemas.microsoft.com/office/drawing/2014/main" id="{644A9B34-F803-4FAA-A5B5-8B5C43C015A5}"/>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2" name="Freeform 228">
            <a:extLst>
              <a:ext uri="{FF2B5EF4-FFF2-40B4-BE49-F238E27FC236}">
                <a16:creationId xmlns:a16="http://schemas.microsoft.com/office/drawing/2014/main" id="{A4F44548-CB04-4105-B472-D87FE4616D8B}"/>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3" name="Freeform 229">
            <a:extLst>
              <a:ext uri="{FF2B5EF4-FFF2-40B4-BE49-F238E27FC236}">
                <a16:creationId xmlns:a16="http://schemas.microsoft.com/office/drawing/2014/main" id="{6C8E4F18-726C-42CA-B68F-14D158C153B9}"/>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4" name="Freeform 230">
            <a:extLst>
              <a:ext uri="{FF2B5EF4-FFF2-40B4-BE49-F238E27FC236}">
                <a16:creationId xmlns:a16="http://schemas.microsoft.com/office/drawing/2014/main" id="{3461B803-EE30-4A2F-858B-96169530E4B0}"/>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5" name="Freeform 231">
            <a:extLst>
              <a:ext uri="{FF2B5EF4-FFF2-40B4-BE49-F238E27FC236}">
                <a16:creationId xmlns:a16="http://schemas.microsoft.com/office/drawing/2014/main" id="{2CBE610F-DDDD-4791-944B-35497EF169FA}"/>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6" name="Freeform 232">
            <a:extLst>
              <a:ext uri="{FF2B5EF4-FFF2-40B4-BE49-F238E27FC236}">
                <a16:creationId xmlns:a16="http://schemas.microsoft.com/office/drawing/2014/main" id="{0D92817D-4CD3-45EB-B30E-099D0CFC90F9}"/>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7" name="Freeform 233">
            <a:extLst>
              <a:ext uri="{FF2B5EF4-FFF2-40B4-BE49-F238E27FC236}">
                <a16:creationId xmlns:a16="http://schemas.microsoft.com/office/drawing/2014/main" id="{A4083C0A-9AE6-49AC-9117-6027AC7F788D}"/>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8" name="Freeform 234">
            <a:extLst>
              <a:ext uri="{FF2B5EF4-FFF2-40B4-BE49-F238E27FC236}">
                <a16:creationId xmlns:a16="http://schemas.microsoft.com/office/drawing/2014/main" id="{F72DCF9E-265B-4A5E-B898-F592FAFE508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79" name="Freeform 235">
            <a:extLst>
              <a:ext uri="{FF2B5EF4-FFF2-40B4-BE49-F238E27FC236}">
                <a16:creationId xmlns:a16="http://schemas.microsoft.com/office/drawing/2014/main" id="{6E544B80-9C52-4CD6-BAE2-C9FBC8CAD09E}"/>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0" name="Freeform 236">
            <a:extLst>
              <a:ext uri="{FF2B5EF4-FFF2-40B4-BE49-F238E27FC236}">
                <a16:creationId xmlns:a16="http://schemas.microsoft.com/office/drawing/2014/main" id="{FD4DDA85-630D-4013-A0FE-F587FDDF9D7B}"/>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1" name="Freeform 237">
            <a:extLst>
              <a:ext uri="{FF2B5EF4-FFF2-40B4-BE49-F238E27FC236}">
                <a16:creationId xmlns:a16="http://schemas.microsoft.com/office/drawing/2014/main" id="{EB5DF84B-3DD9-4CDE-83A3-67F5E9AD514F}"/>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2" name="Freeform 238">
            <a:extLst>
              <a:ext uri="{FF2B5EF4-FFF2-40B4-BE49-F238E27FC236}">
                <a16:creationId xmlns:a16="http://schemas.microsoft.com/office/drawing/2014/main" id="{14FE0A14-66A5-4B4A-AAD7-CAF401D21EE6}"/>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3" name="Freeform 239">
            <a:extLst>
              <a:ext uri="{FF2B5EF4-FFF2-40B4-BE49-F238E27FC236}">
                <a16:creationId xmlns:a16="http://schemas.microsoft.com/office/drawing/2014/main" id="{66DC9ACA-852D-4275-800A-7440557FD872}"/>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4" name="Freeform 240">
            <a:extLst>
              <a:ext uri="{FF2B5EF4-FFF2-40B4-BE49-F238E27FC236}">
                <a16:creationId xmlns:a16="http://schemas.microsoft.com/office/drawing/2014/main" id="{FD097682-6273-41B3-AF96-A1BA46AA3636}"/>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5" name="Freeform 241">
            <a:extLst>
              <a:ext uri="{FF2B5EF4-FFF2-40B4-BE49-F238E27FC236}">
                <a16:creationId xmlns:a16="http://schemas.microsoft.com/office/drawing/2014/main" id="{FF7D3119-E4A6-48C4-9B4A-96C3B778AA91}"/>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6" name="Freeform 242">
            <a:extLst>
              <a:ext uri="{FF2B5EF4-FFF2-40B4-BE49-F238E27FC236}">
                <a16:creationId xmlns:a16="http://schemas.microsoft.com/office/drawing/2014/main" id="{67CAB9E1-4787-41E1-B010-168B2EBDC8DA}"/>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7" name="Freeform 243">
            <a:extLst>
              <a:ext uri="{FF2B5EF4-FFF2-40B4-BE49-F238E27FC236}">
                <a16:creationId xmlns:a16="http://schemas.microsoft.com/office/drawing/2014/main" id="{6F8BB775-8B88-4BCD-9076-7A55975B1BA4}"/>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2088" name="Freeform 244">
            <a:extLst>
              <a:ext uri="{FF2B5EF4-FFF2-40B4-BE49-F238E27FC236}">
                <a16:creationId xmlns:a16="http://schemas.microsoft.com/office/drawing/2014/main" id="{9E2F513F-7AF8-4A14-86B7-387C922DA63A}"/>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2089" name="Picture 248" descr="BD14742_">
            <a:extLst>
              <a:ext uri="{FF2B5EF4-FFF2-40B4-BE49-F238E27FC236}">
                <a16:creationId xmlns:a16="http://schemas.microsoft.com/office/drawing/2014/main" id="{1883CEFF-F85F-4E36-974B-13AC23610A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90" name="Rectangle 250">
            <a:extLst>
              <a:ext uri="{FF2B5EF4-FFF2-40B4-BE49-F238E27FC236}">
                <a16:creationId xmlns:a16="http://schemas.microsoft.com/office/drawing/2014/main" id="{6552EE4D-4518-4400-830A-18AF01200C4F}"/>
              </a:ext>
            </a:extLst>
          </p:cNvPr>
          <p:cNvSpPr>
            <a:spLocks noGrp="1" noChangeArrowheads="1"/>
          </p:cNvSpPr>
          <p:nvPr>
            <p:ph type="ctrTitle"/>
          </p:nvPr>
        </p:nvSpPr>
        <p:spPr>
          <a:xfrm>
            <a:off x="685800" y="2286000"/>
            <a:ext cx="7772400" cy="1143000"/>
          </a:xfrm>
        </p:spPr>
        <p:txBody>
          <a:bodyPr/>
          <a:lstStyle/>
          <a:p>
            <a:r>
              <a:rPr lang="en-US" altLang="en-US" dirty="0"/>
              <a:t>The LIHEAP Data Warehouse:</a:t>
            </a:r>
            <a:br>
              <a:rPr lang="en-US" altLang="en-US" dirty="0"/>
            </a:br>
            <a:r>
              <a:rPr lang="en-US" altLang="en-US" i="1" dirty="0"/>
              <a:t>Overview and Demonstration</a:t>
            </a:r>
          </a:p>
        </p:txBody>
      </p:sp>
      <p:sp>
        <p:nvSpPr>
          <p:cNvPr id="2091" name="Rectangle 251">
            <a:extLst>
              <a:ext uri="{FF2B5EF4-FFF2-40B4-BE49-F238E27FC236}">
                <a16:creationId xmlns:a16="http://schemas.microsoft.com/office/drawing/2014/main" id="{05E5C0D3-73AC-472D-B202-AFF210DD6E38}"/>
              </a:ext>
            </a:extLst>
          </p:cNvPr>
          <p:cNvSpPr>
            <a:spLocks noGrp="1" noChangeArrowheads="1"/>
          </p:cNvSpPr>
          <p:nvPr>
            <p:ph type="subTitle" idx="1"/>
          </p:nvPr>
        </p:nvSpPr>
        <p:spPr/>
        <p:txBody>
          <a:bodyPr/>
          <a:lstStyle/>
          <a:p>
            <a:r>
              <a:rPr lang="en-US" altLang="en-US" dirty="0"/>
              <a:t>Dan Bausch</a:t>
            </a:r>
          </a:p>
          <a:p>
            <a:r>
              <a:rPr lang="en-US" altLang="en-US" dirty="0"/>
              <a:t>APPRISE</a:t>
            </a:r>
          </a:p>
          <a:p>
            <a:endParaRPr lang="en-US" altLang="en-US" dirty="0"/>
          </a:p>
          <a:p>
            <a:r>
              <a:rPr lang="en-US" altLang="en-US" sz="2400" dirty="0"/>
              <a:t>2019 NEUAC Annual Conference</a:t>
            </a:r>
          </a:p>
        </p:txBody>
      </p:sp>
      <p:pic>
        <p:nvPicPr>
          <p:cNvPr id="2092" name="Picture 252" descr="Logo">
            <a:extLst>
              <a:ext uri="{FF2B5EF4-FFF2-40B4-BE49-F238E27FC236}">
                <a16:creationId xmlns:a16="http://schemas.microsoft.com/office/drawing/2014/main" id="{F0B3D25E-BA69-436F-A2B0-4A308517D7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41275"/>
            <a:ext cx="2743200" cy="148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93" name="Picture 246" descr="BD14742_">
            <a:extLst>
              <a:ext uri="{FF2B5EF4-FFF2-40B4-BE49-F238E27FC236}">
                <a16:creationId xmlns:a16="http://schemas.microsoft.com/office/drawing/2014/main" id="{A1F0CFAF-538E-48D3-A709-FC4611EBE4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94" name="Picture 249" descr="BD14742_">
            <a:extLst>
              <a:ext uri="{FF2B5EF4-FFF2-40B4-BE49-F238E27FC236}">
                <a16:creationId xmlns:a16="http://schemas.microsoft.com/office/drawing/2014/main" id="{CF2379F7-2176-4509-AD5D-A25D1A94FE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7160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a:xfrm>
            <a:off x="461963" y="2593684"/>
            <a:ext cx="8153400" cy="1143000"/>
          </a:xfrm>
        </p:spPr>
        <p:txBody>
          <a:bodyPr/>
          <a:lstStyle/>
          <a:p>
            <a:br>
              <a:rPr lang="en-US" altLang="en-US" sz="4000" dirty="0"/>
            </a:br>
            <a:br>
              <a:rPr lang="en-US" altLang="en-US" sz="4000" dirty="0"/>
            </a:br>
            <a:br>
              <a:rPr lang="en-US" altLang="en-US" sz="3200" dirty="0"/>
            </a:br>
            <a:br>
              <a:rPr lang="en-US" altLang="en-US" sz="3200" dirty="0"/>
            </a:br>
            <a:r>
              <a:rPr lang="en-US" altLang="en-US" dirty="0"/>
              <a:t>Experience the Data Warehouse!</a:t>
            </a:r>
            <a:br>
              <a:rPr lang="en-US" altLang="en-US" sz="4000" dirty="0"/>
            </a:br>
            <a:br>
              <a:rPr lang="en-US" altLang="en-US" sz="3200" dirty="0"/>
            </a:br>
            <a:r>
              <a:rPr lang="en-US" altLang="en-US" sz="3600" i="1" dirty="0"/>
              <a:t>Visit the APPRISE Exhibitor Table to use the Data Warehouse, print reports for your state, and receive handouts with instructions to generate these reports.</a:t>
            </a:r>
            <a:br>
              <a:rPr lang="en-US" altLang="en-US" sz="3600" i="1" dirty="0"/>
            </a:br>
            <a:br>
              <a:rPr lang="en-US" altLang="en-US" sz="2400" i="1" dirty="0"/>
            </a:br>
            <a:r>
              <a:rPr lang="en-US" altLang="en-US" sz="2400" dirty="0"/>
              <a:t>Dan Bausch, APPRISE</a:t>
            </a:r>
            <a:br>
              <a:rPr lang="en-US" altLang="en-US" sz="2400" dirty="0"/>
            </a:br>
            <a:r>
              <a:rPr lang="en-US" altLang="en-US" sz="2400" dirty="0">
                <a:solidFill>
                  <a:schemeClr val="accent2"/>
                </a:solidFill>
                <a:hlinkClick r:id="rId4">
                  <a:extLst>
                    <a:ext uri="{A12FA001-AC4F-418D-AE19-62706E023703}">
                      <ahyp:hlinkClr xmlns:ahyp="http://schemas.microsoft.com/office/drawing/2018/hyperlinkcolor" val="tx"/>
                    </a:ext>
                  </a:extLst>
                </a:hlinkClick>
              </a:rPr>
              <a:t>Daniel-Bausch@appriseinc.org</a:t>
            </a:r>
            <a:br>
              <a:rPr lang="en-US" altLang="en-US" sz="2400" dirty="0">
                <a:solidFill>
                  <a:schemeClr val="accent2"/>
                </a:solidFill>
              </a:rPr>
            </a:br>
            <a:r>
              <a:rPr lang="en-US" altLang="en-US" sz="2400" dirty="0"/>
              <a:t>609-252-9050</a:t>
            </a:r>
            <a:br>
              <a:rPr lang="en-US" altLang="en-US" sz="2400" dirty="0"/>
            </a:br>
            <a:endParaRPr lang="en-US" altLang="en-US" sz="3600" dirty="0"/>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10</a:t>
            </a:fld>
            <a:endParaRPr lang="en-US" altLang="en-US" sz="1000"/>
          </a:p>
        </p:txBody>
      </p:sp>
    </p:spTree>
    <p:extLst>
      <p:ext uri="{BB962C8B-B14F-4D97-AF65-F5344CB8AC3E}">
        <p14:creationId xmlns:p14="http://schemas.microsoft.com/office/powerpoint/2010/main" val="4052380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p:txBody>
          <a:bodyPr/>
          <a:lstStyle/>
          <a:p>
            <a:pPr algn="l"/>
            <a:r>
              <a:rPr lang="en-US" altLang="en-US" dirty="0"/>
              <a:t>LIHEAP Performance Management Website</a:t>
            </a:r>
          </a:p>
        </p:txBody>
      </p:sp>
      <p:sp>
        <p:nvSpPr>
          <p:cNvPr id="3117" name="Rectangle 45">
            <a:extLst>
              <a:ext uri="{FF2B5EF4-FFF2-40B4-BE49-F238E27FC236}">
                <a16:creationId xmlns:a16="http://schemas.microsoft.com/office/drawing/2014/main" id="{93B9516A-36A2-497D-8804-9ED24799C3CA}"/>
              </a:ext>
            </a:extLst>
          </p:cNvPr>
          <p:cNvSpPr>
            <a:spLocks noGrp="1" noChangeArrowheads="1"/>
          </p:cNvSpPr>
          <p:nvPr>
            <p:ph type="body" idx="1"/>
          </p:nvPr>
        </p:nvSpPr>
        <p:spPr/>
        <p:txBody>
          <a:bodyPr/>
          <a:lstStyle/>
          <a:p>
            <a:r>
              <a:rPr lang="en-US" sz="2800" i="1" dirty="0"/>
              <a:t>Purpose</a:t>
            </a:r>
          </a:p>
          <a:p>
            <a:pPr lvl="1"/>
            <a:r>
              <a:rPr lang="en-US" sz="2400" dirty="0"/>
              <a:t>Special purpose federal LIHEAP website designed to focus on LIHEAP’s performance management initiative</a:t>
            </a:r>
          </a:p>
          <a:p>
            <a:pPr lvl="1"/>
            <a:r>
              <a:rPr lang="en-US" sz="2400" dirty="0"/>
              <a:t>Includes resources for grantees, HHS, and LIHEAP stakeholders </a:t>
            </a:r>
          </a:p>
          <a:p>
            <a:pPr lvl="1"/>
            <a:endParaRPr lang="en-US" sz="1500" dirty="0"/>
          </a:p>
          <a:p>
            <a:r>
              <a:rPr lang="en-US" sz="2800" i="1" dirty="0">
                <a:solidFill>
                  <a:schemeClr val="tx2"/>
                </a:solidFill>
              </a:rPr>
              <a:t>What is Performance Management? </a:t>
            </a:r>
          </a:p>
          <a:p>
            <a:pPr lvl="1"/>
            <a:r>
              <a:rPr lang="en-US" sz="2400" dirty="0">
                <a:solidFill>
                  <a:schemeClr val="tx2"/>
                </a:solidFill>
              </a:rPr>
              <a:t>The process of evaluating performance measurement data, and then using this data (together with other information) to make educated program decisions.</a:t>
            </a:r>
            <a:endParaRPr lang="en-US" sz="2800" i="1" dirty="0">
              <a:solidFill>
                <a:schemeClr val="tx2"/>
              </a:solidFill>
            </a:endParaRPr>
          </a:p>
          <a:p>
            <a:pPr marL="0" indent="0">
              <a:spcBef>
                <a:spcPts val="600"/>
              </a:spcBef>
              <a:buNone/>
            </a:pPr>
            <a:endParaRPr lang="en-US" dirty="0"/>
          </a:p>
          <a:p>
            <a:endParaRPr lang="en-US" altLang="en-US" dirty="0"/>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2</a:t>
            </a:fld>
            <a:endParaRPr lang="en-US" altLang="en-US" sz="1000"/>
          </a:p>
        </p:txBody>
      </p:sp>
    </p:spTree>
    <p:extLst>
      <p:ext uri="{BB962C8B-B14F-4D97-AF65-F5344CB8AC3E}">
        <p14:creationId xmlns:p14="http://schemas.microsoft.com/office/powerpoint/2010/main" val="3823944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p:txBody>
          <a:bodyPr/>
          <a:lstStyle/>
          <a:p>
            <a:pPr algn="l"/>
            <a:r>
              <a:rPr lang="en-US" altLang="en-US" dirty="0"/>
              <a:t>LIHEAP Performance Management Website</a:t>
            </a:r>
          </a:p>
        </p:txBody>
      </p:sp>
      <p:sp>
        <p:nvSpPr>
          <p:cNvPr id="3117" name="Rectangle 45">
            <a:extLst>
              <a:ext uri="{FF2B5EF4-FFF2-40B4-BE49-F238E27FC236}">
                <a16:creationId xmlns:a16="http://schemas.microsoft.com/office/drawing/2014/main" id="{93B9516A-36A2-497D-8804-9ED24799C3CA}"/>
              </a:ext>
            </a:extLst>
          </p:cNvPr>
          <p:cNvSpPr>
            <a:spLocks noGrp="1" noChangeArrowheads="1"/>
          </p:cNvSpPr>
          <p:nvPr>
            <p:ph type="body" idx="1"/>
          </p:nvPr>
        </p:nvSpPr>
        <p:spPr/>
        <p:txBody>
          <a:bodyPr/>
          <a:lstStyle/>
          <a:p>
            <a:r>
              <a:rPr lang="en-US" sz="2800" i="1" dirty="0"/>
              <a:t>Includes:</a:t>
            </a:r>
          </a:p>
          <a:p>
            <a:endParaRPr lang="en-US" sz="200" dirty="0"/>
          </a:p>
          <a:p>
            <a:pPr lvl="1">
              <a:spcBef>
                <a:spcPts val="600"/>
              </a:spcBef>
            </a:pPr>
            <a:r>
              <a:rPr lang="en-US" sz="2400" dirty="0"/>
              <a:t>The LIHEAP Data Warehouse</a:t>
            </a:r>
          </a:p>
          <a:p>
            <a:pPr lvl="1">
              <a:spcBef>
                <a:spcPts val="600"/>
              </a:spcBef>
            </a:pPr>
            <a:r>
              <a:rPr lang="en-US" sz="2400" dirty="0"/>
              <a:t>Grantee Resources</a:t>
            </a:r>
          </a:p>
          <a:p>
            <a:pPr lvl="1">
              <a:spcBef>
                <a:spcPts val="600"/>
              </a:spcBef>
            </a:pPr>
            <a:r>
              <a:rPr lang="en-US" sz="2400" dirty="0"/>
              <a:t>Performance Measures Information</a:t>
            </a:r>
          </a:p>
          <a:p>
            <a:pPr lvl="1">
              <a:spcBef>
                <a:spcPts val="600"/>
              </a:spcBef>
            </a:pPr>
            <a:r>
              <a:rPr lang="en-US" sz="2400" dirty="0"/>
              <a:t>The LIHEAP Virtual Library</a:t>
            </a:r>
          </a:p>
          <a:p>
            <a:pPr lvl="1">
              <a:spcBef>
                <a:spcPts val="600"/>
              </a:spcBef>
            </a:pPr>
            <a:r>
              <a:rPr lang="en-US" sz="2400" dirty="0"/>
              <a:t>HHS Publications</a:t>
            </a:r>
          </a:p>
          <a:p>
            <a:pPr>
              <a:spcBef>
                <a:spcPts val="600"/>
              </a:spcBef>
            </a:pPr>
            <a:endParaRPr lang="en-US" sz="500" dirty="0"/>
          </a:p>
          <a:p>
            <a:pPr>
              <a:spcBef>
                <a:spcPts val="600"/>
              </a:spcBef>
            </a:pPr>
            <a:r>
              <a:rPr lang="en-US" sz="2800" dirty="0"/>
              <a:t>Website Link: </a:t>
            </a:r>
            <a:r>
              <a:rPr lang="en-US" sz="2800" dirty="0">
                <a:solidFill>
                  <a:schemeClr val="accent2">
                    <a:lumMod val="75000"/>
                  </a:schemeClr>
                </a:solidFill>
                <a:hlinkClick r:id="rId4">
                  <a:extLst>
                    <a:ext uri="{A12FA001-AC4F-418D-AE19-62706E023703}">
                      <ahyp:hlinkClr xmlns:ahyp="http://schemas.microsoft.com/office/drawing/2018/hyperlinkcolor" val="tx"/>
                    </a:ext>
                  </a:extLst>
                </a:hlinkClick>
              </a:rPr>
              <a:t>https://liheappm.acf.hhs.gov/</a:t>
            </a:r>
            <a:endParaRPr lang="en-US" dirty="0">
              <a:solidFill>
                <a:schemeClr val="accent2">
                  <a:lumMod val="75000"/>
                </a:schemeClr>
              </a:solidFill>
            </a:endParaRPr>
          </a:p>
          <a:p>
            <a:pPr marL="0" indent="0">
              <a:spcBef>
                <a:spcPts val="600"/>
              </a:spcBef>
              <a:buNone/>
            </a:pPr>
            <a:endParaRPr lang="en-US" dirty="0"/>
          </a:p>
          <a:p>
            <a:endParaRPr lang="en-US" altLang="en-US" dirty="0"/>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3</a:t>
            </a:fld>
            <a:endParaRPr lang="en-US" altLang="en-US" sz="1000"/>
          </a:p>
        </p:txBody>
      </p:sp>
    </p:spTree>
    <p:extLst>
      <p:ext uri="{BB962C8B-B14F-4D97-AF65-F5344CB8AC3E}">
        <p14:creationId xmlns:p14="http://schemas.microsoft.com/office/powerpoint/2010/main" val="1010872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p:txBody>
          <a:bodyPr/>
          <a:lstStyle/>
          <a:p>
            <a:pPr algn="l"/>
            <a:r>
              <a:rPr lang="en-US" altLang="en-US" dirty="0"/>
              <a:t>The Data Warehouse</a:t>
            </a:r>
          </a:p>
        </p:txBody>
      </p:sp>
      <p:sp>
        <p:nvSpPr>
          <p:cNvPr id="3117" name="Rectangle 45">
            <a:extLst>
              <a:ext uri="{FF2B5EF4-FFF2-40B4-BE49-F238E27FC236}">
                <a16:creationId xmlns:a16="http://schemas.microsoft.com/office/drawing/2014/main" id="{93B9516A-36A2-497D-8804-9ED24799C3CA}"/>
              </a:ext>
            </a:extLst>
          </p:cNvPr>
          <p:cNvSpPr>
            <a:spLocks noGrp="1" noChangeArrowheads="1"/>
          </p:cNvSpPr>
          <p:nvPr>
            <p:ph type="body" idx="1"/>
          </p:nvPr>
        </p:nvSpPr>
        <p:spPr/>
        <p:txBody>
          <a:bodyPr/>
          <a:lstStyle/>
          <a:p>
            <a:r>
              <a:rPr lang="en-US" i="1" dirty="0"/>
              <a:t>Purposes</a:t>
            </a:r>
            <a:r>
              <a:rPr lang="en-US" dirty="0"/>
              <a:t>:</a:t>
            </a:r>
          </a:p>
          <a:p>
            <a:pPr lvl="1"/>
            <a:r>
              <a:rPr lang="en-US" dirty="0"/>
              <a:t>Provide public access to historic LIHEAP data for all states in one location</a:t>
            </a:r>
          </a:p>
          <a:p>
            <a:pPr lvl="1"/>
            <a:r>
              <a:rPr lang="en-US" dirty="0"/>
              <a:t>Allow users to obtain instant data reports, tables, and charts </a:t>
            </a:r>
          </a:p>
          <a:p>
            <a:pPr lvl="1"/>
            <a:r>
              <a:rPr lang="en-US" dirty="0"/>
              <a:t>Allow users to create customized reports that meet their needs</a:t>
            </a:r>
          </a:p>
          <a:p>
            <a:pPr marL="457200" lvl="1" indent="0">
              <a:buNone/>
            </a:pPr>
            <a:endParaRPr lang="en-US" dirty="0"/>
          </a:p>
          <a:p>
            <a:pPr marL="457200" lvl="1" indent="0">
              <a:buNone/>
            </a:pPr>
            <a:endParaRPr lang="en-US" dirty="0"/>
          </a:p>
          <a:p>
            <a:endParaRPr lang="en-US" altLang="en-US" dirty="0"/>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4</a:t>
            </a:fld>
            <a:endParaRPr lang="en-US" altLang="en-US" sz="1000"/>
          </a:p>
        </p:txBody>
      </p:sp>
    </p:spTree>
    <p:extLst>
      <p:ext uri="{BB962C8B-B14F-4D97-AF65-F5344CB8AC3E}">
        <p14:creationId xmlns:p14="http://schemas.microsoft.com/office/powerpoint/2010/main" val="3056844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p:txBody>
          <a:bodyPr/>
          <a:lstStyle/>
          <a:p>
            <a:pPr algn="l"/>
            <a:r>
              <a:rPr lang="en-US" altLang="en-US" dirty="0"/>
              <a:t>Data included in</a:t>
            </a:r>
            <a:br>
              <a:rPr lang="en-US" altLang="en-US" dirty="0"/>
            </a:br>
            <a:r>
              <a:rPr lang="en-US" altLang="en-US" dirty="0"/>
              <a:t>the Data Warehouse</a:t>
            </a:r>
          </a:p>
        </p:txBody>
      </p:sp>
      <p:sp>
        <p:nvSpPr>
          <p:cNvPr id="3117" name="Rectangle 45">
            <a:extLst>
              <a:ext uri="{FF2B5EF4-FFF2-40B4-BE49-F238E27FC236}">
                <a16:creationId xmlns:a16="http://schemas.microsoft.com/office/drawing/2014/main" id="{93B9516A-36A2-497D-8804-9ED24799C3CA}"/>
              </a:ext>
            </a:extLst>
          </p:cNvPr>
          <p:cNvSpPr>
            <a:spLocks noGrp="1" noChangeArrowheads="1"/>
          </p:cNvSpPr>
          <p:nvPr>
            <p:ph type="body" idx="1"/>
          </p:nvPr>
        </p:nvSpPr>
        <p:spPr/>
        <p:txBody>
          <a:bodyPr/>
          <a:lstStyle/>
          <a:p>
            <a:r>
              <a:rPr lang="en-US" sz="2400" dirty="0"/>
              <a:t>Sources and Uses of LIHEAP Funds</a:t>
            </a:r>
          </a:p>
          <a:p>
            <a:r>
              <a:rPr lang="en-US" sz="2400" dirty="0"/>
              <a:t>Recipients Served by LIHEAP</a:t>
            </a:r>
          </a:p>
          <a:p>
            <a:pPr lvl="1"/>
            <a:r>
              <a:rPr lang="en-US" sz="2000" dirty="0"/>
              <a:t>By type of assistance</a:t>
            </a:r>
          </a:p>
          <a:p>
            <a:pPr lvl="1"/>
            <a:r>
              <a:rPr lang="en-US" sz="2000" dirty="0"/>
              <a:t>Counts by poverty level and vulnerable member</a:t>
            </a:r>
          </a:p>
          <a:p>
            <a:r>
              <a:rPr lang="en-US" sz="2400" dirty="0"/>
              <a:t>Average Benefit Amounts</a:t>
            </a:r>
          </a:p>
          <a:p>
            <a:r>
              <a:rPr lang="en-US" sz="2400" dirty="0"/>
              <a:t>Income-Eligible Population Estimates</a:t>
            </a:r>
          </a:p>
          <a:p>
            <a:r>
              <a:rPr lang="en-US" sz="2400" dirty="0"/>
              <a:t>Percent Served by LIHEAP</a:t>
            </a:r>
          </a:p>
          <a:p>
            <a:r>
              <a:rPr lang="en-US" sz="2400" dirty="0"/>
              <a:t>Energy Burden</a:t>
            </a:r>
          </a:p>
          <a:p>
            <a:r>
              <a:rPr lang="en-US" sz="2400" dirty="0"/>
              <a:t>LIHEAP Performance Measures Targeting Indexes</a:t>
            </a:r>
          </a:p>
          <a:p>
            <a:r>
              <a:rPr lang="en-US" sz="2400" dirty="0"/>
              <a:t>Service Loss Restoration &amp; Prevention</a:t>
            </a:r>
          </a:p>
          <a:p>
            <a:endParaRPr lang="en-US" altLang="en-US" dirty="0"/>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5</a:t>
            </a:fld>
            <a:endParaRPr lang="en-US" altLang="en-US" sz="1000"/>
          </a:p>
        </p:txBody>
      </p:sp>
    </p:spTree>
    <p:extLst>
      <p:ext uri="{BB962C8B-B14F-4D97-AF65-F5344CB8AC3E}">
        <p14:creationId xmlns:p14="http://schemas.microsoft.com/office/powerpoint/2010/main" val="2706553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p:txBody>
          <a:bodyPr/>
          <a:lstStyle/>
          <a:p>
            <a:pPr algn="l"/>
            <a:r>
              <a:rPr lang="en-US" altLang="en-US" dirty="0"/>
              <a:t>Sources of Data</a:t>
            </a:r>
          </a:p>
        </p:txBody>
      </p:sp>
      <p:sp>
        <p:nvSpPr>
          <p:cNvPr id="3117" name="Rectangle 45">
            <a:extLst>
              <a:ext uri="{FF2B5EF4-FFF2-40B4-BE49-F238E27FC236}">
                <a16:creationId xmlns:a16="http://schemas.microsoft.com/office/drawing/2014/main" id="{93B9516A-36A2-497D-8804-9ED24799C3CA}"/>
              </a:ext>
            </a:extLst>
          </p:cNvPr>
          <p:cNvSpPr>
            <a:spLocks noGrp="1" noChangeArrowheads="1"/>
          </p:cNvSpPr>
          <p:nvPr>
            <p:ph type="body" idx="1"/>
          </p:nvPr>
        </p:nvSpPr>
        <p:spPr>
          <a:xfrm>
            <a:off x="700074" y="1828800"/>
            <a:ext cx="7772400" cy="4419600"/>
          </a:xfrm>
        </p:spPr>
        <p:txBody>
          <a:bodyPr/>
          <a:lstStyle/>
          <a:p>
            <a:r>
              <a:rPr lang="en-US" sz="2800" dirty="0"/>
              <a:t>Data reported by state grantees or developed for annual LIHEAP publications</a:t>
            </a:r>
          </a:p>
          <a:p>
            <a:r>
              <a:rPr lang="en-US" sz="2800" dirty="0"/>
              <a:t>Sources include:</a:t>
            </a:r>
          </a:p>
          <a:p>
            <a:pPr lvl="1"/>
            <a:r>
              <a:rPr lang="en-US" sz="2400" dirty="0"/>
              <a:t>The LIHEAP Household Report </a:t>
            </a:r>
          </a:p>
          <a:p>
            <a:pPr lvl="1"/>
            <a:r>
              <a:rPr lang="en-US" sz="2400" dirty="0"/>
              <a:t>The LIHEAP Performance Data Form</a:t>
            </a:r>
          </a:p>
          <a:p>
            <a:pPr lvl="1"/>
            <a:r>
              <a:rPr lang="en-US" sz="2400" dirty="0"/>
              <a:t>Population Estimates developed using Census data </a:t>
            </a:r>
          </a:p>
          <a:p>
            <a:endParaRPr lang="en-US" sz="1600" dirty="0"/>
          </a:p>
          <a:p>
            <a:r>
              <a:rPr lang="en-US" sz="2800" dirty="0"/>
              <a:t>Data available from FFY 2001 to FFY 2017 </a:t>
            </a:r>
          </a:p>
          <a:p>
            <a:r>
              <a:rPr lang="en-US" sz="2800" dirty="0"/>
              <a:t>New data published annually </a:t>
            </a:r>
          </a:p>
          <a:p>
            <a:endParaRPr lang="en-US" altLang="en-US" dirty="0"/>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6</a:t>
            </a:fld>
            <a:endParaRPr lang="en-US" altLang="en-US" sz="1000"/>
          </a:p>
        </p:txBody>
      </p:sp>
    </p:spTree>
    <p:extLst>
      <p:ext uri="{BB962C8B-B14F-4D97-AF65-F5344CB8AC3E}">
        <p14:creationId xmlns:p14="http://schemas.microsoft.com/office/powerpoint/2010/main" val="2686111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p:txBody>
          <a:bodyPr/>
          <a:lstStyle/>
          <a:p>
            <a:pPr algn="l"/>
            <a:r>
              <a:rPr lang="en-US" altLang="en-US" sz="4000" dirty="0"/>
              <a:t>Using the Data Warehouse</a:t>
            </a:r>
          </a:p>
        </p:txBody>
      </p:sp>
      <p:sp>
        <p:nvSpPr>
          <p:cNvPr id="3117" name="Rectangle 45">
            <a:extLst>
              <a:ext uri="{FF2B5EF4-FFF2-40B4-BE49-F238E27FC236}">
                <a16:creationId xmlns:a16="http://schemas.microsoft.com/office/drawing/2014/main" id="{93B9516A-36A2-497D-8804-9ED24799C3CA}"/>
              </a:ext>
            </a:extLst>
          </p:cNvPr>
          <p:cNvSpPr>
            <a:spLocks noGrp="1" noChangeArrowheads="1"/>
          </p:cNvSpPr>
          <p:nvPr>
            <p:ph type="body" idx="1"/>
          </p:nvPr>
        </p:nvSpPr>
        <p:spPr>
          <a:xfrm>
            <a:off x="685800" y="1828800"/>
            <a:ext cx="7772400" cy="4114800"/>
          </a:xfrm>
        </p:spPr>
        <p:txBody>
          <a:bodyPr/>
          <a:lstStyle/>
          <a:p>
            <a:pPr marL="0" indent="0">
              <a:buNone/>
            </a:pPr>
            <a:r>
              <a:rPr lang="en-US" altLang="en-US" dirty="0"/>
              <a:t>Three main options to access data:</a:t>
            </a:r>
          </a:p>
          <a:p>
            <a:pPr marL="0" indent="0">
              <a:buNone/>
            </a:pPr>
            <a:endParaRPr lang="en-US" altLang="en-US" sz="1400" dirty="0"/>
          </a:p>
          <a:p>
            <a:pPr marL="514350" indent="-514350">
              <a:buFont typeface="+mj-lt"/>
              <a:buAutoNum type="arabicPeriod"/>
            </a:pPr>
            <a:r>
              <a:rPr lang="en-US" altLang="en-US" b="1" dirty="0"/>
              <a:t>Grantee Profiles:</a:t>
            </a:r>
            <a:r>
              <a:rPr lang="en-US" altLang="en-US" dirty="0"/>
              <a:t> One-page snapshots of state LIHEAP programs</a:t>
            </a:r>
          </a:p>
          <a:p>
            <a:pPr marL="514350" indent="-514350">
              <a:buFont typeface="+mj-lt"/>
              <a:buAutoNum type="arabicPeriod"/>
            </a:pPr>
            <a:r>
              <a:rPr lang="en-US" altLang="en-US" b="1" dirty="0"/>
              <a:t>Standard Reports:</a:t>
            </a:r>
            <a:r>
              <a:rPr lang="en-US" altLang="en-US" dirty="0"/>
              <a:t> Step-by-step guidance to create reports</a:t>
            </a:r>
          </a:p>
          <a:p>
            <a:pPr marL="514350" indent="-514350">
              <a:buFont typeface="+mj-lt"/>
              <a:buAutoNum type="arabicPeriod"/>
            </a:pPr>
            <a:r>
              <a:rPr lang="en-US" altLang="en-US" b="1" dirty="0"/>
              <a:t>Custom Reports:</a:t>
            </a:r>
            <a:r>
              <a:rPr lang="en-US" altLang="en-US" dirty="0"/>
              <a:t> Generate customized reports and figures</a:t>
            </a:r>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7</a:t>
            </a:fld>
            <a:endParaRPr lang="en-US" altLang="en-US" sz="1000"/>
          </a:p>
        </p:txBody>
      </p:sp>
    </p:spTree>
    <p:extLst>
      <p:ext uri="{BB962C8B-B14F-4D97-AF65-F5344CB8AC3E}">
        <p14:creationId xmlns:p14="http://schemas.microsoft.com/office/powerpoint/2010/main" val="2984182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a:xfrm>
            <a:off x="310262" y="415823"/>
            <a:ext cx="8153400" cy="1143000"/>
          </a:xfrm>
        </p:spPr>
        <p:txBody>
          <a:bodyPr/>
          <a:lstStyle/>
          <a:p>
            <a:pPr algn="l"/>
            <a:r>
              <a:rPr lang="en-US" altLang="en-US" sz="3600" dirty="0"/>
              <a:t>Features &amp; Tools for the</a:t>
            </a:r>
            <a:br>
              <a:rPr lang="en-US" altLang="en-US" sz="3600" dirty="0"/>
            </a:br>
            <a:r>
              <a:rPr lang="en-US" altLang="en-US" sz="3600" dirty="0"/>
              <a:t>Data Warehouse</a:t>
            </a:r>
          </a:p>
        </p:txBody>
      </p:sp>
      <p:sp>
        <p:nvSpPr>
          <p:cNvPr id="3117" name="Rectangle 45">
            <a:extLst>
              <a:ext uri="{FF2B5EF4-FFF2-40B4-BE49-F238E27FC236}">
                <a16:creationId xmlns:a16="http://schemas.microsoft.com/office/drawing/2014/main" id="{93B9516A-36A2-497D-8804-9ED24799C3CA}"/>
              </a:ext>
            </a:extLst>
          </p:cNvPr>
          <p:cNvSpPr>
            <a:spLocks noGrp="1" noChangeArrowheads="1"/>
          </p:cNvSpPr>
          <p:nvPr>
            <p:ph type="body" idx="1"/>
          </p:nvPr>
        </p:nvSpPr>
        <p:spPr>
          <a:xfrm>
            <a:off x="609600" y="1608035"/>
            <a:ext cx="7772400" cy="3944937"/>
          </a:xfrm>
        </p:spPr>
        <p:txBody>
          <a:bodyPr/>
          <a:lstStyle/>
          <a:p>
            <a:r>
              <a:rPr lang="en-US" altLang="en-US" sz="2800" dirty="0"/>
              <a:t>Features</a:t>
            </a:r>
          </a:p>
          <a:p>
            <a:pPr lvl="1"/>
            <a:r>
              <a:rPr lang="en-US" altLang="en-US" sz="2400" dirty="0"/>
              <a:t>Download and save charts/tables</a:t>
            </a:r>
          </a:p>
          <a:p>
            <a:pPr lvl="1"/>
            <a:r>
              <a:rPr lang="en-US" altLang="en-US" sz="2400" dirty="0"/>
              <a:t>Print charts/tables</a:t>
            </a:r>
          </a:p>
          <a:p>
            <a:pPr lvl="1"/>
            <a:r>
              <a:rPr lang="en-US" altLang="en-US" sz="2400" dirty="0"/>
              <a:t>Export data for your own use</a:t>
            </a:r>
          </a:p>
          <a:p>
            <a:pPr lvl="1"/>
            <a:r>
              <a:rPr lang="en-US" altLang="en-US" sz="2400" dirty="0"/>
              <a:t>Customize chart titles and descriptions</a:t>
            </a:r>
          </a:p>
          <a:p>
            <a:pPr lvl="1"/>
            <a:r>
              <a:rPr lang="en-US" altLang="en-US" sz="2400" dirty="0"/>
              <a:t>Toggle chart variables on and off</a:t>
            </a:r>
          </a:p>
          <a:p>
            <a:pPr lvl="1"/>
            <a:endParaRPr lang="en-US" altLang="en-US" sz="1050" dirty="0"/>
          </a:p>
          <a:p>
            <a:r>
              <a:rPr lang="en-US" altLang="en-US" sz="2800" dirty="0"/>
              <a:t>Tools to Help Use the Data Warehouse</a:t>
            </a:r>
          </a:p>
          <a:p>
            <a:pPr lvl="1"/>
            <a:r>
              <a:rPr lang="en-US" altLang="en-US" sz="2400" dirty="0"/>
              <a:t>Data Warehouse Tutorial</a:t>
            </a:r>
          </a:p>
          <a:p>
            <a:pPr lvl="1"/>
            <a:r>
              <a:rPr lang="en-US" altLang="en-US" sz="2400" dirty="0"/>
              <a:t>LIHEAP Glossary</a:t>
            </a:r>
          </a:p>
          <a:p>
            <a:pPr lvl="1"/>
            <a:r>
              <a:rPr lang="en-US" altLang="en-US" sz="2400" dirty="0"/>
              <a:t>Training Webinars</a:t>
            </a:r>
          </a:p>
          <a:p>
            <a:pPr marL="0" indent="0">
              <a:buNone/>
            </a:pPr>
            <a:endParaRPr lang="en-US" altLang="en-US" dirty="0"/>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8</a:t>
            </a:fld>
            <a:endParaRPr lang="en-US" altLang="en-US" sz="1000"/>
          </a:p>
        </p:txBody>
      </p:sp>
    </p:spTree>
    <p:extLst>
      <p:ext uri="{BB962C8B-B14F-4D97-AF65-F5344CB8AC3E}">
        <p14:creationId xmlns:p14="http://schemas.microsoft.com/office/powerpoint/2010/main" val="3252221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reeform 2">
            <a:extLst>
              <a:ext uri="{FF2B5EF4-FFF2-40B4-BE49-F238E27FC236}">
                <a16:creationId xmlns:a16="http://schemas.microsoft.com/office/drawing/2014/main" id="{9745043C-A432-4ED4-9D7E-65CE8D0E86C6}"/>
              </a:ext>
            </a:extLst>
          </p:cNvPr>
          <p:cNvSpPr>
            <a:spLocks/>
          </p:cNvSpPr>
          <p:nvPr/>
        </p:nvSpPr>
        <p:spPr bwMode="auto">
          <a:xfrm>
            <a:off x="2114550"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Freeform 3">
            <a:extLst>
              <a:ext uri="{FF2B5EF4-FFF2-40B4-BE49-F238E27FC236}">
                <a16:creationId xmlns:a16="http://schemas.microsoft.com/office/drawing/2014/main" id="{54DAE54B-DE40-41F4-AD3A-9ADEDA1E5028}"/>
              </a:ext>
            </a:extLst>
          </p:cNvPr>
          <p:cNvSpPr>
            <a:spLocks/>
          </p:cNvSpPr>
          <p:nvPr/>
        </p:nvSpPr>
        <p:spPr bwMode="auto">
          <a:xfrm>
            <a:off x="1909763" y="0"/>
            <a:ext cx="146050" cy="55563"/>
          </a:xfrm>
          <a:custGeom>
            <a:avLst/>
            <a:gdLst>
              <a:gd name="T0" fmla="*/ 92 w 92"/>
              <a:gd name="T1" fmla="*/ 35 h 35"/>
              <a:gd name="T2" fmla="*/ 46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6"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6" name="Freeform 4">
            <a:extLst>
              <a:ext uri="{FF2B5EF4-FFF2-40B4-BE49-F238E27FC236}">
                <a16:creationId xmlns:a16="http://schemas.microsoft.com/office/drawing/2014/main" id="{C197A805-8539-4E5C-874D-EAE92B0000F3}"/>
              </a:ext>
            </a:extLst>
          </p:cNvPr>
          <p:cNvSpPr>
            <a:spLocks/>
          </p:cNvSpPr>
          <p:nvPr/>
        </p:nvSpPr>
        <p:spPr bwMode="auto">
          <a:xfrm>
            <a:off x="1693863" y="0"/>
            <a:ext cx="147637"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7" name="Freeform 5">
            <a:extLst>
              <a:ext uri="{FF2B5EF4-FFF2-40B4-BE49-F238E27FC236}">
                <a16:creationId xmlns:a16="http://schemas.microsoft.com/office/drawing/2014/main" id="{88949218-73A3-4807-8559-60A4CDF52EBD}"/>
              </a:ext>
            </a:extLst>
          </p:cNvPr>
          <p:cNvSpPr>
            <a:spLocks/>
          </p:cNvSpPr>
          <p:nvPr/>
        </p:nvSpPr>
        <p:spPr bwMode="auto">
          <a:xfrm>
            <a:off x="14874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8" name="Freeform 6">
            <a:extLst>
              <a:ext uri="{FF2B5EF4-FFF2-40B4-BE49-F238E27FC236}">
                <a16:creationId xmlns:a16="http://schemas.microsoft.com/office/drawing/2014/main" id="{5E857A65-9B37-499A-909E-2618FC5F09D7}"/>
              </a:ext>
            </a:extLst>
          </p:cNvPr>
          <p:cNvSpPr>
            <a:spLocks/>
          </p:cNvSpPr>
          <p:nvPr/>
        </p:nvSpPr>
        <p:spPr bwMode="auto">
          <a:xfrm>
            <a:off x="1282700"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9" name="Freeform 7">
            <a:extLst>
              <a:ext uri="{FF2B5EF4-FFF2-40B4-BE49-F238E27FC236}">
                <a16:creationId xmlns:a16="http://schemas.microsoft.com/office/drawing/2014/main" id="{2BE6B98B-BEB3-4FE8-BD86-B2E3E6C09165}"/>
              </a:ext>
            </a:extLst>
          </p:cNvPr>
          <p:cNvSpPr>
            <a:spLocks/>
          </p:cNvSpPr>
          <p:nvPr/>
        </p:nvSpPr>
        <p:spPr bwMode="auto">
          <a:xfrm>
            <a:off x="1063625" y="0"/>
            <a:ext cx="147638" cy="55563"/>
          </a:xfrm>
          <a:custGeom>
            <a:avLst/>
            <a:gdLst>
              <a:gd name="T0" fmla="*/ 93 w 93"/>
              <a:gd name="T1" fmla="*/ 35 h 35"/>
              <a:gd name="T2" fmla="*/ 47 w 93"/>
              <a:gd name="T3" fmla="*/ 0 h 35"/>
              <a:gd name="T4" fmla="*/ 0 w 93"/>
              <a:gd name="T5" fmla="*/ 35 h 35"/>
              <a:gd name="T6" fmla="*/ 93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93" y="35"/>
                </a:moveTo>
                <a:lnTo>
                  <a:pt x="47" y="0"/>
                </a:lnTo>
                <a:lnTo>
                  <a:pt x="0" y="35"/>
                </a:lnTo>
                <a:lnTo>
                  <a:pt x="93"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0" name="Freeform 8">
            <a:extLst>
              <a:ext uri="{FF2B5EF4-FFF2-40B4-BE49-F238E27FC236}">
                <a16:creationId xmlns:a16="http://schemas.microsoft.com/office/drawing/2014/main" id="{E0AFC0B2-D9A2-441E-9F08-F3B867B61F32}"/>
              </a:ext>
            </a:extLst>
          </p:cNvPr>
          <p:cNvSpPr>
            <a:spLocks/>
          </p:cNvSpPr>
          <p:nvPr/>
        </p:nvSpPr>
        <p:spPr bwMode="auto">
          <a:xfrm>
            <a:off x="865188"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1" name="Freeform 9">
            <a:extLst>
              <a:ext uri="{FF2B5EF4-FFF2-40B4-BE49-F238E27FC236}">
                <a16:creationId xmlns:a16="http://schemas.microsoft.com/office/drawing/2014/main" id="{A3F4ABFB-B9C1-4F64-9F9A-868542B7B4D1}"/>
              </a:ext>
            </a:extLst>
          </p:cNvPr>
          <p:cNvSpPr>
            <a:spLocks/>
          </p:cNvSpPr>
          <p:nvPr/>
        </p:nvSpPr>
        <p:spPr bwMode="auto">
          <a:xfrm>
            <a:off x="65563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2" name="Freeform 10">
            <a:extLst>
              <a:ext uri="{FF2B5EF4-FFF2-40B4-BE49-F238E27FC236}">
                <a16:creationId xmlns:a16="http://schemas.microsoft.com/office/drawing/2014/main" id="{51B0F848-C47F-44FA-AF54-3B1FF9FE8932}"/>
              </a:ext>
            </a:extLst>
          </p:cNvPr>
          <p:cNvSpPr>
            <a:spLocks/>
          </p:cNvSpPr>
          <p:nvPr/>
        </p:nvSpPr>
        <p:spPr bwMode="auto">
          <a:xfrm>
            <a:off x="447675" y="0"/>
            <a:ext cx="149225" cy="55563"/>
          </a:xfrm>
          <a:custGeom>
            <a:avLst/>
            <a:gdLst>
              <a:gd name="T0" fmla="*/ 94 w 94"/>
              <a:gd name="T1" fmla="*/ 35 h 35"/>
              <a:gd name="T2" fmla="*/ 47 w 94"/>
              <a:gd name="T3" fmla="*/ 0 h 35"/>
              <a:gd name="T4" fmla="*/ 0 w 94"/>
              <a:gd name="T5" fmla="*/ 35 h 35"/>
              <a:gd name="T6" fmla="*/ 94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94" y="35"/>
                </a:moveTo>
                <a:lnTo>
                  <a:pt x="47" y="0"/>
                </a:lnTo>
                <a:lnTo>
                  <a:pt x="0" y="35"/>
                </a:lnTo>
                <a:lnTo>
                  <a:pt x="94"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3" name="Freeform 11">
            <a:extLst>
              <a:ext uri="{FF2B5EF4-FFF2-40B4-BE49-F238E27FC236}">
                <a16:creationId xmlns:a16="http://schemas.microsoft.com/office/drawing/2014/main" id="{9927D67B-C27F-46E6-8C82-29F665D18606}"/>
              </a:ext>
            </a:extLst>
          </p:cNvPr>
          <p:cNvSpPr>
            <a:spLocks/>
          </p:cNvSpPr>
          <p:nvPr/>
        </p:nvSpPr>
        <p:spPr bwMode="auto">
          <a:xfrm>
            <a:off x="242888" y="0"/>
            <a:ext cx="146050" cy="55563"/>
          </a:xfrm>
          <a:custGeom>
            <a:avLst/>
            <a:gdLst>
              <a:gd name="T0" fmla="*/ 92 w 92"/>
              <a:gd name="T1" fmla="*/ 35 h 35"/>
              <a:gd name="T2" fmla="*/ 47 w 92"/>
              <a:gd name="T3" fmla="*/ 0 h 35"/>
              <a:gd name="T4" fmla="*/ 0 w 92"/>
              <a:gd name="T5" fmla="*/ 35 h 35"/>
              <a:gd name="T6" fmla="*/ 92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92" y="35"/>
                </a:moveTo>
                <a:lnTo>
                  <a:pt x="47" y="0"/>
                </a:lnTo>
                <a:lnTo>
                  <a:pt x="0" y="35"/>
                </a:lnTo>
                <a:lnTo>
                  <a:pt x="92"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4" name="Freeform 12">
            <a:extLst>
              <a:ext uri="{FF2B5EF4-FFF2-40B4-BE49-F238E27FC236}">
                <a16:creationId xmlns:a16="http://schemas.microsoft.com/office/drawing/2014/main" id="{759290E9-17A7-49BA-B6FD-CEE9790CE182}"/>
              </a:ext>
            </a:extLst>
          </p:cNvPr>
          <p:cNvSpPr>
            <a:spLocks/>
          </p:cNvSpPr>
          <p:nvPr/>
        </p:nvSpPr>
        <p:spPr bwMode="auto">
          <a:xfrm>
            <a:off x="66659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5" name="Freeform 13">
            <a:extLst>
              <a:ext uri="{FF2B5EF4-FFF2-40B4-BE49-F238E27FC236}">
                <a16:creationId xmlns:a16="http://schemas.microsoft.com/office/drawing/2014/main" id="{89717889-3DDC-41EF-B7D7-65A0D1E5D94F}"/>
              </a:ext>
            </a:extLst>
          </p:cNvPr>
          <p:cNvSpPr>
            <a:spLocks/>
          </p:cNvSpPr>
          <p:nvPr/>
        </p:nvSpPr>
        <p:spPr bwMode="auto">
          <a:xfrm>
            <a:off x="64611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6" name="Freeform 14">
            <a:extLst>
              <a:ext uri="{FF2B5EF4-FFF2-40B4-BE49-F238E27FC236}">
                <a16:creationId xmlns:a16="http://schemas.microsoft.com/office/drawing/2014/main" id="{BD0770BC-BCCC-4A05-AF93-0399FA294AB1}"/>
              </a:ext>
            </a:extLst>
          </p:cNvPr>
          <p:cNvSpPr>
            <a:spLocks/>
          </p:cNvSpPr>
          <p:nvPr/>
        </p:nvSpPr>
        <p:spPr bwMode="auto">
          <a:xfrm>
            <a:off x="68754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7" name="Freeform 15">
            <a:extLst>
              <a:ext uri="{FF2B5EF4-FFF2-40B4-BE49-F238E27FC236}">
                <a16:creationId xmlns:a16="http://schemas.microsoft.com/office/drawing/2014/main" id="{D3DC11F2-CF0E-49BD-85DB-9FD2A67F7EAC}"/>
              </a:ext>
            </a:extLst>
          </p:cNvPr>
          <p:cNvSpPr>
            <a:spLocks/>
          </p:cNvSpPr>
          <p:nvPr/>
        </p:nvSpPr>
        <p:spPr bwMode="auto">
          <a:xfrm>
            <a:off x="70834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8" name="Freeform 16">
            <a:extLst>
              <a:ext uri="{FF2B5EF4-FFF2-40B4-BE49-F238E27FC236}">
                <a16:creationId xmlns:a16="http://schemas.microsoft.com/office/drawing/2014/main" id="{13020DD7-621B-4B1C-87A6-5F3477043559}"/>
              </a:ext>
            </a:extLst>
          </p:cNvPr>
          <p:cNvSpPr>
            <a:spLocks/>
          </p:cNvSpPr>
          <p:nvPr/>
        </p:nvSpPr>
        <p:spPr bwMode="auto">
          <a:xfrm>
            <a:off x="72977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89" name="Freeform 17">
            <a:extLst>
              <a:ext uri="{FF2B5EF4-FFF2-40B4-BE49-F238E27FC236}">
                <a16:creationId xmlns:a16="http://schemas.microsoft.com/office/drawing/2014/main" id="{5EF0F3F7-0F41-4A51-9A7F-DA929A9DDF7E}"/>
              </a:ext>
            </a:extLst>
          </p:cNvPr>
          <p:cNvSpPr>
            <a:spLocks/>
          </p:cNvSpPr>
          <p:nvPr/>
        </p:nvSpPr>
        <p:spPr bwMode="auto">
          <a:xfrm>
            <a:off x="75025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0" name="Freeform 18">
            <a:extLst>
              <a:ext uri="{FF2B5EF4-FFF2-40B4-BE49-F238E27FC236}">
                <a16:creationId xmlns:a16="http://schemas.microsoft.com/office/drawing/2014/main" id="{A2D8F73C-5FC5-467F-BC9C-91D2AF742899}"/>
              </a:ext>
            </a:extLst>
          </p:cNvPr>
          <p:cNvSpPr>
            <a:spLocks/>
          </p:cNvSpPr>
          <p:nvPr/>
        </p:nvSpPr>
        <p:spPr bwMode="auto">
          <a:xfrm>
            <a:off x="77104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1" name="Freeform 19">
            <a:extLst>
              <a:ext uri="{FF2B5EF4-FFF2-40B4-BE49-F238E27FC236}">
                <a16:creationId xmlns:a16="http://schemas.microsoft.com/office/drawing/2014/main" id="{FF5C0D09-4BFE-43D1-909E-F66EBAEAE970}"/>
              </a:ext>
            </a:extLst>
          </p:cNvPr>
          <p:cNvSpPr>
            <a:spLocks/>
          </p:cNvSpPr>
          <p:nvPr/>
        </p:nvSpPr>
        <p:spPr bwMode="auto">
          <a:xfrm>
            <a:off x="79279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2" name="Freeform 20">
            <a:extLst>
              <a:ext uri="{FF2B5EF4-FFF2-40B4-BE49-F238E27FC236}">
                <a16:creationId xmlns:a16="http://schemas.microsoft.com/office/drawing/2014/main" id="{0E2BB9FB-5380-4CBA-9B6E-C85E724621EF}"/>
              </a:ext>
            </a:extLst>
          </p:cNvPr>
          <p:cNvSpPr>
            <a:spLocks/>
          </p:cNvSpPr>
          <p:nvPr/>
        </p:nvSpPr>
        <p:spPr bwMode="auto">
          <a:xfrm>
            <a:off x="812800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3" name="Freeform 21">
            <a:extLst>
              <a:ext uri="{FF2B5EF4-FFF2-40B4-BE49-F238E27FC236}">
                <a16:creationId xmlns:a16="http://schemas.microsoft.com/office/drawing/2014/main" id="{6CE6633A-7328-4686-A310-AAA4CE083640}"/>
              </a:ext>
            </a:extLst>
          </p:cNvPr>
          <p:cNvSpPr>
            <a:spLocks/>
          </p:cNvSpPr>
          <p:nvPr/>
        </p:nvSpPr>
        <p:spPr bwMode="auto">
          <a:xfrm>
            <a:off x="833755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4" name="Freeform 22">
            <a:extLst>
              <a:ext uri="{FF2B5EF4-FFF2-40B4-BE49-F238E27FC236}">
                <a16:creationId xmlns:a16="http://schemas.microsoft.com/office/drawing/2014/main" id="{45051B0A-73E0-4F68-91F7-58C40767EC1B}"/>
              </a:ext>
            </a:extLst>
          </p:cNvPr>
          <p:cNvSpPr>
            <a:spLocks/>
          </p:cNvSpPr>
          <p:nvPr/>
        </p:nvSpPr>
        <p:spPr bwMode="auto">
          <a:xfrm>
            <a:off x="85423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5" name="Freeform 23">
            <a:extLst>
              <a:ext uri="{FF2B5EF4-FFF2-40B4-BE49-F238E27FC236}">
                <a16:creationId xmlns:a16="http://schemas.microsoft.com/office/drawing/2014/main" id="{25EB2891-3C10-45D9-AC24-C58D8C4CCBD6}"/>
              </a:ext>
            </a:extLst>
          </p:cNvPr>
          <p:cNvSpPr>
            <a:spLocks/>
          </p:cNvSpPr>
          <p:nvPr/>
        </p:nvSpPr>
        <p:spPr bwMode="auto">
          <a:xfrm>
            <a:off x="8750300" y="0"/>
            <a:ext cx="146050" cy="55563"/>
          </a:xfrm>
          <a:custGeom>
            <a:avLst/>
            <a:gdLst>
              <a:gd name="T0" fmla="*/ 0 w 92"/>
              <a:gd name="T1" fmla="*/ 35 h 35"/>
              <a:gd name="T2" fmla="*/ 47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7"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6" name="Freeform 24">
            <a:extLst>
              <a:ext uri="{FF2B5EF4-FFF2-40B4-BE49-F238E27FC236}">
                <a16:creationId xmlns:a16="http://schemas.microsoft.com/office/drawing/2014/main" id="{D35A4706-8A76-4189-AEA9-7D91BF49E3F2}"/>
              </a:ext>
            </a:extLst>
          </p:cNvPr>
          <p:cNvSpPr>
            <a:spLocks/>
          </p:cNvSpPr>
          <p:nvPr/>
        </p:nvSpPr>
        <p:spPr bwMode="auto">
          <a:xfrm>
            <a:off x="543083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7" name="Freeform 25">
            <a:extLst>
              <a:ext uri="{FF2B5EF4-FFF2-40B4-BE49-F238E27FC236}">
                <a16:creationId xmlns:a16="http://schemas.microsoft.com/office/drawing/2014/main" id="{73CC4B54-3DC1-46DA-9FCF-D5C9A12319E4}"/>
              </a:ext>
            </a:extLst>
          </p:cNvPr>
          <p:cNvSpPr>
            <a:spLocks/>
          </p:cNvSpPr>
          <p:nvPr/>
        </p:nvSpPr>
        <p:spPr bwMode="auto">
          <a:xfrm>
            <a:off x="522287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8" name="Freeform 26">
            <a:extLst>
              <a:ext uri="{FF2B5EF4-FFF2-40B4-BE49-F238E27FC236}">
                <a16:creationId xmlns:a16="http://schemas.microsoft.com/office/drawing/2014/main" id="{0558D550-F3A2-4777-A825-70E79052ED28}"/>
              </a:ext>
            </a:extLst>
          </p:cNvPr>
          <p:cNvSpPr>
            <a:spLocks/>
          </p:cNvSpPr>
          <p:nvPr/>
        </p:nvSpPr>
        <p:spPr bwMode="auto">
          <a:xfrm>
            <a:off x="56403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99" name="Freeform 27">
            <a:extLst>
              <a:ext uri="{FF2B5EF4-FFF2-40B4-BE49-F238E27FC236}">
                <a16:creationId xmlns:a16="http://schemas.microsoft.com/office/drawing/2014/main" id="{F3634886-87B2-46E3-90AB-18F489CF453B}"/>
              </a:ext>
            </a:extLst>
          </p:cNvPr>
          <p:cNvSpPr>
            <a:spLocks/>
          </p:cNvSpPr>
          <p:nvPr/>
        </p:nvSpPr>
        <p:spPr bwMode="auto">
          <a:xfrm>
            <a:off x="5848350"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0" name="Freeform 28">
            <a:extLst>
              <a:ext uri="{FF2B5EF4-FFF2-40B4-BE49-F238E27FC236}">
                <a16:creationId xmlns:a16="http://schemas.microsoft.com/office/drawing/2014/main" id="{456D75C6-3F5F-4493-9467-4E3C9243BD33}"/>
              </a:ext>
            </a:extLst>
          </p:cNvPr>
          <p:cNvSpPr>
            <a:spLocks/>
          </p:cNvSpPr>
          <p:nvPr/>
        </p:nvSpPr>
        <p:spPr bwMode="auto">
          <a:xfrm>
            <a:off x="6062663" y="0"/>
            <a:ext cx="146050" cy="55563"/>
          </a:xfrm>
          <a:custGeom>
            <a:avLst/>
            <a:gdLst>
              <a:gd name="T0" fmla="*/ 0 w 92"/>
              <a:gd name="T1" fmla="*/ 35 h 35"/>
              <a:gd name="T2" fmla="*/ 45 w 92"/>
              <a:gd name="T3" fmla="*/ 0 h 35"/>
              <a:gd name="T4" fmla="*/ 92 w 92"/>
              <a:gd name="T5" fmla="*/ 35 h 35"/>
              <a:gd name="T6" fmla="*/ 0 w 92"/>
              <a:gd name="T7" fmla="*/ 35 h 35"/>
              <a:gd name="T8" fmla="*/ 0 60000 65536"/>
              <a:gd name="T9" fmla="*/ 0 60000 65536"/>
              <a:gd name="T10" fmla="*/ 0 60000 65536"/>
              <a:gd name="T11" fmla="*/ 0 60000 65536"/>
              <a:gd name="T12" fmla="*/ 0 w 92"/>
              <a:gd name="T13" fmla="*/ 0 h 35"/>
              <a:gd name="T14" fmla="*/ 92 w 92"/>
              <a:gd name="T15" fmla="*/ 35 h 35"/>
            </a:gdLst>
            <a:ahLst/>
            <a:cxnLst>
              <a:cxn ang="T8">
                <a:pos x="T0" y="T1"/>
              </a:cxn>
              <a:cxn ang="T9">
                <a:pos x="T2" y="T3"/>
              </a:cxn>
              <a:cxn ang="T10">
                <a:pos x="T4" y="T5"/>
              </a:cxn>
              <a:cxn ang="T11">
                <a:pos x="T6" y="T7"/>
              </a:cxn>
            </a:cxnLst>
            <a:rect l="T12" t="T13" r="T14" b="T15"/>
            <a:pathLst>
              <a:path w="92" h="35">
                <a:moveTo>
                  <a:pt x="0" y="35"/>
                </a:moveTo>
                <a:lnTo>
                  <a:pt x="45" y="0"/>
                </a:lnTo>
                <a:lnTo>
                  <a:pt x="92"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1" name="Freeform 29">
            <a:extLst>
              <a:ext uri="{FF2B5EF4-FFF2-40B4-BE49-F238E27FC236}">
                <a16:creationId xmlns:a16="http://schemas.microsoft.com/office/drawing/2014/main" id="{908F6527-56DA-424F-8BDB-341D68529DFA}"/>
              </a:ext>
            </a:extLst>
          </p:cNvPr>
          <p:cNvSpPr>
            <a:spLocks/>
          </p:cNvSpPr>
          <p:nvPr/>
        </p:nvSpPr>
        <p:spPr bwMode="auto">
          <a:xfrm>
            <a:off x="626586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2" name="Freeform 30">
            <a:extLst>
              <a:ext uri="{FF2B5EF4-FFF2-40B4-BE49-F238E27FC236}">
                <a16:creationId xmlns:a16="http://schemas.microsoft.com/office/drawing/2014/main" id="{E9FB3B3A-3D71-4B63-9B9D-08B45A2EE1E6}"/>
              </a:ext>
            </a:extLst>
          </p:cNvPr>
          <p:cNvSpPr>
            <a:spLocks/>
          </p:cNvSpPr>
          <p:nvPr/>
        </p:nvSpPr>
        <p:spPr bwMode="auto">
          <a:xfrm>
            <a:off x="418147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3" name="Freeform 31">
            <a:extLst>
              <a:ext uri="{FF2B5EF4-FFF2-40B4-BE49-F238E27FC236}">
                <a16:creationId xmlns:a16="http://schemas.microsoft.com/office/drawing/2014/main" id="{83709DC2-5AD2-4A99-A767-8EC672FD8E2C}"/>
              </a:ext>
            </a:extLst>
          </p:cNvPr>
          <p:cNvSpPr>
            <a:spLocks/>
          </p:cNvSpPr>
          <p:nvPr/>
        </p:nvSpPr>
        <p:spPr bwMode="auto">
          <a:xfrm>
            <a:off x="39735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4" name="Freeform 32">
            <a:extLst>
              <a:ext uri="{FF2B5EF4-FFF2-40B4-BE49-F238E27FC236}">
                <a16:creationId xmlns:a16="http://schemas.microsoft.com/office/drawing/2014/main" id="{521006D4-E350-4C43-BD56-EBEAB64CF80A}"/>
              </a:ext>
            </a:extLst>
          </p:cNvPr>
          <p:cNvSpPr>
            <a:spLocks/>
          </p:cNvSpPr>
          <p:nvPr/>
        </p:nvSpPr>
        <p:spPr bwMode="auto">
          <a:xfrm>
            <a:off x="4391025" y="0"/>
            <a:ext cx="147638"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5" name="Freeform 33">
            <a:extLst>
              <a:ext uri="{FF2B5EF4-FFF2-40B4-BE49-F238E27FC236}">
                <a16:creationId xmlns:a16="http://schemas.microsoft.com/office/drawing/2014/main" id="{14BF0164-62A0-4455-A596-4FDA6514B7B9}"/>
              </a:ext>
            </a:extLst>
          </p:cNvPr>
          <p:cNvSpPr>
            <a:spLocks/>
          </p:cNvSpPr>
          <p:nvPr/>
        </p:nvSpPr>
        <p:spPr bwMode="auto">
          <a:xfrm>
            <a:off x="4595813"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6" name="Freeform 34">
            <a:extLst>
              <a:ext uri="{FF2B5EF4-FFF2-40B4-BE49-F238E27FC236}">
                <a16:creationId xmlns:a16="http://schemas.microsoft.com/office/drawing/2014/main" id="{041DBCCA-124F-4AD3-9223-DC47305A7512}"/>
              </a:ext>
            </a:extLst>
          </p:cNvPr>
          <p:cNvSpPr>
            <a:spLocks/>
          </p:cNvSpPr>
          <p:nvPr/>
        </p:nvSpPr>
        <p:spPr bwMode="auto">
          <a:xfrm>
            <a:off x="4810125"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7" name="Freeform 35">
            <a:extLst>
              <a:ext uri="{FF2B5EF4-FFF2-40B4-BE49-F238E27FC236}">
                <a16:creationId xmlns:a16="http://schemas.microsoft.com/office/drawing/2014/main" id="{0094B12F-46EA-4D0A-BBFF-E48BE76A215F}"/>
              </a:ext>
            </a:extLst>
          </p:cNvPr>
          <p:cNvSpPr>
            <a:spLocks/>
          </p:cNvSpPr>
          <p:nvPr/>
        </p:nvSpPr>
        <p:spPr bwMode="auto">
          <a:xfrm>
            <a:off x="5018088"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8" name="Freeform 36">
            <a:extLst>
              <a:ext uri="{FF2B5EF4-FFF2-40B4-BE49-F238E27FC236}">
                <a16:creationId xmlns:a16="http://schemas.microsoft.com/office/drawing/2014/main" id="{B815BC3E-A9E5-48CD-8F4D-AB17FCE36EE2}"/>
              </a:ext>
            </a:extLst>
          </p:cNvPr>
          <p:cNvSpPr>
            <a:spLocks/>
          </p:cNvSpPr>
          <p:nvPr/>
        </p:nvSpPr>
        <p:spPr bwMode="auto">
          <a:xfrm>
            <a:off x="293528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09" name="Freeform 37">
            <a:extLst>
              <a:ext uri="{FF2B5EF4-FFF2-40B4-BE49-F238E27FC236}">
                <a16:creationId xmlns:a16="http://schemas.microsoft.com/office/drawing/2014/main" id="{FB43AEA9-5B34-4223-815B-46510A8E7B17}"/>
              </a:ext>
            </a:extLst>
          </p:cNvPr>
          <p:cNvSpPr>
            <a:spLocks/>
          </p:cNvSpPr>
          <p:nvPr/>
        </p:nvSpPr>
        <p:spPr bwMode="auto">
          <a:xfrm>
            <a:off x="2728913" y="0"/>
            <a:ext cx="147637"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0" name="Freeform 38">
            <a:extLst>
              <a:ext uri="{FF2B5EF4-FFF2-40B4-BE49-F238E27FC236}">
                <a16:creationId xmlns:a16="http://schemas.microsoft.com/office/drawing/2014/main" id="{979A6832-E9E8-4C24-9E4B-4F8C36C12362}"/>
              </a:ext>
            </a:extLst>
          </p:cNvPr>
          <p:cNvSpPr>
            <a:spLocks/>
          </p:cNvSpPr>
          <p:nvPr/>
        </p:nvSpPr>
        <p:spPr bwMode="auto">
          <a:xfrm>
            <a:off x="3144838" y="0"/>
            <a:ext cx="149225" cy="55563"/>
          </a:xfrm>
          <a:custGeom>
            <a:avLst/>
            <a:gdLst>
              <a:gd name="T0" fmla="*/ 0 w 94"/>
              <a:gd name="T1" fmla="*/ 35 h 35"/>
              <a:gd name="T2" fmla="*/ 47 w 94"/>
              <a:gd name="T3" fmla="*/ 0 h 35"/>
              <a:gd name="T4" fmla="*/ 94 w 94"/>
              <a:gd name="T5" fmla="*/ 35 h 35"/>
              <a:gd name="T6" fmla="*/ 0 w 94"/>
              <a:gd name="T7" fmla="*/ 35 h 35"/>
              <a:gd name="T8" fmla="*/ 0 60000 65536"/>
              <a:gd name="T9" fmla="*/ 0 60000 65536"/>
              <a:gd name="T10" fmla="*/ 0 60000 65536"/>
              <a:gd name="T11" fmla="*/ 0 60000 65536"/>
              <a:gd name="T12" fmla="*/ 0 w 94"/>
              <a:gd name="T13" fmla="*/ 0 h 35"/>
              <a:gd name="T14" fmla="*/ 94 w 94"/>
              <a:gd name="T15" fmla="*/ 35 h 35"/>
            </a:gdLst>
            <a:ahLst/>
            <a:cxnLst>
              <a:cxn ang="T8">
                <a:pos x="T0" y="T1"/>
              </a:cxn>
              <a:cxn ang="T9">
                <a:pos x="T2" y="T3"/>
              </a:cxn>
              <a:cxn ang="T10">
                <a:pos x="T4" y="T5"/>
              </a:cxn>
              <a:cxn ang="T11">
                <a:pos x="T6" y="T7"/>
              </a:cxn>
            </a:cxnLst>
            <a:rect l="T12" t="T13" r="T14" b="T15"/>
            <a:pathLst>
              <a:path w="94" h="35">
                <a:moveTo>
                  <a:pt x="0" y="35"/>
                </a:moveTo>
                <a:lnTo>
                  <a:pt x="47" y="0"/>
                </a:lnTo>
                <a:lnTo>
                  <a:pt x="94"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1" name="Freeform 39">
            <a:extLst>
              <a:ext uri="{FF2B5EF4-FFF2-40B4-BE49-F238E27FC236}">
                <a16:creationId xmlns:a16="http://schemas.microsoft.com/office/drawing/2014/main" id="{9DF1C7FC-E27D-4DD6-8020-ADA9FA7DD5E7}"/>
              </a:ext>
            </a:extLst>
          </p:cNvPr>
          <p:cNvSpPr>
            <a:spLocks/>
          </p:cNvSpPr>
          <p:nvPr/>
        </p:nvSpPr>
        <p:spPr bwMode="auto">
          <a:xfrm>
            <a:off x="3351213" y="0"/>
            <a:ext cx="147637" cy="55563"/>
          </a:xfrm>
          <a:custGeom>
            <a:avLst/>
            <a:gdLst>
              <a:gd name="T0" fmla="*/ 0 w 93"/>
              <a:gd name="T1" fmla="*/ 35 h 35"/>
              <a:gd name="T2" fmla="*/ 47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7"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112" name="Freeform 40">
            <a:extLst>
              <a:ext uri="{FF2B5EF4-FFF2-40B4-BE49-F238E27FC236}">
                <a16:creationId xmlns:a16="http://schemas.microsoft.com/office/drawing/2014/main" id="{76634B17-1F3E-4E37-A8D7-653A45A31D4C}"/>
              </a:ext>
            </a:extLst>
          </p:cNvPr>
          <p:cNvSpPr>
            <a:spLocks/>
          </p:cNvSpPr>
          <p:nvPr/>
        </p:nvSpPr>
        <p:spPr bwMode="auto">
          <a:xfrm>
            <a:off x="3565525" y="0"/>
            <a:ext cx="147638" cy="55563"/>
          </a:xfrm>
          <a:custGeom>
            <a:avLst/>
            <a:gdLst>
              <a:gd name="T0" fmla="*/ 0 w 93"/>
              <a:gd name="T1" fmla="*/ 35 h 35"/>
              <a:gd name="T2" fmla="*/ 46 w 93"/>
              <a:gd name="T3" fmla="*/ 0 h 35"/>
              <a:gd name="T4" fmla="*/ 93 w 93"/>
              <a:gd name="T5" fmla="*/ 35 h 35"/>
              <a:gd name="T6" fmla="*/ 0 w 93"/>
              <a:gd name="T7" fmla="*/ 35 h 35"/>
              <a:gd name="T8" fmla="*/ 0 60000 65536"/>
              <a:gd name="T9" fmla="*/ 0 60000 65536"/>
              <a:gd name="T10" fmla="*/ 0 60000 65536"/>
              <a:gd name="T11" fmla="*/ 0 60000 65536"/>
              <a:gd name="T12" fmla="*/ 0 w 93"/>
              <a:gd name="T13" fmla="*/ 0 h 35"/>
              <a:gd name="T14" fmla="*/ 93 w 93"/>
              <a:gd name="T15" fmla="*/ 35 h 35"/>
            </a:gdLst>
            <a:ahLst/>
            <a:cxnLst>
              <a:cxn ang="T8">
                <a:pos x="T0" y="T1"/>
              </a:cxn>
              <a:cxn ang="T9">
                <a:pos x="T2" y="T3"/>
              </a:cxn>
              <a:cxn ang="T10">
                <a:pos x="T4" y="T5"/>
              </a:cxn>
              <a:cxn ang="T11">
                <a:pos x="T6" y="T7"/>
              </a:cxn>
            </a:cxnLst>
            <a:rect l="T12" t="T13" r="T14" b="T15"/>
            <a:pathLst>
              <a:path w="93" h="35">
                <a:moveTo>
                  <a:pt x="0" y="35"/>
                </a:moveTo>
                <a:lnTo>
                  <a:pt x="46" y="0"/>
                </a:lnTo>
                <a:lnTo>
                  <a:pt x="93" y="35"/>
                </a:lnTo>
                <a:lnTo>
                  <a:pt x="0" y="3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pic>
        <p:nvPicPr>
          <p:cNvPr id="3113" name="Picture 41" descr="BD14742_">
            <a:extLst>
              <a:ext uri="{FF2B5EF4-FFF2-40B4-BE49-F238E27FC236}">
                <a16:creationId xmlns:a16="http://schemas.microsoft.com/office/drawing/2014/main" id="{B5DAD1C2-D3F2-4B85-8628-483342866F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696075"/>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4" name="Picture 42" descr="Logo">
            <a:extLst>
              <a:ext uri="{FF2B5EF4-FFF2-40B4-BE49-F238E27FC236}">
                <a16:creationId xmlns:a16="http://schemas.microsoft.com/office/drawing/2014/main" id="{1FEDCC09-9339-4810-8583-F494E4AD7B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52400"/>
            <a:ext cx="2743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5" name="Picture 43" descr="BD14742_">
            <a:extLst>
              <a:ext uri="{FF2B5EF4-FFF2-40B4-BE49-F238E27FC236}">
                <a16:creationId xmlns:a16="http://schemas.microsoft.com/office/drawing/2014/main" id="{352DA717-7994-4078-8C36-FC8409EFF6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16" name="Rectangle 44">
            <a:extLst>
              <a:ext uri="{FF2B5EF4-FFF2-40B4-BE49-F238E27FC236}">
                <a16:creationId xmlns:a16="http://schemas.microsoft.com/office/drawing/2014/main" id="{C1005C4A-5B04-4B2B-8A8B-0A1352E27D60}"/>
              </a:ext>
            </a:extLst>
          </p:cNvPr>
          <p:cNvSpPr>
            <a:spLocks noGrp="1" noChangeArrowheads="1"/>
          </p:cNvSpPr>
          <p:nvPr>
            <p:ph type="title"/>
          </p:nvPr>
        </p:nvSpPr>
        <p:spPr>
          <a:xfrm>
            <a:off x="2876549" y="2324100"/>
            <a:ext cx="3998913" cy="1143000"/>
          </a:xfrm>
        </p:spPr>
        <p:txBody>
          <a:bodyPr/>
          <a:lstStyle/>
          <a:p>
            <a:pPr algn="l"/>
            <a:r>
              <a:rPr lang="en-US" altLang="en-US" dirty="0"/>
              <a:t>Demonstration</a:t>
            </a:r>
          </a:p>
        </p:txBody>
      </p:sp>
      <p:sp>
        <p:nvSpPr>
          <p:cNvPr id="3118" name="Text Box 46">
            <a:extLst>
              <a:ext uri="{FF2B5EF4-FFF2-40B4-BE49-F238E27FC236}">
                <a16:creationId xmlns:a16="http://schemas.microsoft.com/office/drawing/2014/main" id="{24F93D1A-02A4-4C1B-A847-C1EA95087D66}"/>
              </a:ext>
            </a:extLst>
          </p:cNvPr>
          <p:cNvSpPr txBox="1">
            <a:spLocks noChangeArrowheads="1"/>
          </p:cNvSpPr>
          <p:nvPr/>
        </p:nvSpPr>
        <p:spPr bwMode="auto">
          <a:xfrm>
            <a:off x="8534400" y="6400800"/>
            <a:ext cx="381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fld id="{978D5600-90D5-462D-9057-03C783E4AC29}" type="slidenum">
              <a:rPr lang="en-US" altLang="en-US" sz="1000"/>
              <a:pPr eaLnBrk="1" hangingPunct="1">
                <a:spcBef>
                  <a:spcPct val="50000"/>
                </a:spcBef>
              </a:pPr>
              <a:t>9</a:t>
            </a:fld>
            <a:endParaRPr lang="en-US" altLang="en-US" sz="1000"/>
          </a:p>
        </p:txBody>
      </p:sp>
    </p:spTree>
    <p:extLst>
      <p:ext uri="{BB962C8B-B14F-4D97-AF65-F5344CB8AC3E}">
        <p14:creationId xmlns:p14="http://schemas.microsoft.com/office/powerpoint/2010/main" val="3630002043"/>
      </p:ext>
    </p:extLst>
  </p:cSld>
  <p:clrMapOvr>
    <a:masterClrMapping/>
  </p:clrMapOvr>
</p:sld>
</file>

<file path=ppt/theme/theme1.xml><?xml version="1.0" encoding="utf-8"?>
<a:theme xmlns:a="http://schemas.openxmlformats.org/drawingml/2006/main" name="Power Point Template - Cover and Page">
  <a:themeElements>
    <a:clrScheme name="Power Point Template - Cover and Pag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ower Point Template - Cover and Pag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ower Point Template - Cover and Pag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ower Point Template - Cover and Pag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wer Point Template - Cover and Pag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wer Point Template - Cover and Pag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wer Point Template - Cover and Pag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wer Point Template - Cover and Pag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ower Point Template - Cover and Pag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 Point Template - Cover and Page</Template>
  <TotalTime>431</TotalTime>
  <Words>327</Words>
  <Application>Microsoft Office PowerPoint</Application>
  <PresentationFormat>On-screen Show (4:3)</PresentationFormat>
  <Paragraphs>77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Calibri</vt:lpstr>
      <vt:lpstr>Times New Roman</vt:lpstr>
      <vt:lpstr>Power Point Template - Cover and Page</vt:lpstr>
      <vt:lpstr>The LIHEAP Data Warehouse: Overview and Demonstration</vt:lpstr>
      <vt:lpstr>LIHEAP Performance Management Website</vt:lpstr>
      <vt:lpstr>LIHEAP Performance Management Website</vt:lpstr>
      <vt:lpstr>The Data Warehouse</vt:lpstr>
      <vt:lpstr>Data included in the Data Warehouse</vt:lpstr>
      <vt:lpstr>Sources of Data</vt:lpstr>
      <vt:lpstr>Using the Data Warehouse</vt:lpstr>
      <vt:lpstr>Features &amp; Tools for the Data Warehouse</vt:lpstr>
      <vt:lpstr>Demonstration</vt:lpstr>
      <vt:lpstr>    Experience the Data Warehouse!  Visit the APPRISE Exhibitor Table to use the Data Warehouse, print reports for your state, and receive handouts with instructions to generate these reports.  Dan Bausch, APPRISE Daniel-Bausch@appriseinc.org 609-252-9050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LIHEAP Performance</dc:title>
  <dc:creator>Daniel Bausch</dc:creator>
  <cp:lastModifiedBy>Daniel Bausch</cp:lastModifiedBy>
  <cp:revision>18</cp:revision>
  <dcterms:created xsi:type="dcterms:W3CDTF">2019-05-28T11:37:44Z</dcterms:created>
  <dcterms:modified xsi:type="dcterms:W3CDTF">2019-05-29T13:33:54Z</dcterms:modified>
</cp:coreProperties>
</file>