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78" r:id="rId1"/>
    <p:sldMasterId id="2147483790" r:id="rId2"/>
    <p:sldMasterId id="2147483803" r:id="rId3"/>
  </p:sldMasterIdLst>
  <p:notesMasterIdLst>
    <p:notesMasterId r:id="rId41"/>
  </p:notesMasterIdLst>
  <p:sldIdLst>
    <p:sldId id="256" r:id="rId4"/>
    <p:sldId id="278" r:id="rId5"/>
    <p:sldId id="316" r:id="rId6"/>
    <p:sldId id="308" r:id="rId7"/>
    <p:sldId id="309" r:id="rId8"/>
    <p:sldId id="310" r:id="rId9"/>
    <p:sldId id="317" r:id="rId10"/>
    <p:sldId id="320" r:id="rId11"/>
    <p:sldId id="315" r:id="rId12"/>
    <p:sldId id="311" r:id="rId13"/>
    <p:sldId id="313" r:id="rId14"/>
    <p:sldId id="318" r:id="rId15"/>
    <p:sldId id="319" r:id="rId16"/>
    <p:sldId id="321" r:id="rId17"/>
    <p:sldId id="284" r:id="rId18"/>
    <p:sldId id="279" r:id="rId19"/>
    <p:sldId id="285" r:id="rId20"/>
    <p:sldId id="286" r:id="rId21"/>
    <p:sldId id="297" r:id="rId22"/>
    <p:sldId id="302" r:id="rId23"/>
    <p:sldId id="304" r:id="rId24"/>
    <p:sldId id="287" r:id="rId25"/>
    <p:sldId id="291" r:id="rId26"/>
    <p:sldId id="292" r:id="rId27"/>
    <p:sldId id="293" r:id="rId28"/>
    <p:sldId id="305" r:id="rId29"/>
    <p:sldId id="306" r:id="rId30"/>
    <p:sldId id="288" r:id="rId31"/>
    <p:sldId id="294" r:id="rId32"/>
    <p:sldId id="295" r:id="rId33"/>
    <p:sldId id="296" r:id="rId34"/>
    <p:sldId id="298" r:id="rId35"/>
    <p:sldId id="303" r:id="rId36"/>
    <p:sldId id="307" r:id="rId37"/>
    <p:sldId id="289" r:id="rId38"/>
    <p:sldId id="290" r:id="rId39"/>
    <p:sldId id="258" r:id="rId40"/>
  </p:sldIdLst>
  <p:sldSz cx="9144000" cy="5143500" type="screen16x9"/>
  <p:notesSz cx="6858000" cy="9144000"/>
  <p:embeddedFontLst>
    <p:embeddedFont>
      <p:font typeface="Calibri" panose="020F0502020204030204" pitchFamily="34" charset="0"/>
      <p:regular r:id="rId42"/>
      <p:bold r:id="rId43"/>
      <p:italic r:id="rId44"/>
      <p:boldItalic r:id="rId45"/>
    </p:embeddedFont>
    <p:embeddedFont>
      <p:font typeface="Lato" panose="020F0502020204030203" pitchFamily="34" charset="0"/>
      <p:regular r:id="rId46"/>
      <p:bold r:id="rId47"/>
      <p:italic r:id="rId48"/>
      <p:boldItalic r:id="rId49"/>
    </p:embeddedFont>
    <p:embeddedFont>
      <p:font typeface="Tw Cen MT" panose="020B0602020104020603" pitchFamily="34" charset="0"/>
      <p:regular r:id="rId50"/>
      <p:bold r:id="rId51"/>
      <p:italic r:id="rId52"/>
      <p:boldItalic r:id="rId53"/>
    </p:embeddedFont>
    <p:embeddedFont>
      <p:font typeface="Wingdings 2" panose="05020102010507070707" pitchFamily="18" charset="2"/>
      <p:regular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nnor Priest" initials="CP" lastIdx="3" clrIdx="0">
    <p:extLst>
      <p:ext uri="{19B8F6BF-5375-455C-9EA6-DF929625EA0E}">
        <p15:presenceInfo xmlns:p15="http://schemas.microsoft.com/office/powerpoint/2012/main" userId="S::Connor-Priest@appriseinc.org::f8f80f41-59a0-467f-a859-142f0099c20b" providerId="AD"/>
      </p:ext>
    </p:extLst>
  </p:cmAuthor>
  <p:cmAuthor id="2" name="Randy" initials="R" lastIdx="10" clrIdx="1">
    <p:extLst>
      <p:ext uri="{19B8F6BF-5375-455C-9EA6-DF929625EA0E}">
        <p15:presenceInfo xmlns:p15="http://schemas.microsoft.com/office/powerpoint/2012/main" userId="Randy" providerId="None"/>
      </p:ext>
    </p:extLst>
  </p:cmAuthor>
  <p:cmAuthor id="3" name="Tracy M.B. Smetana" initials="TMBS" lastIdx="1" clrIdx="2">
    <p:extLst>
      <p:ext uri="{19B8F6BF-5375-455C-9EA6-DF929625EA0E}">
        <p15:presenceInfo xmlns:p15="http://schemas.microsoft.com/office/powerpoint/2012/main" userId="Tracy M.B. Smetan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72" autoAdjust="0"/>
    <p:restoredTop sz="80964" autoAdjust="0"/>
  </p:normalViewPr>
  <p:slideViewPr>
    <p:cSldViewPr snapToGrid="0">
      <p:cViewPr varScale="1">
        <p:scale>
          <a:sx n="122" d="100"/>
          <a:sy n="122" d="100"/>
        </p:scale>
        <p:origin x="1266" y="90"/>
      </p:cViewPr>
      <p:guideLst>
        <p:guide orient="horz" pos="1620"/>
        <p:guide pos="2880"/>
      </p:guideLst>
    </p:cSldViewPr>
  </p:slid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commentAuthors" Target="commentAuthor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font" Target="fonts/font4.fntdata"/><Relationship Id="rId53" Type="http://schemas.openxmlformats.org/officeDocument/2006/relationships/font" Target="fonts/font12.fntdata"/><Relationship Id="rId58" Type="http://schemas.openxmlformats.org/officeDocument/2006/relationships/theme" Target="theme/theme1.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font" Target="fonts/font10.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font" Target="fonts/font5.fntdata"/><Relationship Id="rId59"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notesMaster" Target="notesMasters/notesMaster1.xml"/><Relationship Id="rId54"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8.fntdata"/><Relationship Id="rId57" Type="http://schemas.openxmlformats.org/officeDocument/2006/relationships/viewProps" Target="view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font" Target="fonts/font3.fntdata"/><Relationship Id="rId52" Type="http://schemas.openxmlformats.org/officeDocument/2006/relationships/font" Target="fonts/font11.fntdata"/></Relationships>
</file>

<file path=ppt/comments/comment1.xml><?xml version="1.0" encoding="utf-8"?>
<p:cmLst xmlns:a="http://schemas.openxmlformats.org/drawingml/2006/main" xmlns:r="http://schemas.openxmlformats.org/officeDocument/2006/relationships" xmlns:p="http://schemas.openxmlformats.org/presentationml/2006/main">
  <p:cm authorId="2" dt="2021-05-20T17:18:16.619" idx="10">
    <p:pos x="5616" y="114"/>
    <p:text>Conner I added both the ACF web site for LIHEAP and LIHWAP.  I thougth that APPRISE may have a standard slide with resouces.  I think if we look at one of the more recent presentations this can be located.</p:text>
    <p:extLst>
      <p:ext uri="{C676402C-5697-4E1C-873F-D02D1690AC5C}">
        <p15:threadingInfo xmlns:p15="http://schemas.microsoft.com/office/powerpoint/2012/main" timeZoneBias="30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dirty="0"/>
          </a:p>
        </p:txBody>
      </p:sp>
      <p:sp>
        <p:nvSpPr>
          <p:cNvPr id="87" name="Google Shape;8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422325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409186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14</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25982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000" i="1" dirty="0"/>
              <a:t>“</a:t>
            </a:r>
            <a:r>
              <a:rPr lang="en-US" sz="1200" i="1" dirty="0">
                <a:latin typeface="Calibri" panose="020F0502020204030204" pitchFamily="34" charset="0"/>
                <a:ea typeface="Calibri" panose="020F0502020204030204" pitchFamily="34" charset="0"/>
              </a:rPr>
              <a:t>the Assurance explicitly required states to make sure that people know about the programs. And that they current federal initiatives encourage grantees to reach out to underserved populations. Each panel is will then about things they are doing to fulfill that objective. “</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16</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72550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050" dirty="0"/>
              <a:t>“</a:t>
            </a:r>
            <a:r>
              <a:rPr lang="en-US" sz="1200" dirty="0">
                <a:effectLst/>
                <a:latin typeface="Calibri" panose="020F0502020204030204" pitchFamily="34" charset="0"/>
                <a:ea typeface="Times New Roman" panose="02020603050405020304" pitchFamily="18" charset="0"/>
              </a:rPr>
              <a:t>Multnomah County has a sub-subgrantees that each serve a slightly different population. They also have an organization that furnishes language services. Our statistics showed that Multnomah County does a pretty good job of serving Asian households. Oregon is now considering how they might leverage that success with other agencies across the state who are not as successful at serving Asian households. [Maybe?]”</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dirty="0">
              <a:effectLst/>
              <a:latin typeface="Calibri" panose="020F0502020204030204" pitchFamily="34"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Intake agency responsibility</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Reviewed performance using program data and Census data</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Meeting with agencies to develop strategies to improve outreach to targeted populations</a:t>
            </a: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17</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823400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a:solidFill>
                  <a:schemeClr val="tx1"/>
                </a:solidFill>
              </a:rPr>
              <a:t>Targeted postcard mailings</a:t>
            </a:r>
          </a:p>
          <a:p>
            <a:pPr algn="l"/>
            <a:endParaRPr lang="en-US" sz="1200" dirty="0">
              <a:solidFill>
                <a:schemeClr val="tx1"/>
              </a:solidFill>
            </a:endParaRPr>
          </a:p>
          <a:p>
            <a:pPr algn="l"/>
            <a:r>
              <a:rPr lang="en-US" sz="1200" dirty="0">
                <a:solidFill>
                  <a:schemeClr val="tx1"/>
                </a:solidFill>
              </a:rPr>
              <a:t>Geocode advertising</a:t>
            </a:r>
          </a:p>
          <a:p>
            <a:pPr algn="l"/>
            <a:endParaRPr lang="en-US" sz="1200" dirty="0">
              <a:solidFill>
                <a:schemeClr val="tx1"/>
              </a:solidFill>
            </a:endParaRPr>
          </a:p>
          <a:p>
            <a:pPr algn="l"/>
            <a:r>
              <a:rPr lang="en-US" sz="1200" dirty="0">
                <a:solidFill>
                  <a:schemeClr val="tx1"/>
                </a:solidFill>
              </a:rPr>
              <a:t>Contracted research and marketing firm conducting analysis and providing marketing recommendations</a:t>
            </a:r>
          </a:p>
          <a:p>
            <a:pPr algn="l"/>
            <a:endParaRPr lang="en-US" sz="1200" dirty="0">
              <a:solidFill>
                <a:schemeClr val="tx1"/>
              </a:solidFill>
            </a:endParaRPr>
          </a:p>
          <a:p>
            <a:pPr algn="l"/>
            <a:r>
              <a:rPr lang="en-US" sz="1200" dirty="0">
                <a:solidFill>
                  <a:schemeClr val="tx1"/>
                </a:solidFill>
              </a:rPr>
              <a:t>Extensive PSA coverage and specific Hispanic radio events</a:t>
            </a:r>
          </a:p>
          <a:p>
            <a:pPr algn="l"/>
            <a:endParaRPr lang="en-US" sz="1200" dirty="0">
              <a:solidFill>
                <a:schemeClr val="tx1"/>
              </a:solidFill>
            </a:endParaRPr>
          </a:p>
          <a:p>
            <a:pPr algn="l"/>
            <a:r>
              <a:rPr lang="en-US" sz="1200" dirty="0">
                <a:solidFill>
                  <a:schemeClr val="tx1"/>
                </a:solidFill>
              </a:rPr>
              <a:t>Bus and bus stop marketing</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18</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595912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Our enrollment in our mountainous communities is low and there are many low income folks working at the ski resorts in hidden communities within those towns.  We strategically placed marketing boards in areas of those communities, such as a </a:t>
            </a:r>
            <a:r>
              <a:rPr lang="en-US" sz="1200" dirty="0" err="1"/>
              <a:t>carnicerias</a:t>
            </a:r>
            <a:r>
              <a:rPr lang="en-US" sz="1200" dirty="0"/>
              <a:t>, to bring awareness to the program.</a:t>
            </a:r>
          </a:p>
          <a:p>
            <a:r>
              <a:rPr lang="en-US" sz="1200" dirty="0"/>
              <a:t>We also did the outreach boards in our larger metro areas of low income populations and strategically placed them in those communities.  Very successful!</a:t>
            </a:r>
          </a:p>
          <a:p>
            <a:r>
              <a:rPr lang="en-US" sz="1200" dirty="0">
                <a:latin typeface="+mj-lt"/>
              </a:rPr>
              <a:t>We purchased commercial time for "Roku" TV - many low income folks either buy the Roku stick or have it on their television and you can watch Roku for free - you have to pay to opt out of the commercials so many low income households do not pay to opt out.  Again a very successful outreach mechanism.</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19</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944149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SzPts val="1000"/>
              <a:buFont typeface="Symbol" panose="05050102010706020507" pitchFamily="18" charset="2"/>
              <a:buChar char=""/>
              <a:tabLst>
                <a:tab pos="457200" algn="l"/>
              </a:tabLst>
            </a:pPr>
            <a:r>
              <a:rPr lang="en-US" sz="1800" dirty="0">
                <a:solidFill>
                  <a:srgbClr val="201F1E"/>
                </a:solidFill>
                <a:effectLst/>
                <a:latin typeface="Calibri" panose="020F0502020204030204" pitchFamily="34" charset="0"/>
                <a:ea typeface="Times New Roman" panose="02020603050405020304" pitchFamily="18" charset="0"/>
              </a:rPr>
              <a:t>Social media has become indispensable to our outreach programming, but only in two of the counties we serve. We have to be nimble in our adjustments with our more rural counties, as they have a larger senior population that reads print media, rather than electronic media. There is no "one size fits all" marketing and outreach plan for an agency that serves rural, urban, and suburban clients. We are constantly pivoting to provide the same program information in various formats.</a:t>
            </a:r>
            <a:endParaRPr lang="en-US" sz="1800" dirty="0">
              <a:solidFill>
                <a:srgbClr val="201F1E"/>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800" dirty="0">
                <a:solidFill>
                  <a:srgbClr val="201F1E"/>
                </a:solidFill>
                <a:effectLst/>
                <a:latin typeface="Calibri" panose="020F0502020204030204" pitchFamily="34" charset="0"/>
                <a:ea typeface="Times New Roman" panose="02020603050405020304" pitchFamily="18" charset="0"/>
              </a:rPr>
              <a:t>Our agency just began reintegrating face-to-face appointments for the first time since our shut down in March 2020. This is due to several reasons, most of them being a lack of staff, training hurdles for new staff, and the physical layout of our building that does not provide for adequate social distancing. This hurdle has been HUGE for our customers. To communicate how to submit applications and speak with someone at our office, we've tried everything from Facebook Live events, Constant Contact email communications to partners and clients, billboards, signage for our drop-off areas, news broadcasts and print media. It's a full-time job to keep our clients apprised of how we are processing their applications, and we're still figuring out the best way to do it as we continue to offer increased virtual processing options, alongside face-to-face appointments, when required by our programs. </a:t>
            </a:r>
            <a:endParaRPr lang="en-US" sz="1800" dirty="0">
              <a:solidFill>
                <a:srgbClr val="201F1E"/>
              </a:solidFill>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20</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039147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0000"/>
              </a:lnSpc>
              <a:spcBef>
                <a:spcPts val="0"/>
              </a:spcBef>
              <a:spcAft>
                <a:spcPts val="0"/>
              </a:spcAft>
              <a:buClr>
                <a:srgbClr val="000000"/>
              </a:buClr>
              <a:buSzPts val="1000"/>
              <a:buFont typeface="Symbol" panose="05050102010706020507" pitchFamily="18" charset="2"/>
              <a:buChar char=""/>
              <a:tabLst>
                <a:tab pos="457200" algn="l"/>
              </a:tabLst>
              <a:defRPr/>
            </a:pPr>
            <a:r>
              <a:rPr lang="en-US" sz="1800" dirty="0">
                <a:effectLst/>
                <a:latin typeface="Calibri" panose="020F0502020204030204" pitchFamily="34" charset="0"/>
                <a:ea typeface="Calibri" panose="020F0502020204030204" pitchFamily="34" charset="0"/>
              </a:rPr>
              <a:t>Is there a way we can mention the GIS work you all are doing? Is that helping with Outreach and Marketing? </a:t>
            </a:r>
          </a:p>
          <a:p>
            <a:pPr marL="342900" marR="0" lvl="0" indent="-342900">
              <a:spcBef>
                <a:spcPts val="0"/>
              </a:spcBef>
              <a:spcAft>
                <a:spcPts val="0"/>
              </a:spcAft>
              <a:buSzPts val="1000"/>
              <a:buFont typeface="Symbol" panose="05050102010706020507" pitchFamily="18" charset="2"/>
              <a:buChar char=""/>
              <a:tabLst>
                <a:tab pos="457200" algn="l"/>
              </a:tabLst>
            </a:pPr>
            <a:endParaRPr lang="en-US" sz="1800" dirty="0">
              <a:solidFill>
                <a:srgbClr val="201F1E"/>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solidFill>
                  <a:srgbClr val="1F497D"/>
                </a:solidFill>
                <a:effectLst/>
                <a:highlight>
                  <a:srgbClr val="FFFF00"/>
                </a:highlight>
                <a:latin typeface="Calibri" panose="020F0502020204030204" pitchFamily="34" charset="0"/>
                <a:ea typeface="Times New Roman" panose="02020603050405020304" pitchFamily="18" charset="0"/>
              </a:rPr>
              <a:t>GIS Geo Spatial Analysis – Use our current data compared to census data to see if agencies are missing any populations</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solidFill>
                  <a:srgbClr val="1F497D"/>
                </a:solidFill>
                <a:effectLst/>
                <a:highlight>
                  <a:srgbClr val="FFFF00"/>
                </a:highlight>
                <a:latin typeface="Calibri" panose="020F0502020204030204" pitchFamily="34" charset="0"/>
                <a:ea typeface="Times New Roman" panose="02020603050405020304" pitchFamily="18" charset="0"/>
              </a:rPr>
              <a:t>Marketing in multiple languages</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solidFill>
                  <a:srgbClr val="1F497D"/>
                </a:solidFill>
                <a:effectLst/>
                <a:highlight>
                  <a:srgbClr val="FFFF00"/>
                </a:highlight>
                <a:latin typeface="Calibri" panose="020F0502020204030204" pitchFamily="34" charset="0"/>
                <a:ea typeface="Times New Roman" panose="02020603050405020304" pitchFamily="18" charset="0"/>
              </a:rPr>
              <a:t>Partnerships with other State agencies to provide LIHEAP &amp; LIHWAP outreach</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endParaRPr lang="en-US" sz="1800" dirty="0">
              <a:solidFill>
                <a:srgbClr val="201F1E"/>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endParaRPr lang="en-US" sz="1800" dirty="0">
              <a:solidFill>
                <a:srgbClr val="201F1E"/>
              </a:solidFill>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21</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463221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000" i="1" dirty="0"/>
              <a:t>“…</a:t>
            </a:r>
            <a:r>
              <a:rPr lang="en-US" sz="1200" i="1" dirty="0">
                <a:latin typeface="Calibri" panose="020F0502020204030204" pitchFamily="34" charset="0"/>
                <a:ea typeface="Calibri" panose="020F0502020204030204" pitchFamily="34" charset="0"/>
              </a:rPr>
              <a:t>the strict LIHEAP application requirements are in direct response to the GAO report that told HHS that grantees needed to do a better job in making sure that households served by the program were eligible for program benefits... each of you have worked hard to maintain program integrity while also making sure that you are doing everything you can to ensure that clients are able to navigate these challenging documentation requirements. Each panelist will then talk about things they are doing to fulfill that objective.  “</a:t>
            </a:r>
            <a:endParaRPr lang="en-US" sz="1000" i="1"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22</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82972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4078714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a:t>
            </a:r>
            <a:r>
              <a:rPr lang="en-US" sz="1100" dirty="0">
                <a:effectLst/>
                <a:latin typeface="Calibri" panose="020F0502020204030204" pitchFamily="34" charset="0"/>
                <a:ea typeface="Times New Roman" panose="02020603050405020304" pitchFamily="18" charset="0"/>
              </a:rPr>
              <a:t>Theresa reported that when she got the CARES funds, she sent additional funding to local intake agencies and directed them to reach out to HHs with incomplete applications to help them complete all of the required paperwork.”</a:t>
            </a:r>
          </a:p>
          <a:p>
            <a:endParaRPr lang="en-US" sz="1100" dirty="0">
              <a:effectLst/>
              <a:latin typeface="Calibri" panose="020F0502020204030204" pitchFamily="34" charset="0"/>
              <a:ea typeface="Times New Roman" panose="02020603050405020304" pitchFamily="18" charset="0"/>
            </a:endParaRPr>
          </a:p>
          <a:p>
            <a:r>
              <a:rPr lang="en-US" sz="1200" dirty="0">
                <a:effectLst/>
                <a:latin typeface="Calibri" panose="020F0502020204030204" pitchFamily="34" charset="0"/>
                <a:ea typeface="Calibri" panose="020F0502020204030204" pitchFamily="34" charset="0"/>
              </a:rPr>
              <a:t>We started offering an outreach incentive program for all of our counties to apply for additional outreach funds to reach out to any households in their counties denied for failing to provide the necessary verification to work their application to approval or denial status.  This required a change to our state rules so that applications could be reopened vs. the household having to reapply. </a:t>
            </a:r>
          </a:p>
          <a:p>
            <a:endParaRPr lang="en-US" sz="1200" dirty="0">
              <a:effectLst/>
              <a:latin typeface="Calibri" panose="020F0502020204030204" pitchFamily="34" charset="0"/>
              <a:ea typeface="Calibri" panose="020F0502020204030204" pitchFamily="34" charset="0"/>
            </a:endParaRPr>
          </a:p>
          <a:p>
            <a:r>
              <a:rPr lang="en-US" sz="1200" dirty="0">
                <a:effectLst/>
                <a:latin typeface="Calibri" panose="020F0502020204030204" pitchFamily="34" charset="0"/>
                <a:ea typeface="Calibri" panose="020F0502020204030204" pitchFamily="34" charset="0"/>
              </a:rPr>
              <a:t>Colorado does not require a face to face interview to apply for our program.  Prior to COVID a person could apply in person at a county office, online at our single point of entry application, CO PEAK, or by downloading and completing an application to email into the administering agency.  The year of COVID we had added the ability to apply via telephone through our centralized call center which really helped open up application options for folks without a computer while many counties offices were closed.  That saved us!  Enrollment has gone up steadily over the past 3 years.</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23</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75162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”Jane reported that they reviewed their program documentation requirements and found ways to reduce the amount of information that they were requiring of clients. In addition, Jane has told me that their subgrantees have the ability to access other program records and can make use of some of those to help with client documentation requirements.”</a:t>
            </a:r>
          </a:p>
          <a:p>
            <a:endParaRPr lang="en-US" sz="1200" dirty="0"/>
          </a:p>
          <a:p>
            <a:pPr algn="l"/>
            <a:r>
              <a:rPr lang="en-US" sz="2000" dirty="0">
                <a:solidFill>
                  <a:schemeClr val="tx1"/>
                </a:solidFill>
              </a:rPr>
              <a:t>Automated and Online applications</a:t>
            </a:r>
          </a:p>
          <a:p>
            <a:pPr algn="l"/>
            <a:endParaRPr lang="en-US" sz="2000" dirty="0">
              <a:solidFill>
                <a:schemeClr val="tx1"/>
              </a:solidFill>
            </a:endParaRPr>
          </a:p>
          <a:p>
            <a:pPr algn="l"/>
            <a:r>
              <a:rPr lang="en-US" sz="2000" dirty="0">
                <a:solidFill>
                  <a:schemeClr val="tx1"/>
                </a:solidFill>
              </a:rPr>
              <a:t>“Reinstating applications”: still provide 30 days for customers to complete their application yet if provision of outstanding information occurs after 30 days, allow agencies to “complete” the application without additional burden to the customer</a:t>
            </a:r>
          </a:p>
          <a:p>
            <a:pPr algn="l"/>
            <a:endParaRPr lang="en-US" sz="2000" dirty="0">
              <a:solidFill>
                <a:schemeClr val="tx1"/>
              </a:solidFill>
            </a:endParaRPr>
          </a:p>
          <a:p>
            <a:pPr algn="l"/>
            <a:r>
              <a:rPr lang="en-US" sz="2000" dirty="0">
                <a:solidFill>
                  <a:schemeClr val="tx1"/>
                </a:solidFill>
              </a:rPr>
              <a:t>Expanded third-party system access</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24</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11215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latin typeface="+mj-lt"/>
              </a:rPr>
              <a:t>“In a past NEUAC, Keelie gave a presentation on they used technology to transform the client intake process to ensure that people had firm appointments and didn’t have to stand in line for hours to complete applications.”</a:t>
            </a:r>
          </a:p>
          <a:p>
            <a:pPr marL="342900" marR="0" lvl="0" indent="-342900" algn="l" defTabSz="914400" rtl="0" eaLnBrk="1" fontAlgn="auto" latinLnBrk="0" hangingPunct="1">
              <a:lnSpc>
                <a:spcPct val="100000"/>
              </a:lnSpc>
              <a:spcBef>
                <a:spcPts val="0"/>
              </a:spcBef>
              <a:spcAft>
                <a:spcPts val="0"/>
              </a:spcAft>
              <a:buClr>
                <a:srgbClr val="000000"/>
              </a:buClr>
              <a:buSzPts val="1000"/>
              <a:buFont typeface="Symbol" panose="05050102010706020507" pitchFamily="18" charset="2"/>
              <a:buChar char=""/>
              <a:tabLst>
                <a:tab pos="457200" algn="l"/>
              </a:tabLst>
              <a:defRPr/>
            </a:pPr>
            <a:r>
              <a:rPr lang="en-US" sz="1800" dirty="0">
                <a:solidFill>
                  <a:srgbClr val="201F1E"/>
                </a:solidFill>
                <a:effectLst/>
                <a:latin typeface="Calibri" panose="020F0502020204030204" pitchFamily="34" charset="0"/>
                <a:ea typeface="Times New Roman" panose="02020603050405020304" pitchFamily="18" charset="0"/>
              </a:rPr>
              <a:t>The COVID-19 pandemic has made apparent the need for a universal application within our agency. We are gathering stakeholder information via surveys of clients and partners to figure out how to make this happen while respecting the parameters and requirements of each program app within our agency (CSBG, HWAP, LIHWAP, etc.). The process is long and challenging as we balance the interests, but the aforementioned marketing and outreach efforts are allowing us to survey those we serve to figure out what they NEED, rather than our internal stakeholders determining what the client should want or do. This is essential as we societally transform how we interact with one another throughout this pandemic.</a:t>
            </a:r>
          </a:p>
          <a:p>
            <a:pPr marL="342900" marR="0" lvl="0" indent="-342900">
              <a:spcBef>
                <a:spcPts val="0"/>
              </a:spcBef>
              <a:spcAft>
                <a:spcPts val="0"/>
              </a:spcAft>
              <a:buSzPts val="1000"/>
              <a:buFont typeface="Symbol" panose="05050102010706020507" pitchFamily="18" charset="2"/>
              <a:buChar char=""/>
              <a:tabLst>
                <a:tab pos="457200" algn="l"/>
              </a:tabLst>
            </a:pPr>
            <a:r>
              <a:rPr lang="en-US" sz="1800" dirty="0">
                <a:solidFill>
                  <a:srgbClr val="201F1E"/>
                </a:solidFill>
                <a:effectLst/>
                <a:latin typeface="Calibri" panose="020F0502020204030204" pitchFamily="34" charset="0"/>
                <a:ea typeface="Times New Roman" panose="02020603050405020304" pitchFamily="18" charset="0"/>
              </a:rPr>
              <a:t>Item 3 from Outreach and Marketing goes here - we are working to streamline the Intake process to encourage clients to maintain updated information with our agency to ensure access to all programs - CSBG, LIHEAP, HWAP, LIHWAP, in a more efficient manner. We want to maintain a better "conversation" with our clients to ensure they are keeping their information up to date to prevent debilitating utility defaults. Currently, we are trying to find the right balance between an "Intake Specialist" and "Case Manager." This gap has become one we've desperately needed to fill as we felt the weight of our clients worries during the COVID-19 pandemic. We are working to set clear expectations about what services we can provide, what referrals we can make, and to be honest about the timelines of each of those items. Creating opportunities for transparent conversations with our clients has become a top priority since the COVID-19 pandemic. </a:t>
            </a:r>
            <a:endParaRPr lang="en-US" sz="1800" dirty="0">
              <a:solidFill>
                <a:srgbClr val="201F1E"/>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800" dirty="0">
                <a:solidFill>
                  <a:srgbClr val="201F1E"/>
                </a:solidFill>
                <a:effectLst/>
                <a:latin typeface="Calibri" panose="020F0502020204030204" pitchFamily="34" charset="0"/>
                <a:ea typeface="Times New Roman" panose="02020603050405020304" pitchFamily="18" charset="0"/>
              </a:rPr>
              <a:t>We currently use several options for clients to apply - </a:t>
            </a:r>
            <a:r>
              <a:rPr lang="en-US" sz="1800" dirty="0" err="1">
                <a:solidFill>
                  <a:srgbClr val="201F1E"/>
                </a:solidFill>
                <a:effectLst/>
                <a:latin typeface="Calibri" panose="020F0502020204030204" pitchFamily="34" charset="0"/>
                <a:ea typeface="Times New Roman" panose="02020603050405020304" pitchFamily="18" charset="0"/>
              </a:rPr>
              <a:t>dropbox</a:t>
            </a:r>
            <a:r>
              <a:rPr lang="en-US" sz="1800" dirty="0">
                <a:solidFill>
                  <a:srgbClr val="201F1E"/>
                </a:solidFill>
                <a:effectLst/>
                <a:latin typeface="Calibri" panose="020F0502020204030204" pitchFamily="34" charset="0"/>
                <a:ea typeface="Times New Roman" panose="02020603050405020304" pitchFamily="18" charset="0"/>
              </a:rPr>
              <a:t> (paper applications), online applications, online appointments (scheduled via phone or online scheduler, available 24/7) and outreach to our newly developed LIHEAP Call Center to check on application status or answer application-specific questions. Again, cultivating transparent conversations is our main goal. Accessibility is the second goal the COVID-19 pandemic highlighted. Though we have to ensure our efforts are specifically tailored to the community we are serving (rural, suburban, urban), technological platforms provide us with a way to not only communicate with our clients, but also track their satisfaction. Surveys are provided after each appointment, regardless of program, and available online at our website.</a:t>
            </a:r>
            <a:endParaRPr lang="en-US" sz="1800" dirty="0">
              <a:solidFill>
                <a:srgbClr val="201F1E"/>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800" dirty="0">
                <a:solidFill>
                  <a:srgbClr val="201F1E"/>
                </a:solidFill>
                <a:effectLst/>
                <a:latin typeface="Calibri" panose="020F0502020204030204" pitchFamily="34" charset="0"/>
                <a:ea typeface="Times New Roman" panose="02020603050405020304" pitchFamily="18" charset="0"/>
              </a:rPr>
              <a:t>Stakeholder feedback continues to improve our application process. While we cannot change the rules our State has put in place, we can gather data to provide to the State of Ohio during the comment period on our State Plan, each year. Clients express frustration with certain areas of the rules - especially surrounding citizenship. While we may not be able to do something in that precise moment, we note the comment and provide that feedback each year to the State. What happens in our intake appointments, matters. We are responsible not only for providing the service to the client, but for harnessing their feedback and explaining to the State how the program could be adjusted to meet the needs of our vulnerable customers. </a:t>
            </a:r>
            <a:endParaRPr lang="en-US" sz="1800" dirty="0">
              <a:solidFill>
                <a:srgbClr val="201F1E"/>
              </a:solidFill>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25</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63863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panose="05050102010706020507" pitchFamily="18" charset="2"/>
              <a:buChar char=""/>
            </a:pPr>
            <a:r>
              <a:rPr lang="en-US" sz="1100" dirty="0">
                <a:effectLst/>
                <a:latin typeface="Calibri" panose="020F0502020204030204" pitchFamily="34" charset="0"/>
                <a:ea typeface="Times New Roman" panose="02020603050405020304" pitchFamily="18" charset="0"/>
              </a:rPr>
              <a:t>Conducted survey with program participants</a:t>
            </a:r>
            <a:endParaRPr lang="en-US" sz="11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100" dirty="0">
                <a:effectLst/>
                <a:latin typeface="Calibri" panose="020F0502020204030204" pitchFamily="34" charset="0"/>
                <a:ea typeface="Times New Roman" panose="02020603050405020304" pitchFamily="18" charset="0"/>
              </a:rPr>
              <a:t>Findings</a:t>
            </a:r>
            <a:endParaRPr lang="en-US" sz="110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Times New Roman" panose="02020603050405020304" pitchFamily="18" charset="0"/>
              </a:rPr>
              <a:t>Before applying, targeted population groups were more “anxious” about being treated with respect</a:t>
            </a:r>
            <a:endParaRPr lang="en-US" sz="110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Times New Roman" panose="02020603050405020304" pitchFamily="18" charset="0"/>
              </a:rPr>
              <a:t>But targeted populations reported higher satisfaction rates with intake even than other types of households</a:t>
            </a:r>
            <a:endParaRPr lang="en-US" sz="11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26</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453119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panose="05050102010706020507" pitchFamily="18" charset="2"/>
              <a:buChar char=""/>
            </a:pPr>
            <a:r>
              <a:rPr lang="en-US" sz="1800" dirty="0">
                <a:solidFill>
                  <a:srgbClr val="1F497D"/>
                </a:solidFill>
                <a:effectLst/>
                <a:highlight>
                  <a:srgbClr val="FFFF00"/>
                </a:highlight>
                <a:latin typeface="Calibri" panose="020F0502020204030204" pitchFamily="34" charset="0"/>
                <a:ea typeface="Times New Roman" panose="02020603050405020304" pitchFamily="18" charset="0"/>
              </a:rPr>
              <a:t>Online applications CAA level</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solidFill>
                  <a:srgbClr val="1F497D"/>
                </a:solidFill>
                <a:effectLst/>
                <a:highlight>
                  <a:srgbClr val="FFFF00"/>
                </a:highlight>
                <a:latin typeface="Calibri" panose="020F0502020204030204" pitchFamily="34" charset="0"/>
                <a:ea typeface="Times New Roman" panose="02020603050405020304" pitchFamily="18" charset="0"/>
              </a:rPr>
              <a:t>Remote application process, mail, virtual appointments, and isolation rooms with computers at agency to minimize exposure</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solidFill>
                  <a:srgbClr val="1F497D"/>
                </a:solidFill>
                <a:effectLst/>
                <a:highlight>
                  <a:srgbClr val="FFFF00"/>
                </a:highlight>
                <a:latin typeface="Calibri" panose="020F0502020204030204" pitchFamily="34" charset="0"/>
                <a:ea typeface="Times New Roman" panose="02020603050405020304" pitchFamily="18" charset="0"/>
              </a:rPr>
              <a:t>Two year certifications for those on fixed incomes</a:t>
            </a: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27</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495257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000" i="1" dirty="0"/>
              <a:t>“…</a:t>
            </a:r>
            <a:r>
              <a:rPr lang="en-US" sz="1200" i="1" dirty="0">
                <a:latin typeface="Calibri" panose="020F0502020204030204" pitchFamily="34" charset="0"/>
                <a:ea typeface="Calibri" panose="020F0502020204030204" pitchFamily="34" charset="0"/>
              </a:rPr>
              <a:t>will emphasize that the assurances ask states to coordinate with other program services. In addition, Assurance 16 allows grantees to use up to 5% of funds to help people access those kinds of services, the statute allows grantees to allocate up to 15% (25% with a waiver)  to coordinate with WAP and other energy efficiency programs, and the leveraging incentive program allows grantees to fund program leveraging activities…</a:t>
            </a:r>
            <a:r>
              <a:rPr lang="en-US" sz="1200" b="1" i="1" dirty="0">
                <a:latin typeface="Calibri" panose="020F0502020204030204" pitchFamily="34" charset="0"/>
                <a:ea typeface="Calibri" panose="020F0502020204030204" pitchFamily="34" charset="0"/>
              </a:rPr>
              <a:t>emphasize that this is the area in which there is the greatest amount of diversity in grantee program offerings. “</a:t>
            </a:r>
            <a:endParaRPr lang="en-US" sz="1000" b="1" i="1"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28</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915994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effectLst/>
                <a:latin typeface="Calibri" panose="020F0502020204030204" pitchFamily="34" charset="0"/>
                <a:ea typeface="Times New Roman" panose="02020603050405020304" pitchFamily="18" charset="0"/>
              </a:rPr>
              <a:t>“…one of the local intake agencies coordinates with the local Tribal grantee to ensure that clients who get their LIHEAP benefit from the tribe also get an electric utility ratepayer benefit from the electric IOU.”</a:t>
            </a:r>
            <a:endParaRPr lang="en-US" sz="12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Agencies deliver LIHEAP and OEAP (ratepayer program)</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One agency has a partnership with the local tribe some that tribal members receive OEAP services</a:t>
            </a:r>
          </a:p>
          <a:p>
            <a:pPr marL="800100" marR="0" lvl="1" indent="-342900" algn="l" defTabSz="914400" rtl="0" eaLnBrk="1" fontAlgn="auto" latinLnBrk="0" hangingPunct="1">
              <a:lnSpc>
                <a:spcPct val="100000"/>
              </a:lnSpc>
              <a:spcBef>
                <a:spcPts val="0"/>
              </a:spcBef>
              <a:spcAft>
                <a:spcPts val="0"/>
              </a:spcAft>
              <a:buClr>
                <a:srgbClr val="000000"/>
              </a:buClr>
              <a:buSzPts val="1400"/>
              <a:buFont typeface="Symbol" panose="05050102010706020507" pitchFamily="18" charset="2"/>
              <a:buChar char=""/>
              <a:tabLst/>
              <a:defRPr/>
            </a:pPr>
            <a:r>
              <a:rPr lang="en-US" sz="1800" dirty="0">
                <a:effectLst/>
                <a:latin typeface="Calibri" panose="020F0502020204030204" pitchFamily="34" charset="0"/>
                <a:ea typeface="Calibri" panose="020F0502020204030204" pitchFamily="34" charset="0"/>
              </a:rPr>
              <a:t>This is misleading. The agency doesn’t have anything additional, they just happen to have a tribe in their area that’s somewhat receptive to sending their members to the local CAP agency to obtain assistance when they have run out or cannot accommodate the members need. Its not that this same option doesn’t exist in other areas with tribal lands, its simply a matter of which tribe is accepting of the partnership…no tribes receive OEAP assistance directly, it all goes through CAPS. </a:t>
            </a:r>
          </a:p>
          <a:p>
            <a:pPr marL="800100" marR="0" lvl="1" indent="-342900">
              <a:spcBef>
                <a:spcPts val="0"/>
              </a:spcBef>
              <a:spcAft>
                <a:spcPts val="0"/>
              </a:spcAft>
              <a:buFont typeface="Symbol" panose="05050102010706020507" pitchFamily="18" charset="2"/>
              <a:buChar char=""/>
            </a:pP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29</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251608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”…qualifying for a LIHEAP grant also qualifies the client for a benefit from the client’s electric IOU and … in some cases … their municipal electric company.” </a:t>
            </a:r>
          </a:p>
          <a:p>
            <a:endParaRPr lang="en-US" sz="1100" dirty="0"/>
          </a:p>
          <a:p>
            <a:pPr algn="l"/>
            <a:r>
              <a:rPr lang="en-US" sz="1200" dirty="0">
                <a:solidFill>
                  <a:schemeClr val="tx1"/>
                </a:solidFill>
              </a:rPr>
              <a:t>Public Benefits (rate payer program) expands the program/vendor coordination and leveraging</a:t>
            </a:r>
          </a:p>
          <a:p>
            <a:pPr algn="l"/>
            <a:endParaRPr lang="en-US" sz="1200" dirty="0">
              <a:solidFill>
                <a:schemeClr val="tx1"/>
              </a:solidFill>
            </a:endParaRPr>
          </a:p>
          <a:p>
            <a:pPr algn="l"/>
            <a:r>
              <a:rPr lang="en-US" sz="1200" dirty="0">
                <a:solidFill>
                  <a:schemeClr val="tx1"/>
                </a:solidFill>
              </a:rPr>
              <a:t>Web Service programmed in the centralized database/system that requires live interface with IOU systems for account information</a:t>
            </a:r>
          </a:p>
          <a:p>
            <a:pPr algn="l"/>
            <a:endParaRPr lang="en-US" sz="1200" dirty="0">
              <a:solidFill>
                <a:schemeClr val="tx1"/>
              </a:solidFill>
            </a:endParaRPr>
          </a:p>
          <a:p>
            <a:pPr algn="l"/>
            <a:r>
              <a:rPr lang="en-US" sz="1200" dirty="0">
                <a:solidFill>
                  <a:schemeClr val="tx1"/>
                </a:solidFill>
              </a:rPr>
              <a:t>System generated/Automated weatherization and Economic Support program referrals</a:t>
            </a:r>
          </a:p>
          <a:p>
            <a:pPr algn="l"/>
            <a:endParaRPr lang="en-US" sz="1200" dirty="0">
              <a:solidFill>
                <a:schemeClr val="tx1"/>
              </a:solidFill>
            </a:endParaRPr>
          </a:p>
          <a:p>
            <a:pPr algn="l"/>
            <a:r>
              <a:rPr lang="en-US" sz="1200" dirty="0">
                <a:solidFill>
                  <a:schemeClr val="tx1"/>
                </a:solidFill>
              </a:rPr>
              <a:t>Strong working relationships with local aging departments, Aging and Disability Resource Centers, Heat for Heroes and other Veteran support programs</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30</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969998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j-lt"/>
              </a:rPr>
              <a:t>“In some states, the intake agencies also have CSBG funding. When a household comes into apply for LIHEAP, they furnish more comprehensive information on their needs and are qualified for all of the services that are available.”</a:t>
            </a:r>
          </a:p>
          <a:p>
            <a:r>
              <a:rPr lang="en-US" sz="1200" dirty="0">
                <a:latin typeface="+mj-lt"/>
              </a:rPr>
              <a:t>“In some states (IA and MN) the LIHEAP performance data (energy expenditures and burden) is used to prioritize households for participating in the energy efficiency programs.”</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31</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548298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t>Energy Outreach Colorado (EOC)is a non-profit organization that offers energy assistance to low income households.  During our application period both the LIHEAP program and  EOC's bill payment assistance program refer households to each others agency to ensure when LIHEAP cannot help that the household is aware of their other avenue of possible assistance, we refer folks to EOC during the time when our application period is closed, and refer households to EOC when the household is facing disconnect with a supportive fuel that our agency cannot assist with.  During the LIHEAP program application period if households apply through EOC they insure that their applicants have already applied to our program to ensure their limited funding can be used for folks that do not qualify for LIHEAP.   LIHEAP and EOC contract with the same centralized call center and share expenses to ensure applicants can be referred to the correct program for assistance.</a:t>
            </a:r>
            <a:endParaRPr lang="en-US" sz="1600" dirty="0">
              <a:latin typeface="+mj-lt"/>
            </a:endParaRP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32</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43017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5932782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Email, email, email. We coordinate heavily with services, internally and externally, to ensure client needs are met. It sounds crazy, but coordination of services in "COVID times" has truly come down to how organized we can be in our communication. For us, it was ensuring we had a naming convention in the subject line of each of our emails. So many priorities and clients were flying around, we needed to be able to search our secure server for communications as to client situations easily. We're working to implement this network-wide (internal and external stakeholders) and have already seen the benefits of "organizing the chaos." </a:t>
            </a:r>
          </a:p>
          <a:p>
            <a:r>
              <a:rPr lang="en-US" dirty="0"/>
              <a:t>•	Newsletters - Internal and External. Though we don't often have the time, we've decided it's essential to carve it out to utilize internal and external newsletters to communicate with our staff and partners as to the ever-changing programs and program requirements within our agency. It's a tough job to make time for, with so many priorities floating around, but we have to carve out the time to communicate, on a mass scale, the changes happening to create the aforementioned program transparency and accessibility. These efforts allow us to coordinate client services more efficiently throughout our network. </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33</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604746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panose="05050102010706020507" pitchFamily="18" charset="2"/>
              <a:buChar char=""/>
            </a:pPr>
            <a:r>
              <a:rPr lang="en-US" sz="1800" dirty="0">
                <a:solidFill>
                  <a:srgbClr val="1F497D"/>
                </a:solidFill>
                <a:effectLst/>
                <a:highlight>
                  <a:srgbClr val="FFFF00"/>
                </a:highlight>
                <a:latin typeface="Calibri" panose="020F0502020204030204" pitchFamily="34" charset="0"/>
                <a:ea typeface="Times New Roman" panose="02020603050405020304" pitchFamily="18" charset="0"/>
              </a:rPr>
              <a:t>One application for LIHEAP, Water Assistance, and Weatherization</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solidFill>
                  <a:srgbClr val="1F497D"/>
                </a:solidFill>
                <a:effectLst/>
                <a:highlight>
                  <a:srgbClr val="FFFF00"/>
                </a:highlight>
                <a:latin typeface="Calibri" panose="020F0502020204030204" pitchFamily="34" charset="0"/>
                <a:ea typeface="Times New Roman" panose="02020603050405020304" pitchFamily="18" charset="0"/>
              </a:rPr>
              <a:t>Coordination with Department of Health Office of Drinking Water to promote LIHWAP </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solidFill>
                  <a:srgbClr val="1F497D"/>
                </a:solidFill>
                <a:effectLst/>
                <a:highlight>
                  <a:srgbClr val="FFFF00"/>
                </a:highlight>
                <a:latin typeface="Calibri" panose="020F0502020204030204" pitchFamily="34" charset="0"/>
                <a:ea typeface="Times New Roman" panose="02020603050405020304" pitchFamily="18" charset="0"/>
              </a:rPr>
              <a:t>Coordination with Department of Aging and Department of Disabilities to promote cooling options </a:t>
            </a: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34</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504500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dirty="0"/>
          </a:p>
        </p:txBody>
      </p:sp>
      <p:sp>
        <p:nvSpPr>
          <p:cNvPr id="111" name="Google Shape;111;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37</a:t>
            </a:fld>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861418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4465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450664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302929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655311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39477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685800" y="1597819"/>
            <a:ext cx="7772400" cy="1102519"/>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7" name="Google Shape;17;p2"/>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r>
              <a:rPr lang="en-US"/>
              <a:t>Click to edit Master subtitle style</a:t>
            </a:r>
            <a:endParaRPr/>
          </a:p>
        </p:txBody>
      </p:sp>
      <p:sp>
        <p:nvSpPr>
          <p:cNvPr id="18" name="Google Shape;18;p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19" name="Google Shape;19;p2"/>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20" name="Google Shape;20;p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2655960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4478274"/>
            <a:ext cx="9144000" cy="66522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Tw Cen MT"/>
              <a:ea typeface="+mn-ea"/>
              <a:cs typeface="+mn-cs"/>
            </a:endParaRPr>
          </a:p>
        </p:txBody>
      </p:sp>
      <p:sp>
        <p:nvSpPr>
          <p:cNvPr id="10" name="Rectangle 9"/>
          <p:cNvSpPr/>
          <p:nvPr/>
        </p:nvSpPr>
        <p:spPr>
          <a:xfrm>
            <a:off x="-9144" y="4539996"/>
            <a:ext cx="2249424" cy="53492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Tw Cen MT"/>
              <a:ea typeface="+mn-ea"/>
              <a:cs typeface="+mn-cs"/>
            </a:endParaRPr>
          </a:p>
        </p:txBody>
      </p:sp>
      <p:sp>
        <p:nvSpPr>
          <p:cNvPr id="11" name="Rectangle 10"/>
          <p:cNvSpPr/>
          <p:nvPr/>
        </p:nvSpPr>
        <p:spPr>
          <a:xfrm>
            <a:off x="2359152" y="4533138"/>
            <a:ext cx="6784848" cy="534924"/>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Tw Cen MT"/>
              <a:ea typeface="+mn-ea"/>
              <a:cs typeface="+mn-cs"/>
            </a:endParaRPr>
          </a:p>
        </p:txBody>
      </p:sp>
      <p:sp>
        <p:nvSpPr>
          <p:cNvPr id="8" name="Title 7"/>
          <p:cNvSpPr>
            <a:spLocks noGrp="1"/>
          </p:cNvSpPr>
          <p:nvPr>
            <p:ph type="ctrTitle"/>
          </p:nvPr>
        </p:nvSpPr>
        <p:spPr>
          <a:xfrm>
            <a:off x="2362200" y="3028950"/>
            <a:ext cx="6477000" cy="13716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4537528"/>
            <a:ext cx="6705600" cy="514350"/>
          </a:xfrm>
        </p:spPr>
        <p:txBody>
          <a:bodyPr anchor="ctr">
            <a:normAutofit/>
          </a:bodyPr>
          <a:lstStyle>
            <a:lvl1pPr marL="0" indent="0" algn="l">
              <a:buNone/>
              <a:defRPr sz="1950">
                <a:solidFill>
                  <a:srgbClr val="FFFFFF"/>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4551524"/>
            <a:ext cx="2057400" cy="514350"/>
          </a:xfrm>
        </p:spPr>
        <p:txBody>
          <a:bodyPr>
            <a:noAutofit/>
          </a:bodyPr>
          <a:lstStyle>
            <a:lvl1pPr algn="ctr">
              <a:defRPr sz="1500">
                <a:solidFill>
                  <a:srgbClr val="FFFFFF"/>
                </a:solidFill>
              </a:defRPr>
            </a:lvl1pPr>
          </a:lstStyle>
          <a:p>
            <a:pPr defTabSz="685800">
              <a:buClrTx/>
              <a:defRPr/>
            </a:pPr>
            <a:fld id="{BA21F263-3D89-45E3-819A-8B557F9D3D6B}" type="datetime1">
              <a:rPr lang="en-US" kern="1200" smtClean="0">
                <a:latin typeface="Tw Cen MT"/>
                <a:ea typeface="+mn-ea"/>
                <a:cs typeface="+mn-cs"/>
              </a:rPr>
              <a:pPr defTabSz="685800">
                <a:buClrTx/>
                <a:defRPr/>
              </a:pPr>
              <a:t>6/27/2022</a:t>
            </a:fld>
            <a:endParaRPr lang="en-US" kern="1200" dirty="0">
              <a:latin typeface="Tw Cen MT"/>
              <a:ea typeface="+mn-ea"/>
              <a:cs typeface="+mn-cs"/>
            </a:endParaRPr>
          </a:p>
        </p:txBody>
      </p:sp>
      <p:sp>
        <p:nvSpPr>
          <p:cNvPr id="17" name="Footer Placeholder 16"/>
          <p:cNvSpPr>
            <a:spLocks noGrp="1"/>
          </p:cNvSpPr>
          <p:nvPr>
            <p:ph type="ftr" sz="quarter" idx="11"/>
          </p:nvPr>
        </p:nvSpPr>
        <p:spPr>
          <a:xfrm>
            <a:off x="2085393" y="177404"/>
            <a:ext cx="5867400" cy="273844"/>
          </a:xfrm>
        </p:spPr>
        <p:txBody>
          <a:bodyPr/>
          <a:lstStyle>
            <a:lvl1pPr algn="r">
              <a:defRPr>
                <a:solidFill>
                  <a:schemeClr val="tx2"/>
                </a:solidFill>
              </a:defRPr>
            </a:lvl1pPr>
          </a:lstStyle>
          <a:p>
            <a:pPr defTabSz="685800">
              <a:buClrTx/>
              <a:defRPr/>
            </a:pPr>
            <a:endParaRPr lang="en-US" kern="1200" dirty="0">
              <a:solidFill>
                <a:srgbClr val="EBDDC3"/>
              </a:solidFill>
              <a:latin typeface="Tw Cen MT"/>
              <a:ea typeface="+mn-ea"/>
              <a:cs typeface="+mn-cs"/>
            </a:endParaRPr>
          </a:p>
        </p:txBody>
      </p:sp>
      <p:sp>
        <p:nvSpPr>
          <p:cNvPr id="29" name="Slide Number Placeholder 28"/>
          <p:cNvSpPr>
            <a:spLocks noGrp="1"/>
          </p:cNvSpPr>
          <p:nvPr>
            <p:ph type="sldNum" sz="quarter" idx="12"/>
          </p:nvPr>
        </p:nvSpPr>
        <p:spPr>
          <a:xfrm>
            <a:off x="8001000" y="171450"/>
            <a:ext cx="838200" cy="285750"/>
          </a:xfrm>
        </p:spPr>
        <p:txBody>
          <a:bodyPr/>
          <a:lstStyle>
            <a:lvl1pPr>
              <a:defRPr>
                <a:solidFill>
                  <a:schemeClr val="tx2"/>
                </a:solidFill>
              </a:defRPr>
            </a:lvl1pPr>
          </a:lstStyle>
          <a:p>
            <a:pPr defTabSz="685800">
              <a:buClrTx/>
              <a:defRPr/>
            </a:pPr>
            <a:fld id="{EFE5B013-A80A-40D2-8FAE-6E44A516CF2D}" type="slidenum">
              <a:rPr lang="en-US" kern="1200" smtClean="0">
                <a:solidFill>
                  <a:srgbClr val="EBDDC3"/>
                </a:solidFill>
                <a:ea typeface="+mn-ea"/>
                <a:cs typeface="+mn-cs"/>
              </a:rPr>
              <a:pPr defTabSz="685800">
                <a:buClrTx/>
                <a:defRPr/>
              </a:pPr>
              <a:t>‹#›</a:t>
            </a:fld>
            <a:endParaRPr lang="en-US" kern="1200" dirty="0">
              <a:solidFill>
                <a:srgbClr val="EBDDC3"/>
              </a:solidFill>
              <a:ea typeface="+mn-ea"/>
              <a:cs typeface="+mn-cs"/>
            </a:endParaRPr>
          </a:p>
        </p:txBody>
      </p:sp>
    </p:spTree>
    <p:extLst>
      <p:ext uri="{BB962C8B-B14F-4D97-AF65-F5344CB8AC3E}">
        <p14:creationId xmlns:p14="http://schemas.microsoft.com/office/powerpoint/2010/main" val="3304826254"/>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171450"/>
            <a:ext cx="8153400" cy="74295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pPr defTabSz="685800">
              <a:buClrTx/>
              <a:defRPr/>
            </a:pPr>
            <a:fld id="{79A20B0D-C8A7-48BC-88D0-D774B8372AE6}" type="datetime1">
              <a:rPr lang="en-US" kern="1200" smtClean="0">
                <a:solidFill>
                  <a:srgbClr val="775F55"/>
                </a:solidFill>
                <a:latin typeface="Tw Cen MT"/>
                <a:ea typeface="+mn-ea"/>
                <a:cs typeface="+mn-cs"/>
              </a:rPr>
              <a:pPr defTabSz="685800">
                <a:buClrTx/>
                <a:defRPr/>
              </a:pPr>
              <a:t>6/27/2022</a:t>
            </a:fld>
            <a:endParaRPr lang="en-US" kern="1200" dirty="0">
              <a:solidFill>
                <a:srgbClr val="775F55"/>
              </a:solidFill>
              <a:latin typeface="Tw Cen MT"/>
              <a:ea typeface="+mn-ea"/>
              <a:cs typeface="+mn-cs"/>
            </a:endParaRPr>
          </a:p>
        </p:txBody>
      </p:sp>
      <p:sp>
        <p:nvSpPr>
          <p:cNvPr id="5" name="Footer Placeholder 4"/>
          <p:cNvSpPr>
            <a:spLocks noGrp="1"/>
          </p:cNvSpPr>
          <p:nvPr>
            <p:ph type="ftr" sz="quarter" idx="11"/>
          </p:nvPr>
        </p:nvSpPr>
        <p:spPr/>
        <p:txBody>
          <a:bodyPr/>
          <a:lstStyle/>
          <a:p>
            <a:pPr defTabSz="685800">
              <a:buClrTx/>
              <a:defRPr/>
            </a:pPr>
            <a:endParaRPr lang="en-US" kern="1200" dirty="0">
              <a:solidFill>
                <a:srgbClr val="775F55"/>
              </a:solidFill>
              <a:latin typeface="Tw Cen MT"/>
              <a:ea typeface="+mn-ea"/>
              <a:cs typeface="+mn-cs"/>
            </a:endParaRPr>
          </a:p>
        </p:txBody>
      </p:sp>
      <p:sp>
        <p:nvSpPr>
          <p:cNvPr id="6" name="Slide Number Placeholder 5"/>
          <p:cNvSpPr>
            <a:spLocks noGrp="1"/>
          </p:cNvSpPr>
          <p:nvPr>
            <p:ph type="sldNum" sz="quarter" idx="12"/>
          </p:nvPr>
        </p:nvSpPr>
        <p:spPr/>
        <p:txBody>
          <a:bodyPr/>
          <a:lstStyle>
            <a:lvl1pPr>
              <a:defRPr sz="1500">
                <a:solidFill>
                  <a:srgbClr val="FFFFFF"/>
                </a:solidFill>
                <a:latin typeface="Calibri" pitchFamily="34" charset="0"/>
              </a:defRPr>
            </a:lvl1pPr>
          </a:lstStyle>
          <a:p>
            <a:pPr defTabSz="685800">
              <a:buClrTx/>
              <a:defRPr/>
            </a:pPr>
            <a:fld id="{EFE5B013-A80A-40D2-8FAE-6E44A516CF2D}" type="slidenum">
              <a:rPr lang="en-US" kern="1200" smtClean="0">
                <a:ea typeface="+mn-ea"/>
                <a:cs typeface="+mn-cs"/>
              </a:rPr>
              <a:pPr defTabSz="685800">
                <a:buClrTx/>
                <a:defRPr/>
              </a:pPr>
              <a:t>‹#›</a:t>
            </a:fld>
            <a:endParaRPr lang="en-US" kern="1200" dirty="0">
              <a:ea typeface="+mn-ea"/>
              <a:cs typeface="+mn-cs"/>
            </a:endParaRPr>
          </a:p>
        </p:txBody>
      </p:sp>
      <p:sp>
        <p:nvSpPr>
          <p:cNvPr id="8" name="Content Placeholder 7"/>
          <p:cNvSpPr>
            <a:spLocks noGrp="1"/>
          </p:cNvSpPr>
          <p:nvPr>
            <p:ph sz="quarter" idx="1"/>
          </p:nvPr>
        </p:nvSpPr>
        <p:spPr>
          <a:xfrm>
            <a:off x="612648" y="1200150"/>
            <a:ext cx="8153400" cy="337185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extLst>
      <p:ext uri="{BB962C8B-B14F-4D97-AF65-F5344CB8AC3E}">
        <p14:creationId xmlns:p14="http://schemas.microsoft.com/office/powerpoint/2010/main" val="9733199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1" y="2057400"/>
            <a:ext cx="7123113" cy="1254919"/>
          </a:xfrm>
        </p:spPr>
        <p:txBody>
          <a:bodyPr anchor="t"/>
          <a:lstStyle>
            <a:lvl1pPr marL="0" indent="0">
              <a:buNone/>
              <a:defRPr sz="2100">
                <a:solidFill>
                  <a:schemeClr val="tx2"/>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143000"/>
            <a:ext cx="9144000" cy="85725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Tw Cen MT"/>
              <a:ea typeface="+mn-ea"/>
              <a:cs typeface="+mn-cs"/>
            </a:endParaRPr>
          </a:p>
        </p:txBody>
      </p:sp>
      <p:sp>
        <p:nvSpPr>
          <p:cNvPr id="8" name="Rectangle 7"/>
          <p:cNvSpPr/>
          <p:nvPr/>
        </p:nvSpPr>
        <p:spPr>
          <a:xfrm>
            <a:off x="0" y="1200150"/>
            <a:ext cx="1295400" cy="74295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Tw Cen MT"/>
              <a:ea typeface="+mn-ea"/>
              <a:cs typeface="+mn-cs"/>
            </a:endParaRPr>
          </a:p>
        </p:txBody>
      </p:sp>
      <p:sp>
        <p:nvSpPr>
          <p:cNvPr id="9" name="Rectangle 8"/>
          <p:cNvSpPr/>
          <p:nvPr/>
        </p:nvSpPr>
        <p:spPr>
          <a:xfrm>
            <a:off x="1371600" y="1200150"/>
            <a:ext cx="7772400" cy="7429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Tw Cen MT"/>
              <a:ea typeface="+mn-ea"/>
              <a:cs typeface="+mn-cs"/>
            </a:endParaRPr>
          </a:p>
        </p:txBody>
      </p:sp>
      <p:sp>
        <p:nvSpPr>
          <p:cNvPr id="2" name="Title 1"/>
          <p:cNvSpPr>
            <a:spLocks noGrp="1"/>
          </p:cNvSpPr>
          <p:nvPr>
            <p:ph type="title"/>
          </p:nvPr>
        </p:nvSpPr>
        <p:spPr>
          <a:xfrm>
            <a:off x="1371600" y="1200150"/>
            <a:ext cx="7620000" cy="742950"/>
          </a:xfrm>
        </p:spPr>
        <p:txBody>
          <a:bodyPr/>
          <a:lstStyle>
            <a:lvl1pPr algn="l">
              <a:buNone/>
              <a:defRPr sz="33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pPr defTabSz="685800">
              <a:buClrTx/>
              <a:defRPr/>
            </a:pPr>
            <a:fld id="{8458BFA8-150E-455E-BE50-7F4CFFF844EB}" type="datetime1">
              <a:rPr lang="en-US" kern="1200" smtClean="0">
                <a:solidFill>
                  <a:srgbClr val="775F55"/>
                </a:solidFill>
                <a:latin typeface="Tw Cen MT"/>
                <a:ea typeface="+mn-ea"/>
                <a:cs typeface="+mn-cs"/>
              </a:rPr>
              <a:pPr defTabSz="685800">
                <a:buClrTx/>
                <a:defRPr/>
              </a:pPr>
              <a:t>6/27/2022</a:t>
            </a:fld>
            <a:endParaRPr lang="en-US" kern="1200" dirty="0">
              <a:solidFill>
                <a:srgbClr val="775F55"/>
              </a:solidFill>
              <a:latin typeface="Tw Cen MT"/>
              <a:ea typeface="+mn-ea"/>
              <a:cs typeface="+mn-cs"/>
            </a:endParaRPr>
          </a:p>
        </p:txBody>
      </p:sp>
      <p:sp>
        <p:nvSpPr>
          <p:cNvPr id="13" name="Slide Number Placeholder 12"/>
          <p:cNvSpPr>
            <a:spLocks noGrp="1"/>
          </p:cNvSpPr>
          <p:nvPr>
            <p:ph type="sldNum" sz="quarter" idx="11"/>
          </p:nvPr>
        </p:nvSpPr>
        <p:spPr>
          <a:xfrm>
            <a:off x="0" y="1314450"/>
            <a:ext cx="1295400" cy="526257"/>
          </a:xfrm>
        </p:spPr>
        <p:txBody>
          <a:bodyPr>
            <a:noAutofit/>
          </a:bodyPr>
          <a:lstStyle>
            <a:lvl1pPr>
              <a:defRPr sz="1800">
                <a:solidFill>
                  <a:srgbClr val="FFFFFF"/>
                </a:solidFill>
              </a:defRPr>
            </a:lvl1pPr>
          </a:lstStyle>
          <a:p>
            <a:pPr defTabSz="685800">
              <a:buClrTx/>
              <a:defRPr/>
            </a:pPr>
            <a:fld id="{EFE5B013-A80A-40D2-8FAE-6E44A516CF2D}" type="slidenum">
              <a:rPr lang="en-US" kern="1200" smtClean="0">
                <a:ea typeface="+mn-ea"/>
                <a:cs typeface="+mn-cs"/>
              </a:rPr>
              <a:pPr defTabSz="685800">
                <a:buClrTx/>
                <a:defRPr/>
              </a:pPr>
              <a:t>‹#›</a:t>
            </a:fld>
            <a:endParaRPr lang="en-US" kern="1200" dirty="0">
              <a:ea typeface="+mn-ea"/>
              <a:cs typeface="+mn-cs"/>
            </a:endParaRPr>
          </a:p>
        </p:txBody>
      </p:sp>
      <p:sp>
        <p:nvSpPr>
          <p:cNvPr id="14" name="Footer Placeholder 13"/>
          <p:cNvSpPr>
            <a:spLocks noGrp="1"/>
          </p:cNvSpPr>
          <p:nvPr>
            <p:ph type="ftr" sz="quarter" idx="12"/>
          </p:nvPr>
        </p:nvSpPr>
        <p:spPr/>
        <p:txBody>
          <a:bodyPr/>
          <a:lstStyle/>
          <a:p>
            <a:pPr defTabSz="685800">
              <a:buClrTx/>
              <a:defRPr/>
            </a:pPr>
            <a:endParaRPr lang="en-US" kern="1200" dirty="0">
              <a:solidFill>
                <a:srgbClr val="775F55"/>
              </a:solidFill>
              <a:latin typeface="Tw Cen MT"/>
              <a:ea typeface="+mn-ea"/>
              <a:cs typeface="+mn-cs"/>
            </a:endParaRPr>
          </a:p>
        </p:txBody>
      </p:sp>
    </p:spTree>
    <p:extLst>
      <p:ext uri="{BB962C8B-B14F-4D97-AF65-F5344CB8AC3E}">
        <p14:creationId xmlns:p14="http://schemas.microsoft.com/office/powerpoint/2010/main" val="3182099111"/>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192175"/>
            <a:ext cx="3886200" cy="3429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192175"/>
            <a:ext cx="3886200" cy="3429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pPr defTabSz="685800">
              <a:buClrTx/>
              <a:defRPr/>
            </a:pPr>
            <a:fld id="{F3D19AF4-25F4-4110-B65A-FDEE47C177F4}" type="datetime1">
              <a:rPr lang="en-US" kern="1200" smtClean="0">
                <a:solidFill>
                  <a:srgbClr val="775F55"/>
                </a:solidFill>
                <a:latin typeface="Tw Cen MT"/>
                <a:ea typeface="+mn-ea"/>
                <a:cs typeface="+mn-cs"/>
              </a:rPr>
              <a:pPr defTabSz="685800">
                <a:buClrTx/>
                <a:defRPr/>
              </a:pPr>
              <a:t>6/27/2022</a:t>
            </a:fld>
            <a:endParaRPr lang="en-US" kern="1200" dirty="0">
              <a:solidFill>
                <a:srgbClr val="775F55"/>
              </a:solidFill>
              <a:latin typeface="Tw Cen MT"/>
              <a:ea typeface="+mn-ea"/>
              <a:cs typeface="+mn-cs"/>
            </a:endParaRPr>
          </a:p>
        </p:txBody>
      </p:sp>
      <p:sp>
        <p:nvSpPr>
          <p:cNvPr id="10" name="Slide Number Placeholder 9"/>
          <p:cNvSpPr>
            <a:spLocks noGrp="1"/>
          </p:cNvSpPr>
          <p:nvPr>
            <p:ph type="sldNum" sz="quarter" idx="16"/>
          </p:nvPr>
        </p:nvSpPr>
        <p:spPr/>
        <p:txBody>
          <a:bodyPr rtlCol="0"/>
          <a:lstStyle/>
          <a:p>
            <a:pPr defTabSz="685800">
              <a:buClrTx/>
              <a:defRPr/>
            </a:pPr>
            <a:fld id="{EFE5B013-A80A-40D2-8FAE-6E44A516CF2D}" type="slidenum">
              <a:rPr lang="en-US" kern="1200" smtClean="0">
                <a:ea typeface="+mn-ea"/>
                <a:cs typeface="+mn-cs"/>
              </a:rPr>
              <a:pPr defTabSz="685800">
                <a:buClrTx/>
                <a:defRPr/>
              </a:pPr>
              <a:t>‹#›</a:t>
            </a:fld>
            <a:endParaRPr lang="en-US" kern="1200" dirty="0">
              <a:ea typeface="+mn-ea"/>
              <a:cs typeface="+mn-cs"/>
            </a:endParaRPr>
          </a:p>
        </p:txBody>
      </p:sp>
      <p:sp>
        <p:nvSpPr>
          <p:cNvPr id="12" name="Footer Placeholder 11"/>
          <p:cNvSpPr>
            <a:spLocks noGrp="1"/>
          </p:cNvSpPr>
          <p:nvPr>
            <p:ph type="ftr" sz="quarter" idx="17"/>
          </p:nvPr>
        </p:nvSpPr>
        <p:spPr/>
        <p:txBody>
          <a:bodyPr rtlCol="0"/>
          <a:lstStyle/>
          <a:p>
            <a:pPr defTabSz="685800">
              <a:buClrTx/>
              <a:defRPr/>
            </a:pPr>
            <a:endParaRPr lang="en-US" kern="1200" dirty="0">
              <a:solidFill>
                <a:srgbClr val="775F55"/>
              </a:solidFill>
              <a:latin typeface="Tw Cen MT"/>
              <a:ea typeface="+mn-ea"/>
              <a:cs typeface="+mn-cs"/>
            </a:endParaRPr>
          </a:p>
        </p:txBody>
      </p:sp>
    </p:spTree>
    <p:extLst>
      <p:ext uri="{BB962C8B-B14F-4D97-AF65-F5344CB8AC3E}">
        <p14:creationId xmlns:p14="http://schemas.microsoft.com/office/powerpoint/2010/main" val="26386038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04787"/>
            <a:ext cx="8153400" cy="652463"/>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1828800"/>
            <a:ext cx="3886200" cy="268605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1828800"/>
            <a:ext cx="3886200" cy="268605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pPr defTabSz="685800">
              <a:buClrTx/>
              <a:defRPr/>
            </a:pPr>
            <a:fld id="{DF84C8B9-BCCB-420E-B88B-ADCF1422A012}" type="datetime1">
              <a:rPr lang="en-US" kern="1200" smtClean="0">
                <a:solidFill>
                  <a:srgbClr val="775F55"/>
                </a:solidFill>
                <a:latin typeface="Tw Cen MT"/>
                <a:ea typeface="+mn-ea"/>
                <a:cs typeface="+mn-cs"/>
              </a:rPr>
              <a:pPr defTabSz="685800">
                <a:buClrTx/>
                <a:defRPr/>
              </a:pPr>
              <a:t>6/27/2022</a:t>
            </a:fld>
            <a:endParaRPr lang="en-US" kern="1200" dirty="0">
              <a:solidFill>
                <a:srgbClr val="775F55"/>
              </a:solidFill>
              <a:latin typeface="Tw Cen MT"/>
              <a:ea typeface="+mn-ea"/>
              <a:cs typeface="+mn-cs"/>
            </a:endParaRPr>
          </a:p>
        </p:txBody>
      </p:sp>
      <p:sp>
        <p:nvSpPr>
          <p:cNvPr id="12" name="Slide Number Placeholder 11"/>
          <p:cNvSpPr>
            <a:spLocks noGrp="1"/>
          </p:cNvSpPr>
          <p:nvPr>
            <p:ph type="sldNum" sz="quarter" idx="16"/>
          </p:nvPr>
        </p:nvSpPr>
        <p:spPr/>
        <p:txBody>
          <a:bodyPr rtlCol="0"/>
          <a:lstStyle/>
          <a:p>
            <a:pPr defTabSz="685800">
              <a:buClrTx/>
              <a:defRPr/>
            </a:pPr>
            <a:fld id="{EFE5B013-A80A-40D2-8FAE-6E44A516CF2D}" type="slidenum">
              <a:rPr lang="en-US" kern="1200" smtClean="0">
                <a:ea typeface="+mn-ea"/>
                <a:cs typeface="+mn-cs"/>
              </a:rPr>
              <a:pPr defTabSz="685800">
                <a:buClrTx/>
                <a:defRPr/>
              </a:pPr>
              <a:t>‹#›</a:t>
            </a:fld>
            <a:endParaRPr lang="en-US" kern="1200" dirty="0">
              <a:ea typeface="+mn-ea"/>
              <a:cs typeface="+mn-cs"/>
            </a:endParaRPr>
          </a:p>
        </p:txBody>
      </p:sp>
      <p:sp>
        <p:nvSpPr>
          <p:cNvPr id="14" name="Footer Placeholder 13"/>
          <p:cNvSpPr>
            <a:spLocks noGrp="1"/>
          </p:cNvSpPr>
          <p:nvPr>
            <p:ph type="ftr" sz="quarter" idx="17"/>
          </p:nvPr>
        </p:nvSpPr>
        <p:spPr/>
        <p:txBody>
          <a:bodyPr rtlCol="0"/>
          <a:lstStyle/>
          <a:p>
            <a:pPr defTabSz="685800">
              <a:buClrTx/>
              <a:defRPr/>
            </a:pPr>
            <a:endParaRPr lang="en-US" kern="1200" dirty="0">
              <a:solidFill>
                <a:srgbClr val="775F55"/>
              </a:solidFill>
              <a:latin typeface="Tw Cen MT"/>
              <a:ea typeface="+mn-ea"/>
              <a:cs typeface="+mn-cs"/>
            </a:endParaRPr>
          </a:p>
        </p:txBody>
      </p:sp>
      <p:sp>
        <p:nvSpPr>
          <p:cNvPr id="16" name="Text Placeholder 15"/>
          <p:cNvSpPr>
            <a:spLocks noGrp="1"/>
          </p:cNvSpPr>
          <p:nvPr>
            <p:ph type="body" sz="quarter" idx="1"/>
          </p:nvPr>
        </p:nvSpPr>
        <p:spPr>
          <a:xfrm>
            <a:off x="609600" y="1314450"/>
            <a:ext cx="3886200" cy="480060"/>
          </a:xfrm>
          <a:solidFill>
            <a:schemeClr val="accent2"/>
          </a:solidFill>
        </p:spPr>
        <p:txBody>
          <a:bodyPr rtlCol="0" anchor="ctr"/>
          <a:lstStyle>
            <a:lvl1pPr marL="0" indent="0">
              <a:buFontTx/>
              <a:buNone/>
              <a:defRPr sz="15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314450"/>
            <a:ext cx="3886200" cy="480060"/>
          </a:xfrm>
          <a:solidFill>
            <a:schemeClr val="accent4"/>
          </a:solidFill>
        </p:spPr>
        <p:txBody>
          <a:bodyPr rtlCol="0" anchor="ctr"/>
          <a:lstStyle>
            <a:lvl1pPr marL="0" indent="0">
              <a:buFontTx/>
              <a:buNone/>
              <a:defRPr sz="1500" b="1">
                <a:solidFill>
                  <a:srgbClr val="FFFFFF"/>
                </a:solidFill>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5016999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pPr defTabSz="685800">
              <a:buClrTx/>
              <a:defRPr/>
            </a:pPr>
            <a:fld id="{CF48391F-8493-4F3F-B293-088F5754AF2C}" type="datetime1">
              <a:rPr lang="en-US" kern="1200" smtClean="0">
                <a:solidFill>
                  <a:srgbClr val="775F55"/>
                </a:solidFill>
                <a:latin typeface="Tw Cen MT"/>
                <a:ea typeface="+mn-ea"/>
                <a:cs typeface="+mn-cs"/>
              </a:rPr>
              <a:pPr defTabSz="685800">
                <a:buClrTx/>
                <a:defRPr/>
              </a:pPr>
              <a:t>6/27/2022</a:t>
            </a:fld>
            <a:endParaRPr lang="en-US" kern="1200" dirty="0">
              <a:solidFill>
                <a:srgbClr val="775F55"/>
              </a:solidFill>
              <a:latin typeface="Tw Cen MT"/>
              <a:ea typeface="+mn-ea"/>
              <a:cs typeface="+mn-cs"/>
            </a:endParaRPr>
          </a:p>
        </p:txBody>
      </p:sp>
      <p:sp>
        <p:nvSpPr>
          <p:cNvPr id="4" name="Footer Placeholder 3"/>
          <p:cNvSpPr>
            <a:spLocks noGrp="1"/>
          </p:cNvSpPr>
          <p:nvPr>
            <p:ph type="ftr" sz="quarter" idx="11"/>
          </p:nvPr>
        </p:nvSpPr>
        <p:spPr/>
        <p:txBody>
          <a:bodyPr/>
          <a:lstStyle/>
          <a:p>
            <a:pPr defTabSz="685800">
              <a:buClrTx/>
              <a:defRPr/>
            </a:pPr>
            <a:endParaRPr lang="en-US" kern="1200" dirty="0">
              <a:solidFill>
                <a:srgbClr val="775F55"/>
              </a:solidFill>
              <a:latin typeface="Tw Cen MT"/>
              <a:ea typeface="+mn-ea"/>
              <a:cs typeface="+mn-cs"/>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pPr defTabSz="685800">
              <a:buClrTx/>
              <a:defRPr/>
            </a:pPr>
            <a:fld id="{EFE5B013-A80A-40D2-8FAE-6E44A516CF2D}" type="slidenum">
              <a:rPr lang="en-US" kern="1200" smtClean="0">
                <a:ea typeface="+mn-ea"/>
                <a:cs typeface="+mn-cs"/>
              </a:rPr>
              <a:pPr defTabSz="685800">
                <a:buClrTx/>
                <a:defRPr/>
              </a:pPr>
              <a:t>‹#›</a:t>
            </a:fld>
            <a:endParaRPr lang="en-US" kern="1200" dirty="0">
              <a:ea typeface="+mn-ea"/>
              <a:cs typeface="+mn-cs"/>
            </a:endParaRPr>
          </a:p>
        </p:txBody>
      </p:sp>
    </p:spTree>
    <p:extLst>
      <p:ext uri="{BB962C8B-B14F-4D97-AF65-F5344CB8AC3E}">
        <p14:creationId xmlns:p14="http://schemas.microsoft.com/office/powerpoint/2010/main" val="27963040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buClrTx/>
              <a:defRPr/>
            </a:pPr>
            <a:fld id="{4363CE8A-5554-49D4-9AD9-B7622FC7AF1C}" type="datetime1">
              <a:rPr lang="en-US" kern="1200" smtClean="0">
                <a:solidFill>
                  <a:srgbClr val="775F55"/>
                </a:solidFill>
                <a:latin typeface="Tw Cen MT"/>
                <a:ea typeface="+mn-ea"/>
                <a:cs typeface="+mn-cs"/>
              </a:rPr>
              <a:pPr defTabSz="685800">
                <a:buClrTx/>
                <a:defRPr/>
              </a:pPr>
              <a:t>6/27/2022</a:t>
            </a:fld>
            <a:endParaRPr lang="en-US" kern="1200" dirty="0">
              <a:solidFill>
                <a:srgbClr val="775F55"/>
              </a:solidFill>
              <a:latin typeface="Tw Cen MT"/>
              <a:ea typeface="+mn-ea"/>
              <a:cs typeface="+mn-cs"/>
            </a:endParaRPr>
          </a:p>
        </p:txBody>
      </p:sp>
      <p:sp>
        <p:nvSpPr>
          <p:cNvPr id="3" name="Footer Placeholder 2"/>
          <p:cNvSpPr>
            <a:spLocks noGrp="1"/>
          </p:cNvSpPr>
          <p:nvPr>
            <p:ph type="ftr" sz="quarter" idx="11"/>
          </p:nvPr>
        </p:nvSpPr>
        <p:spPr/>
        <p:txBody>
          <a:bodyPr/>
          <a:lstStyle/>
          <a:p>
            <a:pPr defTabSz="685800">
              <a:buClrTx/>
              <a:defRPr/>
            </a:pPr>
            <a:endParaRPr lang="en-US" kern="1200" dirty="0">
              <a:solidFill>
                <a:srgbClr val="775F55"/>
              </a:solidFill>
              <a:latin typeface="Tw Cen MT"/>
              <a:ea typeface="+mn-ea"/>
              <a:cs typeface="+mn-cs"/>
            </a:endParaRPr>
          </a:p>
        </p:txBody>
      </p:sp>
      <p:sp>
        <p:nvSpPr>
          <p:cNvPr id="4" name="Slide Number Placeholder 3"/>
          <p:cNvSpPr>
            <a:spLocks noGrp="1"/>
          </p:cNvSpPr>
          <p:nvPr>
            <p:ph type="sldNum" sz="quarter" idx="12"/>
          </p:nvPr>
        </p:nvSpPr>
        <p:spPr>
          <a:xfrm>
            <a:off x="0" y="4686300"/>
            <a:ext cx="533400" cy="285750"/>
          </a:xfrm>
        </p:spPr>
        <p:txBody>
          <a:bodyPr/>
          <a:lstStyle>
            <a:lvl1pPr>
              <a:defRPr>
                <a:solidFill>
                  <a:schemeClr val="tx2"/>
                </a:solidFill>
              </a:defRPr>
            </a:lvl1pPr>
          </a:lstStyle>
          <a:p>
            <a:pPr defTabSz="685800">
              <a:buClrTx/>
              <a:defRPr/>
            </a:pPr>
            <a:fld id="{EFE5B013-A80A-40D2-8FAE-6E44A516CF2D}" type="slidenum">
              <a:rPr lang="en-US" kern="1200" smtClean="0">
                <a:solidFill>
                  <a:srgbClr val="775F55"/>
                </a:solidFill>
                <a:ea typeface="+mn-ea"/>
                <a:cs typeface="+mn-cs"/>
              </a:rPr>
              <a:pPr defTabSz="685800">
                <a:buClrTx/>
                <a:defRPr/>
              </a:pPr>
              <a:t>‹#›</a:t>
            </a:fld>
            <a:endParaRPr lang="en-US" kern="1200" dirty="0">
              <a:solidFill>
                <a:srgbClr val="775F55"/>
              </a:solidFill>
              <a:ea typeface="+mn-ea"/>
              <a:cs typeface="+mn-cs"/>
            </a:endParaRPr>
          </a:p>
        </p:txBody>
      </p:sp>
    </p:spTree>
    <p:extLst>
      <p:ext uri="{BB962C8B-B14F-4D97-AF65-F5344CB8AC3E}">
        <p14:creationId xmlns:p14="http://schemas.microsoft.com/office/powerpoint/2010/main" val="24168470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04787"/>
            <a:ext cx="8077200" cy="652463"/>
          </a:xfrm>
        </p:spPr>
        <p:txBody>
          <a:bodyPr anchor="ctr"/>
          <a:lstStyle>
            <a:lvl1pPr algn="l">
              <a:buNone/>
              <a:defRPr sz="3300" b="0"/>
            </a:lvl1pPr>
          </a:lstStyle>
          <a:p>
            <a:r>
              <a:rPr kumimoji="0" lang="en-US"/>
              <a:t>Click to edit Master title style</a:t>
            </a:r>
          </a:p>
        </p:txBody>
      </p:sp>
      <p:sp>
        <p:nvSpPr>
          <p:cNvPr id="5" name="Date Placeholder 4"/>
          <p:cNvSpPr>
            <a:spLocks noGrp="1"/>
          </p:cNvSpPr>
          <p:nvPr>
            <p:ph type="dt" sz="half" idx="10"/>
          </p:nvPr>
        </p:nvSpPr>
        <p:spPr/>
        <p:txBody>
          <a:bodyPr/>
          <a:lstStyle/>
          <a:p>
            <a:pPr defTabSz="685800">
              <a:buClrTx/>
              <a:defRPr/>
            </a:pPr>
            <a:fld id="{D08ED677-D1AE-4B37-8A4C-202BCA3A9EA7}" type="datetime1">
              <a:rPr lang="en-US" kern="1200" smtClean="0">
                <a:solidFill>
                  <a:srgbClr val="775F55"/>
                </a:solidFill>
                <a:latin typeface="Tw Cen MT"/>
                <a:ea typeface="+mn-ea"/>
                <a:cs typeface="+mn-cs"/>
              </a:rPr>
              <a:pPr defTabSz="685800">
                <a:buClrTx/>
                <a:defRPr/>
              </a:pPr>
              <a:t>6/27/2022</a:t>
            </a:fld>
            <a:endParaRPr lang="en-US" kern="1200" dirty="0">
              <a:solidFill>
                <a:srgbClr val="775F55"/>
              </a:solidFill>
              <a:latin typeface="Tw Cen MT"/>
              <a:ea typeface="+mn-ea"/>
              <a:cs typeface="+mn-cs"/>
            </a:endParaRPr>
          </a:p>
        </p:txBody>
      </p:sp>
      <p:sp>
        <p:nvSpPr>
          <p:cNvPr id="6" name="Footer Placeholder 5"/>
          <p:cNvSpPr>
            <a:spLocks noGrp="1"/>
          </p:cNvSpPr>
          <p:nvPr>
            <p:ph type="ftr" sz="quarter" idx="11"/>
          </p:nvPr>
        </p:nvSpPr>
        <p:spPr/>
        <p:txBody>
          <a:bodyPr/>
          <a:lstStyle/>
          <a:p>
            <a:pPr defTabSz="685800">
              <a:buClrTx/>
              <a:defRPr/>
            </a:pPr>
            <a:endParaRPr lang="en-US" kern="1200" dirty="0">
              <a:solidFill>
                <a:srgbClr val="775F55"/>
              </a:solidFill>
              <a:latin typeface="Tw Cen MT"/>
              <a:ea typeface="+mn-ea"/>
              <a:cs typeface="+mn-cs"/>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pPr defTabSz="685800">
              <a:buClrTx/>
              <a:defRPr/>
            </a:pPr>
            <a:fld id="{EFE5B013-A80A-40D2-8FAE-6E44A516CF2D}" type="slidenum">
              <a:rPr lang="en-US" kern="1200" smtClean="0">
                <a:ea typeface="+mn-ea"/>
                <a:cs typeface="+mn-cs"/>
              </a:rPr>
              <a:pPr defTabSz="685800">
                <a:buClrTx/>
                <a:defRPr/>
              </a:pPr>
              <a:t>‹#›</a:t>
            </a:fld>
            <a:endParaRPr lang="en-US" kern="1200" dirty="0">
              <a:ea typeface="+mn-ea"/>
              <a:cs typeface="+mn-cs"/>
            </a:endParaRPr>
          </a:p>
        </p:txBody>
      </p:sp>
      <p:sp>
        <p:nvSpPr>
          <p:cNvPr id="3" name="Text Placeholder 2"/>
          <p:cNvSpPr>
            <a:spLocks noGrp="1"/>
          </p:cNvSpPr>
          <p:nvPr>
            <p:ph type="body" idx="2"/>
          </p:nvPr>
        </p:nvSpPr>
        <p:spPr>
          <a:xfrm>
            <a:off x="609600" y="1314450"/>
            <a:ext cx="1600200" cy="325755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750"/>
              </a:spcAft>
              <a:buNone/>
              <a:defRPr sz="1350"/>
            </a:lvl1pPr>
            <a:lvl2pPr>
              <a:buNone/>
              <a:defRPr sz="900"/>
            </a:lvl2pPr>
            <a:lvl3pPr>
              <a:buNone/>
              <a:defRPr sz="750"/>
            </a:lvl3pPr>
            <a:lvl4pPr>
              <a:buNone/>
              <a:defRPr sz="675"/>
            </a:lvl4pPr>
            <a:lvl5pPr>
              <a:buNone/>
              <a:defRPr sz="675"/>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314450"/>
            <a:ext cx="6400800" cy="33147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174582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4114800"/>
            <a:ext cx="7315200" cy="514350"/>
          </a:xfrm>
        </p:spPr>
        <p:txBody>
          <a:bodyPr/>
          <a:lstStyle>
            <a:lvl1pPr marL="0" indent="0">
              <a:buFontTx/>
              <a:buNone/>
              <a:defRPr sz="1275"/>
            </a:lvl1pPr>
            <a:lvl2pPr>
              <a:buFontTx/>
              <a:buNone/>
              <a:defRPr sz="900"/>
            </a:lvl2pPr>
            <a:lvl3pPr>
              <a:buFontTx/>
              <a:buNone/>
              <a:defRPr sz="750"/>
            </a:lvl3pPr>
            <a:lvl4pPr>
              <a:buFontTx/>
              <a:buNone/>
              <a:defRPr sz="675"/>
            </a:lvl4pPr>
            <a:lvl5pPr>
              <a:buFontTx/>
              <a:buNone/>
              <a:defRPr sz="675"/>
            </a:lvl5pPr>
          </a:lstStyle>
          <a:p>
            <a:pPr lvl="0" eaLnBrk="1" latinLnBrk="0" hangingPunct="1"/>
            <a:r>
              <a:rPr kumimoji="0" lang="en-US"/>
              <a:t>Click to edit Master text styles</a:t>
            </a:r>
          </a:p>
        </p:txBody>
      </p:sp>
      <p:sp>
        <p:nvSpPr>
          <p:cNvPr id="8" name="Rectangle 7"/>
          <p:cNvSpPr/>
          <p:nvPr/>
        </p:nvSpPr>
        <p:spPr bwMode="white">
          <a:xfrm>
            <a:off x="-9144" y="3429000"/>
            <a:ext cx="9144000" cy="66522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Tw Cen MT"/>
              <a:ea typeface="+mn-ea"/>
              <a:cs typeface="+mn-cs"/>
            </a:endParaRPr>
          </a:p>
        </p:txBody>
      </p:sp>
      <p:sp>
        <p:nvSpPr>
          <p:cNvPr id="9" name="Rectangle 8"/>
          <p:cNvSpPr/>
          <p:nvPr/>
        </p:nvSpPr>
        <p:spPr>
          <a:xfrm>
            <a:off x="-9144" y="3497580"/>
            <a:ext cx="1463040" cy="53492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Tw Cen MT"/>
              <a:ea typeface="+mn-ea"/>
              <a:cs typeface="+mn-cs"/>
            </a:endParaRPr>
          </a:p>
        </p:txBody>
      </p:sp>
      <p:sp>
        <p:nvSpPr>
          <p:cNvPr id="10" name="Rectangle 9"/>
          <p:cNvSpPr/>
          <p:nvPr/>
        </p:nvSpPr>
        <p:spPr>
          <a:xfrm>
            <a:off x="1545336" y="3490722"/>
            <a:ext cx="7598664" cy="534924"/>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Tw Cen MT"/>
              <a:ea typeface="+mn-ea"/>
              <a:cs typeface="+mn-cs"/>
            </a:endParaRPr>
          </a:p>
        </p:txBody>
      </p:sp>
      <p:sp>
        <p:nvSpPr>
          <p:cNvPr id="2" name="Title 1"/>
          <p:cNvSpPr>
            <a:spLocks noGrp="1"/>
          </p:cNvSpPr>
          <p:nvPr>
            <p:ph type="title"/>
          </p:nvPr>
        </p:nvSpPr>
        <p:spPr>
          <a:xfrm>
            <a:off x="1600200" y="3486150"/>
            <a:ext cx="7315200" cy="514350"/>
          </a:xfrm>
        </p:spPr>
        <p:txBody>
          <a:bodyPr anchor="ctr"/>
          <a:lstStyle>
            <a:lvl1pPr algn="l">
              <a:buNone/>
              <a:defRPr sz="21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515035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Tw Cen MT"/>
              <a:ea typeface="+mn-ea"/>
              <a:cs typeface="+mn-cs"/>
            </a:endParaRPr>
          </a:p>
        </p:txBody>
      </p:sp>
      <p:sp>
        <p:nvSpPr>
          <p:cNvPr id="12" name="Date Placeholder 11"/>
          <p:cNvSpPr>
            <a:spLocks noGrp="1"/>
          </p:cNvSpPr>
          <p:nvPr>
            <p:ph type="dt" sz="half" idx="10"/>
          </p:nvPr>
        </p:nvSpPr>
        <p:spPr>
          <a:xfrm>
            <a:off x="6248400" y="4686300"/>
            <a:ext cx="2667000" cy="273844"/>
          </a:xfrm>
        </p:spPr>
        <p:txBody>
          <a:bodyPr rtlCol="0"/>
          <a:lstStyle/>
          <a:p>
            <a:pPr defTabSz="685800">
              <a:buClrTx/>
              <a:defRPr/>
            </a:pPr>
            <a:fld id="{9A7EC3D8-DC37-4CE1-80F5-1B9330360C95}" type="datetime1">
              <a:rPr lang="en-US" kern="1200" smtClean="0">
                <a:solidFill>
                  <a:srgbClr val="775F55"/>
                </a:solidFill>
                <a:latin typeface="Tw Cen MT"/>
                <a:ea typeface="+mn-ea"/>
                <a:cs typeface="+mn-cs"/>
              </a:rPr>
              <a:pPr defTabSz="685800">
                <a:buClrTx/>
                <a:defRPr/>
              </a:pPr>
              <a:t>6/27/2022</a:t>
            </a:fld>
            <a:endParaRPr lang="en-US" kern="1200" dirty="0">
              <a:solidFill>
                <a:srgbClr val="775F55"/>
              </a:solidFill>
              <a:latin typeface="Tw Cen MT"/>
              <a:ea typeface="+mn-ea"/>
              <a:cs typeface="+mn-cs"/>
            </a:endParaRPr>
          </a:p>
        </p:txBody>
      </p:sp>
      <p:sp>
        <p:nvSpPr>
          <p:cNvPr id="13" name="Slide Number Placeholder 12"/>
          <p:cNvSpPr>
            <a:spLocks noGrp="1"/>
          </p:cNvSpPr>
          <p:nvPr>
            <p:ph type="sldNum" sz="quarter" idx="11"/>
          </p:nvPr>
        </p:nvSpPr>
        <p:spPr>
          <a:xfrm>
            <a:off x="0" y="3500437"/>
            <a:ext cx="1447800" cy="497684"/>
          </a:xfrm>
        </p:spPr>
        <p:txBody>
          <a:bodyPr rtlCol="0"/>
          <a:lstStyle>
            <a:lvl1pPr>
              <a:defRPr sz="2100"/>
            </a:lvl1pPr>
          </a:lstStyle>
          <a:p>
            <a:pPr defTabSz="685800">
              <a:buClrTx/>
              <a:defRPr/>
            </a:pPr>
            <a:fld id="{EFE5B013-A80A-40D2-8FAE-6E44A516CF2D}" type="slidenum">
              <a:rPr lang="en-US" kern="1200" smtClean="0">
                <a:ea typeface="+mn-ea"/>
                <a:cs typeface="+mn-cs"/>
              </a:rPr>
              <a:pPr defTabSz="685800">
                <a:buClrTx/>
                <a:defRPr/>
              </a:pPr>
              <a:t>‹#›</a:t>
            </a:fld>
            <a:endParaRPr lang="en-US" kern="1200" dirty="0">
              <a:ea typeface="+mn-ea"/>
              <a:cs typeface="+mn-cs"/>
            </a:endParaRPr>
          </a:p>
        </p:txBody>
      </p:sp>
      <p:sp>
        <p:nvSpPr>
          <p:cNvPr id="14" name="Footer Placeholder 13"/>
          <p:cNvSpPr>
            <a:spLocks noGrp="1"/>
          </p:cNvSpPr>
          <p:nvPr>
            <p:ph type="ftr" sz="quarter" idx="12"/>
          </p:nvPr>
        </p:nvSpPr>
        <p:spPr>
          <a:xfrm>
            <a:off x="1600200" y="4686155"/>
            <a:ext cx="4572000" cy="273844"/>
          </a:xfrm>
        </p:spPr>
        <p:txBody>
          <a:bodyPr rtlCol="0"/>
          <a:lstStyle/>
          <a:p>
            <a:pPr defTabSz="685800">
              <a:buClrTx/>
              <a:defRPr/>
            </a:pPr>
            <a:endParaRPr lang="en-US" kern="1200" dirty="0">
              <a:solidFill>
                <a:srgbClr val="775F55"/>
              </a:solidFill>
              <a:latin typeface="Tw Cen MT"/>
              <a:ea typeface="+mn-ea"/>
              <a:cs typeface="+mn-cs"/>
            </a:endParaRPr>
          </a:p>
        </p:txBody>
      </p:sp>
      <p:sp>
        <p:nvSpPr>
          <p:cNvPr id="3" name="Picture Placeholder 2"/>
          <p:cNvSpPr>
            <a:spLocks noGrp="1"/>
          </p:cNvSpPr>
          <p:nvPr>
            <p:ph type="pic" idx="1"/>
          </p:nvPr>
        </p:nvSpPr>
        <p:spPr>
          <a:xfrm>
            <a:off x="1560576" y="0"/>
            <a:ext cx="7583424" cy="3426714"/>
          </a:xfrm>
          <a:solidFill>
            <a:schemeClr val="accent1">
              <a:tint val="40000"/>
            </a:schemeClr>
          </a:solidFill>
          <a:ln>
            <a:noFill/>
          </a:ln>
        </p:spPr>
        <p:txBody>
          <a:bodyPr/>
          <a:lstStyle>
            <a:lvl1pPr marL="0" indent="0">
              <a:buNone/>
              <a:defRPr sz="2400"/>
            </a:lvl1pPr>
          </a:lstStyle>
          <a:p>
            <a:r>
              <a:rPr kumimoji="0" lang="en-US"/>
              <a:t>Click icon to add picture</a:t>
            </a:r>
            <a:endParaRPr kumimoji="0" lang="en-US" dirty="0"/>
          </a:p>
        </p:txBody>
      </p:sp>
    </p:spTree>
    <p:extLst>
      <p:ext uri="{BB962C8B-B14F-4D97-AF65-F5344CB8AC3E}">
        <p14:creationId xmlns:p14="http://schemas.microsoft.com/office/powerpoint/2010/main" val="4237744849"/>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defTabSz="685800">
              <a:buClrTx/>
              <a:defRPr/>
            </a:pPr>
            <a:fld id="{4D7B6EDD-6C9C-4BA5-B10C-468D13BD258F}" type="datetime1">
              <a:rPr lang="en-US" kern="1200" smtClean="0">
                <a:solidFill>
                  <a:srgbClr val="775F55"/>
                </a:solidFill>
                <a:latin typeface="Tw Cen MT"/>
                <a:ea typeface="+mn-ea"/>
                <a:cs typeface="+mn-cs"/>
              </a:rPr>
              <a:pPr defTabSz="685800">
                <a:buClrTx/>
                <a:defRPr/>
              </a:pPr>
              <a:t>6/27/2022</a:t>
            </a:fld>
            <a:endParaRPr lang="en-US" kern="1200" dirty="0">
              <a:solidFill>
                <a:srgbClr val="775F55"/>
              </a:solidFill>
              <a:latin typeface="Tw Cen MT"/>
              <a:ea typeface="+mn-ea"/>
              <a:cs typeface="+mn-cs"/>
            </a:endParaRPr>
          </a:p>
        </p:txBody>
      </p:sp>
      <p:sp>
        <p:nvSpPr>
          <p:cNvPr id="5" name="Footer Placeholder 4"/>
          <p:cNvSpPr>
            <a:spLocks noGrp="1"/>
          </p:cNvSpPr>
          <p:nvPr>
            <p:ph type="ftr" sz="quarter" idx="11"/>
          </p:nvPr>
        </p:nvSpPr>
        <p:spPr/>
        <p:txBody>
          <a:bodyPr/>
          <a:lstStyle/>
          <a:p>
            <a:pPr defTabSz="685800">
              <a:buClrTx/>
              <a:defRPr/>
            </a:pPr>
            <a:endParaRPr lang="en-US" kern="1200" dirty="0">
              <a:solidFill>
                <a:srgbClr val="775F55"/>
              </a:solidFill>
              <a:latin typeface="Tw Cen MT"/>
              <a:ea typeface="+mn-ea"/>
              <a:cs typeface="+mn-cs"/>
            </a:endParaRPr>
          </a:p>
        </p:txBody>
      </p:sp>
      <p:sp>
        <p:nvSpPr>
          <p:cNvPr id="6" name="Slide Number Placeholder 5"/>
          <p:cNvSpPr>
            <a:spLocks noGrp="1"/>
          </p:cNvSpPr>
          <p:nvPr>
            <p:ph type="sldNum" sz="quarter" idx="12"/>
          </p:nvPr>
        </p:nvSpPr>
        <p:spPr/>
        <p:txBody>
          <a:bodyPr/>
          <a:lstStyle/>
          <a:p>
            <a:pPr defTabSz="685800">
              <a:buClrTx/>
              <a:defRPr/>
            </a:pPr>
            <a:fld id="{EFE5B013-A80A-40D2-8FAE-6E44A516CF2D}" type="slidenum">
              <a:rPr lang="en-US" kern="1200" smtClean="0">
                <a:ea typeface="+mn-ea"/>
                <a:cs typeface="+mn-cs"/>
              </a:rPr>
              <a:pPr defTabSz="685800">
                <a:buClrTx/>
                <a:defRPr/>
              </a:pPr>
              <a:t>‹#›</a:t>
            </a:fld>
            <a:endParaRPr lang="en-US" kern="1200" dirty="0">
              <a:ea typeface="+mn-ea"/>
              <a:cs typeface="+mn-cs"/>
            </a:endParaRPr>
          </a:p>
        </p:txBody>
      </p:sp>
    </p:spTree>
    <p:extLst>
      <p:ext uri="{BB962C8B-B14F-4D97-AF65-F5344CB8AC3E}">
        <p14:creationId xmlns:p14="http://schemas.microsoft.com/office/powerpoint/2010/main" val="669711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35" name="Google Shape;35;p5"/>
          <p:cNvSpPr txBox="1">
            <a:spLocks noGrp="1"/>
          </p:cNvSpPr>
          <p:nvPr>
            <p:ph type="body" idx="1"/>
          </p:nvPr>
        </p:nvSpPr>
        <p:spPr>
          <a:xfrm>
            <a:off x="457200" y="1200151"/>
            <a:ext cx="4038600" cy="3394472"/>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pPr lvl="0"/>
            <a:r>
              <a:rPr lang="en-US"/>
              <a:t>Click to edit Master text styles</a:t>
            </a:r>
          </a:p>
        </p:txBody>
      </p:sp>
      <p:sp>
        <p:nvSpPr>
          <p:cNvPr id="36" name="Google Shape;36;p5"/>
          <p:cNvSpPr txBox="1">
            <a:spLocks noGrp="1"/>
          </p:cNvSpPr>
          <p:nvPr>
            <p:ph type="body" idx="2"/>
          </p:nvPr>
        </p:nvSpPr>
        <p:spPr>
          <a:xfrm>
            <a:off x="4648200" y="1200151"/>
            <a:ext cx="4038600" cy="3394472"/>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pPr lvl="0"/>
            <a:r>
              <a:rPr lang="en-US"/>
              <a:t>Click to edit Master text styles</a:t>
            </a:r>
          </a:p>
        </p:txBody>
      </p:sp>
      <p:sp>
        <p:nvSpPr>
          <p:cNvPr id="37" name="Google Shape;37;p5"/>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8" name="Google Shape;38;p5"/>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9" name="Google Shape;39;p5"/>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25288886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457201"/>
            <a:ext cx="2057400" cy="4137422"/>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457200"/>
            <a:ext cx="5562600" cy="413742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4686302"/>
            <a:ext cx="2209800" cy="273844"/>
          </a:xfrm>
        </p:spPr>
        <p:txBody>
          <a:bodyPr/>
          <a:lstStyle/>
          <a:p>
            <a:pPr defTabSz="685800">
              <a:buClrTx/>
              <a:defRPr/>
            </a:pPr>
            <a:fld id="{D3D49CF4-9A9D-4C63-BB0E-F541EA6A7A26}" type="datetime1">
              <a:rPr lang="en-US" kern="1200" smtClean="0">
                <a:solidFill>
                  <a:srgbClr val="775F55"/>
                </a:solidFill>
                <a:latin typeface="Tw Cen MT"/>
                <a:ea typeface="+mn-ea"/>
                <a:cs typeface="+mn-cs"/>
              </a:rPr>
              <a:pPr defTabSz="685800">
                <a:buClrTx/>
                <a:defRPr/>
              </a:pPr>
              <a:t>6/27/2022</a:t>
            </a:fld>
            <a:endParaRPr lang="en-US" kern="1200" dirty="0">
              <a:solidFill>
                <a:srgbClr val="775F55"/>
              </a:solidFill>
              <a:latin typeface="Tw Cen MT"/>
              <a:ea typeface="+mn-ea"/>
              <a:cs typeface="+mn-cs"/>
            </a:endParaRPr>
          </a:p>
        </p:txBody>
      </p:sp>
      <p:sp>
        <p:nvSpPr>
          <p:cNvPr id="5" name="Footer Placeholder 4"/>
          <p:cNvSpPr>
            <a:spLocks noGrp="1"/>
          </p:cNvSpPr>
          <p:nvPr>
            <p:ph type="ftr" sz="quarter" idx="11"/>
          </p:nvPr>
        </p:nvSpPr>
        <p:spPr>
          <a:xfrm>
            <a:off x="457202" y="4686156"/>
            <a:ext cx="5573483" cy="273844"/>
          </a:xfrm>
        </p:spPr>
        <p:txBody>
          <a:bodyPr/>
          <a:lstStyle/>
          <a:p>
            <a:pPr defTabSz="685800">
              <a:buClrTx/>
              <a:defRPr/>
            </a:pPr>
            <a:endParaRPr lang="en-US" kern="1200" dirty="0">
              <a:solidFill>
                <a:srgbClr val="775F55"/>
              </a:solidFill>
              <a:latin typeface="Tw Cen MT"/>
              <a:ea typeface="+mn-ea"/>
              <a:cs typeface="+mn-cs"/>
            </a:endParaRPr>
          </a:p>
        </p:txBody>
      </p:sp>
      <p:sp>
        <p:nvSpPr>
          <p:cNvPr id="7" name="Rectangle 6"/>
          <p:cNvSpPr/>
          <p:nvPr/>
        </p:nvSpPr>
        <p:spPr bwMode="white">
          <a:xfrm>
            <a:off x="6096318" y="0"/>
            <a:ext cx="320040" cy="51435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Tw Cen MT"/>
              <a:ea typeface="+mn-ea"/>
              <a:cs typeface="+mn-cs"/>
            </a:endParaRPr>
          </a:p>
        </p:txBody>
      </p:sp>
      <p:sp>
        <p:nvSpPr>
          <p:cNvPr id="8" name="Rectangle 7"/>
          <p:cNvSpPr/>
          <p:nvPr/>
        </p:nvSpPr>
        <p:spPr>
          <a:xfrm>
            <a:off x="6142038" y="457200"/>
            <a:ext cx="228600" cy="46863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Tw Cen MT"/>
              <a:ea typeface="+mn-ea"/>
              <a:cs typeface="+mn-cs"/>
            </a:endParaRPr>
          </a:p>
        </p:txBody>
      </p:sp>
      <p:sp>
        <p:nvSpPr>
          <p:cNvPr id="9" name="Rectangle 8"/>
          <p:cNvSpPr/>
          <p:nvPr/>
        </p:nvSpPr>
        <p:spPr>
          <a:xfrm>
            <a:off x="6142038" y="0"/>
            <a:ext cx="228600" cy="40005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Tw Cen MT"/>
              <a:ea typeface="+mn-ea"/>
              <a:cs typeface="+mn-cs"/>
            </a:endParaRPr>
          </a:p>
        </p:txBody>
      </p:sp>
      <p:sp>
        <p:nvSpPr>
          <p:cNvPr id="6" name="Slide Number Placeholder 5"/>
          <p:cNvSpPr>
            <a:spLocks noGrp="1"/>
          </p:cNvSpPr>
          <p:nvPr>
            <p:ph type="sldNum" sz="quarter" idx="12"/>
          </p:nvPr>
        </p:nvSpPr>
        <p:spPr>
          <a:xfrm rot="5400000">
            <a:off x="6056313" y="77787"/>
            <a:ext cx="400050" cy="244476"/>
          </a:xfrm>
        </p:spPr>
        <p:txBody>
          <a:bodyPr/>
          <a:lstStyle/>
          <a:p>
            <a:pPr defTabSz="685800">
              <a:buClrTx/>
              <a:defRPr/>
            </a:pPr>
            <a:fld id="{EFE5B013-A80A-40D2-8FAE-6E44A516CF2D}" type="slidenum">
              <a:rPr lang="en-US" kern="1200" smtClean="0">
                <a:ea typeface="+mn-ea"/>
                <a:cs typeface="+mn-cs"/>
              </a:rPr>
              <a:pPr defTabSz="685800">
                <a:buClrTx/>
                <a:defRPr/>
              </a:pPr>
              <a:t>‹#›</a:t>
            </a:fld>
            <a:endParaRPr lang="en-US" kern="1200" dirty="0">
              <a:ea typeface="+mn-ea"/>
              <a:cs typeface="+mn-cs"/>
            </a:endParaRPr>
          </a:p>
        </p:txBody>
      </p:sp>
    </p:spTree>
    <p:extLst>
      <p:ext uri="{BB962C8B-B14F-4D97-AF65-F5344CB8AC3E}">
        <p14:creationId xmlns:p14="http://schemas.microsoft.com/office/powerpoint/2010/main" val="3807679675"/>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685800">
              <a:buClrTx/>
              <a:defRPr/>
            </a:pPr>
            <a:fld id="{631FB3AF-ECDD-4881-9F64-F3D5850997B4}" type="datetime1">
              <a:rPr lang="en-US" kern="1200" smtClean="0">
                <a:solidFill>
                  <a:srgbClr val="775F55"/>
                </a:solidFill>
                <a:latin typeface="Tw Cen MT"/>
                <a:ea typeface="+mn-ea"/>
                <a:cs typeface="+mn-cs"/>
              </a:rPr>
              <a:pPr defTabSz="685800">
                <a:buClrTx/>
                <a:defRPr/>
              </a:pPr>
              <a:t>6/27/2022</a:t>
            </a:fld>
            <a:endParaRPr lang="en-US" kern="1200" dirty="0">
              <a:solidFill>
                <a:srgbClr val="775F55"/>
              </a:solidFill>
              <a:latin typeface="Tw Cen MT"/>
              <a:ea typeface="+mn-ea"/>
              <a:cs typeface="+mn-cs"/>
            </a:endParaRPr>
          </a:p>
        </p:txBody>
      </p:sp>
      <p:sp>
        <p:nvSpPr>
          <p:cNvPr id="4" name="Footer Placeholder 3"/>
          <p:cNvSpPr>
            <a:spLocks noGrp="1"/>
          </p:cNvSpPr>
          <p:nvPr>
            <p:ph type="ftr" sz="quarter" idx="11"/>
          </p:nvPr>
        </p:nvSpPr>
        <p:spPr/>
        <p:txBody>
          <a:bodyPr/>
          <a:lstStyle/>
          <a:p>
            <a:pPr defTabSz="685800">
              <a:buClrTx/>
              <a:defRPr/>
            </a:pPr>
            <a:endParaRPr lang="en-US" kern="1200" dirty="0">
              <a:solidFill>
                <a:srgbClr val="775F55"/>
              </a:solidFill>
              <a:latin typeface="Tw Cen MT"/>
              <a:ea typeface="+mn-ea"/>
              <a:cs typeface="+mn-cs"/>
            </a:endParaRPr>
          </a:p>
        </p:txBody>
      </p:sp>
      <p:sp>
        <p:nvSpPr>
          <p:cNvPr id="5" name="Slide Number Placeholder 4"/>
          <p:cNvSpPr>
            <a:spLocks noGrp="1"/>
          </p:cNvSpPr>
          <p:nvPr>
            <p:ph type="sldNum" sz="quarter" idx="12"/>
          </p:nvPr>
        </p:nvSpPr>
        <p:spPr/>
        <p:txBody>
          <a:bodyPr/>
          <a:lstStyle/>
          <a:p>
            <a:pPr defTabSz="685800">
              <a:buClrTx/>
              <a:defRPr/>
            </a:pPr>
            <a:fld id="{EFE5B013-A80A-40D2-8FAE-6E44A516CF2D}" type="slidenum">
              <a:rPr lang="en-US" kern="1200" smtClean="0">
                <a:ea typeface="+mn-ea"/>
                <a:cs typeface="+mn-cs"/>
              </a:rPr>
              <a:pPr defTabSz="685800">
                <a:buClrTx/>
                <a:defRPr/>
              </a:pPr>
              <a:t>‹#›</a:t>
            </a:fld>
            <a:endParaRPr lang="en-US" kern="1200" dirty="0">
              <a:ea typeface="+mn-ea"/>
              <a:cs typeface="+mn-cs"/>
            </a:endParaRPr>
          </a:p>
        </p:txBody>
      </p:sp>
    </p:spTree>
    <p:extLst>
      <p:ext uri="{BB962C8B-B14F-4D97-AF65-F5344CB8AC3E}">
        <p14:creationId xmlns:p14="http://schemas.microsoft.com/office/powerpoint/2010/main" val="27347970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685800" y="1597819"/>
            <a:ext cx="7772400" cy="1102519"/>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7" name="Google Shape;17;p2"/>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r>
              <a:rPr lang="en-US"/>
              <a:t>Click to edit Master subtitle style</a:t>
            </a:r>
            <a:endParaRPr/>
          </a:p>
        </p:txBody>
      </p:sp>
      <p:sp>
        <p:nvSpPr>
          <p:cNvPr id="18" name="Google Shape;18;p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9" name="Google Shape;19;p2"/>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0" name="Google Shape;20;p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8128154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23" name="Google Shape;23;p3"/>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pPr lvl="0"/>
            <a:r>
              <a:rPr lang="en-US"/>
              <a:t>Click to edit Master text styles</a:t>
            </a:r>
          </a:p>
        </p:txBody>
      </p:sp>
      <p:sp>
        <p:nvSpPr>
          <p:cNvPr id="24" name="Google Shape;24;p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5" name="Google Shape;25;p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6" name="Google Shape;26;p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19596113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722313" y="3305176"/>
            <a:ext cx="7772400" cy="1021556"/>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29" name="Google Shape;29;p4"/>
          <p:cNvSpPr txBox="1">
            <a:spLocks noGrp="1"/>
          </p:cNvSpPr>
          <p:nvPr>
            <p:ph type="body" idx="1"/>
          </p:nvPr>
        </p:nvSpPr>
        <p:spPr>
          <a:xfrm>
            <a:off x="722313" y="2180035"/>
            <a:ext cx="7772400" cy="1125140"/>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pPr lvl="0"/>
            <a:r>
              <a:rPr lang="en-US"/>
              <a:t>Click to edit Master text styles</a:t>
            </a:r>
          </a:p>
        </p:txBody>
      </p:sp>
      <p:sp>
        <p:nvSpPr>
          <p:cNvPr id="30" name="Google Shape;30;p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1" name="Google Shape;31;p4"/>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2" name="Google Shape;32;p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27713478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35" name="Google Shape;35;p5"/>
          <p:cNvSpPr txBox="1">
            <a:spLocks noGrp="1"/>
          </p:cNvSpPr>
          <p:nvPr>
            <p:ph type="body" idx="1"/>
          </p:nvPr>
        </p:nvSpPr>
        <p:spPr>
          <a:xfrm>
            <a:off x="457200" y="1200151"/>
            <a:ext cx="4038600" cy="3394472"/>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pPr lvl="0"/>
            <a:r>
              <a:rPr lang="en-US"/>
              <a:t>Click to edit Master text styles</a:t>
            </a:r>
          </a:p>
        </p:txBody>
      </p:sp>
      <p:sp>
        <p:nvSpPr>
          <p:cNvPr id="36" name="Google Shape;36;p5"/>
          <p:cNvSpPr txBox="1">
            <a:spLocks noGrp="1"/>
          </p:cNvSpPr>
          <p:nvPr>
            <p:ph type="body" idx="2"/>
          </p:nvPr>
        </p:nvSpPr>
        <p:spPr>
          <a:xfrm>
            <a:off x="4648200" y="1200151"/>
            <a:ext cx="4038600" cy="3394472"/>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pPr lvl="0"/>
            <a:r>
              <a:rPr lang="en-US"/>
              <a:t>Click to edit Master text styles</a:t>
            </a:r>
          </a:p>
        </p:txBody>
      </p:sp>
      <p:sp>
        <p:nvSpPr>
          <p:cNvPr id="37" name="Google Shape;37;p5"/>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8" name="Google Shape;38;p5"/>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9" name="Google Shape;39;p5"/>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33450551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42" name="Google Shape;42;p6"/>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pPr lvl="0"/>
            <a:r>
              <a:rPr lang="en-US"/>
              <a:t>Click to edit Master text styles</a:t>
            </a:r>
          </a:p>
        </p:txBody>
      </p:sp>
      <p:sp>
        <p:nvSpPr>
          <p:cNvPr id="43" name="Google Shape;43;p6"/>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pPr lvl="0"/>
            <a:r>
              <a:rPr lang="en-US"/>
              <a:t>Click to edit Master text styles</a:t>
            </a:r>
          </a:p>
        </p:txBody>
      </p:sp>
      <p:sp>
        <p:nvSpPr>
          <p:cNvPr id="44" name="Google Shape;44;p6"/>
          <p:cNvSpPr txBox="1">
            <a:spLocks noGrp="1"/>
          </p:cNvSpPr>
          <p:nvPr>
            <p:ph type="body" idx="3"/>
          </p:nvPr>
        </p:nvSpPr>
        <p:spPr>
          <a:xfrm>
            <a:off x="4645026" y="1151335"/>
            <a:ext cx="4041775" cy="47982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pPr lvl="0"/>
            <a:r>
              <a:rPr lang="en-US"/>
              <a:t>Click to edit Master text styles</a:t>
            </a:r>
          </a:p>
        </p:txBody>
      </p:sp>
      <p:sp>
        <p:nvSpPr>
          <p:cNvPr id="45" name="Google Shape;45;p6"/>
          <p:cNvSpPr txBox="1">
            <a:spLocks noGrp="1"/>
          </p:cNvSpPr>
          <p:nvPr>
            <p:ph type="body" idx="4"/>
          </p:nvPr>
        </p:nvSpPr>
        <p:spPr>
          <a:xfrm>
            <a:off x="4645026" y="1631156"/>
            <a:ext cx="4041775" cy="2963466"/>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pPr lvl="0"/>
            <a:r>
              <a:rPr lang="en-US"/>
              <a:t>Click to edit Master text styles</a:t>
            </a:r>
          </a:p>
        </p:txBody>
      </p:sp>
      <p:sp>
        <p:nvSpPr>
          <p:cNvPr id="46" name="Google Shape;46;p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7" name="Google Shape;47;p6"/>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8" name="Google Shape;48;p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17576791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51" name="Google Shape;51;p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2" name="Google Shape;52;p7"/>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3" name="Google Shape;53;p7"/>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38409670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6" name="Google Shape;56;p8"/>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7" name="Google Shape;57;p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18086534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1" y="204787"/>
            <a:ext cx="3008313" cy="8715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60" name="Google Shape;60;p9"/>
          <p:cNvSpPr txBox="1">
            <a:spLocks noGrp="1"/>
          </p:cNvSpPr>
          <p:nvPr>
            <p:ph type="body" idx="1"/>
          </p:nvPr>
        </p:nvSpPr>
        <p:spPr>
          <a:xfrm>
            <a:off x="3575050" y="204788"/>
            <a:ext cx="5111750" cy="4389835"/>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pPr lvl="0"/>
            <a:r>
              <a:rPr lang="en-US"/>
              <a:t>Click to edit Master text styles</a:t>
            </a:r>
          </a:p>
        </p:txBody>
      </p:sp>
      <p:sp>
        <p:nvSpPr>
          <p:cNvPr id="61" name="Google Shape;61;p9"/>
          <p:cNvSpPr txBox="1">
            <a:spLocks noGrp="1"/>
          </p:cNvSpPr>
          <p:nvPr>
            <p:ph type="body" idx="2"/>
          </p:nvPr>
        </p:nvSpPr>
        <p:spPr>
          <a:xfrm>
            <a:off x="457201" y="1076326"/>
            <a:ext cx="3008313" cy="3518297"/>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pPr lvl="0"/>
            <a:r>
              <a:rPr lang="en-US"/>
              <a:t>Click to edit Master text styles</a:t>
            </a:r>
          </a:p>
        </p:txBody>
      </p:sp>
      <p:sp>
        <p:nvSpPr>
          <p:cNvPr id="62" name="Google Shape;62;p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3" name="Google Shape;63;p9"/>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4" name="Google Shape;64;p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2569245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42" name="Google Shape;42;p6"/>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pPr lvl="0"/>
            <a:r>
              <a:rPr lang="en-US"/>
              <a:t>Click to edit Master text styles</a:t>
            </a:r>
          </a:p>
        </p:txBody>
      </p:sp>
      <p:sp>
        <p:nvSpPr>
          <p:cNvPr id="43" name="Google Shape;43;p6"/>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pPr lvl="0"/>
            <a:r>
              <a:rPr lang="en-US"/>
              <a:t>Click to edit Master text styles</a:t>
            </a:r>
          </a:p>
        </p:txBody>
      </p:sp>
      <p:sp>
        <p:nvSpPr>
          <p:cNvPr id="44" name="Google Shape;44;p6"/>
          <p:cNvSpPr txBox="1">
            <a:spLocks noGrp="1"/>
          </p:cNvSpPr>
          <p:nvPr>
            <p:ph type="body" idx="3"/>
          </p:nvPr>
        </p:nvSpPr>
        <p:spPr>
          <a:xfrm>
            <a:off x="4645026" y="1151335"/>
            <a:ext cx="4041775" cy="47982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pPr lvl="0"/>
            <a:r>
              <a:rPr lang="en-US"/>
              <a:t>Click to edit Master text styles</a:t>
            </a:r>
          </a:p>
        </p:txBody>
      </p:sp>
      <p:sp>
        <p:nvSpPr>
          <p:cNvPr id="45" name="Google Shape;45;p6"/>
          <p:cNvSpPr txBox="1">
            <a:spLocks noGrp="1"/>
          </p:cNvSpPr>
          <p:nvPr>
            <p:ph type="body" idx="4"/>
          </p:nvPr>
        </p:nvSpPr>
        <p:spPr>
          <a:xfrm>
            <a:off x="4645026" y="1631156"/>
            <a:ext cx="4041775" cy="2963466"/>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pPr lvl="0"/>
            <a:r>
              <a:rPr lang="en-US"/>
              <a:t>Click to edit Master text styles</a:t>
            </a:r>
          </a:p>
        </p:txBody>
      </p:sp>
      <p:sp>
        <p:nvSpPr>
          <p:cNvPr id="46" name="Google Shape;46;p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47" name="Google Shape;47;p6"/>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48" name="Google Shape;48;p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9825291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67" name="Google Shape;67;p10"/>
          <p:cNvSpPr>
            <a:spLocks noGrp="1"/>
          </p:cNvSpPr>
          <p:nvPr>
            <p:ph type="pic" idx="2"/>
          </p:nvPr>
        </p:nvSpPr>
        <p:spPr>
          <a:xfrm>
            <a:off x="1792288" y="459581"/>
            <a:ext cx="5486400" cy="30861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r>
              <a:rPr lang="en-US" dirty="0"/>
              <a:t>Click icon to add picture</a:t>
            </a:r>
            <a:endParaRPr dirty="0"/>
          </a:p>
        </p:txBody>
      </p:sp>
      <p:sp>
        <p:nvSpPr>
          <p:cNvPr id="68" name="Google Shape;68;p10"/>
          <p:cNvSpPr txBox="1">
            <a:spLocks noGrp="1"/>
          </p:cNvSpPr>
          <p:nvPr>
            <p:ph type="body" idx="1"/>
          </p:nvPr>
        </p:nvSpPr>
        <p:spPr>
          <a:xfrm>
            <a:off x="1792288" y="4025503"/>
            <a:ext cx="5486400" cy="603647"/>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pPr lvl="0"/>
            <a:r>
              <a:rPr lang="en-US"/>
              <a:t>Click to edit Master text styles</a:t>
            </a:r>
          </a:p>
        </p:txBody>
      </p:sp>
      <p:sp>
        <p:nvSpPr>
          <p:cNvPr id="69" name="Google Shape;69;p1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0" name="Google Shape;70;p10"/>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1" name="Google Shape;71;p1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1059959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74" name="Google Shape;74;p11"/>
          <p:cNvSpPr txBox="1">
            <a:spLocks noGrp="1"/>
          </p:cNvSpPr>
          <p:nvPr>
            <p:ph type="body" idx="1"/>
          </p:nvPr>
        </p:nvSpPr>
        <p:spPr>
          <a:xfrm rot="5400000">
            <a:off x="2874764" y="-1217413"/>
            <a:ext cx="3394472"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pPr lvl="0"/>
            <a:r>
              <a:rPr lang="en-US"/>
              <a:t>Click to edit Master text styles</a:t>
            </a:r>
          </a:p>
        </p:txBody>
      </p:sp>
      <p:sp>
        <p:nvSpPr>
          <p:cNvPr id="75" name="Google Shape;75;p1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6" name="Google Shape;76;p1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7" name="Google Shape;77;p1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15147853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5463778" y="1371601"/>
            <a:ext cx="4388644"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80" name="Google Shape;80;p12"/>
          <p:cNvSpPr txBox="1">
            <a:spLocks noGrp="1"/>
          </p:cNvSpPr>
          <p:nvPr>
            <p:ph type="body" idx="1"/>
          </p:nvPr>
        </p:nvSpPr>
        <p:spPr>
          <a:xfrm rot="5400000">
            <a:off x="1272778" y="-609599"/>
            <a:ext cx="4388644"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pPr lvl="0"/>
            <a:r>
              <a:rPr lang="en-US"/>
              <a:t>Click to edit Master text styles</a:t>
            </a:r>
          </a:p>
        </p:txBody>
      </p:sp>
      <p:sp>
        <p:nvSpPr>
          <p:cNvPr id="81" name="Google Shape;81;p1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2" name="Google Shape;82;p12"/>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3" name="Google Shape;83;p1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110365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51" name="Google Shape;51;p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2" name="Google Shape;52;p7"/>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3" name="Google Shape;53;p7"/>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2364231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6" name="Google Shape;56;p8"/>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7" name="Google Shape;57;p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3458136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1" y="204787"/>
            <a:ext cx="3008313" cy="8715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60" name="Google Shape;60;p9"/>
          <p:cNvSpPr txBox="1">
            <a:spLocks noGrp="1"/>
          </p:cNvSpPr>
          <p:nvPr>
            <p:ph type="body" idx="1"/>
          </p:nvPr>
        </p:nvSpPr>
        <p:spPr>
          <a:xfrm>
            <a:off x="3575050" y="204788"/>
            <a:ext cx="5111750" cy="4389835"/>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pPr lvl="0"/>
            <a:r>
              <a:rPr lang="en-US"/>
              <a:t>Click to edit Master text styles</a:t>
            </a:r>
          </a:p>
        </p:txBody>
      </p:sp>
      <p:sp>
        <p:nvSpPr>
          <p:cNvPr id="61" name="Google Shape;61;p9"/>
          <p:cNvSpPr txBox="1">
            <a:spLocks noGrp="1"/>
          </p:cNvSpPr>
          <p:nvPr>
            <p:ph type="body" idx="2"/>
          </p:nvPr>
        </p:nvSpPr>
        <p:spPr>
          <a:xfrm>
            <a:off x="457201" y="1076326"/>
            <a:ext cx="3008313" cy="3518297"/>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pPr lvl="0"/>
            <a:r>
              <a:rPr lang="en-US"/>
              <a:t>Click to edit Master text styles</a:t>
            </a:r>
          </a:p>
        </p:txBody>
      </p:sp>
      <p:sp>
        <p:nvSpPr>
          <p:cNvPr id="62" name="Google Shape;62;p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63" name="Google Shape;63;p9"/>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64" name="Google Shape;64;p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776835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67" name="Google Shape;67;p10"/>
          <p:cNvSpPr>
            <a:spLocks noGrp="1"/>
          </p:cNvSpPr>
          <p:nvPr>
            <p:ph type="pic" idx="2"/>
          </p:nvPr>
        </p:nvSpPr>
        <p:spPr>
          <a:xfrm>
            <a:off x="1792288" y="459581"/>
            <a:ext cx="5486400" cy="30861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r>
              <a:rPr lang="en-US"/>
              <a:t>Click icon to add picture</a:t>
            </a:r>
            <a:endParaRPr dirty="0"/>
          </a:p>
        </p:txBody>
      </p:sp>
      <p:sp>
        <p:nvSpPr>
          <p:cNvPr id="68" name="Google Shape;68;p10"/>
          <p:cNvSpPr txBox="1">
            <a:spLocks noGrp="1"/>
          </p:cNvSpPr>
          <p:nvPr>
            <p:ph type="body" idx="1"/>
          </p:nvPr>
        </p:nvSpPr>
        <p:spPr>
          <a:xfrm>
            <a:off x="1792288" y="4025503"/>
            <a:ext cx="5486400" cy="603647"/>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pPr lvl="0"/>
            <a:r>
              <a:rPr lang="en-US"/>
              <a:t>Click to edit Master text styles</a:t>
            </a:r>
          </a:p>
        </p:txBody>
      </p:sp>
      <p:sp>
        <p:nvSpPr>
          <p:cNvPr id="69" name="Google Shape;69;p1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0" name="Google Shape;70;p10"/>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1" name="Google Shape;71;p1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4211181460"/>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74" name="Google Shape;74;p11"/>
          <p:cNvSpPr txBox="1">
            <a:spLocks noGrp="1"/>
          </p:cNvSpPr>
          <p:nvPr>
            <p:ph type="body" idx="1"/>
          </p:nvPr>
        </p:nvSpPr>
        <p:spPr>
          <a:xfrm rot="5400000">
            <a:off x="2874764" y="-1217413"/>
            <a:ext cx="3394472"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pPr lvl="0"/>
            <a:r>
              <a:rPr lang="en-US"/>
              <a:t>Click to edit Master text styles</a:t>
            </a:r>
          </a:p>
        </p:txBody>
      </p:sp>
      <p:sp>
        <p:nvSpPr>
          <p:cNvPr id="75" name="Google Shape;75;p1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6" name="Google Shape;76;p1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7" name="Google Shape;77;p1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1658345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5463778" y="1371601"/>
            <a:ext cx="4388644"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80" name="Google Shape;80;p12"/>
          <p:cNvSpPr txBox="1">
            <a:spLocks noGrp="1"/>
          </p:cNvSpPr>
          <p:nvPr>
            <p:ph type="body" idx="1"/>
          </p:nvPr>
        </p:nvSpPr>
        <p:spPr>
          <a:xfrm rot="5400000">
            <a:off x="1272778" y="-609599"/>
            <a:ext cx="4388644"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pPr lvl="0"/>
            <a:r>
              <a:rPr lang="en-US"/>
              <a:t>Click to edit Master text styles</a:t>
            </a:r>
          </a:p>
        </p:txBody>
      </p:sp>
      <p:sp>
        <p:nvSpPr>
          <p:cNvPr id="81" name="Google Shape;81;p1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82" name="Google Shape;82;p12"/>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83" name="Google Shape;83;p1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735577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13" name="Google Shape;13;p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14" name="Google Shape;14;p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107462493"/>
      </p:ext>
    </p:extLst>
  </p:cSld>
  <p:clrMap bg1="lt1" tx1="dk1" bg2="dk2" tx2="lt2" accent1="accent1" accent2="accent2" accent3="accent3" accent4="accent4" accent5="accent5" accent6="accent6" hlink="hlink" folHlink="folHlink"/>
  <p:sldLayoutIdLst>
    <p:sldLayoutId id="2147483779"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171450"/>
            <a:ext cx="8153400" cy="74295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200150"/>
            <a:ext cx="8153400" cy="339471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4686300"/>
            <a:ext cx="2667000" cy="273844"/>
          </a:xfrm>
          <a:prstGeom prst="rect">
            <a:avLst/>
          </a:prstGeom>
        </p:spPr>
        <p:txBody>
          <a:bodyPr vert="horz" anchor="ctr" anchorCtr="0"/>
          <a:lstStyle>
            <a:lvl1pPr algn="l" eaLnBrk="1" latinLnBrk="0" hangingPunct="1">
              <a:defRPr kumimoji="0" sz="1050">
                <a:solidFill>
                  <a:schemeClr val="tx2"/>
                </a:solidFill>
              </a:defRPr>
            </a:lvl1pPr>
          </a:lstStyle>
          <a:p>
            <a:pPr defTabSz="685800">
              <a:buClrTx/>
              <a:defRPr/>
            </a:pPr>
            <a:fld id="{631FB3AF-ECDD-4881-9F64-F3D5850997B4}" type="datetime1">
              <a:rPr lang="en-US" kern="1200" smtClean="0">
                <a:solidFill>
                  <a:srgbClr val="775F55"/>
                </a:solidFill>
                <a:latin typeface="Tw Cen MT"/>
                <a:ea typeface="+mn-ea"/>
                <a:cs typeface="+mn-cs"/>
              </a:rPr>
              <a:pPr defTabSz="685800">
                <a:buClrTx/>
                <a:defRPr/>
              </a:pPr>
              <a:t>6/27/2022</a:t>
            </a:fld>
            <a:endParaRPr lang="en-US" kern="1200" dirty="0">
              <a:solidFill>
                <a:srgbClr val="775F55"/>
              </a:solidFill>
              <a:latin typeface="Tw Cen MT"/>
              <a:ea typeface="+mn-ea"/>
              <a:cs typeface="+mn-cs"/>
            </a:endParaRPr>
          </a:p>
        </p:txBody>
      </p:sp>
      <p:sp>
        <p:nvSpPr>
          <p:cNvPr id="3" name="Footer Placeholder 2"/>
          <p:cNvSpPr>
            <a:spLocks noGrp="1"/>
          </p:cNvSpPr>
          <p:nvPr>
            <p:ph type="ftr" sz="quarter" idx="3"/>
          </p:nvPr>
        </p:nvSpPr>
        <p:spPr>
          <a:xfrm>
            <a:off x="609601" y="4686155"/>
            <a:ext cx="5421083" cy="273844"/>
          </a:xfrm>
          <a:prstGeom prst="rect">
            <a:avLst/>
          </a:prstGeom>
        </p:spPr>
        <p:txBody>
          <a:bodyPr vert="horz" anchor="ctr"/>
          <a:lstStyle>
            <a:lvl1pPr algn="r" eaLnBrk="1" latinLnBrk="0" hangingPunct="1">
              <a:defRPr kumimoji="0" sz="1050">
                <a:solidFill>
                  <a:schemeClr val="tx2"/>
                </a:solidFill>
              </a:defRPr>
            </a:lvl1pPr>
          </a:lstStyle>
          <a:p>
            <a:pPr defTabSz="685800">
              <a:buClrTx/>
              <a:defRPr/>
            </a:pPr>
            <a:endParaRPr lang="en-US" kern="1200" dirty="0">
              <a:solidFill>
                <a:srgbClr val="775F55"/>
              </a:solidFill>
              <a:latin typeface="Tw Cen MT"/>
              <a:ea typeface="+mn-ea"/>
              <a:cs typeface="+mn-cs"/>
            </a:endParaRPr>
          </a:p>
        </p:txBody>
      </p:sp>
      <p:sp>
        <p:nvSpPr>
          <p:cNvPr id="7" name="Rectangle 6"/>
          <p:cNvSpPr/>
          <p:nvPr/>
        </p:nvSpPr>
        <p:spPr bwMode="white">
          <a:xfrm>
            <a:off x="0" y="925830"/>
            <a:ext cx="9144000" cy="24003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Tw Cen MT"/>
              <a:ea typeface="+mn-ea"/>
              <a:cs typeface="+mn-cs"/>
            </a:endParaRPr>
          </a:p>
        </p:txBody>
      </p:sp>
      <p:sp>
        <p:nvSpPr>
          <p:cNvPr id="8" name="Rectangle 7"/>
          <p:cNvSpPr/>
          <p:nvPr/>
        </p:nvSpPr>
        <p:spPr>
          <a:xfrm>
            <a:off x="0" y="960120"/>
            <a:ext cx="533400" cy="17145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Tw Cen MT"/>
              <a:ea typeface="+mn-ea"/>
              <a:cs typeface="+mn-cs"/>
            </a:endParaRPr>
          </a:p>
        </p:txBody>
      </p:sp>
      <p:sp>
        <p:nvSpPr>
          <p:cNvPr id="9" name="Rectangle 8"/>
          <p:cNvSpPr/>
          <p:nvPr/>
        </p:nvSpPr>
        <p:spPr>
          <a:xfrm>
            <a:off x="590550" y="960120"/>
            <a:ext cx="8553450" cy="1714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Tw Cen MT"/>
              <a:ea typeface="+mn-ea"/>
              <a:cs typeface="+mn-cs"/>
            </a:endParaRPr>
          </a:p>
        </p:txBody>
      </p:sp>
      <p:sp>
        <p:nvSpPr>
          <p:cNvPr id="23" name="Slide Number Placeholder 22"/>
          <p:cNvSpPr>
            <a:spLocks noGrp="1"/>
          </p:cNvSpPr>
          <p:nvPr>
            <p:ph type="sldNum" sz="quarter" idx="4"/>
          </p:nvPr>
        </p:nvSpPr>
        <p:spPr>
          <a:xfrm>
            <a:off x="0" y="954167"/>
            <a:ext cx="533400" cy="183357"/>
          </a:xfrm>
          <a:prstGeom prst="rect">
            <a:avLst/>
          </a:prstGeom>
        </p:spPr>
        <p:txBody>
          <a:bodyPr vert="horz" anchor="ctr" anchorCtr="0">
            <a:normAutofit/>
          </a:bodyPr>
          <a:lstStyle>
            <a:lvl1pPr algn="ctr" eaLnBrk="1" latinLnBrk="0" hangingPunct="1">
              <a:defRPr kumimoji="0" sz="1500" b="1">
                <a:solidFill>
                  <a:srgbClr val="FFFFFF"/>
                </a:solidFill>
                <a:latin typeface="Calibri" pitchFamily="34" charset="0"/>
              </a:defRPr>
            </a:lvl1pPr>
          </a:lstStyle>
          <a:p>
            <a:pPr defTabSz="685800">
              <a:buClrTx/>
              <a:defRPr/>
            </a:pPr>
            <a:fld id="{EFE5B013-A80A-40D2-8FAE-6E44A516CF2D}" type="slidenum">
              <a:rPr lang="en-US" kern="1200" smtClean="0">
                <a:ea typeface="+mn-ea"/>
                <a:cs typeface="+mn-cs"/>
              </a:rPr>
              <a:pPr defTabSz="685800">
                <a:buClrTx/>
                <a:defRPr/>
              </a:pPr>
              <a:t>‹#›</a:t>
            </a:fld>
            <a:endParaRPr lang="en-US" kern="1200" dirty="0">
              <a:ea typeface="+mn-ea"/>
              <a:cs typeface="+mn-cs"/>
            </a:endParaRPr>
          </a:p>
        </p:txBody>
      </p:sp>
    </p:spTree>
    <p:extLst>
      <p:ext uri="{BB962C8B-B14F-4D97-AF65-F5344CB8AC3E}">
        <p14:creationId xmlns:p14="http://schemas.microsoft.com/office/powerpoint/2010/main" val="3157442703"/>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Lst>
  <p:hf hdr="0" ftr="0" dt="0"/>
  <p:txStyles>
    <p:titleStyle>
      <a:lvl1pPr algn="l" rtl="0" eaLnBrk="1" latinLnBrk="0" hangingPunct="1">
        <a:spcBef>
          <a:spcPct val="0"/>
        </a:spcBef>
        <a:buNone/>
        <a:defRPr kumimoji="0" sz="3300" kern="1200">
          <a:solidFill>
            <a:schemeClr val="tx2"/>
          </a:solidFill>
          <a:latin typeface="+mj-lt"/>
          <a:ea typeface="+mj-ea"/>
          <a:cs typeface="+mj-cs"/>
        </a:defRPr>
      </a:lvl1pPr>
    </p:titleStyle>
    <p:bodyStyle>
      <a:lvl1pPr marL="240030" indent="-240030" algn="l" rtl="0" eaLnBrk="1" latinLnBrk="0" hangingPunct="1">
        <a:spcBef>
          <a:spcPts val="525"/>
        </a:spcBef>
        <a:buClr>
          <a:schemeClr val="accent2"/>
        </a:buClr>
        <a:buSzPct val="60000"/>
        <a:buFont typeface="Wingdings"/>
        <a:buChar char=""/>
        <a:defRPr kumimoji="0" sz="2175" kern="1200">
          <a:solidFill>
            <a:schemeClr val="tx1"/>
          </a:solidFill>
          <a:latin typeface="+mn-lt"/>
          <a:ea typeface="+mn-ea"/>
          <a:cs typeface="+mn-cs"/>
        </a:defRPr>
      </a:lvl1pPr>
      <a:lvl2pPr marL="480060" indent="-205740" algn="l" rtl="0" eaLnBrk="1" latinLnBrk="0" hangingPunct="1">
        <a:spcBef>
          <a:spcPts val="413"/>
        </a:spcBef>
        <a:buClr>
          <a:schemeClr val="accent1"/>
        </a:buClr>
        <a:buSzPct val="70000"/>
        <a:buFont typeface="Wingdings 2"/>
        <a:buChar char=""/>
        <a:defRPr kumimoji="0" sz="1950" kern="1200">
          <a:solidFill>
            <a:schemeClr val="tx1"/>
          </a:solidFill>
          <a:latin typeface="+mn-lt"/>
          <a:ea typeface="+mn-ea"/>
          <a:cs typeface="+mn-cs"/>
        </a:defRPr>
      </a:lvl2pPr>
      <a:lvl3pPr marL="685800" indent="-171450" algn="l" rtl="0" eaLnBrk="1" latinLnBrk="0" hangingPunct="1">
        <a:spcBef>
          <a:spcPts val="375"/>
        </a:spcBef>
        <a:buClr>
          <a:schemeClr val="accent2"/>
        </a:buClr>
        <a:buSzPct val="75000"/>
        <a:buFont typeface="Wingdings"/>
        <a:buChar char=""/>
        <a:defRPr kumimoji="0" sz="1725" kern="1200">
          <a:solidFill>
            <a:schemeClr val="tx1"/>
          </a:solidFill>
          <a:latin typeface="+mn-lt"/>
          <a:ea typeface="+mn-ea"/>
          <a:cs typeface="+mn-cs"/>
        </a:defRPr>
      </a:lvl3pPr>
      <a:lvl4pPr marL="1028700" indent="-171450" algn="l" rtl="0" eaLnBrk="1" latinLnBrk="0" hangingPunct="1">
        <a:spcBef>
          <a:spcPts val="300"/>
        </a:spcBef>
        <a:buClr>
          <a:schemeClr val="accent3"/>
        </a:buClr>
        <a:buSzPct val="75000"/>
        <a:buFont typeface="Wingdings"/>
        <a:buChar char=""/>
        <a:defRPr kumimoji="0" sz="1500" kern="1200">
          <a:solidFill>
            <a:schemeClr val="tx1"/>
          </a:solidFill>
          <a:latin typeface="+mn-lt"/>
          <a:ea typeface="+mn-ea"/>
          <a:cs typeface="+mn-cs"/>
        </a:defRPr>
      </a:lvl4pPr>
      <a:lvl5pPr marL="1371600" indent="-171450" algn="l" rtl="0" eaLnBrk="1" latinLnBrk="0" hangingPunct="1">
        <a:spcBef>
          <a:spcPts val="300"/>
        </a:spcBef>
        <a:buClr>
          <a:schemeClr val="accent4"/>
        </a:buClr>
        <a:buSzPct val="65000"/>
        <a:buFont typeface="Wingdings"/>
        <a:buChar char=""/>
        <a:defRPr kumimoji="0" sz="1500" kern="1200">
          <a:solidFill>
            <a:schemeClr val="tx1"/>
          </a:solidFill>
          <a:latin typeface="+mn-lt"/>
          <a:ea typeface="+mn-ea"/>
          <a:cs typeface="+mn-cs"/>
        </a:defRPr>
      </a:lvl5pPr>
      <a:lvl6pPr marL="1577340" indent="-171450" algn="l" rtl="0" eaLnBrk="1" latinLnBrk="0" hangingPunct="1">
        <a:spcBef>
          <a:spcPct val="20000"/>
        </a:spcBef>
        <a:buClr>
          <a:schemeClr val="accent1"/>
        </a:buClr>
        <a:buFont typeface="Wingdings"/>
        <a:buChar char="§"/>
        <a:defRPr kumimoji="0" sz="1350" kern="1200" baseline="0">
          <a:solidFill>
            <a:schemeClr val="tx1"/>
          </a:solidFill>
          <a:latin typeface="+mn-lt"/>
          <a:ea typeface="+mn-ea"/>
          <a:cs typeface="+mn-cs"/>
        </a:defRPr>
      </a:lvl6pPr>
      <a:lvl7pPr marL="1783080" indent="-171450" algn="l" rtl="0" eaLnBrk="1" latinLnBrk="0" hangingPunct="1">
        <a:spcBef>
          <a:spcPct val="20000"/>
        </a:spcBef>
        <a:buClr>
          <a:schemeClr val="accent2"/>
        </a:buClr>
        <a:buFont typeface="Wingdings"/>
        <a:buChar char="§"/>
        <a:defRPr kumimoji="0" sz="1350" kern="1200" baseline="0">
          <a:solidFill>
            <a:schemeClr val="tx1"/>
          </a:solidFill>
          <a:latin typeface="+mn-lt"/>
          <a:ea typeface="+mn-ea"/>
          <a:cs typeface="+mn-cs"/>
        </a:defRPr>
      </a:lvl7pPr>
      <a:lvl8pPr marL="1988820" indent="-171450" algn="l" rtl="0" eaLnBrk="1" latinLnBrk="0" hangingPunct="1">
        <a:spcBef>
          <a:spcPct val="20000"/>
        </a:spcBef>
        <a:buClr>
          <a:schemeClr val="accent3"/>
        </a:buClr>
        <a:buFont typeface="Wingdings"/>
        <a:buChar char="§"/>
        <a:defRPr kumimoji="0" sz="1350" kern="1200" baseline="0">
          <a:solidFill>
            <a:schemeClr val="tx1"/>
          </a:solidFill>
          <a:latin typeface="+mn-lt"/>
          <a:ea typeface="+mn-ea"/>
          <a:cs typeface="+mn-cs"/>
        </a:defRPr>
      </a:lvl8pPr>
      <a:lvl9pPr marL="2194560" indent="-171450" algn="l" rtl="0" eaLnBrk="1" latinLnBrk="0" hangingPunct="1">
        <a:spcBef>
          <a:spcPct val="20000"/>
        </a:spcBef>
        <a:buClr>
          <a:schemeClr val="accent4"/>
        </a:buClr>
        <a:buFont typeface="Wingdings"/>
        <a:buChar char="§"/>
        <a:defRPr kumimoji="0" sz="135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3" name="Google Shape;13;p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4" name="Google Shape;14;p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2561150348"/>
      </p:ext>
    </p:extLst>
  </p:cSld>
  <p:clrMap bg1="lt1" tx1="dk1" bg2="dk2" tx2="lt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liheapch.acf.hhs.gov/state" TargetMode="External"/><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hyperlink" Target="https://liheapch.acf.hhs.gov/delivery/income_categorical.htm" TargetMode="External"/><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hyperlink" Target="https://liheappm.acf.hhs.gov/datawarehouse/grantee_search_portal"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liheapch.acf.hhs.gov/pubs/assurances.htm#Assurance%2016" TargetMode="Externa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hyperlink" Target="http://www.acf.hhs.gov/ocs/low-income-home-energy-assistance-program-liheap" TargetMode="External"/><Relationship Id="rId7" Type="http://schemas.openxmlformats.org/officeDocument/2006/relationships/hyperlink" Target="https://liheappm.acf.hhs.gov/assessment/#nbb" TargetMode="External"/><Relationship Id="rId2" Type="http://schemas.openxmlformats.org/officeDocument/2006/relationships/notesSlide" Target="../notesSlides/notesSlide32.xml"/><Relationship Id="rId1" Type="http://schemas.openxmlformats.org/officeDocument/2006/relationships/slideLayout" Target="../slideLayouts/slideLayout22.xml"/><Relationship Id="rId6" Type="http://schemas.openxmlformats.org/officeDocument/2006/relationships/hyperlink" Target="https://liheappm.acf.hhs.gov/data_warehouse/index.php?report=homepage" TargetMode="External"/><Relationship Id="rId5" Type="http://schemas.openxmlformats.org/officeDocument/2006/relationships/hyperlink" Target="https://liheappm.acf.hhs.gov/" TargetMode="External"/><Relationship Id="rId4" Type="http://schemas.openxmlformats.org/officeDocument/2006/relationships/hyperlink" Target="http://www.acf.hhs.gov/ocs/programs/lihwap"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90" name="Google Shape;90;p13"/>
          <p:cNvSpPr txBox="1"/>
          <p:nvPr/>
        </p:nvSpPr>
        <p:spPr>
          <a:xfrm>
            <a:off x="202628" y="1200437"/>
            <a:ext cx="8690517" cy="646331"/>
          </a:xfrm>
          <a:prstGeom prst="rect">
            <a:avLst/>
          </a:prstGeom>
          <a:noFill/>
          <a:ln>
            <a:noFill/>
          </a:ln>
        </p:spPr>
        <p:txBody>
          <a:bodyPr spcFirstLastPara="1" wrap="square" lIns="91425" tIns="45700" rIns="91425" bIns="45700" anchor="t" anchorCtr="0">
            <a:noAutofit/>
          </a:bodyPr>
          <a:lstStyle/>
          <a:p>
            <a:r>
              <a:rPr lang="en-US" sz="3200" b="1" dirty="0">
                <a:solidFill>
                  <a:srgbClr val="AD2327"/>
                </a:solidFill>
                <a:latin typeface="Lato"/>
                <a:ea typeface="Lato"/>
                <a:cs typeface="Lato"/>
                <a:sym typeface="Lato"/>
              </a:rPr>
              <a:t>LIHEAP 102 – Matching Program Designs to Client’s Needs  </a:t>
            </a:r>
          </a:p>
          <a:p>
            <a:endParaRPr lang="en-US" sz="2000" dirty="0">
              <a:solidFill>
                <a:srgbClr val="AD2327"/>
              </a:solidFill>
              <a:latin typeface="Lato"/>
              <a:ea typeface="Lato"/>
              <a:cs typeface="Lato"/>
              <a:sym typeface="Lato"/>
            </a:endParaRPr>
          </a:p>
          <a:p>
            <a:r>
              <a:rPr lang="en-US" sz="2000" dirty="0">
                <a:solidFill>
                  <a:srgbClr val="AD2327"/>
                </a:solidFill>
                <a:latin typeface="Lato"/>
                <a:ea typeface="Lato"/>
                <a:cs typeface="Lato"/>
                <a:sym typeface="Lato"/>
              </a:rPr>
              <a:t>June 28</a:t>
            </a:r>
            <a:r>
              <a:rPr lang="en-US" sz="2000" baseline="30000" dirty="0">
                <a:solidFill>
                  <a:srgbClr val="AD2327"/>
                </a:solidFill>
                <a:latin typeface="Lato"/>
                <a:ea typeface="Lato"/>
                <a:cs typeface="Lato"/>
                <a:sym typeface="Lato"/>
              </a:rPr>
              <a:t>th</a:t>
            </a:r>
            <a:r>
              <a:rPr lang="en-US" sz="2000" dirty="0">
                <a:solidFill>
                  <a:srgbClr val="AD2327"/>
                </a:solidFill>
                <a:latin typeface="Lato"/>
                <a:ea typeface="Lato"/>
                <a:cs typeface="Lato"/>
                <a:sym typeface="Lato"/>
              </a:rPr>
              <a:t>, 2022</a:t>
            </a:r>
            <a:br>
              <a:rPr kumimoji="0" lang="en-US" sz="2000" b="0" i="0" u="none" strike="noStrike" kern="0" cap="none" spc="0" normalizeH="0" baseline="0" noProof="0" dirty="0">
                <a:ln>
                  <a:noFill/>
                </a:ln>
                <a:solidFill>
                  <a:srgbClr val="000000"/>
                </a:solidFill>
                <a:effectLst/>
                <a:uLnTx/>
                <a:uFillTx/>
                <a:latin typeface="Lato"/>
                <a:ea typeface="Lato"/>
                <a:cs typeface="Lato"/>
                <a:sym typeface="Lato"/>
              </a:rPr>
            </a:br>
            <a:endParaRPr lang="en-US" sz="3600" dirty="0">
              <a:solidFill>
                <a:srgbClr val="AD2327"/>
              </a:solidFill>
              <a:latin typeface="Lato"/>
              <a:ea typeface="Lato"/>
              <a:cs typeface="Lato"/>
            </a:endParaRPr>
          </a:p>
        </p:txBody>
      </p:sp>
      <p:sp>
        <p:nvSpPr>
          <p:cNvPr id="95" name="Google Shape;95;p13"/>
          <p:cNvSpPr txBox="1"/>
          <p:nvPr/>
        </p:nvSpPr>
        <p:spPr>
          <a:xfrm>
            <a:off x="163551" y="2943603"/>
            <a:ext cx="9077093" cy="210564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1" dirty="0">
                <a:solidFill>
                  <a:srgbClr val="42648C"/>
                </a:solidFill>
                <a:latin typeface="Lato"/>
                <a:ea typeface="Lato"/>
                <a:cs typeface="Lato"/>
                <a:sym typeface="Lato"/>
              </a:rPr>
              <a:t>Moderator: </a:t>
            </a:r>
            <a:r>
              <a:rPr lang="en-US" sz="2000" dirty="0">
                <a:solidFill>
                  <a:srgbClr val="42648C"/>
                </a:solidFill>
                <a:latin typeface="Lato"/>
                <a:ea typeface="Lato"/>
                <a:cs typeface="Lato"/>
                <a:sym typeface="Lato"/>
              </a:rPr>
              <a:t>Melissa Torgerson, Verve Associates</a:t>
            </a:r>
          </a:p>
          <a:p>
            <a:endParaRPr lang="en-US" sz="2000" b="1" dirty="0">
              <a:solidFill>
                <a:srgbClr val="42648C"/>
              </a:solidFill>
              <a:latin typeface="Lato"/>
              <a:ea typeface="Lato"/>
              <a:cs typeface="Lato"/>
              <a:sym typeface="Lato"/>
            </a:endParaRPr>
          </a:p>
          <a:p>
            <a:r>
              <a:rPr lang="en-US" sz="2000" b="1" dirty="0">
                <a:solidFill>
                  <a:srgbClr val="42648C"/>
                </a:solidFill>
                <a:latin typeface="Lato"/>
                <a:ea typeface="Lato"/>
                <a:cs typeface="Lato"/>
                <a:sym typeface="Lato"/>
              </a:rPr>
              <a:t>Lisa </a:t>
            </a:r>
            <a:r>
              <a:rPr lang="en-US" sz="2000" b="1" dirty="0" err="1">
                <a:solidFill>
                  <a:srgbClr val="42648C"/>
                </a:solidFill>
                <a:latin typeface="Lato"/>
                <a:ea typeface="Lato"/>
                <a:cs typeface="Lato"/>
                <a:sym typeface="Lato"/>
              </a:rPr>
              <a:t>Goben</a:t>
            </a:r>
            <a:r>
              <a:rPr lang="en-US" sz="2000" b="1" dirty="0">
                <a:solidFill>
                  <a:srgbClr val="42648C"/>
                </a:solidFill>
                <a:latin typeface="Lato"/>
                <a:ea typeface="Lato"/>
                <a:cs typeface="Lato"/>
                <a:sym typeface="Lato"/>
              </a:rPr>
              <a:t>, </a:t>
            </a:r>
            <a:r>
              <a:rPr lang="en-US" sz="2000" dirty="0">
                <a:solidFill>
                  <a:srgbClr val="42648C"/>
                </a:solidFill>
                <a:latin typeface="Lato"/>
                <a:ea typeface="Lato"/>
                <a:cs typeface="Lato"/>
                <a:sym typeface="Lato"/>
              </a:rPr>
              <a:t>Oregon Housing &amp; Community Services</a:t>
            </a:r>
          </a:p>
          <a:p>
            <a:r>
              <a:rPr lang="en-US" sz="2000" b="1" dirty="0">
                <a:solidFill>
                  <a:srgbClr val="42648C"/>
                </a:solidFill>
                <a:latin typeface="Lato"/>
                <a:ea typeface="Lato"/>
                <a:cs typeface="Lato"/>
                <a:sym typeface="Lato"/>
              </a:rPr>
              <a:t>Theresa Kullen, </a:t>
            </a:r>
            <a:r>
              <a:rPr lang="en-US" sz="2000" dirty="0">
                <a:solidFill>
                  <a:srgbClr val="42648C"/>
                </a:solidFill>
                <a:latin typeface="Lato"/>
                <a:ea typeface="Lato"/>
                <a:cs typeface="Lato"/>
                <a:sym typeface="Lato"/>
              </a:rPr>
              <a:t>Colorado Department of Human Services</a:t>
            </a:r>
            <a:endParaRPr lang="en-US" sz="2000" b="1" dirty="0">
              <a:solidFill>
                <a:srgbClr val="42648C"/>
              </a:solidFill>
              <a:latin typeface="Lato"/>
              <a:ea typeface="Lato"/>
              <a:cs typeface="Lato"/>
              <a:sym typeface="Lato"/>
            </a:endParaRPr>
          </a:p>
          <a:p>
            <a:r>
              <a:rPr lang="en-US" sz="2000" b="1" dirty="0">
                <a:solidFill>
                  <a:srgbClr val="42648C"/>
                </a:solidFill>
                <a:latin typeface="Lato"/>
                <a:ea typeface="Lato"/>
                <a:cs typeface="Lato"/>
                <a:sym typeface="Lato"/>
              </a:rPr>
              <a:t>Jane Blank, </a:t>
            </a:r>
            <a:r>
              <a:rPr lang="en-US" sz="2000" dirty="0">
                <a:solidFill>
                  <a:srgbClr val="42648C"/>
                </a:solidFill>
                <a:latin typeface="Lato"/>
                <a:ea typeface="Lato"/>
                <a:cs typeface="Lato"/>
                <a:sym typeface="Lato"/>
              </a:rPr>
              <a:t>Wisconsin Division of Energy, Housing, and Community Resources</a:t>
            </a:r>
          </a:p>
          <a:p>
            <a:r>
              <a:rPr lang="en-US" sz="2000" b="1" kern="0" dirty="0">
                <a:solidFill>
                  <a:srgbClr val="42648C"/>
                </a:solidFill>
                <a:latin typeface="Lato"/>
                <a:ea typeface="Lato"/>
                <a:cs typeface="Lato"/>
                <a:sym typeface="Lato"/>
              </a:rPr>
              <a:t>Brian Sarensen, </a:t>
            </a:r>
            <a:r>
              <a:rPr lang="en-US" sz="2000" kern="0" dirty="0">
                <a:solidFill>
                  <a:srgbClr val="42648C"/>
                </a:solidFill>
                <a:latin typeface="Lato"/>
                <a:ea typeface="Lato"/>
                <a:cs typeface="Lato"/>
                <a:sym typeface="Lato"/>
              </a:rPr>
              <a:t>Washington State Department of Commerce</a:t>
            </a:r>
            <a:endParaRPr lang="en-US" sz="2000" dirty="0">
              <a:solidFill>
                <a:srgbClr val="42648C"/>
              </a:solidFill>
              <a:latin typeface="Lato"/>
              <a:ea typeface="Lato"/>
              <a:cs typeface="Lato"/>
              <a:sym typeface="Lato"/>
            </a:endParaRPr>
          </a:p>
          <a:p>
            <a:r>
              <a:rPr lang="en-US" sz="2000" b="1" dirty="0">
                <a:solidFill>
                  <a:srgbClr val="42648C"/>
                </a:solidFill>
                <a:latin typeface="Lato"/>
                <a:ea typeface="Lato"/>
                <a:cs typeface="Lato"/>
                <a:sym typeface="Lato"/>
              </a:rPr>
              <a:t>Keelie </a:t>
            </a:r>
            <a:r>
              <a:rPr lang="en-US" sz="2000" b="1" dirty="0" err="1">
                <a:solidFill>
                  <a:srgbClr val="42648C"/>
                </a:solidFill>
                <a:latin typeface="Lato"/>
                <a:ea typeface="Lato"/>
                <a:cs typeface="Lato"/>
                <a:sym typeface="Lato"/>
              </a:rPr>
              <a:t>Gustin</a:t>
            </a:r>
            <a:r>
              <a:rPr lang="en-US" sz="2000" dirty="0">
                <a:solidFill>
                  <a:srgbClr val="42648C"/>
                </a:solidFill>
                <a:latin typeface="Lato"/>
                <a:ea typeface="Lato"/>
                <a:cs typeface="Lato"/>
                <a:sym typeface="Lato"/>
              </a:rPr>
              <a:t>, Miami Valley Community Action Partnership</a:t>
            </a:r>
          </a:p>
          <a:p>
            <a:endParaRPr lang="en-US" sz="2000" dirty="0">
              <a:solidFill>
                <a:srgbClr val="42648C"/>
              </a:solidFill>
              <a:latin typeface="Lato"/>
              <a:ea typeface="Lato"/>
              <a:cs typeface="Lato"/>
              <a:sym typeface="Lato"/>
            </a:endParaRPr>
          </a:p>
          <a:p>
            <a:r>
              <a:rPr lang="en-US" sz="2000" dirty="0">
                <a:solidFill>
                  <a:srgbClr val="42648C"/>
                </a:solidFill>
                <a:latin typeface="Lato"/>
                <a:ea typeface="Lato"/>
                <a:cs typeface="Lato"/>
                <a:sym typeface="Lato"/>
              </a:rPr>
              <a:t> </a:t>
            </a:r>
          </a:p>
          <a:p>
            <a:pPr marL="0" marR="0" lvl="0" indent="0" algn="l" rtl="0">
              <a:spcBef>
                <a:spcPts val="0"/>
              </a:spcBef>
              <a:spcAft>
                <a:spcPts val="0"/>
              </a:spcAft>
              <a:buNone/>
            </a:pPr>
            <a:endParaRPr lang="en-US" sz="2000" dirty="0">
              <a:latin typeface="Lato"/>
              <a:ea typeface="Lato"/>
              <a:cs typeface="Lato"/>
              <a:sym typeface="Lato"/>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40343" cy="107533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37BDC0-5297-3E19-BDF5-F78D091B2FDA}"/>
              </a:ext>
            </a:extLst>
          </p:cNvPr>
          <p:cNvSpPr>
            <a:spLocks noGrp="1"/>
          </p:cNvSpPr>
          <p:nvPr>
            <p:ph type="sldNum" sz="quarter" idx="12"/>
          </p:nvPr>
        </p:nvSpPr>
        <p:spPr/>
        <p:txBody>
          <a:bodyPr>
            <a:normAutofit fontScale="47500" lnSpcReduction="20000"/>
          </a:bodyPr>
          <a:lstStyle/>
          <a:p>
            <a:pPr defTabSz="685800">
              <a:buClrTx/>
              <a:defRPr/>
            </a:pPr>
            <a:fld id="{EFE5B013-A80A-40D2-8FAE-6E44A516CF2D}" type="slidenum">
              <a:rPr lang="en-US" kern="1200" smtClean="0">
                <a:ea typeface="+mn-ea"/>
                <a:cs typeface="+mn-cs"/>
              </a:rPr>
              <a:pPr defTabSz="685800">
                <a:buClrTx/>
                <a:defRPr/>
              </a:pPr>
              <a:t>10</a:t>
            </a:fld>
            <a:endParaRPr lang="en-US" kern="1200" dirty="0">
              <a:ea typeface="+mn-ea"/>
              <a:cs typeface="+mn-cs"/>
            </a:endParaRPr>
          </a:p>
        </p:txBody>
      </p:sp>
      <p:sp>
        <p:nvSpPr>
          <p:cNvPr id="12" name="Title 4">
            <a:extLst>
              <a:ext uri="{FF2B5EF4-FFF2-40B4-BE49-F238E27FC236}">
                <a16:creationId xmlns:a16="http://schemas.microsoft.com/office/drawing/2014/main" id="{80A7E5BC-F005-9FA2-E4A6-5CA3AB9AEE9F}"/>
              </a:ext>
            </a:extLst>
          </p:cNvPr>
          <p:cNvSpPr>
            <a:spLocks noGrp="1"/>
          </p:cNvSpPr>
          <p:nvPr>
            <p:ph type="title"/>
          </p:nvPr>
        </p:nvSpPr>
        <p:spPr>
          <a:xfrm>
            <a:off x="477948" y="320053"/>
            <a:ext cx="9339146" cy="742950"/>
          </a:xfrm>
        </p:spPr>
        <p:txBody>
          <a:bodyPr>
            <a:noAutofit/>
          </a:bodyPr>
          <a:lstStyle/>
          <a:p>
            <a:pPr marL="176213">
              <a:lnSpc>
                <a:spcPct val="80000"/>
              </a:lnSpc>
            </a:pPr>
            <a:r>
              <a:rPr lang="en-US" sz="3200" i="1" dirty="0">
                <a:latin typeface="Calibri" pitchFamily="34" charset="0"/>
              </a:rPr>
              <a:t>LIHEAP State Programs</a:t>
            </a:r>
            <a:br>
              <a:rPr lang="en-US" sz="3200" i="1" dirty="0">
                <a:latin typeface="Calibri" pitchFamily="34" charset="0"/>
              </a:rPr>
            </a:br>
            <a:endParaRPr lang="en-US" sz="2400" b="1" dirty="0">
              <a:latin typeface="Calibri" pitchFamily="34" charset="0"/>
            </a:endParaRPr>
          </a:p>
        </p:txBody>
      </p:sp>
      <p:sp>
        <p:nvSpPr>
          <p:cNvPr id="13" name="TextBox 12">
            <a:extLst>
              <a:ext uri="{FF2B5EF4-FFF2-40B4-BE49-F238E27FC236}">
                <a16:creationId xmlns:a16="http://schemas.microsoft.com/office/drawing/2014/main" id="{956AD343-1D3D-8106-D859-253E73A799DC}"/>
              </a:ext>
            </a:extLst>
          </p:cNvPr>
          <p:cNvSpPr txBox="1"/>
          <p:nvPr/>
        </p:nvSpPr>
        <p:spPr>
          <a:xfrm>
            <a:off x="7841012" y="4620053"/>
            <a:ext cx="1212850" cy="415498"/>
          </a:xfrm>
          <a:prstGeom prst="rect">
            <a:avLst/>
          </a:prstGeom>
          <a:solidFill>
            <a:schemeClr val="accent1">
              <a:alpha val="66000"/>
            </a:schemeClr>
          </a:solidFill>
          <a:ln w="38100">
            <a:solidFill>
              <a:schemeClr val="accent2"/>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Presenter:</a:t>
            </a:r>
          </a:p>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Melissa Torgerson</a:t>
            </a:r>
          </a:p>
        </p:txBody>
      </p:sp>
      <p:sp>
        <p:nvSpPr>
          <p:cNvPr id="14" name="Content Placeholder 7">
            <a:extLst>
              <a:ext uri="{FF2B5EF4-FFF2-40B4-BE49-F238E27FC236}">
                <a16:creationId xmlns:a16="http://schemas.microsoft.com/office/drawing/2014/main" id="{10CBE9CB-D030-8AE3-AC91-2163FA13313B}"/>
              </a:ext>
            </a:extLst>
          </p:cNvPr>
          <p:cNvSpPr>
            <a:spLocks noGrp="1"/>
          </p:cNvSpPr>
          <p:nvPr>
            <p:ph sz="quarter" idx="1"/>
          </p:nvPr>
        </p:nvSpPr>
        <p:spPr>
          <a:xfrm>
            <a:off x="612648" y="2012950"/>
            <a:ext cx="8531352" cy="3943349"/>
          </a:xfrm>
        </p:spPr>
        <p:txBody>
          <a:bodyPr>
            <a:normAutofit/>
          </a:bodyPr>
          <a:lstStyle/>
          <a:p>
            <a:endParaRPr lang="en-US" sz="2200" dirty="0">
              <a:latin typeface="+mj-lt"/>
            </a:endParaRPr>
          </a:p>
          <a:p>
            <a:endParaRPr lang="en-US" sz="2200" dirty="0">
              <a:latin typeface="+mj-lt"/>
            </a:endParaRPr>
          </a:p>
          <a:p>
            <a:endParaRPr lang="en-US" sz="2200" dirty="0">
              <a:latin typeface="+mj-lt"/>
            </a:endParaRPr>
          </a:p>
          <a:p>
            <a:endParaRPr lang="en-US" sz="2200" dirty="0">
              <a:latin typeface="+mj-lt"/>
            </a:endParaRPr>
          </a:p>
          <a:p>
            <a:endParaRPr lang="en-US" sz="2200" dirty="0">
              <a:latin typeface="+mj-lt"/>
            </a:endParaRPr>
          </a:p>
          <a:p>
            <a:endParaRPr lang="en-US" sz="2200" dirty="0">
              <a:latin typeface="+mj-lt"/>
            </a:endParaRPr>
          </a:p>
          <a:p>
            <a:r>
              <a:rPr lang="en-US" sz="1975" dirty="0">
                <a:latin typeface="+mj-lt"/>
                <a:hlinkClick r:id="rId3"/>
              </a:rPr>
              <a:t>https://liheapch.acf.hhs.gov/state</a:t>
            </a:r>
            <a:endParaRPr lang="en-US" sz="1975" dirty="0">
              <a:latin typeface="+mj-lt"/>
            </a:endParaRPr>
          </a:p>
        </p:txBody>
      </p:sp>
      <p:pic>
        <p:nvPicPr>
          <p:cNvPr id="4" name="Picture 3">
            <a:extLst>
              <a:ext uri="{FF2B5EF4-FFF2-40B4-BE49-F238E27FC236}">
                <a16:creationId xmlns:a16="http://schemas.microsoft.com/office/drawing/2014/main" id="{A28D8D4A-C620-357B-513B-25E8A4FD850F}"/>
              </a:ext>
            </a:extLst>
          </p:cNvPr>
          <p:cNvPicPr>
            <a:picLocks noChangeAspect="1"/>
          </p:cNvPicPr>
          <p:nvPr/>
        </p:nvPicPr>
        <p:blipFill>
          <a:blip r:embed="rId4"/>
          <a:stretch>
            <a:fillRect/>
          </a:stretch>
        </p:blipFill>
        <p:spPr>
          <a:xfrm>
            <a:off x="1888946" y="1248330"/>
            <a:ext cx="5004223" cy="3089209"/>
          </a:xfrm>
          <a:prstGeom prst="rect">
            <a:avLst/>
          </a:prstGeom>
        </p:spPr>
      </p:pic>
    </p:spTree>
    <p:extLst>
      <p:ext uri="{BB962C8B-B14F-4D97-AF65-F5344CB8AC3E}">
        <p14:creationId xmlns:p14="http://schemas.microsoft.com/office/powerpoint/2010/main" val="20394704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37BDC0-5297-3E19-BDF5-F78D091B2FDA}"/>
              </a:ext>
            </a:extLst>
          </p:cNvPr>
          <p:cNvSpPr>
            <a:spLocks noGrp="1"/>
          </p:cNvSpPr>
          <p:nvPr>
            <p:ph type="sldNum" sz="quarter" idx="12"/>
          </p:nvPr>
        </p:nvSpPr>
        <p:spPr/>
        <p:txBody>
          <a:bodyPr>
            <a:normAutofit fontScale="47500" lnSpcReduction="20000"/>
          </a:bodyPr>
          <a:lstStyle/>
          <a:p>
            <a:pPr defTabSz="685800">
              <a:buClrTx/>
              <a:defRPr/>
            </a:pPr>
            <a:fld id="{EFE5B013-A80A-40D2-8FAE-6E44A516CF2D}" type="slidenum">
              <a:rPr lang="en-US" kern="1200" smtClean="0">
                <a:ea typeface="+mn-ea"/>
                <a:cs typeface="+mn-cs"/>
              </a:rPr>
              <a:pPr defTabSz="685800">
                <a:buClrTx/>
                <a:defRPr/>
              </a:pPr>
              <a:t>11</a:t>
            </a:fld>
            <a:endParaRPr lang="en-US" kern="1200" dirty="0">
              <a:ea typeface="+mn-ea"/>
              <a:cs typeface="+mn-cs"/>
            </a:endParaRPr>
          </a:p>
        </p:txBody>
      </p:sp>
      <p:sp>
        <p:nvSpPr>
          <p:cNvPr id="12" name="Title 4">
            <a:extLst>
              <a:ext uri="{FF2B5EF4-FFF2-40B4-BE49-F238E27FC236}">
                <a16:creationId xmlns:a16="http://schemas.microsoft.com/office/drawing/2014/main" id="{80A7E5BC-F005-9FA2-E4A6-5CA3AB9AEE9F}"/>
              </a:ext>
            </a:extLst>
          </p:cNvPr>
          <p:cNvSpPr>
            <a:spLocks noGrp="1"/>
          </p:cNvSpPr>
          <p:nvPr>
            <p:ph type="title"/>
          </p:nvPr>
        </p:nvSpPr>
        <p:spPr>
          <a:xfrm>
            <a:off x="477948" y="320053"/>
            <a:ext cx="9339146" cy="742950"/>
          </a:xfrm>
        </p:spPr>
        <p:txBody>
          <a:bodyPr>
            <a:noAutofit/>
          </a:bodyPr>
          <a:lstStyle/>
          <a:p>
            <a:pPr marL="176213">
              <a:lnSpc>
                <a:spcPct val="80000"/>
              </a:lnSpc>
            </a:pPr>
            <a:r>
              <a:rPr lang="en-US" sz="3200" i="1" dirty="0">
                <a:latin typeface="Calibri" pitchFamily="34" charset="0"/>
              </a:rPr>
              <a:t>LIHEAP Categorical Eligibility</a:t>
            </a:r>
            <a:br>
              <a:rPr lang="en-US" sz="3200" i="1" dirty="0">
                <a:latin typeface="Calibri" pitchFamily="34" charset="0"/>
              </a:rPr>
            </a:br>
            <a:endParaRPr lang="en-US" sz="2400" b="1" dirty="0">
              <a:latin typeface="Calibri" pitchFamily="34" charset="0"/>
            </a:endParaRPr>
          </a:p>
        </p:txBody>
      </p:sp>
      <p:sp>
        <p:nvSpPr>
          <p:cNvPr id="13" name="TextBox 12">
            <a:extLst>
              <a:ext uri="{FF2B5EF4-FFF2-40B4-BE49-F238E27FC236}">
                <a16:creationId xmlns:a16="http://schemas.microsoft.com/office/drawing/2014/main" id="{956AD343-1D3D-8106-D859-253E73A799DC}"/>
              </a:ext>
            </a:extLst>
          </p:cNvPr>
          <p:cNvSpPr txBox="1"/>
          <p:nvPr/>
        </p:nvSpPr>
        <p:spPr>
          <a:xfrm>
            <a:off x="7841012" y="4620053"/>
            <a:ext cx="1212850" cy="415498"/>
          </a:xfrm>
          <a:prstGeom prst="rect">
            <a:avLst/>
          </a:prstGeom>
          <a:solidFill>
            <a:schemeClr val="accent1">
              <a:alpha val="66000"/>
            </a:schemeClr>
          </a:solidFill>
          <a:ln w="38100">
            <a:solidFill>
              <a:schemeClr val="accent2"/>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Presenter:</a:t>
            </a:r>
          </a:p>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Melissa Torgerson</a:t>
            </a:r>
          </a:p>
        </p:txBody>
      </p:sp>
      <p:sp>
        <p:nvSpPr>
          <p:cNvPr id="14" name="Content Placeholder 7">
            <a:extLst>
              <a:ext uri="{FF2B5EF4-FFF2-40B4-BE49-F238E27FC236}">
                <a16:creationId xmlns:a16="http://schemas.microsoft.com/office/drawing/2014/main" id="{10CBE9CB-D030-8AE3-AC91-2163FA13313B}"/>
              </a:ext>
            </a:extLst>
          </p:cNvPr>
          <p:cNvSpPr>
            <a:spLocks noGrp="1"/>
          </p:cNvSpPr>
          <p:nvPr>
            <p:ph sz="quarter" idx="1"/>
          </p:nvPr>
        </p:nvSpPr>
        <p:spPr>
          <a:xfrm>
            <a:off x="612648" y="2012950"/>
            <a:ext cx="8531352" cy="3943349"/>
          </a:xfrm>
        </p:spPr>
        <p:txBody>
          <a:bodyPr>
            <a:normAutofit/>
          </a:bodyPr>
          <a:lstStyle/>
          <a:p>
            <a:endParaRPr lang="en-US" sz="2200" dirty="0">
              <a:latin typeface="+mj-lt"/>
            </a:endParaRPr>
          </a:p>
          <a:p>
            <a:endParaRPr lang="en-US" sz="2200" dirty="0">
              <a:latin typeface="+mj-lt"/>
            </a:endParaRPr>
          </a:p>
          <a:p>
            <a:endParaRPr lang="en-US" sz="2200" dirty="0">
              <a:latin typeface="+mj-lt"/>
            </a:endParaRPr>
          </a:p>
          <a:p>
            <a:endParaRPr lang="en-US" sz="2200" dirty="0">
              <a:latin typeface="+mj-lt"/>
            </a:endParaRPr>
          </a:p>
          <a:p>
            <a:endParaRPr lang="en-US" sz="2200" dirty="0">
              <a:latin typeface="+mj-lt"/>
            </a:endParaRPr>
          </a:p>
          <a:p>
            <a:endParaRPr lang="en-US" sz="2200" dirty="0">
              <a:latin typeface="+mj-lt"/>
            </a:endParaRPr>
          </a:p>
          <a:p>
            <a:r>
              <a:rPr lang="en-US" sz="1975" dirty="0">
                <a:latin typeface="+mj-lt"/>
                <a:hlinkClick r:id="rId3"/>
              </a:rPr>
              <a:t>https://liheapch.acf.hhs.gov/delivery/income_categorical.htm</a:t>
            </a:r>
            <a:endParaRPr lang="en-US" sz="1975" dirty="0">
              <a:latin typeface="+mj-lt"/>
            </a:endParaRPr>
          </a:p>
          <a:p>
            <a:endParaRPr lang="en-US" sz="1975" dirty="0">
              <a:latin typeface="+mj-lt"/>
            </a:endParaRPr>
          </a:p>
        </p:txBody>
      </p:sp>
      <p:pic>
        <p:nvPicPr>
          <p:cNvPr id="4" name="Picture 3">
            <a:extLst>
              <a:ext uri="{FF2B5EF4-FFF2-40B4-BE49-F238E27FC236}">
                <a16:creationId xmlns:a16="http://schemas.microsoft.com/office/drawing/2014/main" id="{B623E33F-7BFF-D4B6-5535-0A670812B7F2}"/>
              </a:ext>
            </a:extLst>
          </p:cNvPr>
          <p:cNvPicPr>
            <a:picLocks noChangeAspect="1"/>
          </p:cNvPicPr>
          <p:nvPr/>
        </p:nvPicPr>
        <p:blipFill>
          <a:blip r:embed="rId4"/>
          <a:stretch>
            <a:fillRect/>
          </a:stretch>
        </p:blipFill>
        <p:spPr>
          <a:xfrm>
            <a:off x="2117041" y="1250462"/>
            <a:ext cx="4447418" cy="3080237"/>
          </a:xfrm>
          <a:prstGeom prst="rect">
            <a:avLst/>
          </a:prstGeom>
        </p:spPr>
      </p:pic>
    </p:spTree>
    <p:extLst>
      <p:ext uri="{BB962C8B-B14F-4D97-AF65-F5344CB8AC3E}">
        <p14:creationId xmlns:p14="http://schemas.microsoft.com/office/powerpoint/2010/main" val="12228393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37BDC0-5297-3E19-BDF5-F78D091B2FDA}"/>
              </a:ext>
            </a:extLst>
          </p:cNvPr>
          <p:cNvSpPr>
            <a:spLocks noGrp="1"/>
          </p:cNvSpPr>
          <p:nvPr>
            <p:ph type="sldNum" sz="quarter" idx="12"/>
          </p:nvPr>
        </p:nvSpPr>
        <p:spPr/>
        <p:txBody>
          <a:bodyPr>
            <a:normAutofit fontScale="47500" lnSpcReduction="20000"/>
          </a:bodyPr>
          <a:lstStyle/>
          <a:p>
            <a:pPr defTabSz="685800">
              <a:buClrTx/>
              <a:defRPr/>
            </a:pPr>
            <a:fld id="{EFE5B013-A80A-40D2-8FAE-6E44A516CF2D}" type="slidenum">
              <a:rPr lang="en-US" kern="1200" smtClean="0">
                <a:ea typeface="+mn-ea"/>
                <a:cs typeface="+mn-cs"/>
              </a:rPr>
              <a:pPr defTabSz="685800">
                <a:buClrTx/>
                <a:defRPr/>
              </a:pPr>
              <a:t>12</a:t>
            </a:fld>
            <a:endParaRPr lang="en-US" kern="1200" dirty="0">
              <a:ea typeface="+mn-ea"/>
              <a:cs typeface="+mn-cs"/>
            </a:endParaRPr>
          </a:p>
        </p:txBody>
      </p:sp>
      <p:sp>
        <p:nvSpPr>
          <p:cNvPr id="12" name="Title 4">
            <a:extLst>
              <a:ext uri="{FF2B5EF4-FFF2-40B4-BE49-F238E27FC236}">
                <a16:creationId xmlns:a16="http://schemas.microsoft.com/office/drawing/2014/main" id="{80A7E5BC-F005-9FA2-E4A6-5CA3AB9AEE9F}"/>
              </a:ext>
            </a:extLst>
          </p:cNvPr>
          <p:cNvSpPr>
            <a:spLocks noGrp="1"/>
          </p:cNvSpPr>
          <p:nvPr>
            <p:ph type="title"/>
          </p:nvPr>
        </p:nvSpPr>
        <p:spPr>
          <a:xfrm>
            <a:off x="477948" y="320053"/>
            <a:ext cx="9339146" cy="742950"/>
          </a:xfrm>
        </p:spPr>
        <p:txBody>
          <a:bodyPr>
            <a:noAutofit/>
          </a:bodyPr>
          <a:lstStyle/>
          <a:p>
            <a:pPr marL="176213">
              <a:lnSpc>
                <a:spcPct val="80000"/>
              </a:lnSpc>
            </a:pPr>
            <a:r>
              <a:rPr lang="en-US" sz="3200" i="1" dirty="0">
                <a:latin typeface="Calibri" pitchFamily="34" charset="0"/>
              </a:rPr>
              <a:t>LIHEAP Grantee Search Portal</a:t>
            </a:r>
            <a:br>
              <a:rPr lang="en-US" sz="3200" i="1" dirty="0">
                <a:latin typeface="Calibri" pitchFamily="34" charset="0"/>
              </a:rPr>
            </a:br>
            <a:endParaRPr lang="en-US" sz="2400" b="1" dirty="0">
              <a:latin typeface="Calibri" pitchFamily="34" charset="0"/>
            </a:endParaRPr>
          </a:p>
        </p:txBody>
      </p:sp>
      <p:sp>
        <p:nvSpPr>
          <p:cNvPr id="13" name="TextBox 12">
            <a:extLst>
              <a:ext uri="{FF2B5EF4-FFF2-40B4-BE49-F238E27FC236}">
                <a16:creationId xmlns:a16="http://schemas.microsoft.com/office/drawing/2014/main" id="{956AD343-1D3D-8106-D859-253E73A799DC}"/>
              </a:ext>
            </a:extLst>
          </p:cNvPr>
          <p:cNvSpPr txBox="1"/>
          <p:nvPr/>
        </p:nvSpPr>
        <p:spPr>
          <a:xfrm>
            <a:off x="7841012" y="4620053"/>
            <a:ext cx="1212850" cy="415498"/>
          </a:xfrm>
          <a:prstGeom prst="rect">
            <a:avLst/>
          </a:prstGeom>
          <a:solidFill>
            <a:schemeClr val="accent1">
              <a:alpha val="66000"/>
            </a:schemeClr>
          </a:solidFill>
          <a:ln w="38100">
            <a:solidFill>
              <a:schemeClr val="accent2"/>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Presenter:</a:t>
            </a:r>
          </a:p>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Melissa Torgerson</a:t>
            </a:r>
          </a:p>
        </p:txBody>
      </p:sp>
      <p:sp>
        <p:nvSpPr>
          <p:cNvPr id="14" name="Content Placeholder 7">
            <a:extLst>
              <a:ext uri="{FF2B5EF4-FFF2-40B4-BE49-F238E27FC236}">
                <a16:creationId xmlns:a16="http://schemas.microsoft.com/office/drawing/2014/main" id="{10CBE9CB-D030-8AE3-AC91-2163FA13313B}"/>
              </a:ext>
            </a:extLst>
          </p:cNvPr>
          <p:cNvSpPr>
            <a:spLocks noGrp="1"/>
          </p:cNvSpPr>
          <p:nvPr>
            <p:ph sz="quarter" idx="1"/>
          </p:nvPr>
        </p:nvSpPr>
        <p:spPr>
          <a:xfrm>
            <a:off x="612648" y="2012950"/>
            <a:ext cx="8531352" cy="3943349"/>
          </a:xfrm>
        </p:spPr>
        <p:txBody>
          <a:bodyPr>
            <a:normAutofit/>
          </a:bodyPr>
          <a:lstStyle/>
          <a:p>
            <a:endParaRPr lang="en-US" sz="2200" dirty="0">
              <a:latin typeface="+mj-lt"/>
            </a:endParaRPr>
          </a:p>
          <a:p>
            <a:endParaRPr lang="en-US" sz="2200" dirty="0">
              <a:latin typeface="+mj-lt"/>
            </a:endParaRPr>
          </a:p>
          <a:p>
            <a:endParaRPr lang="en-US" sz="2200" dirty="0">
              <a:latin typeface="+mj-lt"/>
            </a:endParaRPr>
          </a:p>
          <a:p>
            <a:endParaRPr lang="en-US" sz="2200" dirty="0">
              <a:latin typeface="+mj-lt"/>
            </a:endParaRPr>
          </a:p>
          <a:p>
            <a:endParaRPr lang="en-US" sz="2200" dirty="0">
              <a:latin typeface="+mj-lt"/>
            </a:endParaRPr>
          </a:p>
          <a:p>
            <a:endParaRPr lang="en-US" sz="2200" dirty="0">
              <a:latin typeface="+mj-lt"/>
            </a:endParaRPr>
          </a:p>
          <a:p>
            <a:pPr marL="0" indent="0">
              <a:buNone/>
            </a:pPr>
            <a:endParaRPr lang="en-US" sz="1975" dirty="0">
              <a:latin typeface="+mj-lt"/>
            </a:endParaRPr>
          </a:p>
        </p:txBody>
      </p:sp>
      <p:pic>
        <p:nvPicPr>
          <p:cNvPr id="5" name="Picture 4">
            <a:extLst>
              <a:ext uri="{FF2B5EF4-FFF2-40B4-BE49-F238E27FC236}">
                <a16:creationId xmlns:a16="http://schemas.microsoft.com/office/drawing/2014/main" id="{1CCA2F30-6734-6EEE-3CF4-8A8E3C835DEA}"/>
              </a:ext>
            </a:extLst>
          </p:cNvPr>
          <p:cNvPicPr>
            <a:picLocks noChangeAspect="1"/>
          </p:cNvPicPr>
          <p:nvPr/>
        </p:nvPicPr>
        <p:blipFill>
          <a:blip r:embed="rId3"/>
          <a:stretch>
            <a:fillRect/>
          </a:stretch>
        </p:blipFill>
        <p:spPr>
          <a:xfrm>
            <a:off x="1681652" y="1198095"/>
            <a:ext cx="5195886" cy="3360213"/>
          </a:xfrm>
          <a:prstGeom prst="rect">
            <a:avLst/>
          </a:prstGeom>
        </p:spPr>
      </p:pic>
      <p:sp>
        <p:nvSpPr>
          <p:cNvPr id="11" name="Content Placeholder 7">
            <a:extLst>
              <a:ext uri="{FF2B5EF4-FFF2-40B4-BE49-F238E27FC236}">
                <a16:creationId xmlns:a16="http://schemas.microsoft.com/office/drawing/2014/main" id="{B42AE5AC-0B58-2C5D-DDA4-F0EC9724F698}"/>
              </a:ext>
            </a:extLst>
          </p:cNvPr>
          <p:cNvSpPr txBox="1">
            <a:spLocks/>
          </p:cNvSpPr>
          <p:nvPr/>
        </p:nvSpPr>
        <p:spPr>
          <a:xfrm>
            <a:off x="444617" y="2180981"/>
            <a:ext cx="8531352" cy="3943349"/>
          </a:xfrm>
          <a:prstGeom prst="rect">
            <a:avLst/>
          </a:prstGeom>
        </p:spPr>
        <p:txBody>
          <a:bodyPr vert="horz">
            <a:normAutofit/>
          </a:bodyPr>
          <a:lstStyle>
            <a:lvl1pPr marL="240030" indent="-240030" algn="l" rtl="0" eaLnBrk="1" latinLnBrk="0" hangingPunct="1">
              <a:spcBef>
                <a:spcPts val="525"/>
              </a:spcBef>
              <a:buClr>
                <a:schemeClr val="accent2"/>
              </a:buClr>
              <a:buSzPct val="60000"/>
              <a:buFont typeface="Wingdings"/>
              <a:buChar char=""/>
              <a:defRPr kumimoji="0" sz="2175" kern="1200">
                <a:solidFill>
                  <a:schemeClr val="tx1"/>
                </a:solidFill>
                <a:latin typeface="+mn-lt"/>
                <a:ea typeface="+mn-ea"/>
                <a:cs typeface="+mn-cs"/>
              </a:defRPr>
            </a:lvl1pPr>
            <a:lvl2pPr marL="480060" indent="-205740" algn="l" rtl="0" eaLnBrk="1" latinLnBrk="0" hangingPunct="1">
              <a:spcBef>
                <a:spcPts val="413"/>
              </a:spcBef>
              <a:buClr>
                <a:schemeClr val="accent1"/>
              </a:buClr>
              <a:buSzPct val="70000"/>
              <a:buFont typeface="Wingdings 2"/>
              <a:buChar char=""/>
              <a:defRPr kumimoji="0" sz="1950" kern="1200">
                <a:solidFill>
                  <a:schemeClr val="tx1"/>
                </a:solidFill>
                <a:latin typeface="+mn-lt"/>
                <a:ea typeface="+mn-ea"/>
                <a:cs typeface="+mn-cs"/>
              </a:defRPr>
            </a:lvl2pPr>
            <a:lvl3pPr marL="685800" indent="-171450" algn="l" rtl="0" eaLnBrk="1" latinLnBrk="0" hangingPunct="1">
              <a:spcBef>
                <a:spcPts val="375"/>
              </a:spcBef>
              <a:buClr>
                <a:schemeClr val="accent2"/>
              </a:buClr>
              <a:buSzPct val="75000"/>
              <a:buFont typeface="Wingdings"/>
              <a:buChar char=""/>
              <a:defRPr kumimoji="0" sz="1725" kern="1200">
                <a:solidFill>
                  <a:schemeClr val="tx1"/>
                </a:solidFill>
                <a:latin typeface="+mn-lt"/>
                <a:ea typeface="+mn-ea"/>
                <a:cs typeface="+mn-cs"/>
              </a:defRPr>
            </a:lvl3pPr>
            <a:lvl4pPr marL="1028700" indent="-171450" algn="l" rtl="0" eaLnBrk="1" latinLnBrk="0" hangingPunct="1">
              <a:spcBef>
                <a:spcPts val="300"/>
              </a:spcBef>
              <a:buClr>
                <a:schemeClr val="accent3"/>
              </a:buClr>
              <a:buSzPct val="75000"/>
              <a:buFont typeface="Wingdings"/>
              <a:buChar char=""/>
              <a:defRPr kumimoji="0" sz="1500" kern="1200">
                <a:solidFill>
                  <a:schemeClr val="tx1"/>
                </a:solidFill>
                <a:latin typeface="+mn-lt"/>
                <a:ea typeface="+mn-ea"/>
                <a:cs typeface="+mn-cs"/>
              </a:defRPr>
            </a:lvl4pPr>
            <a:lvl5pPr marL="1371600" indent="-171450" algn="l" rtl="0" eaLnBrk="1" latinLnBrk="0" hangingPunct="1">
              <a:spcBef>
                <a:spcPts val="300"/>
              </a:spcBef>
              <a:buClr>
                <a:schemeClr val="accent4"/>
              </a:buClr>
              <a:buSzPct val="65000"/>
              <a:buFont typeface="Wingdings"/>
              <a:buChar char=""/>
              <a:defRPr kumimoji="0" sz="1500" kern="1200">
                <a:solidFill>
                  <a:schemeClr val="tx1"/>
                </a:solidFill>
                <a:latin typeface="+mn-lt"/>
                <a:ea typeface="+mn-ea"/>
                <a:cs typeface="+mn-cs"/>
              </a:defRPr>
            </a:lvl5pPr>
            <a:lvl6pPr marL="1577340" indent="-171450" algn="l" rtl="0" eaLnBrk="1" latinLnBrk="0" hangingPunct="1">
              <a:spcBef>
                <a:spcPct val="20000"/>
              </a:spcBef>
              <a:buClr>
                <a:schemeClr val="accent1"/>
              </a:buClr>
              <a:buFont typeface="Wingdings"/>
              <a:buChar char="§"/>
              <a:defRPr kumimoji="0" sz="1350" kern="1200" baseline="0">
                <a:solidFill>
                  <a:schemeClr val="tx1"/>
                </a:solidFill>
                <a:latin typeface="+mn-lt"/>
                <a:ea typeface="+mn-ea"/>
                <a:cs typeface="+mn-cs"/>
              </a:defRPr>
            </a:lvl6pPr>
            <a:lvl7pPr marL="1783080" indent="-171450" algn="l" rtl="0" eaLnBrk="1" latinLnBrk="0" hangingPunct="1">
              <a:spcBef>
                <a:spcPct val="20000"/>
              </a:spcBef>
              <a:buClr>
                <a:schemeClr val="accent2"/>
              </a:buClr>
              <a:buFont typeface="Wingdings"/>
              <a:buChar char="§"/>
              <a:defRPr kumimoji="0" sz="1350" kern="1200" baseline="0">
                <a:solidFill>
                  <a:schemeClr val="tx1"/>
                </a:solidFill>
                <a:latin typeface="+mn-lt"/>
                <a:ea typeface="+mn-ea"/>
                <a:cs typeface="+mn-cs"/>
              </a:defRPr>
            </a:lvl7pPr>
            <a:lvl8pPr marL="1988820" indent="-171450" algn="l" rtl="0" eaLnBrk="1" latinLnBrk="0" hangingPunct="1">
              <a:spcBef>
                <a:spcPct val="20000"/>
              </a:spcBef>
              <a:buClr>
                <a:schemeClr val="accent3"/>
              </a:buClr>
              <a:buFont typeface="Wingdings"/>
              <a:buChar char="§"/>
              <a:defRPr kumimoji="0" sz="1350" kern="1200" baseline="0">
                <a:solidFill>
                  <a:schemeClr val="tx1"/>
                </a:solidFill>
                <a:latin typeface="+mn-lt"/>
                <a:ea typeface="+mn-ea"/>
                <a:cs typeface="+mn-cs"/>
              </a:defRPr>
            </a:lvl8pPr>
            <a:lvl9pPr marL="2194560" indent="-171450" algn="l" rtl="0" eaLnBrk="1" latinLnBrk="0" hangingPunct="1">
              <a:spcBef>
                <a:spcPct val="20000"/>
              </a:spcBef>
              <a:buClr>
                <a:schemeClr val="accent4"/>
              </a:buClr>
              <a:buFont typeface="Wingdings"/>
              <a:buChar char="§"/>
              <a:defRPr kumimoji="0" sz="1350" kern="1200" baseline="0">
                <a:solidFill>
                  <a:schemeClr val="tx1"/>
                </a:solidFill>
                <a:latin typeface="+mn-lt"/>
                <a:ea typeface="+mn-ea"/>
                <a:cs typeface="+mn-cs"/>
              </a:defRPr>
            </a:lvl9pPr>
          </a:lstStyle>
          <a:p>
            <a:endParaRPr lang="en-US" sz="2200" dirty="0">
              <a:latin typeface="+mj-lt"/>
            </a:endParaRPr>
          </a:p>
          <a:p>
            <a:endParaRPr lang="en-US" sz="2200" dirty="0">
              <a:latin typeface="+mj-lt"/>
            </a:endParaRPr>
          </a:p>
          <a:p>
            <a:endParaRPr lang="en-US" sz="2200" dirty="0">
              <a:latin typeface="+mj-lt"/>
            </a:endParaRPr>
          </a:p>
          <a:p>
            <a:endParaRPr lang="en-US" sz="2200" dirty="0">
              <a:latin typeface="+mj-lt"/>
            </a:endParaRPr>
          </a:p>
          <a:p>
            <a:endParaRPr lang="en-US" sz="2200" dirty="0">
              <a:latin typeface="+mj-lt"/>
            </a:endParaRPr>
          </a:p>
          <a:p>
            <a:endParaRPr lang="en-US" sz="2200" dirty="0">
              <a:latin typeface="+mj-lt"/>
            </a:endParaRPr>
          </a:p>
          <a:p>
            <a:r>
              <a:rPr lang="en-US" sz="1975" dirty="0">
                <a:latin typeface="+mj-lt"/>
                <a:hlinkClick r:id="rId4"/>
              </a:rPr>
              <a:t>https://liheappm.acf.hhs.gov/datawarehouse/grantee_search_portal</a:t>
            </a:r>
            <a:endParaRPr lang="en-US" sz="1975" dirty="0">
              <a:latin typeface="+mj-lt"/>
            </a:endParaRPr>
          </a:p>
        </p:txBody>
      </p:sp>
    </p:spTree>
    <p:extLst>
      <p:ext uri="{BB962C8B-B14F-4D97-AF65-F5344CB8AC3E}">
        <p14:creationId xmlns:p14="http://schemas.microsoft.com/office/powerpoint/2010/main" val="28103604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37BDC0-5297-3E19-BDF5-F78D091B2FDA}"/>
              </a:ext>
            </a:extLst>
          </p:cNvPr>
          <p:cNvSpPr>
            <a:spLocks noGrp="1"/>
          </p:cNvSpPr>
          <p:nvPr>
            <p:ph type="sldNum" sz="quarter" idx="12"/>
          </p:nvPr>
        </p:nvSpPr>
        <p:spPr/>
        <p:txBody>
          <a:bodyPr>
            <a:normAutofit fontScale="47500" lnSpcReduction="20000"/>
          </a:bodyPr>
          <a:lstStyle/>
          <a:p>
            <a:pPr defTabSz="685800">
              <a:buClrTx/>
              <a:defRPr/>
            </a:pPr>
            <a:fld id="{EFE5B013-A80A-40D2-8FAE-6E44A516CF2D}" type="slidenum">
              <a:rPr lang="en-US" kern="1200" smtClean="0">
                <a:ea typeface="+mn-ea"/>
                <a:cs typeface="+mn-cs"/>
              </a:rPr>
              <a:pPr defTabSz="685800">
                <a:buClrTx/>
                <a:defRPr/>
              </a:pPr>
              <a:t>13</a:t>
            </a:fld>
            <a:endParaRPr lang="en-US" kern="1200" dirty="0">
              <a:ea typeface="+mn-ea"/>
              <a:cs typeface="+mn-cs"/>
            </a:endParaRPr>
          </a:p>
        </p:txBody>
      </p:sp>
      <p:sp>
        <p:nvSpPr>
          <p:cNvPr id="12" name="Title 4">
            <a:extLst>
              <a:ext uri="{FF2B5EF4-FFF2-40B4-BE49-F238E27FC236}">
                <a16:creationId xmlns:a16="http://schemas.microsoft.com/office/drawing/2014/main" id="{80A7E5BC-F005-9FA2-E4A6-5CA3AB9AEE9F}"/>
              </a:ext>
            </a:extLst>
          </p:cNvPr>
          <p:cNvSpPr>
            <a:spLocks noGrp="1"/>
          </p:cNvSpPr>
          <p:nvPr>
            <p:ph type="title"/>
          </p:nvPr>
        </p:nvSpPr>
        <p:spPr>
          <a:xfrm>
            <a:off x="141886" y="320053"/>
            <a:ext cx="9339146" cy="742950"/>
          </a:xfrm>
        </p:spPr>
        <p:txBody>
          <a:bodyPr>
            <a:noAutofit/>
          </a:bodyPr>
          <a:lstStyle/>
          <a:p>
            <a:pPr marL="176213">
              <a:lnSpc>
                <a:spcPct val="80000"/>
              </a:lnSpc>
            </a:pPr>
            <a:r>
              <a:rPr lang="en-US" sz="3200" i="1" dirty="0">
                <a:latin typeface="Calibri" pitchFamily="34" charset="0"/>
              </a:rPr>
              <a:t>Allocation of LIHEAP Funds: Wisconsin &amp; Minnesota</a:t>
            </a:r>
            <a:br>
              <a:rPr lang="en-US" sz="3200" i="1" dirty="0">
                <a:latin typeface="Calibri" pitchFamily="34" charset="0"/>
              </a:rPr>
            </a:br>
            <a:endParaRPr lang="en-US" sz="2400" b="1" dirty="0">
              <a:latin typeface="Calibri" pitchFamily="34" charset="0"/>
            </a:endParaRPr>
          </a:p>
        </p:txBody>
      </p:sp>
      <p:sp>
        <p:nvSpPr>
          <p:cNvPr id="13" name="TextBox 12">
            <a:extLst>
              <a:ext uri="{FF2B5EF4-FFF2-40B4-BE49-F238E27FC236}">
                <a16:creationId xmlns:a16="http://schemas.microsoft.com/office/drawing/2014/main" id="{956AD343-1D3D-8106-D859-253E73A799DC}"/>
              </a:ext>
            </a:extLst>
          </p:cNvPr>
          <p:cNvSpPr txBox="1"/>
          <p:nvPr/>
        </p:nvSpPr>
        <p:spPr>
          <a:xfrm>
            <a:off x="7841012" y="4620053"/>
            <a:ext cx="1212850" cy="415498"/>
          </a:xfrm>
          <a:prstGeom prst="rect">
            <a:avLst/>
          </a:prstGeom>
          <a:solidFill>
            <a:schemeClr val="accent1">
              <a:alpha val="66000"/>
            </a:schemeClr>
          </a:solidFill>
          <a:ln w="38100">
            <a:solidFill>
              <a:schemeClr val="accent2"/>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Presenter:</a:t>
            </a:r>
          </a:p>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Melissa Torgerson</a:t>
            </a:r>
          </a:p>
        </p:txBody>
      </p:sp>
      <p:sp>
        <p:nvSpPr>
          <p:cNvPr id="14" name="Content Placeholder 7">
            <a:extLst>
              <a:ext uri="{FF2B5EF4-FFF2-40B4-BE49-F238E27FC236}">
                <a16:creationId xmlns:a16="http://schemas.microsoft.com/office/drawing/2014/main" id="{10CBE9CB-D030-8AE3-AC91-2163FA13313B}"/>
              </a:ext>
            </a:extLst>
          </p:cNvPr>
          <p:cNvSpPr>
            <a:spLocks noGrp="1"/>
          </p:cNvSpPr>
          <p:nvPr>
            <p:ph sz="quarter" idx="1"/>
          </p:nvPr>
        </p:nvSpPr>
        <p:spPr>
          <a:xfrm>
            <a:off x="612648" y="2012950"/>
            <a:ext cx="8531352" cy="3943349"/>
          </a:xfrm>
        </p:spPr>
        <p:txBody>
          <a:bodyPr>
            <a:normAutofit/>
          </a:bodyPr>
          <a:lstStyle/>
          <a:p>
            <a:endParaRPr lang="en-US" sz="2200" dirty="0">
              <a:latin typeface="+mj-lt"/>
            </a:endParaRPr>
          </a:p>
          <a:p>
            <a:endParaRPr lang="en-US" sz="2200" dirty="0">
              <a:latin typeface="+mj-lt"/>
            </a:endParaRPr>
          </a:p>
          <a:p>
            <a:endParaRPr lang="en-US" sz="2200" dirty="0">
              <a:latin typeface="+mj-lt"/>
            </a:endParaRPr>
          </a:p>
          <a:p>
            <a:endParaRPr lang="en-US" sz="2200" dirty="0">
              <a:latin typeface="+mj-lt"/>
            </a:endParaRPr>
          </a:p>
          <a:p>
            <a:endParaRPr lang="en-US" sz="2200" dirty="0">
              <a:latin typeface="+mj-lt"/>
            </a:endParaRPr>
          </a:p>
          <a:p>
            <a:pPr marL="0" indent="0">
              <a:buNone/>
            </a:pPr>
            <a:endParaRPr lang="en-US" sz="2200" dirty="0">
              <a:latin typeface="+mj-lt"/>
            </a:endParaRPr>
          </a:p>
        </p:txBody>
      </p:sp>
      <p:graphicFrame>
        <p:nvGraphicFramePr>
          <p:cNvPr id="2" name="Table 4">
            <a:extLst>
              <a:ext uri="{FF2B5EF4-FFF2-40B4-BE49-F238E27FC236}">
                <a16:creationId xmlns:a16="http://schemas.microsoft.com/office/drawing/2014/main" id="{35ACBD21-AED6-0567-D952-BC44DCB0B870}"/>
              </a:ext>
            </a:extLst>
          </p:cNvPr>
          <p:cNvGraphicFramePr>
            <a:graphicFrameLocks noGrp="1"/>
          </p:cNvGraphicFramePr>
          <p:nvPr>
            <p:extLst>
              <p:ext uri="{D42A27DB-BD31-4B8C-83A1-F6EECF244321}">
                <p14:modId xmlns:p14="http://schemas.microsoft.com/office/powerpoint/2010/main" val="2751141933"/>
              </p:ext>
            </p:extLst>
          </p:nvPr>
        </p:nvGraphicFramePr>
        <p:xfrm>
          <a:off x="250093" y="1914767"/>
          <a:ext cx="8698523" cy="1789726"/>
        </p:xfrm>
        <a:graphic>
          <a:graphicData uri="http://schemas.openxmlformats.org/drawingml/2006/table">
            <a:tbl>
              <a:tblPr firstRow="1" bandRow="1">
                <a:tableStyleId>{5C22544A-7EE6-4342-B048-85BDC9FD1C3A}</a:tableStyleId>
              </a:tblPr>
              <a:tblGrid>
                <a:gridCol w="640861">
                  <a:extLst>
                    <a:ext uri="{9D8B030D-6E8A-4147-A177-3AD203B41FA5}">
                      <a16:colId xmlns:a16="http://schemas.microsoft.com/office/drawing/2014/main" val="340388689"/>
                    </a:ext>
                  </a:extLst>
                </a:gridCol>
                <a:gridCol w="1023816">
                  <a:extLst>
                    <a:ext uri="{9D8B030D-6E8A-4147-A177-3AD203B41FA5}">
                      <a16:colId xmlns:a16="http://schemas.microsoft.com/office/drawing/2014/main" val="4121193786"/>
                    </a:ext>
                  </a:extLst>
                </a:gridCol>
                <a:gridCol w="1000369">
                  <a:extLst>
                    <a:ext uri="{9D8B030D-6E8A-4147-A177-3AD203B41FA5}">
                      <a16:colId xmlns:a16="http://schemas.microsoft.com/office/drawing/2014/main" val="1642882928"/>
                    </a:ext>
                  </a:extLst>
                </a:gridCol>
                <a:gridCol w="703931">
                  <a:extLst>
                    <a:ext uri="{9D8B030D-6E8A-4147-A177-3AD203B41FA5}">
                      <a16:colId xmlns:a16="http://schemas.microsoft.com/office/drawing/2014/main" val="1693643816"/>
                    </a:ext>
                  </a:extLst>
                </a:gridCol>
                <a:gridCol w="1664483">
                  <a:extLst>
                    <a:ext uri="{9D8B030D-6E8A-4147-A177-3AD203B41FA5}">
                      <a16:colId xmlns:a16="http://schemas.microsoft.com/office/drawing/2014/main" val="1254852817"/>
                    </a:ext>
                  </a:extLst>
                </a:gridCol>
                <a:gridCol w="1152334">
                  <a:extLst>
                    <a:ext uri="{9D8B030D-6E8A-4147-A177-3AD203B41FA5}">
                      <a16:colId xmlns:a16="http://schemas.microsoft.com/office/drawing/2014/main" val="2262721170"/>
                    </a:ext>
                  </a:extLst>
                </a:gridCol>
                <a:gridCol w="1648478">
                  <a:extLst>
                    <a:ext uri="{9D8B030D-6E8A-4147-A177-3AD203B41FA5}">
                      <a16:colId xmlns:a16="http://schemas.microsoft.com/office/drawing/2014/main" val="3863268634"/>
                    </a:ext>
                  </a:extLst>
                </a:gridCol>
                <a:gridCol w="864251">
                  <a:extLst>
                    <a:ext uri="{9D8B030D-6E8A-4147-A177-3AD203B41FA5}">
                      <a16:colId xmlns:a16="http://schemas.microsoft.com/office/drawing/2014/main" val="1061412908"/>
                    </a:ext>
                  </a:extLst>
                </a:gridCol>
              </a:tblGrid>
              <a:tr h="829242">
                <a:tc>
                  <a:txBody>
                    <a:bodyPr/>
                    <a:lstStyle/>
                    <a:p>
                      <a:pPr algn="ctr"/>
                      <a:r>
                        <a:rPr lang="en-US" dirty="0"/>
                        <a:t>Year</a:t>
                      </a:r>
                    </a:p>
                  </a:txBody>
                  <a:tcPr anchor="ctr"/>
                </a:tc>
                <a:tc>
                  <a:txBody>
                    <a:bodyPr/>
                    <a:lstStyle/>
                    <a:p>
                      <a:pPr algn="ctr"/>
                      <a:r>
                        <a:rPr lang="en-US" dirty="0"/>
                        <a:t>State</a:t>
                      </a:r>
                    </a:p>
                  </a:txBody>
                  <a:tcPr anchor="ctr"/>
                </a:tc>
                <a:tc>
                  <a:txBody>
                    <a:bodyPr/>
                    <a:lstStyle/>
                    <a:p>
                      <a:pPr algn="ctr"/>
                      <a:r>
                        <a:rPr lang="en-US" dirty="0"/>
                        <a:t>Heating</a:t>
                      </a:r>
                    </a:p>
                  </a:txBody>
                  <a:tcPr anchor="ctr"/>
                </a:tc>
                <a:tc>
                  <a:txBody>
                    <a:bodyPr/>
                    <a:lstStyle/>
                    <a:p>
                      <a:pPr algn="ctr"/>
                      <a:r>
                        <a:rPr lang="en-US" dirty="0"/>
                        <a:t>Crisis</a:t>
                      </a:r>
                    </a:p>
                  </a:txBody>
                  <a:tcPr anchor="ctr"/>
                </a:tc>
                <a:tc>
                  <a:txBody>
                    <a:bodyPr/>
                    <a:lstStyle/>
                    <a:p>
                      <a:pPr algn="ctr"/>
                      <a:r>
                        <a:rPr lang="en-US" dirty="0"/>
                        <a:t>Weatherization</a:t>
                      </a:r>
                    </a:p>
                  </a:txBody>
                  <a:tcPr anchor="ctr"/>
                </a:tc>
                <a:tc>
                  <a:txBody>
                    <a:bodyPr/>
                    <a:lstStyle/>
                    <a:p>
                      <a:pPr algn="ctr"/>
                      <a:r>
                        <a:rPr lang="en-US" dirty="0"/>
                        <a:t>Carryover</a:t>
                      </a:r>
                    </a:p>
                  </a:txBody>
                  <a:tcPr anchor="ctr"/>
                </a:tc>
                <a:tc>
                  <a:txBody>
                    <a:bodyPr/>
                    <a:lstStyle/>
                    <a:p>
                      <a:pPr algn="ctr"/>
                      <a:r>
                        <a:rPr lang="en-US" dirty="0"/>
                        <a:t>Administration</a:t>
                      </a:r>
                    </a:p>
                  </a:txBody>
                  <a:tcPr anchor="ctr"/>
                </a:tc>
                <a:tc>
                  <a:txBody>
                    <a:bodyPr/>
                    <a:lstStyle/>
                    <a:p>
                      <a:pPr algn="ctr"/>
                      <a:r>
                        <a:rPr lang="en-US" dirty="0"/>
                        <a:t>Other</a:t>
                      </a:r>
                    </a:p>
                  </a:txBody>
                  <a:tcPr anchor="ctr"/>
                </a:tc>
                <a:extLst>
                  <a:ext uri="{0D108BD9-81ED-4DB2-BD59-A6C34878D82A}">
                    <a16:rowId xmlns:a16="http://schemas.microsoft.com/office/drawing/2014/main" val="2539429644"/>
                  </a:ext>
                </a:extLst>
              </a:tr>
              <a:tr h="500766">
                <a:tc>
                  <a:txBody>
                    <a:bodyPr/>
                    <a:lstStyle/>
                    <a:p>
                      <a:pPr algn="ctr"/>
                      <a:r>
                        <a:rPr lang="en-US" sz="1600" dirty="0"/>
                        <a:t>2020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Wisconsin</a:t>
                      </a:r>
                    </a:p>
                  </a:txBody>
                  <a:tcPr anchor="ctr"/>
                </a:tc>
                <a:tc>
                  <a:txBody>
                    <a:bodyPr/>
                    <a:lstStyle/>
                    <a:p>
                      <a:pPr algn="ctr"/>
                      <a:r>
                        <a:rPr lang="en-US" sz="1600" dirty="0"/>
                        <a:t>60%</a:t>
                      </a:r>
                    </a:p>
                  </a:txBody>
                  <a:tcPr anchor="ctr"/>
                </a:tc>
                <a:tc>
                  <a:txBody>
                    <a:bodyPr/>
                    <a:lstStyle/>
                    <a:p>
                      <a:pPr algn="ctr"/>
                      <a:r>
                        <a:rPr lang="en-US" sz="1600" dirty="0"/>
                        <a:t>14%</a:t>
                      </a:r>
                    </a:p>
                  </a:txBody>
                  <a:tcPr anchor="ctr"/>
                </a:tc>
                <a:tc>
                  <a:txBody>
                    <a:bodyPr/>
                    <a:lstStyle/>
                    <a:p>
                      <a:pPr algn="ctr"/>
                      <a:r>
                        <a:rPr lang="en-US" sz="1600" dirty="0"/>
                        <a:t>11%</a:t>
                      </a:r>
                    </a:p>
                  </a:txBody>
                  <a:tcPr anchor="ctr"/>
                </a:tc>
                <a:tc>
                  <a:txBody>
                    <a:bodyPr/>
                    <a:lstStyle/>
                    <a:p>
                      <a:pPr algn="ctr"/>
                      <a:r>
                        <a:rPr lang="en-US" sz="1600" dirty="0"/>
                        <a:t>11%</a:t>
                      </a:r>
                    </a:p>
                  </a:txBody>
                  <a:tcPr anchor="ctr"/>
                </a:tc>
                <a:tc>
                  <a:txBody>
                    <a:bodyPr/>
                    <a:lstStyle/>
                    <a:p>
                      <a:pPr algn="ctr"/>
                      <a:r>
                        <a:rPr lang="en-US" sz="1600" dirty="0"/>
                        <a:t>5%</a:t>
                      </a:r>
                    </a:p>
                  </a:txBody>
                  <a:tcPr anchor="ctr"/>
                </a:tc>
                <a:tc>
                  <a:txBody>
                    <a:bodyPr/>
                    <a:lstStyle/>
                    <a:p>
                      <a:pPr algn="ctr"/>
                      <a:r>
                        <a:rPr lang="en-US" sz="1600" dirty="0"/>
                        <a:t>N/A</a:t>
                      </a:r>
                    </a:p>
                  </a:txBody>
                  <a:tcPr anchor="ctr"/>
                </a:tc>
                <a:extLst>
                  <a:ext uri="{0D108BD9-81ED-4DB2-BD59-A6C34878D82A}">
                    <a16:rowId xmlns:a16="http://schemas.microsoft.com/office/drawing/2014/main" val="687248608"/>
                  </a:ext>
                </a:extLst>
              </a:tr>
              <a:tr h="459718">
                <a:tc>
                  <a:txBody>
                    <a:bodyPr/>
                    <a:lstStyle/>
                    <a:p>
                      <a:pPr algn="ctr"/>
                      <a:r>
                        <a:rPr lang="en-US" sz="1600" dirty="0"/>
                        <a:t>2020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Minnesota</a:t>
                      </a:r>
                    </a:p>
                  </a:txBody>
                  <a:tcPr anchor="ctr"/>
                </a:tc>
                <a:tc>
                  <a:txBody>
                    <a:bodyPr/>
                    <a:lstStyle/>
                    <a:p>
                      <a:pPr algn="ctr"/>
                      <a:r>
                        <a:rPr lang="en-US" sz="1600" dirty="0"/>
                        <a:t>46%</a:t>
                      </a:r>
                    </a:p>
                  </a:txBody>
                  <a:tcPr anchor="ctr"/>
                </a:tc>
                <a:tc>
                  <a:txBody>
                    <a:bodyPr/>
                    <a:lstStyle/>
                    <a:p>
                      <a:pPr algn="ctr"/>
                      <a:r>
                        <a:rPr lang="en-US" sz="1600" dirty="0"/>
                        <a:t>24%</a:t>
                      </a:r>
                    </a:p>
                  </a:txBody>
                  <a:tcPr anchor="ctr"/>
                </a:tc>
                <a:tc>
                  <a:txBody>
                    <a:bodyPr/>
                    <a:lstStyle/>
                    <a:p>
                      <a:pPr algn="ctr"/>
                      <a:r>
                        <a:rPr lang="en-US" sz="1600" dirty="0"/>
                        <a:t>8%</a:t>
                      </a:r>
                    </a:p>
                  </a:txBody>
                  <a:tcPr anchor="ctr"/>
                </a:tc>
                <a:tc>
                  <a:txBody>
                    <a:bodyPr/>
                    <a:lstStyle/>
                    <a:p>
                      <a:pPr algn="ctr"/>
                      <a:r>
                        <a:rPr lang="en-US" sz="1600" dirty="0"/>
                        <a:t>8%</a:t>
                      </a:r>
                    </a:p>
                  </a:txBody>
                  <a:tcPr anchor="ctr"/>
                </a:tc>
                <a:tc>
                  <a:txBody>
                    <a:bodyPr/>
                    <a:lstStyle/>
                    <a:p>
                      <a:pPr algn="ctr"/>
                      <a:r>
                        <a:rPr lang="en-US" sz="1600" dirty="0"/>
                        <a:t>11%</a:t>
                      </a:r>
                    </a:p>
                  </a:txBody>
                  <a:tcPr anchor="ctr"/>
                </a:tc>
                <a:tc>
                  <a:txBody>
                    <a:bodyPr/>
                    <a:lstStyle/>
                    <a:p>
                      <a:pPr algn="ctr"/>
                      <a:r>
                        <a:rPr lang="en-US" sz="1600" dirty="0"/>
                        <a:t>3%</a:t>
                      </a:r>
                    </a:p>
                  </a:txBody>
                  <a:tcPr anchor="ctr"/>
                </a:tc>
                <a:extLst>
                  <a:ext uri="{0D108BD9-81ED-4DB2-BD59-A6C34878D82A}">
                    <a16:rowId xmlns:a16="http://schemas.microsoft.com/office/drawing/2014/main" val="999755467"/>
                  </a:ext>
                </a:extLst>
              </a:tr>
            </a:tbl>
          </a:graphicData>
        </a:graphic>
      </p:graphicFrame>
    </p:spTree>
    <p:extLst>
      <p:ext uri="{BB962C8B-B14F-4D97-AF65-F5344CB8AC3E}">
        <p14:creationId xmlns:p14="http://schemas.microsoft.com/office/powerpoint/2010/main" val="3358931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37BDC0-5297-3E19-BDF5-F78D091B2FDA}"/>
              </a:ext>
            </a:extLst>
          </p:cNvPr>
          <p:cNvSpPr>
            <a:spLocks noGrp="1"/>
          </p:cNvSpPr>
          <p:nvPr>
            <p:ph type="sldNum" sz="quarter" idx="12"/>
          </p:nvPr>
        </p:nvSpPr>
        <p:spPr/>
        <p:txBody>
          <a:bodyPr>
            <a:normAutofit fontScale="47500" lnSpcReduction="20000"/>
          </a:bodyPr>
          <a:lstStyle/>
          <a:p>
            <a:pPr defTabSz="685800">
              <a:buClrTx/>
              <a:defRPr/>
            </a:pPr>
            <a:fld id="{EFE5B013-A80A-40D2-8FAE-6E44A516CF2D}" type="slidenum">
              <a:rPr lang="en-US" kern="1200" smtClean="0">
                <a:ea typeface="+mn-ea"/>
                <a:cs typeface="+mn-cs"/>
              </a:rPr>
              <a:pPr defTabSz="685800">
                <a:buClrTx/>
                <a:defRPr/>
              </a:pPr>
              <a:t>14</a:t>
            </a:fld>
            <a:endParaRPr lang="en-US" kern="1200" dirty="0">
              <a:ea typeface="+mn-ea"/>
              <a:cs typeface="+mn-cs"/>
            </a:endParaRPr>
          </a:p>
        </p:txBody>
      </p:sp>
      <p:sp>
        <p:nvSpPr>
          <p:cNvPr id="12" name="Title 4">
            <a:extLst>
              <a:ext uri="{FF2B5EF4-FFF2-40B4-BE49-F238E27FC236}">
                <a16:creationId xmlns:a16="http://schemas.microsoft.com/office/drawing/2014/main" id="{80A7E5BC-F005-9FA2-E4A6-5CA3AB9AEE9F}"/>
              </a:ext>
            </a:extLst>
          </p:cNvPr>
          <p:cNvSpPr>
            <a:spLocks noGrp="1"/>
          </p:cNvSpPr>
          <p:nvPr>
            <p:ph type="title"/>
          </p:nvPr>
        </p:nvSpPr>
        <p:spPr>
          <a:xfrm>
            <a:off x="141886" y="320053"/>
            <a:ext cx="9339146" cy="742950"/>
          </a:xfrm>
        </p:spPr>
        <p:txBody>
          <a:bodyPr>
            <a:noAutofit/>
          </a:bodyPr>
          <a:lstStyle/>
          <a:p>
            <a:pPr marL="176213">
              <a:lnSpc>
                <a:spcPct val="80000"/>
              </a:lnSpc>
            </a:pPr>
            <a:r>
              <a:rPr lang="en-US" sz="3200" i="1" dirty="0">
                <a:latin typeface="Calibri" pitchFamily="34" charset="0"/>
              </a:rPr>
              <a:t>Allocation of LIHEAP Funds: Wisconsin &amp; Minnesota</a:t>
            </a:r>
            <a:br>
              <a:rPr lang="en-US" sz="3200" i="1" dirty="0">
                <a:latin typeface="Calibri" pitchFamily="34" charset="0"/>
              </a:rPr>
            </a:br>
            <a:endParaRPr lang="en-US" sz="2400" b="1" dirty="0">
              <a:latin typeface="Calibri" pitchFamily="34" charset="0"/>
            </a:endParaRPr>
          </a:p>
        </p:txBody>
      </p:sp>
      <p:sp>
        <p:nvSpPr>
          <p:cNvPr id="13" name="TextBox 12">
            <a:extLst>
              <a:ext uri="{FF2B5EF4-FFF2-40B4-BE49-F238E27FC236}">
                <a16:creationId xmlns:a16="http://schemas.microsoft.com/office/drawing/2014/main" id="{956AD343-1D3D-8106-D859-253E73A799DC}"/>
              </a:ext>
            </a:extLst>
          </p:cNvPr>
          <p:cNvSpPr txBox="1"/>
          <p:nvPr/>
        </p:nvSpPr>
        <p:spPr>
          <a:xfrm>
            <a:off x="7841012" y="4620053"/>
            <a:ext cx="1212850" cy="415498"/>
          </a:xfrm>
          <a:prstGeom prst="rect">
            <a:avLst/>
          </a:prstGeom>
          <a:solidFill>
            <a:schemeClr val="accent1">
              <a:alpha val="66000"/>
            </a:schemeClr>
          </a:solidFill>
          <a:ln w="38100">
            <a:solidFill>
              <a:schemeClr val="accent2"/>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Presenter:</a:t>
            </a:r>
          </a:p>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Melissa Torgerson</a:t>
            </a:r>
          </a:p>
        </p:txBody>
      </p:sp>
      <p:sp>
        <p:nvSpPr>
          <p:cNvPr id="14" name="Content Placeholder 7">
            <a:extLst>
              <a:ext uri="{FF2B5EF4-FFF2-40B4-BE49-F238E27FC236}">
                <a16:creationId xmlns:a16="http://schemas.microsoft.com/office/drawing/2014/main" id="{10CBE9CB-D030-8AE3-AC91-2163FA13313B}"/>
              </a:ext>
            </a:extLst>
          </p:cNvPr>
          <p:cNvSpPr>
            <a:spLocks noGrp="1"/>
          </p:cNvSpPr>
          <p:nvPr>
            <p:ph sz="quarter" idx="1"/>
          </p:nvPr>
        </p:nvSpPr>
        <p:spPr>
          <a:xfrm>
            <a:off x="612648" y="2012950"/>
            <a:ext cx="8531352" cy="3943349"/>
          </a:xfrm>
        </p:spPr>
        <p:txBody>
          <a:bodyPr>
            <a:normAutofit/>
          </a:bodyPr>
          <a:lstStyle/>
          <a:p>
            <a:endParaRPr lang="en-US" sz="2200" dirty="0">
              <a:latin typeface="+mj-lt"/>
            </a:endParaRPr>
          </a:p>
          <a:p>
            <a:endParaRPr lang="en-US" sz="2200" dirty="0">
              <a:latin typeface="+mj-lt"/>
            </a:endParaRPr>
          </a:p>
          <a:p>
            <a:endParaRPr lang="en-US" sz="2200" dirty="0">
              <a:latin typeface="+mj-lt"/>
            </a:endParaRPr>
          </a:p>
          <a:p>
            <a:endParaRPr lang="en-US" sz="2200" dirty="0">
              <a:latin typeface="+mj-lt"/>
            </a:endParaRPr>
          </a:p>
          <a:p>
            <a:endParaRPr lang="en-US" sz="2200" dirty="0">
              <a:latin typeface="+mj-lt"/>
            </a:endParaRPr>
          </a:p>
          <a:p>
            <a:pPr marL="0" indent="0">
              <a:buNone/>
            </a:pPr>
            <a:endParaRPr lang="en-US" sz="2200" dirty="0">
              <a:latin typeface="+mj-lt"/>
            </a:endParaRPr>
          </a:p>
        </p:txBody>
      </p:sp>
      <p:graphicFrame>
        <p:nvGraphicFramePr>
          <p:cNvPr id="2" name="Table 4">
            <a:extLst>
              <a:ext uri="{FF2B5EF4-FFF2-40B4-BE49-F238E27FC236}">
                <a16:creationId xmlns:a16="http://schemas.microsoft.com/office/drawing/2014/main" id="{35ACBD21-AED6-0567-D952-BC44DCB0B870}"/>
              </a:ext>
            </a:extLst>
          </p:cNvPr>
          <p:cNvGraphicFramePr>
            <a:graphicFrameLocks noGrp="1"/>
          </p:cNvGraphicFramePr>
          <p:nvPr>
            <p:extLst>
              <p:ext uri="{D42A27DB-BD31-4B8C-83A1-F6EECF244321}">
                <p14:modId xmlns:p14="http://schemas.microsoft.com/office/powerpoint/2010/main" val="1742046413"/>
              </p:ext>
            </p:extLst>
          </p:nvPr>
        </p:nvGraphicFramePr>
        <p:xfrm>
          <a:off x="70341" y="1930399"/>
          <a:ext cx="8972059" cy="1703755"/>
        </p:xfrm>
        <a:graphic>
          <a:graphicData uri="http://schemas.openxmlformats.org/drawingml/2006/table">
            <a:tbl>
              <a:tblPr firstRow="1" bandRow="1">
                <a:tableStyleId>{5C22544A-7EE6-4342-B048-85BDC9FD1C3A}</a:tableStyleId>
              </a:tblPr>
              <a:tblGrid>
                <a:gridCol w="661012">
                  <a:extLst>
                    <a:ext uri="{9D8B030D-6E8A-4147-A177-3AD203B41FA5}">
                      <a16:colId xmlns:a16="http://schemas.microsoft.com/office/drawing/2014/main" val="340388689"/>
                    </a:ext>
                  </a:extLst>
                </a:gridCol>
                <a:gridCol w="1038957">
                  <a:extLst>
                    <a:ext uri="{9D8B030D-6E8A-4147-A177-3AD203B41FA5}">
                      <a16:colId xmlns:a16="http://schemas.microsoft.com/office/drawing/2014/main" val="4121193786"/>
                    </a:ext>
                  </a:extLst>
                </a:gridCol>
                <a:gridCol w="1062481">
                  <a:extLst>
                    <a:ext uri="{9D8B030D-6E8A-4147-A177-3AD203B41FA5}">
                      <a16:colId xmlns:a16="http://schemas.microsoft.com/office/drawing/2014/main" val="1642882928"/>
                    </a:ext>
                  </a:extLst>
                </a:gridCol>
                <a:gridCol w="1054610">
                  <a:extLst>
                    <a:ext uri="{9D8B030D-6E8A-4147-A177-3AD203B41FA5}">
                      <a16:colId xmlns:a16="http://schemas.microsoft.com/office/drawing/2014/main" val="1693643816"/>
                    </a:ext>
                  </a:extLst>
                </a:gridCol>
                <a:gridCol w="1479604">
                  <a:extLst>
                    <a:ext uri="{9D8B030D-6E8A-4147-A177-3AD203B41FA5}">
                      <a16:colId xmlns:a16="http://schemas.microsoft.com/office/drawing/2014/main" val="1254852817"/>
                    </a:ext>
                  </a:extLst>
                </a:gridCol>
                <a:gridCol w="1188405">
                  <a:extLst>
                    <a:ext uri="{9D8B030D-6E8A-4147-A177-3AD203B41FA5}">
                      <a16:colId xmlns:a16="http://schemas.microsoft.com/office/drawing/2014/main" val="2262721170"/>
                    </a:ext>
                  </a:extLst>
                </a:gridCol>
                <a:gridCol w="1542565">
                  <a:extLst>
                    <a:ext uri="{9D8B030D-6E8A-4147-A177-3AD203B41FA5}">
                      <a16:colId xmlns:a16="http://schemas.microsoft.com/office/drawing/2014/main" val="3863268634"/>
                    </a:ext>
                  </a:extLst>
                </a:gridCol>
                <a:gridCol w="944425">
                  <a:extLst>
                    <a:ext uri="{9D8B030D-6E8A-4147-A177-3AD203B41FA5}">
                      <a16:colId xmlns:a16="http://schemas.microsoft.com/office/drawing/2014/main" val="1061412908"/>
                    </a:ext>
                  </a:extLst>
                </a:gridCol>
              </a:tblGrid>
              <a:tr h="789409">
                <a:tc>
                  <a:txBody>
                    <a:bodyPr/>
                    <a:lstStyle/>
                    <a:p>
                      <a:pPr algn="ctr"/>
                      <a:r>
                        <a:rPr lang="en-US" sz="1600" dirty="0"/>
                        <a:t>Year</a:t>
                      </a:r>
                    </a:p>
                  </a:txBody>
                  <a:tcPr anchor="ctr"/>
                </a:tc>
                <a:tc>
                  <a:txBody>
                    <a:bodyPr/>
                    <a:lstStyle/>
                    <a:p>
                      <a:pPr algn="ctr"/>
                      <a:r>
                        <a:rPr lang="en-US" sz="1600" dirty="0"/>
                        <a:t>State</a:t>
                      </a:r>
                    </a:p>
                  </a:txBody>
                  <a:tcPr anchor="ctr"/>
                </a:tc>
                <a:tc>
                  <a:txBody>
                    <a:bodyPr/>
                    <a:lstStyle/>
                    <a:p>
                      <a:pPr algn="ctr"/>
                      <a:r>
                        <a:rPr lang="en-US" sz="1600" dirty="0"/>
                        <a:t>Heating</a:t>
                      </a:r>
                    </a:p>
                  </a:txBody>
                  <a:tcPr anchor="ctr"/>
                </a:tc>
                <a:tc>
                  <a:txBody>
                    <a:bodyPr/>
                    <a:lstStyle/>
                    <a:p>
                      <a:pPr algn="ctr"/>
                      <a:r>
                        <a:rPr lang="en-US" sz="1600" dirty="0"/>
                        <a:t>Crisis</a:t>
                      </a:r>
                    </a:p>
                  </a:txBody>
                  <a:tcPr anchor="ctr"/>
                </a:tc>
                <a:tc>
                  <a:txBody>
                    <a:bodyPr/>
                    <a:lstStyle/>
                    <a:p>
                      <a:pPr algn="ctr"/>
                      <a:r>
                        <a:rPr lang="en-US" sz="1600" dirty="0"/>
                        <a:t>Weatherization</a:t>
                      </a:r>
                    </a:p>
                  </a:txBody>
                  <a:tcPr anchor="ctr"/>
                </a:tc>
                <a:tc>
                  <a:txBody>
                    <a:bodyPr/>
                    <a:lstStyle/>
                    <a:p>
                      <a:pPr algn="ctr"/>
                      <a:r>
                        <a:rPr lang="en-US" sz="1600" dirty="0"/>
                        <a:t>Carryover</a:t>
                      </a:r>
                    </a:p>
                  </a:txBody>
                  <a:tcPr anchor="ctr"/>
                </a:tc>
                <a:tc>
                  <a:txBody>
                    <a:bodyPr/>
                    <a:lstStyle/>
                    <a:p>
                      <a:pPr algn="ctr"/>
                      <a:r>
                        <a:rPr lang="en-US" sz="1600" dirty="0"/>
                        <a:t>Administration</a:t>
                      </a:r>
                    </a:p>
                  </a:txBody>
                  <a:tcPr anchor="ctr"/>
                </a:tc>
                <a:tc>
                  <a:txBody>
                    <a:bodyPr/>
                    <a:lstStyle/>
                    <a:p>
                      <a:pPr algn="ctr"/>
                      <a:r>
                        <a:rPr lang="en-US" sz="1600" dirty="0"/>
                        <a:t>Other</a:t>
                      </a:r>
                    </a:p>
                  </a:txBody>
                  <a:tcPr anchor="ctr"/>
                </a:tc>
                <a:extLst>
                  <a:ext uri="{0D108BD9-81ED-4DB2-BD59-A6C34878D82A}">
                    <a16:rowId xmlns:a16="http://schemas.microsoft.com/office/drawing/2014/main" val="2539429644"/>
                  </a:ext>
                </a:extLst>
              </a:tr>
              <a:tr h="476711">
                <a:tc>
                  <a:txBody>
                    <a:bodyPr/>
                    <a:lstStyle/>
                    <a:p>
                      <a:pPr algn="ctr" fontAlgn="b"/>
                      <a:r>
                        <a:rPr lang="en-US" sz="1400" b="0" i="0" u="none" strike="noStrike" dirty="0">
                          <a:solidFill>
                            <a:srgbClr val="000000"/>
                          </a:solidFill>
                          <a:effectLst/>
                          <a:latin typeface="+mn-lt"/>
                        </a:rPr>
                        <a:t>2020</a:t>
                      </a:r>
                    </a:p>
                  </a:txBody>
                  <a:tcPr marL="9525" marR="9525" marT="9525" marB="0" anchor="ctr"/>
                </a:tc>
                <a:tc>
                  <a:txBody>
                    <a:bodyPr/>
                    <a:lstStyle/>
                    <a:p>
                      <a:pPr algn="ctr" fontAlgn="b"/>
                      <a:r>
                        <a:rPr lang="en-US" sz="1400" b="0" i="0" u="none" strike="noStrike" dirty="0">
                          <a:solidFill>
                            <a:srgbClr val="000000"/>
                          </a:solidFill>
                          <a:effectLst/>
                          <a:latin typeface="+mn-lt"/>
                        </a:rPr>
                        <a:t>Wisconsin</a:t>
                      </a:r>
                    </a:p>
                  </a:txBody>
                  <a:tcPr marL="9525" marR="9525" marT="9525" marB="0" anchor="ctr"/>
                </a:tc>
                <a:tc>
                  <a:txBody>
                    <a:bodyPr/>
                    <a:lstStyle/>
                    <a:p>
                      <a:pPr algn="ctr" fontAlgn="b"/>
                      <a:r>
                        <a:rPr lang="en-US" sz="1200" b="0" i="0" u="none" strike="noStrike" dirty="0">
                          <a:solidFill>
                            <a:srgbClr val="000000"/>
                          </a:solidFill>
                          <a:effectLst/>
                          <a:latin typeface="+mn-lt"/>
                        </a:rPr>
                        <a:t>$71,431,173 </a:t>
                      </a:r>
                    </a:p>
                  </a:txBody>
                  <a:tcPr marL="9525" marR="9525" marT="9525" marB="0" anchor="ctr"/>
                </a:tc>
                <a:tc>
                  <a:txBody>
                    <a:bodyPr/>
                    <a:lstStyle/>
                    <a:p>
                      <a:pPr algn="ctr" fontAlgn="b"/>
                      <a:r>
                        <a:rPr lang="en-US" sz="1200" b="0" i="0" u="none" strike="noStrike" dirty="0">
                          <a:solidFill>
                            <a:srgbClr val="000000"/>
                          </a:solidFill>
                          <a:effectLst/>
                          <a:latin typeface="+mn-lt"/>
                        </a:rPr>
                        <a:t>$16,065,058 </a:t>
                      </a:r>
                    </a:p>
                  </a:txBody>
                  <a:tcPr marL="9525" marR="9525" marT="9525" marB="0" anchor="ctr"/>
                </a:tc>
                <a:tc>
                  <a:txBody>
                    <a:bodyPr/>
                    <a:lstStyle/>
                    <a:p>
                      <a:pPr algn="ctr" fontAlgn="b"/>
                      <a:r>
                        <a:rPr lang="en-US" sz="1200" b="0" i="0" u="none" strike="noStrike" dirty="0">
                          <a:solidFill>
                            <a:srgbClr val="000000"/>
                          </a:solidFill>
                          <a:effectLst/>
                          <a:latin typeface="+mn-lt"/>
                        </a:rPr>
                        <a:t>$13,000,000 </a:t>
                      </a:r>
                    </a:p>
                  </a:txBody>
                  <a:tcPr marL="9525" marR="9525" marT="9525" marB="0" anchor="ctr"/>
                </a:tc>
                <a:tc>
                  <a:txBody>
                    <a:bodyPr/>
                    <a:lstStyle/>
                    <a:p>
                      <a:pPr algn="ctr" fontAlgn="b"/>
                      <a:r>
                        <a:rPr lang="en-US" sz="1200" b="0" i="0" u="none" strike="noStrike" dirty="0">
                          <a:solidFill>
                            <a:srgbClr val="000000"/>
                          </a:solidFill>
                          <a:effectLst/>
                          <a:latin typeface="+mn-lt"/>
                        </a:rPr>
                        <a:t>$12,509,165 </a:t>
                      </a:r>
                    </a:p>
                  </a:txBody>
                  <a:tcPr marL="9525" marR="9525" marT="9525" marB="0" anchor="ctr"/>
                </a:tc>
                <a:tc>
                  <a:txBody>
                    <a:bodyPr/>
                    <a:lstStyle/>
                    <a:p>
                      <a:pPr algn="ctr" fontAlgn="b"/>
                      <a:r>
                        <a:rPr lang="en-US" sz="1200" b="0" i="0" u="none" strike="noStrike" dirty="0">
                          <a:solidFill>
                            <a:srgbClr val="000000"/>
                          </a:solidFill>
                          <a:effectLst/>
                          <a:latin typeface="+mn-lt"/>
                        </a:rPr>
                        <a:t>$5,988,632 </a:t>
                      </a:r>
                    </a:p>
                  </a:txBody>
                  <a:tcPr marL="9525" marR="9525" marT="9525" marB="0" anchor="ctr"/>
                </a:tc>
                <a:tc>
                  <a:txBody>
                    <a:bodyPr/>
                    <a:lstStyle/>
                    <a:p>
                      <a:pPr algn="ctr"/>
                      <a:r>
                        <a:rPr lang="en-US" sz="1200" dirty="0"/>
                        <a:t>N/A</a:t>
                      </a:r>
                    </a:p>
                  </a:txBody>
                  <a:tcPr anchor="ctr"/>
                </a:tc>
                <a:extLst>
                  <a:ext uri="{0D108BD9-81ED-4DB2-BD59-A6C34878D82A}">
                    <a16:rowId xmlns:a16="http://schemas.microsoft.com/office/drawing/2014/main" val="687248608"/>
                  </a:ext>
                </a:extLst>
              </a:tr>
              <a:tr h="437635">
                <a:tc>
                  <a:txBody>
                    <a:bodyPr/>
                    <a:lstStyle/>
                    <a:p>
                      <a:pPr algn="ctr"/>
                      <a:r>
                        <a:rPr lang="en-US" sz="1400" dirty="0"/>
                        <a:t>2020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Minnesota</a:t>
                      </a:r>
                    </a:p>
                  </a:txBody>
                  <a:tcPr anchor="ctr"/>
                </a:tc>
                <a:tc>
                  <a:txBody>
                    <a:bodyPr/>
                    <a:lstStyle/>
                    <a:p>
                      <a:pPr algn="ctr"/>
                      <a:r>
                        <a:rPr lang="en-US" sz="1200" dirty="0"/>
                        <a:t>$60,421,985</a:t>
                      </a:r>
                    </a:p>
                  </a:txBody>
                  <a:tcPr anchor="ctr"/>
                </a:tc>
                <a:tc>
                  <a:txBody>
                    <a:bodyPr/>
                    <a:lstStyle/>
                    <a:p>
                      <a:pPr algn="ctr"/>
                      <a:r>
                        <a:rPr lang="en-US" sz="1200" dirty="0"/>
                        <a:t>$31,110,208</a:t>
                      </a:r>
                    </a:p>
                  </a:txBody>
                  <a:tcPr anchor="ctr"/>
                </a:tc>
                <a:tc>
                  <a:txBody>
                    <a:bodyPr/>
                    <a:lstStyle/>
                    <a:p>
                      <a:pPr algn="ctr"/>
                      <a:r>
                        <a:rPr lang="en-US" sz="1200" dirty="0"/>
                        <a:t>$10,608,621</a:t>
                      </a:r>
                    </a:p>
                  </a:txBody>
                  <a:tcPr anchor="ctr"/>
                </a:tc>
                <a:tc>
                  <a:txBody>
                    <a:bodyPr/>
                    <a:lstStyle/>
                    <a:p>
                      <a:pPr algn="ctr"/>
                      <a:r>
                        <a:rPr lang="en-US" sz="1200" dirty="0"/>
                        <a:t>$10,819,991</a:t>
                      </a:r>
                    </a:p>
                  </a:txBody>
                  <a:tcPr anchor="ctr"/>
                </a:tc>
                <a:tc>
                  <a:txBody>
                    <a:bodyPr/>
                    <a:lstStyle/>
                    <a:p>
                      <a:pPr algn="ctr"/>
                      <a:r>
                        <a:rPr lang="en-US" sz="1200" dirty="0"/>
                        <a:t>$14,233,562</a:t>
                      </a:r>
                    </a:p>
                  </a:txBody>
                  <a:tcPr anchor="ctr"/>
                </a:tc>
                <a:tc>
                  <a:txBody>
                    <a:bodyPr/>
                    <a:lstStyle/>
                    <a:p>
                      <a:pPr algn="ctr"/>
                      <a:r>
                        <a:rPr lang="en-US" sz="1200" dirty="0"/>
                        <a:t>$3,362,322</a:t>
                      </a:r>
                    </a:p>
                  </a:txBody>
                  <a:tcPr anchor="ctr"/>
                </a:tc>
                <a:extLst>
                  <a:ext uri="{0D108BD9-81ED-4DB2-BD59-A6C34878D82A}">
                    <a16:rowId xmlns:a16="http://schemas.microsoft.com/office/drawing/2014/main" val="999755467"/>
                  </a:ext>
                </a:extLst>
              </a:tr>
            </a:tbl>
          </a:graphicData>
        </a:graphic>
      </p:graphicFrame>
    </p:spTree>
    <p:extLst>
      <p:ext uri="{BB962C8B-B14F-4D97-AF65-F5344CB8AC3E}">
        <p14:creationId xmlns:p14="http://schemas.microsoft.com/office/powerpoint/2010/main" val="32818992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5106" y="770810"/>
            <a:ext cx="533400" cy="183357"/>
          </a:xfrm>
        </p:spPr>
        <p:txBody>
          <a:bodyPr>
            <a:normAutofit fontScale="47500" lnSpcReduction="20000"/>
          </a:bodyPr>
          <a:lstStyle/>
          <a:p>
            <a:pPr defTabSz="685800">
              <a:buClrTx/>
              <a:defRPr/>
            </a:pPr>
            <a:fld id="{EFE5B013-A80A-40D2-8FAE-6E44A516CF2D}" type="slidenum">
              <a:rPr lang="en-US" kern="1200">
                <a:ea typeface="+mn-ea"/>
                <a:cs typeface="+mn-cs"/>
              </a:rPr>
              <a:pPr defTabSz="685800">
                <a:buClrTx/>
                <a:defRPr/>
              </a:pPr>
              <a:t>15</a:t>
            </a:fld>
            <a:endParaRPr lang="en-US" kern="1200" dirty="0">
              <a:ea typeface="+mn-ea"/>
              <a:cs typeface="+mn-cs"/>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954167"/>
            <a:ext cx="533400" cy="183357"/>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800">
              <a:buClrTx/>
              <a:defRPr/>
            </a:pPr>
            <a:fld id="{EFE5B013-A80A-40D2-8FAE-6E44A516CF2D}" type="slidenum">
              <a:rPr lang="en-US" sz="1200" kern="1200" smtClean="0">
                <a:ea typeface="+mn-ea"/>
                <a:cs typeface="+mn-cs"/>
              </a:rPr>
              <a:pPr defTabSz="685800">
                <a:buClrTx/>
                <a:defRPr/>
              </a:pPr>
              <a:t>15</a:t>
            </a:fld>
            <a:endParaRPr lang="en-US" sz="1200" kern="1200" dirty="0">
              <a:ea typeface="+mn-ea"/>
              <a:cs typeface="+mn-cs"/>
            </a:endParaRPr>
          </a:p>
        </p:txBody>
      </p:sp>
      <p:sp>
        <p:nvSpPr>
          <p:cNvPr id="8" name="Content Placeholder 7">
            <a:extLst>
              <a:ext uri="{FF2B5EF4-FFF2-40B4-BE49-F238E27FC236}">
                <a16:creationId xmlns:a16="http://schemas.microsoft.com/office/drawing/2014/main" id="{80FDD9A5-1925-4CB4-A7B7-CDD6E02F6695}"/>
              </a:ext>
            </a:extLst>
          </p:cNvPr>
          <p:cNvSpPr>
            <a:spLocks noGrp="1"/>
          </p:cNvSpPr>
          <p:nvPr>
            <p:ph sz="quarter" idx="1"/>
          </p:nvPr>
        </p:nvSpPr>
        <p:spPr>
          <a:xfrm>
            <a:off x="612648" y="1200150"/>
            <a:ext cx="8531352" cy="3943349"/>
          </a:xfrm>
        </p:spPr>
        <p:txBody>
          <a:bodyPr>
            <a:normAutofit/>
          </a:bodyPr>
          <a:lstStyle/>
          <a:p>
            <a:endParaRPr lang="en-US" sz="2200" dirty="0">
              <a:latin typeface="+mj-lt"/>
            </a:endParaRPr>
          </a:p>
          <a:p>
            <a:endParaRPr lang="en-US" sz="2200" dirty="0">
              <a:latin typeface="+mj-lt"/>
            </a:endParaRPr>
          </a:p>
          <a:p>
            <a:endParaRPr lang="en-US" sz="2200" dirty="0">
              <a:latin typeface="+mj-lt"/>
            </a:endParaRPr>
          </a:p>
          <a:p>
            <a:endParaRPr lang="en-US" sz="2200" dirty="0">
              <a:latin typeface="+mj-lt"/>
            </a:endParaRPr>
          </a:p>
          <a:p>
            <a:endParaRPr lang="en-US" sz="2200" dirty="0">
              <a:latin typeface="+mj-lt"/>
            </a:endParaRPr>
          </a:p>
          <a:p>
            <a:endParaRPr lang="en-US" sz="2200" dirty="0">
              <a:latin typeface="+mj-lt"/>
            </a:endParaRPr>
          </a:p>
          <a:p>
            <a:r>
              <a:rPr lang="en-US" sz="2200" dirty="0">
                <a:latin typeface="+mj-lt"/>
              </a:rPr>
              <a:t>The requirements for grantees’ applications are stipulated in Section 2605 of the LIHEAP Statute.</a:t>
            </a:r>
          </a:p>
          <a:p>
            <a:pPr lvl="1"/>
            <a:r>
              <a:rPr lang="en-US" sz="1975" dirty="0">
                <a:latin typeface="+mj-lt"/>
                <a:hlinkClick r:id="rId2"/>
              </a:rPr>
              <a:t>https://liheapch.acf.hhs.gov/pubs/assurances.htm#Assurance%2016</a:t>
            </a:r>
            <a:endParaRPr lang="en-US" sz="1975" dirty="0">
              <a:latin typeface="+mj-lt"/>
            </a:endParaRPr>
          </a:p>
        </p:txBody>
      </p:sp>
      <p:sp>
        <p:nvSpPr>
          <p:cNvPr id="6" name="TextBox 5">
            <a:extLst>
              <a:ext uri="{FF2B5EF4-FFF2-40B4-BE49-F238E27FC236}">
                <a16:creationId xmlns:a16="http://schemas.microsoft.com/office/drawing/2014/main" id="{E74FA4BC-F5D1-128C-77AF-0AE1CCDC1424}"/>
              </a:ext>
            </a:extLst>
          </p:cNvPr>
          <p:cNvSpPr txBox="1"/>
          <p:nvPr/>
        </p:nvSpPr>
        <p:spPr>
          <a:xfrm>
            <a:off x="7841012" y="4620053"/>
            <a:ext cx="1212850" cy="415498"/>
          </a:xfrm>
          <a:prstGeom prst="rect">
            <a:avLst/>
          </a:prstGeom>
          <a:solidFill>
            <a:schemeClr val="accent1">
              <a:alpha val="66000"/>
            </a:schemeClr>
          </a:solidFill>
          <a:ln w="38100">
            <a:solidFill>
              <a:schemeClr val="accent2"/>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Presenter:</a:t>
            </a:r>
          </a:p>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Melissa Torgerson</a:t>
            </a:r>
          </a:p>
        </p:txBody>
      </p:sp>
      <p:pic>
        <p:nvPicPr>
          <p:cNvPr id="3" name="Picture 2">
            <a:extLst>
              <a:ext uri="{FF2B5EF4-FFF2-40B4-BE49-F238E27FC236}">
                <a16:creationId xmlns:a16="http://schemas.microsoft.com/office/drawing/2014/main" id="{46BB65B8-5083-BEA1-8860-8FAA02969C4E}"/>
              </a:ext>
            </a:extLst>
          </p:cNvPr>
          <p:cNvPicPr>
            <a:picLocks noChangeAspect="1"/>
          </p:cNvPicPr>
          <p:nvPr/>
        </p:nvPicPr>
        <p:blipFill>
          <a:blip r:embed="rId3"/>
          <a:stretch>
            <a:fillRect/>
          </a:stretch>
        </p:blipFill>
        <p:spPr>
          <a:xfrm>
            <a:off x="1906954" y="1164492"/>
            <a:ext cx="4948804" cy="2512153"/>
          </a:xfrm>
          <a:prstGeom prst="rect">
            <a:avLst/>
          </a:prstGeom>
        </p:spPr>
      </p:pic>
      <p:sp>
        <p:nvSpPr>
          <p:cNvPr id="11" name="Title 4">
            <a:extLst>
              <a:ext uri="{FF2B5EF4-FFF2-40B4-BE49-F238E27FC236}">
                <a16:creationId xmlns:a16="http://schemas.microsoft.com/office/drawing/2014/main" id="{26E4BC90-1CFC-E8D9-64FF-6D2339392796}"/>
              </a:ext>
            </a:extLst>
          </p:cNvPr>
          <p:cNvSpPr>
            <a:spLocks noGrp="1"/>
          </p:cNvSpPr>
          <p:nvPr>
            <p:ph type="title"/>
          </p:nvPr>
        </p:nvSpPr>
        <p:spPr>
          <a:xfrm>
            <a:off x="477948" y="320053"/>
            <a:ext cx="9339146" cy="742950"/>
          </a:xfrm>
        </p:spPr>
        <p:txBody>
          <a:bodyPr>
            <a:noAutofit/>
          </a:bodyPr>
          <a:lstStyle/>
          <a:p>
            <a:pPr marL="176213">
              <a:lnSpc>
                <a:spcPct val="80000"/>
              </a:lnSpc>
            </a:pPr>
            <a:r>
              <a:rPr lang="en-US" sz="3200" i="1" dirty="0">
                <a:latin typeface="Calibri" pitchFamily="34" charset="0"/>
              </a:rPr>
              <a:t>LIHEAP Assurances</a:t>
            </a:r>
            <a:br>
              <a:rPr lang="en-US" sz="3200" i="1" dirty="0">
                <a:latin typeface="Calibri" pitchFamily="34" charset="0"/>
              </a:rPr>
            </a:br>
            <a:endParaRPr lang="en-US" sz="2400" b="1" dirty="0">
              <a:latin typeface="Calibri" pitchFamily="34" charset="0"/>
            </a:endParaRPr>
          </a:p>
        </p:txBody>
      </p:sp>
    </p:spTree>
    <p:extLst>
      <p:ext uri="{BB962C8B-B14F-4D97-AF65-F5344CB8AC3E}">
        <p14:creationId xmlns:p14="http://schemas.microsoft.com/office/powerpoint/2010/main" val="22949663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18EEAB48-3E51-1D12-879F-D27FD556BF6A}"/>
              </a:ext>
            </a:extLst>
          </p:cNvPr>
          <p:cNvSpPr>
            <a:spLocks noGrp="1"/>
          </p:cNvSpPr>
          <p:nvPr>
            <p:ph type="body" idx="1"/>
          </p:nvPr>
        </p:nvSpPr>
        <p:spPr>
          <a:xfrm>
            <a:off x="367095" y="2057400"/>
            <a:ext cx="8127620" cy="3086100"/>
          </a:xfrm>
        </p:spPr>
        <p:txBody>
          <a:bodyPr>
            <a:normAutofit/>
          </a:bodyPr>
          <a:lstStyle/>
          <a:p>
            <a:pPr marL="240030" marR="0" lvl="0" indent="-240030" algn="l" defTabSz="914400" rtl="0" eaLnBrk="1" fontAlgn="auto" latinLnBrk="0" hangingPunct="1">
              <a:lnSpc>
                <a:spcPct val="100000"/>
              </a:lnSpc>
              <a:spcBef>
                <a:spcPts val="525"/>
              </a:spcBef>
              <a:spcAft>
                <a:spcPts val="0"/>
              </a:spcAft>
              <a:buClr>
                <a:srgbClr val="DD8047"/>
              </a:buClr>
              <a:buSzPct val="60000"/>
              <a:buFont typeface="Wingdings"/>
              <a:buChar char=""/>
              <a:tabLst/>
              <a:defRPr/>
            </a:pPr>
            <a:r>
              <a:rPr lang="en-US" sz="2200" dirty="0">
                <a:solidFill>
                  <a:prstClr val="black"/>
                </a:solidFill>
                <a:latin typeface="Tw Cen MT"/>
              </a:rPr>
              <a:t>According to Assurance 3, outreach activities must be designed to ensure that eligible households, particularly households with elderly or disabled individuals, are made aware of assistance available.</a:t>
            </a:r>
          </a:p>
          <a:p>
            <a:pPr marR="0" lvl="0" algn="l" defTabSz="914400" rtl="0" eaLnBrk="1" fontAlgn="auto" latinLnBrk="0" hangingPunct="1">
              <a:lnSpc>
                <a:spcPct val="100000"/>
              </a:lnSpc>
              <a:spcBef>
                <a:spcPts val="525"/>
              </a:spcBef>
              <a:spcAft>
                <a:spcPts val="0"/>
              </a:spcAft>
              <a:buClr>
                <a:srgbClr val="DD8047"/>
              </a:buClr>
              <a:buSzPct val="60000"/>
              <a:tabLst/>
              <a:defRPr/>
            </a:pPr>
            <a:endParaRPr lang="en-US" sz="2800" i="1" dirty="0">
              <a:solidFill>
                <a:prstClr val="black"/>
              </a:solidFill>
              <a:latin typeface="Tw Cen MT"/>
              <a:ea typeface="Calibri" panose="020F0502020204030204" pitchFamily="34" charset="0"/>
            </a:endParaRPr>
          </a:p>
          <a:p>
            <a:pPr marR="0" lvl="0" algn="l" defTabSz="914400" rtl="0" eaLnBrk="1" fontAlgn="auto" latinLnBrk="0" hangingPunct="1">
              <a:lnSpc>
                <a:spcPct val="100000"/>
              </a:lnSpc>
              <a:spcBef>
                <a:spcPts val="525"/>
              </a:spcBef>
              <a:spcAft>
                <a:spcPts val="0"/>
              </a:spcAft>
              <a:buClr>
                <a:srgbClr val="DD8047"/>
              </a:buClr>
              <a:buSzPct val="60000"/>
              <a:tabLst/>
              <a:defRPr/>
            </a:pPr>
            <a:r>
              <a:rPr lang="en-US" sz="2800" i="1" dirty="0">
                <a:solidFill>
                  <a:prstClr val="black"/>
                </a:solidFill>
                <a:latin typeface="Tw Cen MT"/>
                <a:ea typeface="Calibri" panose="020F0502020204030204" pitchFamily="34" charset="0"/>
              </a:rPr>
              <a:t>How are your outreach activities fulfilling this objective?</a:t>
            </a:r>
            <a:endParaRPr lang="en-US" sz="2800" i="1" dirty="0">
              <a:latin typeface="Calibri" panose="020F0502020204030204" pitchFamily="34" charset="0"/>
              <a:ea typeface="Calibri" panose="020F0502020204030204" pitchFamily="34" charset="0"/>
            </a:endParaRPr>
          </a:p>
          <a:p>
            <a:endParaRPr lang="en-US" sz="2000" i="1" dirty="0">
              <a:latin typeface="Calibri" panose="020F0502020204030204" pitchFamily="34" charset="0"/>
            </a:endParaRPr>
          </a:p>
          <a:p>
            <a:endParaRPr lang="en-US" sz="1400" i="1" dirty="0"/>
          </a:p>
          <a:p>
            <a:endParaRPr lang="en-US" dirty="0"/>
          </a:p>
        </p:txBody>
      </p:sp>
      <p:sp>
        <p:nvSpPr>
          <p:cNvPr id="8" name="Title 7">
            <a:extLst>
              <a:ext uri="{FF2B5EF4-FFF2-40B4-BE49-F238E27FC236}">
                <a16:creationId xmlns:a16="http://schemas.microsoft.com/office/drawing/2014/main" id="{A4C2674A-0011-B004-FBA3-176C5C8BDCD3}"/>
              </a:ext>
            </a:extLst>
          </p:cNvPr>
          <p:cNvSpPr>
            <a:spLocks noGrp="1"/>
          </p:cNvSpPr>
          <p:nvPr>
            <p:ph type="title"/>
          </p:nvPr>
        </p:nvSpPr>
        <p:spPr/>
        <p:txBody>
          <a:bodyPr>
            <a:normAutofit/>
          </a:bodyPr>
          <a:lstStyle/>
          <a:p>
            <a:r>
              <a:rPr lang="en-US" dirty="0"/>
              <a:t>Outreach and Marketing </a:t>
            </a:r>
          </a:p>
        </p:txBody>
      </p:sp>
      <p:sp>
        <p:nvSpPr>
          <p:cNvPr id="4" name="Slide Number Placeholder 3">
            <a:extLst>
              <a:ext uri="{FF2B5EF4-FFF2-40B4-BE49-F238E27FC236}">
                <a16:creationId xmlns:a16="http://schemas.microsoft.com/office/drawing/2014/main" id="{FB38FA1A-B513-A3C1-0101-DDC13891F5EF}"/>
              </a:ext>
            </a:extLst>
          </p:cNvPr>
          <p:cNvSpPr>
            <a:spLocks noGrp="1"/>
          </p:cNvSpPr>
          <p:nvPr>
            <p:ph type="sldNum" sz="quarter" idx="11"/>
          </p:nvPr>
        </p:nvSpPr>
        <p:spPr/>
        <p:txBody>
          <a:bodyPr/>
          <a:lstStyle/>
          <a:p>
            <a:fld id="{EFE5B013-A80A-40D2-8FAE-6E44A516CF2D}" type="slidenum">
              <a:rPr lang="en-US" smtClean="0"/>
              <a:pPr/>
              <a:t>16</a:t>
            </a:fld>
            <a:endParaRPr lang="en-US" dirty="0"/>
          </a:p>
        </p:txBody>
      </p:sp>
      <p:sp>
        <p:nvSpPr>
          <p:cNvPr id="11" name="TextBox 10">
            <a:extLst>
              <a:ext uri="{FF2B5EF4-FFF2-40B4-BE49-F238E27FC236}">
                <a16:creationId xmlns:a16="http://schemas.microsoft.com/office/drawing/2014/main" id="{C6B0EC73-CCFC-F38E-92C4-ECEE05BBE554}"/>
              </a:ext>
            </a:extLst>
          </p:cNvPr>
          <p:cNvSpPr txBox="1"/>
          <p:nvPr/>
        </p:nvSpPr>
        <p:spPr>
          <a:xfrm>
            <a:off x="7841012" y="4620053"/>
            <a:ext cx="1212850" cy="415498"/>
          </a:xfrm>
          <a:prstGeom prst="rect">
            <a:avLst/>
          </a:prstGeom>
          <a:solidFill>
            <a:schemeClr val="accent1">
              <a:alpha val="66000"/>
            </a:schemeClr>
          </a:solidFill>
          <a:ln w="38100">
            <a:solidFill>
              <a:schemeClr val="accent2"/>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Presenter:</a:t>
            </a:r>
          </a:p>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Melissa Torgerson</a:t>
            </a:r>
          </a:p>
        </p:txBody>
      </p:sp>
    </p:spTree>
    <p:extLst>
      <p:ext uri="{BB962C8B-B14F-4D97-AF65-F5344CB8AC3E}">
        <p14:creationId xmlns:p14="http://schemas.microsoft.com/office/powerpoint/2010/main" val="35435324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29455" y="187191"/>
            <a:ext cx="9339146" cy="742950"/>
          </a:xfrm>
        </p:spPr>
        <p:txBody>
          <a:bodyPr>
            <a:noAutofit/>
          </a:bodyPr>
          <a:lstStyle/>
          <a:p>
            <a:pPr marL="176213">
              <a:lnSpc>
                <a:spcPct val="80000"/>
              </a:lnSpc>
            </a:pPr>
            <a:r>
              <a:rPr lang="en-US" sz="3200" i="1" dirty="0">
                <a:latin typeface="Calibri" pitchFamily="34" charset="0"/>
              </a:rPr>
              <a:t>Oregon</a:t>
            </a:r>
            <a:br>
              <a:rPr lang="en-US" sz="3200" i="1" dirty="0">
                <a:latin typeface="Calibri" pitchFamily="34" charset="0"/>
              </a:rPr>
            </a:br>
            <a:r>
              <a:rPr lang="en-US" sz="2400" i="1" dirty="0">
                <a:latin typeface="Calibri" pitchFamily="34" charset="0"/>
              </a:rPr>
              <a:t>Outreach and Marketing </a:t>
            </a:r>
            <a:endParaRPr lang="en-US" sz="2400" b="1" dirty="0">
              <a:latin typeface="Calibri" pitchFamily="34" charset="0"/>
            </a:endParaRPr>
          </a:p>
        </p:txBody>
      </p:sp>
      <p:sp>
        <p:nvSpPr>
          <p:cNvPr id="4" name="Slide Number Placeholder 3"/>
          <p:cNvSpPr>
            <a:spLocks noGrp="1"/>
          </p:cNvSpPr>
          <p:nvPr>
            <p:ph type="sldNum" sz="quarter" idx="12"/>
          </p:nvPr>
        </p:nvSpPr>
        <p:spPr>
          <a:xfrm>
            <a:off x="735106" y="770810"/>
            <a:ext cx="533400" cy="183357"/>
          </a:xfrm>
        </p:spPr>
        <p:txBody>
          <a:bodyPr>
            <a:normAutofit fontScale="47500" lnSpcReduction="20000"/>
          </a:bodyPr>
          <a:lstStyle/>
          <a:p>
            <a:pPr defTabSz="685800">
              <a:buClrTx/>
              <a:defRPr/>
            </a:pPr>
            <a:fld id="{EFE5B013-A80A-40D2-8FAE-6E44A516CF2D}" type="slidenum">
              <a:rPr lang="en-US" kern="1200">
                <a:ea typeface="+mn-ea"/>
                <a:cs typeface="+mn-cs"/>
              </a:rPr>
              <a:pPr defTabSz="685800">
                <a:buClrTx/>
                <a:defRPr/>
              </a:pPr>
              <a:t>17</a:t>
            </a:fld>
            <a:endParaRPr lang="en-US" kern="1200" dirty="0">
              <a:ea typeface="+mn-ea"/>
              <a:cs typeface="+mn-cs"/>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954167"/>
            <a:ext cx="533400" cy="183357"/>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800">
              <a:buClrTx/>
              <a:defRPr/>
            </a:pPr>
            <a:fld id="{EFE5B013-A80A-40D2-8FAE-6E44A516CF2D}" type="slidenum">
              <a:rPr lang="en-US" sz="1200" kern="1200" smtClean="0">
                <a:ea typeface="+mn-ea"/>
                <a:cs typeface="+mn-cs"/>
              </a:rPr>
              <a:pPr defTabSz="685800">
                <a:buClrTx/>
                <a:defRPr/>
              </a:pPr>
              <a:t>17</a:t>
            </a:fld>
            <a:endParaRPr lang="en-US" sz="1200" kern="1200" dirty="0">
              <a:ea typeface="+mn-ea"/>
              <a:cs typeface="+mn-cs"/>
            </a:endParaRPr>
          </a:p>
        </p:txBody>
      </p:sp>
      <p:sp>
        <p:nvSpPr>
          <p:cNvPr id="8" name="Content Placeholder 7">
            <a:extLst>
              <a:ext uri="{FF2B5EF4-FFF2-40B4-BE49-F238E27FC236}">
                <a16:creationId xmlns:a16="http://schemas.microsoft.com/office/drawing/2014/main" id="{80FDD9A5-1925-4CB4-A7B7-CDD6E02F6695}"/>
              </a:ext>
            </a:extLst>
          </p:cNvPr>
          <p:cNvSpPr>
            <a:spLocks noGrp="1"/>
          </p:cNvSpPr>
          <p:nvPr>
            <p:ph sz="quarter" idx="1"/>
          </p:nvPr>
        </p:nvSpPr>
        <p:spPr/>
        <p:txBody>
          <a:bodyPr>
            <a:normAutofit/>
          </a:bodyPr>
          <a:lstStyle/>
          <a:p>
            <a:r>
              <a:rPr lang="en-US" sz="2425" dirty="0">
                <a:latin typeface="Calibri" panose="020F0502020204030204" pitchFamily="34" charset="0"/>
              </a:rPr>
              <a:t>We review performance using program data and Census data.</a:t>
            </a:r>
          </a:p>
          <a:p>
            <a:r>
              <a:rPr lang="en-US" sz="2425" dirty="0">
                <a:latin typeface="Calibri" panose="020F0502020204030204" pitchFamily="34" charset="0"/>
              </a:rPr>
              <a:t>We meet with agencies to develop strategies to improve outreach to targeted populations.</a:t>
            </a:r>
          </a:p>
          <a:p>
            <a:r>
              <a:rPr lang="en-US" sz="2400" dirty="0">
                <a:latin typeface="Calibri" panose="020F0502020204030204" pitchFamily="34" charset="0"/>
                <a:ea typeface="Calibri" panose="020F0502020204030204" pitchFamily="34" charset="0"/>
              </a:rPr>
              <a:t>The sub-subgrantees in Multnomah County serve different population groups.</a:t>
            </a:r>
          </a:p>
          <a:p>
            <a:pPr lvl="1"/>
            <a:r>
              <a:rPr lang="en-US" sz="2400" dirty="0">
                <a:effectLst/>
                <a:latin typeface="Calibri" panose="020F0502020204030204" pitchFamily="34" charset="0"/>
                <a:ea typeface="Calibri" panose="020F0502020204030204" pitchFamily="34" charset="0"/>
              </a:rPr>
              <a:t>The county has an organization that furnishes language services.</a:t>
            </a:r>
          </a:p>
          <a:p>
            <a:pPr lvl="1"/>
            <a:r>
              <a:rPr lang="en-US" sz="2400" dirty="0">
                <a:latin typeface="Calibri" panose="020F0502020204030204" pitchFamily="34" charset="0"/>
                <a:ea typeface="Calibri" panose="020F0502020204030204" pitchFamily="34" charset="0"/>
              </a:rPr>
              <a:t>The county serves a larger share of Asian households.</a:t>
            </a:r>
          </a:p>
          <a:p>
            <a:endParaRPr lang="en-US" sz="2425" dirty="0">
              <a:latin typeface="+mj-lt"/>
            </a:endParaRPr>
          </a:p>
        </p:txBody>
      </p:sp>
      <p:sp>
        <p:nvSpPr>
          <p:cNvPr id="6" name="TextBox 5">
            <a:extLst>
              <a:ext uri="{FF2B5EF4-FFF2-40B4-BE49-F238E27FC236}">
                <a16:creationId xmlns:a16="http://schemas.microsoft.com/office/drawing/2014/main" id="{D057F4E9-D544-4FCE-3DCD-8BF24D62B16C}"/>
              </a:ext>
            </a:extLst>
          </p:cNvPr>
          <p:cNvSpPr txBox="1"/>
          <p:nvPr/>
        </p:nvSpPr>
        <p:spPr>
          <a:xfrm>
            <a:off x="7841012" y="4620053"/>
            <a:ext cx="1212850" cy="415498"/>
          </a:xfrm>
          <a:prstGeom prst="rect">
            <a:avLst/>
          </a:prstGeom>
          <a:solidFill>
            <a:schemeClr val="accent1">
              <a:alpha val="66000"/>
            </a:schemeClr>
          </a:solidFill>
          <a:ln w="38100">
            <a:solidFill>
              <a:schemeClr val="accent2"/>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Presenter:</a:t>
            </a:r>
          </a:p>
          <a:p>
            <a:pPr marL="0" marR="0" lvl="0" indent="0" algn="ctr" defTabSz="685800" rtl="0" eaLnBrk="1" fontAlgn="auto" latinLnBrk="0" hangingPunct="1">
              <a:lnSpc>
                <a:spcPct val="100000"/>
              </a:lnSpc>
              <a:spcBef>
                <a:spcPts val="0"/>
              </a:spcBef>
              <a:spcAft>
                <a:spcPts val="0"/>
              </a:spcAft>
              <a:buClrTx/>
              <a:buSzTx/>
              <a:buFont typeface="Arial"/>
              <a:buNone/>
              <a:tabLst/>
              <a:defRPr/>
            </a:pPr>
            <a:r>
              <a:rPr lang="en-US" sz="1050" kern="1200" dirty="0">
                <a:solidFill>
                  <a:prstClr val="black"/>
                </a:solidFill>
                <a:latin typeface="Calibri" panose="020F0502020204030204" pitchFamily="34" charset="0"/>
                <a:ea typeface="+mn-ea"/>
              </a:rPr>
              <a:t>Lisa </a:t>
            </a:r>
            <a:r>
              <a:rPr lang="en-US" sz="1050" kern="1200" dirty="0" err="1">
                <a:solidFill>
                  <a:prstClr val="black"/>
                </a:solidFill>
                <a:latin typeface="Calibri" panose="020F0502020204030204" pitchFamily="34" charset="0"/>
                <a:ea typeface="+mn-ea"/>
              </a:rPr>
              <a:t>Goben</a:t>
            </a:r>
            <a:endPar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endParaRPr>
          </a:p>
        </p:txBody>
      </p:sp>
    </p:spTree>
    <p:extLst>
      <p:ext uri="{BB962C8B-B14F-4D97-AF65-F5344CB8AC3E}">
        <p14:creationId xmlns:p14="http://schemas.microsoft.com/office/powerpoint/2010/main" val="9161515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29455" y="187191"/>
            <a:ext cx="9339146" cy="742950"/>
          </a:xfrm>
        </p:spPr>
        <p:txBody>
          <a:bodyPr>
            <a:noAutofit/>
          </a:bodyPr>
          <a:lstStyle/>
          <a:p>
            <a:pPr marL="176213">
              <a:lnSpc>
                <a:spcPct val="80000"/>
              </a:lnSpc>
            </a:pPr>
            <a:r>
              <a:rPr lang="en-US" sz="3200" i="1" dirty="0">
                <a:latin typeface="Calibri" pitchFamily="34" charset="0"/>
              </a:rPr>
              <a:t>Wisconsin</a:t>
            </a:r>
            <a:br>
              <a:rPr lang="en-US" sz="3200" i="1" dirty="0">
                <a:latin typeface="Calibri" pitchFamily="34" charset="0"/>
              </a:rPr>
            </a:br>
            <a:r>
              <a:rPr lang="en-US" sz="2400" i="1" dirty="0">
                <a:latin typeface="Calibri" pitchFamily="34" charset="0"/>
              </a:rPr>
              <a:t>Outreach and Marketing </a:t>
            </a:r>
            <a:endParaRPr lang="en-US" sz="2400" b="1" dirty="0">
              <a:latin typeface="Calibri" pitchFamily="34" charset="0"/>
            </a:endParaRPr>
          </a:p>
        </p:txBody>
      </p:sp>
      <p:sp>
        <p:nvSpPr>
          <p:cNvPr id="4" name="Slide Number Placeholder 3"/>
          <p:cNvSpPr>
            <a:spLocks noGrp="1"/>
          </p:cNvSpPr>
          <p:nvPr>
            <p:ph type="sldNum" sz="quarter" idx="12"/>
          </p:nvPr>
        </p:nvSpPr>
        <p:spPr>
          <a:xfrm>
            <a:off x="735106" y="770810"/>
            <a:ext cx="533400" cy="183357"/>
          </a:xfrm>
        </p:spPr>
        <p:txBody>
          <a:bodyPr>
            <a:normAutofit fontScale="47500" lnSpcReduction="20000"/>
          </a:bodyPr>
          <a:lstStyle/>
          <a:p>
            <a:pPr defTabSz="685800">
              <a:buClrTx/>
              <a:defRPr/>
            </a:pPr>
            <a:fld id="{EFE5B013-A80A-40D2-8FAE-6E44A516CF2D}" type="slidenum">
              <a:rPr lang="en-US" kern="1200">
                <a:ea typeface="+mn-ea"/>
                <a:cs typeface="+mn-cs"/>
              </a:rPr>
              <a:pPr defTabSz="685800">
                <a:buClrTx/>
                <a:defRPr/>
              </a:pPr>
              <a:t>18</a:t>
            </a:fld>
            <a:endParaRPr lang="en-US" kern="1200" dirty="0">
              <a:ea typeface="+mn-ea"/>
              <a:cs typeface="+mn-cs"/>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954167"/>
            <a:ext cx="533400" cy="183357"/>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800">
              <a:buClrTx/>
              <a:defRPr/>
            </a:pPr>
            <a:fld id="{EFE5B013-A80A-40D2-8FAE-6E44A516CF2D}" type="slidenum">
              <a:rPr lang="en-US" sz="1200" kern="1200" smtClean="0">
                <a:ea typeface="+mn-ea"/>
                <a:cs typeface="+mn-cs"/>
              </a:rPr>
              <a:pPr defTabSz="685800">
                <a:buClrTx/>
                <a:defRPr/>
              </a:pPr>
              <a:t>18</a:t>
            </a:fld>
            <a:endParaRPr lang="en-US" sz="1200" kern="1200" dirty="0">
              <a:ea typeface="+mn-ea"/>
              <a:cs typeface="+mn-cs"/>
            </a:endParaRPr>
          </a:p>
        </p:txBody>
      </p:sp>
      <p:sp>
        <p:nvSpPr>
          <p:cNvPr id="8" name="Content Placeholder 7">
            <a:extLst>
              <a:ext uri="{FF2B5EF4-FFF2-40B4-BE49-F238E27FC236}">
                <a16:creationId xmlns:a16="http://schemas.microsoft.com/office/drawing/2014/main" id="{80FDD9A5-1925-4CB4-A7B7-CDD6E02F6695}"/>
              </a:ext>
            </a:extLst>
          </p:cNvPr>
          <p:cNvSpPr>
            <a:spLocks noGrp="1"/>
          </p:cNvSpPr>
          <p:nvPr>
            <p:ph sz="quarter" idx="1"/>
          </p:nvPr>
        </p:nvSpPr>
        <p:spPr/>
        <p:txBody>
          <a:bodyPr>
            <a:normAutofit/>
          </a:bodyPr>
          <a:lstStyle/>
          <a:p>
            <a:pPr algn="l"/>
            <a:r>
              <a:rPr lang="en-US" sz="2400" dirty="0">
                <a:solidFill>
                  <a:schemeClr val="tx1"/>
                </a:solidFill>
              </a:rPr>
              <a:t>We have targeted postcard mailings.</a:t>
            </a:r>
          </a:p>
          <a:p>
            <a:pPr algn="l"/>
            <a:r>
              <a:rPr lang="en-US" sz="2400" dirty="0">
                <a:solidFill>
                  <a:schemeClr val="tx1"/>
                </a:solidFill>
              </a:rPr>
              <a:t>We have geocoded advertising.</a:t>
            </a:r>
          </a:p>
          <a:p>
            <a:pPr algn="l"/>
            <a:r>
              <a:rPr lang="en-US" sz="2400" dirty="0">
                <a:solidFill>
                  <a:schemeClr val="tx1"/>
                </a:solidFill>
              </a:rPr>
              <a:t>We’ve contracted a research and marketing firm </a:t>
            </a:r>
            <a:r>
              <a:rPr lang="en-US" sz="2400" dirty="0"/>
              <a:t>that </a:t>
            </a:r>
            <a:r>
              <a:rPr lang="en-US" sz="2400" dirty="0">
                <a:solidFill>
                  <a:schemeClr val="tx1"/>
                </a:solidFill>
              </a:rPr>
              <a:t>provides marketing recommendations.</a:t>
            </a:r>
          </a:p>
          <a:p>
            <a:pPr algn="l"/>
            <a:r>
              <a:rPr lang="en-US" sz="2400" dirty="0"/>
              <a:t>We have e</a:t>
            </a:r>
            <a:r>
              <a:rPr lang="en-US" sz="2400" dirty="0">
                <a:solidFill>
                  <a:schemeClr val="tx1"/>
                </a:solidFill>
              </a:rPr>
              <a:t>xtensive PSA coverage and specific Hispanic radio events.</a:t>
            </a:r>
          </a:p>
          <a:p>
            <a:pPr algn="l"/>
            <a:r>
              <a:rPr lang="en-US" sz="2400" dirty="0">
                <a:solidFill>
                  <a:schemeClr val="tx1"/>
                </a:solidFill>
              </a:rPr>
              <a:t>We </a:t>
            </a:r>
            <a:r>
              <a:rPr lang="en-US" sz="2400" dirty="0"/>
              <a:t>market in b</a:t>
            </a:r>
            <a:r>
              <a:rPr lang="en-US" sz="2400" dirty="0">
                <a:solidFill>
                  <a:schemeClr val="tx1"/>
                </a:solidFill>
              </a:rPr>
              <a:t>uses and bus stops.</a:t>
            </a:r>
          </a:p>
          <a:p>
            <a:endParaRPr lang="en-US" sz="2200" dirty="0">
              <a:latin typeface="+mj-lt"/>
            </a:endParaRPr>
          </a:p>
        </p:txBody>
      </p:sp>
      <p:sp>
        <p:nvSpPr>
          <p:cNvPr id="6" name="TextBox 5">
            <a:extLst>
              <a:ext uri="{FF2B5EF4-FFF2-40B4-BE49-F238E27FC236}">
                <a16:creationId xmlns:a16="http://schemas.microsoft.com/office/drawing/2014/main" id="{1213000C-6162-F226-2F52-50671924EBA5}"/>
              </a:ext>
            </a:extLst>
          </p:cNvPr>
          <p:cNvSpPr txBox="1"/>
          <p:nvPr/>
        </p:nvSpPr>
        <p:spPr>
          <a:xfrm>
            <a:off x="7841012" y="4620053"/>
            <a:ext cx="1212850" cy="415498"/>
          </a:xfrm>
          <a:prstGeom prst="rect">
            <a:avLst/>
          </a:prstGeom>
          <a:solidFill>
            <a:schemeClr val="accent1">
              <a:alpha val="66000"/>
            </a:schemeClr>
          </a:solidFill>
          <a:ln w="38100">
            <a:solidFill>
              <a:schemeClr val="accent2"/>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Presenter:</a:t>
            </a:r>
          </a:p>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Jane Blank</a:t>
            </a:r>
          </a:p>
        </p:txBody>
      </p:sp>
    </p:spTree>
    <p:extLst>
      <p:ext uri="{BB962C8B-B14F-4D97-AF65-F5344CB8AC3E}">
        <p14:creationId xmlns:p14="http://schemas.microsoft.com/office/powerpoint/2010/main" val="27252696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29455" y="187191"/>
            <a:ext cx="9339146" cy="742950"/>
          </a:xfrm>
        </p:spPr>
        <p:txBody>
          <a:bodyPr>
            <a:noAutofit/>
          </a:bodyPr>
          <a:lstStyle/>
          <a:p>
            <a:pPr marL="176213">
              <a:lnSpc>
                <a:spcPct val="80000"/>
              </a:lnSpc>
            </a:pPr>
            <a:r>
              <a:rPr lang="en-US" sz="3200" i="1" dirty="0">
                <a:latin typeface="Calibri" pitchFamily="34" charset="0"/>
              </a:rPr>
              <a:t>Colorado</a:t>
            </a:r>
            <a:br>
              <a:rPr lang="en-US" sz="3200" i="1" dirty="0">
                <a:latin typeface="Calibri" pitchFamily="34" charset="0"/>
              </a:rPr>
            </a:br>
            <a:r>
              <a:rPr lang="en-US" sz="2400" i="1" dirty="0">
                <a:latin typeface="Calibri" pitchFamily="34" charset="0"/>
              </a:rPr>
              <a:t>Outreach and Marketing </a:t>
            </a:r>
            <a:endParaRPr lang="en-US" sz="2400" b="1" i="1" dirty="0">
              <a:latin typeface="Calibri" pitchFamily="34" charset="0"/>
            </a:endParaRPr>
          </a:p>
        </p:txBody>
      </p:sp>
      <p:sp>
        <p:nvSpPr>
          <p:cNvPr id="4" name="Slide Number Placeholder 3"/>
          <p:cNvSpPr>
            <a:spLocks noGrp="1"/>
          </p:cNvSpPr>
          <p:nvPr>
            <p:ph type="sldNum" sz="quarter" idx="12"/>
          </p:nvPr>
        </p:nvSpPr>
        <p:spPr>
          <a:xfrm>
            <a:off x="735106" y="770810"/>
            <a:ext cx="533400" cy="183357"/>
          </a:xfrm>
        </p:spPr>
        <p:txBody>
          <a:bodyPr>
            <a:normAutofit fontScale="47500" lnSpcReduction="20000"/>
          </a:bodyPr>
          <a:lstStyle/>
          <a:p>
            <a:pPr defTabSz="685800">
              <a:buClrTx/>
              <a:defRPr/>
            </a:pPr>
            <a:fld id="{EFE5B013-A80A-40D2-8FAE-6E44A516CF2D}" type="slidenum">
              <a:rPr lang="en-US" kern="1200">
                <a:ea typeface="+mn-ea"/>
                <a:cs typeface="+mn-cs"/>
              </a:rPr>
              <a:pPr defTabSz="685800">
                <a:buClrTx/>
                <a:defRPr/>
              </a:pPr>
              <a:t>19</a:t>
            </a:fld>
            <a:endParaRPr lang="en-US" kern="1200" dirty="0">
              <a:ea typeface="+mn-ea"/>
              <a:cs typeface="+mn-cs"/>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954167"/>
            <a:ext cx="533400" cy="183357"/>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800">
              <a:buClrTx/>
              <a:defRPr/>
            </a:pPr>
            <a:fld id="{EFE5B013-A80A-40D2-8FAE-6E44A516CF2D}" type="slidenum">
              <a:rPr lang="en-US" sz="1200" kern="1200" smtClean="0">
                <a:ea typeface="+mn-ea"/>
                <a:cs typeface="+mn-cs"/>
              </a:rPr>
              <a:pPr defTabSz="685800">
                <a:buClrTx/>
                <a:defRPr/>
              </a:pPr>
              <a:t>19</a:t>
            </a:fld>
            <a:endParaRPr lang="en-US" sz="1200" kern="1200" dirty="0">
              <a:ea typeface="+mn-ea"/>
              <a:cs typeface="+mn-cs"/>
            </a:endParaRPr>
          </a:p>
        </p:txBody>
      </p:sp>
      <p:sp>
        <p:nvSpPr>
          <p:cNvPr id="8" name="Content Placeholder 7">
            <a:extLst>
              <a:ext uri="{FF2B5EF4-FFF2-40B4-BE49-F238E27FC236}">
                <a16:creationId xmlns:a16="http://schemas.microsoft.com/office/drawing/2014/main" id="{80FDD9A5-1925-4CB4-A7B7-CDD6E02F6695}"/>
              </a:ext>
            </a:extLst>
          </p:cNvPr>
          <p:cNvSpPr>
            <a:spLocks noGrp="1"/>
          </p:cNvSpPr>
          <p:nvPr>
            <p:ph sz="quarter" idx="1"/>
          </p:nvPr>
        </p:nvSpPr>
        <p:spPr/>
        <p:txBody>
          <a:bodyPr>
            <a:normAutofit/>
          </a:bodyPr>
          <a:lstStyle/>
          <a:p>
            <a:r>
              <a:rPr lang="en-US" sz="2400" dirty="0">
                <a:latin typeface="+mj-lt"/>
              </a:rPr>
              <a:t>Strategic marketing in communities with lower-enrollment</a:t>
            </a:r>
          </a:p>
          <a:p>
            <a:pPr lvl="1"/>
            <a:r>
              <a:rPr lang="en-US" sz="2000" dirty="0">
                <a:latin typeface="+mj-lt"/>
              </a:rPr>
              <a:t>We placed marketing boards in the communities within our mountainous regions. We were even placing boards in butcher shops.</a:t>
            </a:r>
          </a:p>
          <a:p>
            <a:pPr lvl="1"/>
            <a:r>
              <a:rPr lang="en-US" sz="2000" dirty="0">
                <a:latin typeface="+mj-lt"/>
              </a:rPr>
              <a:t>We placed outreach boards in the communities of larger metro areas.</a:t>
            </a:r>
          </a:p>
          <a:p>
            <a:r>
              <a:rPr lang="en-US" sz="2400" dirty="0">
                <a:latin typeface="+mj-lt"/>
              </a:rPr>
              <a:t>Targeted Advertisement</a:t>
            </a:r>
          </a:p>
          <a:p>
            <a:pPr lvl="1"/>
            <a:r>
              <a:rPr lang="en-US" sz="2000" dirty="0">
                <a:latin typeface="+mj-lt"/>
              </a:rPr>
              <a:t>We purchased commercial time on Roku TV. </a:t>
            </a:r>
          </a:p>
          <a:p>
            <a:pPr lvl="2"/>
            <a:r>
              <a:rPr lang="en-US" sz="1775" dirty="0">
                <a:latin typeface="+mj-lt"/>
              </a:rPr>
              <a:t>We recognized that low-income residents buy Roku sticks and watch Roku TV but don’t pay to opt-out of commercials. </a:t>
            </a:r>
          </a:p>
        </p:txBody>
      </p:sp>
      <p:sp>
        <p:nvSpPr>
          <p:cNvPr id="6" name="TextBox 5">
            <a:extLst>
              <a:ext uri="{FF2B5EF4-FFF2-40B4-BE49-F238E27FC236}">
                <a16:creationId xmlns:a16="http://schemas.microsoft.com/office/drawing/2014/main" id="{1213000C-6162-F226-2F52-50671924EBA5}"/>
              </a:ext>
            </a:extLst>
          </p:cNvPr>
          <p:cNvSpPr txBox="1"/>
          <p:nvPr/>
        </p:nvSpPr>
        <p:spPr>
          <a:xfrm>
            <a:off x="7841012" y="4620053"/>
            <a:ext cx="1212850" cy="415498"/>
          </a:xfrm>
          <a:prstGeom prst="rect">
            <a:avLst/>
          </a:prstGeom>
          <a:solidFill>
            <a:schemeClr val="accent1">
              <a:alpha val="66000"/>
            </a:schemeClr>
          </a:solidFill>
          <a:ln w="38100">
            <a:solidFill>
              <a:schemeClr val="accent2"/>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Presenter:</a:t>
            </a:r>
          </a:p>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Theresa Kullen</a:t>
            </a:r>
          </a:p>
        </p:txBody>
      </p:sp>
    </p:spTree>
    <p:extLst>
      <p:ext uri="{BB962C8B-B14F-4D97-AF65-F5344CB8AC3E}">
        <p14:creationId xmlns:p14="http://schemas.microsoft.com/office/powerpoint/2010/main" val="2394823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4793FF5-D07E-4985-9F64-5EF1984B3AF5}"/>
              </a:ext>
            </a:extLst>
          </p:cNvPr>
          <p:cNvSpPr>
            <a:spLocks noGrp="1"/>
          </p:cNvSpPr>
          <p:nvPr>
            <p:ph type="title"/>
          </p:nvPr>
        </p:nvSpPr>
        <p:spPr/>
        <p:txBody>
          <a:bodyPr>
            <a:normAutofit/>
          </a:bodyPr>
          <a:lstStyle/>
          <a:p>
            <a:r>
              <a:rPr lang="en-US" sz="4000" dirty="0"/>
              <a:t>LIHEAP 102 Objective</a:t>
            </a:r>
          </a:p>
        </p:txBody>
      </p:sp>
      <p:sp>
        <p:nvSpPr>
          <p:cNvPr id="4" name="Slide Number Placeholder 3">
            <a:extLst>
              <a:ext uri="{FF2B5EF4-FFF2-40B4-BE49-F238E27FC236}">
                <a16:creationId xmlns:a16="http://schemas.microsoft.com/office/drawing/2014/main" id="{1F4759B4-2649-4837-95F7-7358DDC8F6DB}"/>
              </a:ext>
            </a:extLst>
          </p:cNvPr>
          <p:cNvSpPr>
            <a:spLocks noGrp="1"/>
          </p:cNvSpPr>
          <p:nvPr>
            <p:ph type="sldNum"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fld id="{EFE5B013-A80A-40D2-8FAE-6E44A516CF2D}" type="slidenum">
              <a:rPr kumimoji="0" lang="en-US" sz="1800" b="1" i="0" u="none" strike="noStrike" kern="1200" cap="none" spc="0" normalizeH="0" baseline="0" noProof="0" smtClean="0">
                <a:ln>
                  <a:noFill/>
                </a:ln>
                <a:solidFill>
                  <a:srgbClr val="FFFFFF"/>
                </a:solidFill>
                <a:effectLst/>
                <a:uLnTx/>
                <a:uFillTx/>
                <a:latin typeface="Calibri" pitchFamily="34" charset="0"/>
                <a:ea typeface="+mn-ea"/>
                <a:cs typeface="Arial"/>
                <a:sym typeface="Arial"/>
              </a:rPr>
              <a:pPr marL="0" marR="0" lvl="0" indent="0" algn="ctr" defTabSz="685800" rtl="0" eaLnBrk="1" fontAlgn="auto" latinLnBrk="0" hangingPunct="1">
                <a:lnSpc>
                  <a:spcPct val="100000"/>
                </a:lnSpc>
                <a:spcBef>
                  <a:spcPts val="0"/>
                </a:spcBef>
                <a:spcAft>
                  <a:spcPts val="0"/>
                </a:spcAft>
                <a:buClrTx/>
                <a:buSzTx/>
                <a:buFont typeface="Arial"/>
                <a:buNone/>
                <a:tabLst/>
                <a:defRPr/>
              </a:pPr>
              <a:t>2</a:t>
            </a:fld>
            <a:endParaRPr kumimoji="0" lang="en-US" sz="1800" b="1" i="0" u="none" strike="noStrike" kern="1200" cap="none" spc="0" normalizeH="0" baseline="0" noProof="0" dirty="0">
              <a:ln>
                <a:noFill/>
              </a:ln>
              <a:solidFill>
                <a:srgbClr val="FFFFFF"/>
              </a:solidFill>
              <a:effectLst/>
              <a:uLnTx/>
              <a:uFillTx/>
              <a:latin typeface="Calibri" pitchFamily="34" charset="0"/>
              <a:ea typeface="+mn-ea"/>
              <a:cs typeface="Arial"/>
              <a:sym typeface="Arial"/>
            </a:endParaRPr>
          </a:p>
        </p:txBody>
      </p:sp>
      <p:sp>
        <p:nvSpPr>
          <p:cNvPr id="5" name="TextBox 4">
            <a:extLst>
              <a:ext uri="{FF2B5EF4-FFF2-40B4-BE49-F238E27FC236}">
                <a16:creationId xmlns:a16="http://schemas.microsoft.com/office/drawing/2014/main" id="{AB79E23E-475C-4405-AF6A-3A0AD680AC1A}"/>
              </a:ext>
            </a:extLst>
          </p:cNvPr>
          <p:cNvSpPr txBox="1"/>
          <p:nvPr/>
        </p:nvSpPr>
        <p:spPr>
          <a:xfrm>
            <a:off x="7841012" y="4620053"/>
            <a:ext cx="1212850" cy="415498"/>
          </a:xfrm>
          <a:prstGeom prst="rect">
            <a:avLst/>
          </a:prstGeom>
          <a:solidFill>
            <a:schemeClr val="accent1">
              <a:alpha val="66000"/>
            </a:schemeClr>
          </a:solidFill>
          <a:ln w="38100">
            <a:solidFill>
              <a:schemeClr val="accent2"/>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Presenter:</a:t>
            </a:r>
          </a:p>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Melissa Torgerson</a:t>
            </a:r>
          </a:p>
        </p:txBody>
      </p:sp>
      <p:sp>
        <p:nvSpPr>
          <p:cNvPr id="8" name="Content Placeholder 7">
            <a:extLst>
              <a:ext uri="{FF2B5EF4-FFF2-40B4-BE49-F238E27FC236}">
                <a16:creationId xmlns:a16="http://schemas.microsoft.com/office/drawing/2014/main" id="{4507C528-D6F8-49A1-8C38-6861355270C6}"/>
              </a:ext>
            </a:extLst>
          </p:cNvPr>
          <p:cNvSpPr txBox="1">
            <a:spLocks/>
          </p:cNvSpPr>
          <p:nvPr/>
        </p:nvSpPr>
        <p:spPr>
          <a:xfrm>
            <a:off x="1371600" y="2087656"/>
            <a:ext cx="7216815" cy="3364020"/>
          </a:xfrm>
          <a:prstGeom prst="rect">
            <a:avLst/>
          </a:prstGeom>
        </p:spPr>
        <p:txBody>
          <a:bodyPr vert="horz" anchor="t">
            <a:normAutofit/>
          </a:bodyPr>
          <a:lstStyle>
            <a:lvl1pPr marL="0" indent="0" algn="l" rtl="0" eaLnBrk="1" latinLnBrk="0" hangingPunct="1">
              <a:spcBef>
                <a:spcPts val="525"/>
              </a:spcBef>
              <a:buClr>
                <a:schemeClr val="accent2"/>
              </a:buClr>
              <a:buSzPct val="60000"/>
              <a:buFont typeface="Wingdings"/>
              <a:buNone/>
              <a:defRPr kumimoji="0" sz="2100" kern="1200">
                <a:solidFill>
                  <a:schemeClr val="tx2"/>
                </a:solidFill>
                <a:latin typeface="+mn-lt"/>
                <a:ea typeface="+mn-ea"/>
                <a:cs typeface="+mn-cs"/>
              </a:defRPr>
            </a:lvl1pPr>
            <a:lvl2pPr marL="480060" indent="-205740" algn="l" rtl="0" eaLnBrk="1" latinLnBrk="0" hangingPunct="1">
              <a:spcBef>
                <a:spcPts val="413"/>
              </a:spcBef>
              <a:buClr>
                <a:schemeClr val="accent1"/>
              </a:buClr>
              <a:buSzPct val="70000"/>
              <a:buFont typeface="Wingdings 2"/>
              <a:buNone/>
              <a:defRPr kumimoji="0" sz="1350" kern="1200">
                <a:solidFill>
                  <a:schemeClr val="tx1">
                    <a:tint val="75000"/>
                  </a:schemeClr>
                </a:solidFill>
                <a:latin typeface="+mn-lt"/>
                <a:ea typeface="+mn-ea"/>
                <a:cs typeface="+mn-cs"/>
              </a:defRPr>
            </a:lvl2pPr>
            <a:lvl3pPr marL="685800" indent="-171450" algn="l" rtl="0" eaLnBrk="1" latinLnBrk="0" hangingPunct="1">
              <a:spcBef>
                <a:spcPts val="375"/>
              </a:spcBef>
              <a:buClr>
                <a:schemeClr val="accent2"/>
              </a:buClr>
              <a:buSzPct val="75000"/>
              <a:buFont typeface="Wingdings"/>
              <a:buNone/>
              <a:defRPr kumimoji="0" sz="1200" kern="1200">
                <a:solidFill>
                  <a:schemeClr val="tx1">
                    <a:tint val="75000"/>
                  </a:schemeClr>
                </a:solidFill>
                <a:latin typeface="+mn-lt"/>
                <a:ea typeface="+mn-ea"/>
                <a:cs typeface="+mn-cs"/>
              </a:defRPr>
            </a:lvl3pPr>
            <a:lvl4pPr marL="1028700" indent="-171450" algn="l" rtl="0" eaLnBrk="1" latinLnBrk="0" hangingPunct="1">
              <a:spcBef>
                <a:spcPts val="300"/>
              </a:spcBef>
              <a:buClr>
                <a:schemeClr val="accent3"/>
              </a:buClr>
              <a:buSzPct val="75000"/>
              <a:buFont typeface="Wingdings"/>
              <a:buNone/>
              <a:defRPr kumimoji="0" sz="1050" kern="1200">
                <a:solidFill>
                  <a:schemeClr val="tx1">
                    <a:tint val="75000"/>
                  </a:schemeClr>
                </a:solidFill>
                <a:latin typeface="+mn-lt"/>
                <a:ea typeface="+mn-ea"/>
                <a:cs typeface="+mn-cs"/>
              </a:defRPr>
            </a:lvl4pPr>
            <a:lvl5pPr marL="1371600" indent="-171450" algn="l" rtl="0" eaLnBrk="1" latinLnBrk="0" hangingPunct="1">
              <a:spcBef>
                <a:spcPts val="300"/>
              </a:spcBef>
              <a:buClr>
                <a:schemeClr val="accent4"/>
              </a:buClr>
              <a:buSzPct val="65000"/>
              <a:buFont typeface="Wingdings"/>
              <a:buNone/>
              <a:defRPr kumimoji="0" sz="1050" kern="1200">
                <a:solidFill>
                  <a:schemeClr val="tx1">
                    <a:tint val="75000"/>
                  </a:schemeClr>
                </a:solidFill>
                <a:latin typeface="+mn-lt"/>
                <a:ea typeface="+mn-ea"/>
                <a:cs typeface="+mn-cs"/>
              </a:defRPr>
            </a:lvl5pPr>
            <a:lvl6pPr marL="1577340" indent="-171450" algn="l" rtl="0" eaLnBrk="1" latinLnBrk="0" hangingPunct="1">
              <a:spcBef>
                <a:spcPct val="20000"/>
              </a:spcBef>
              <a:buClr>
                <a:schemeClr val="accent1"/>
              </a:buClr>
              <a:buFont typeface="Wingdings"/>
              <a:buChar char="§"/>
              <a:defRPr kumimoji="0" sz="1350" kern="1200" baseline="0">
                <a:solidFill>
                  <a:schemeClr val="tx1"/>
                </a:solidFill>
                <a:latin typeface="+mn-lt"/>
                <a:ea typeface="+mn-ea"/>
                <a:cs typeface="+mn-cs"/>
              </a:defRPr>
            </a:lvl6pPr>
            <a:lvl7pPr marL="1783080" indent="-171450" algn="l" rtl="0" eaLnBrk="1" latinLnBrk="0" hangingPunct="1">
              <a:spcBef>
                <a:spcPct val="20000"/>
              </a:spcBef>
              <a:buClr>
                <a:schemeClr val="accent2"/>
              </a:buClr>
              <a:buFont typeface="Wingdings"/>
              <a:buChar char="§"/>
              <a:defRPr kumimoji="0" sz="1350" kern="1200" baseline="0">
                <a:solidFill>
                  <a:schemeClr val="tx1"/>
                </a:solidFill>
                <a:latin typeface="+mn-lt"/>
                <a:ea typeface="+mn-ea"/>
                <a:cs typeface="+mn-cs"/>
              </a:defRPr>
            </a:lvl7pPr>
            <a:lvl8pPr marL="1988820" indent="-171450" algn="l" rtl="0" eaLnBrk="1" latinLnBrk="0" hangingPunct="1">
              <a:spcBef>
                <a:spcPct val="20000"/>
              </a:spcBef>
              <a:buClr>
                <a:schemeClr val="accent3"/>
              </a:buClr>
              <a:buFont typeface="Wingdings"/>
              <a:buChar char="§"/>
              <a:defRPr kumimoji="0" sz="1350" kern="1200" baseline="0">
                <a:solidFill>
                  <a:schemeClr val="tx1"/>
                </a:solidFill>
                <a:latin typeface="+mn-lt"/>
                <a:ea typeface="+mn-ea"/>
                <a:cs typeface="+mn-cs"/>
              </a:defRPr>
            </a:lvl8pPr>
            <a:lvl9pPr marL="2194560" indent="-171450" algn="l" rtl="0" eaLnBrk="1" latinLnBrk="0" hangingPunct="1">
              <a:spcBef>
                <a:spcPct val="20000"/>
              </a:spcBef>
              <a:buClr>
                <a:schemeClr val="accent4"/>
              </a:buClr>
              <a:buFont typeface="Wingdings"/>
              <a:buChar char="§"/>
              <a:defRPr kumimoji="0" sz="1350" kern="1200" baseline="0">
                <a:solidFill>
                  <a:schemeClr val="tx1"/>
                </a:solidFill>
                <a:latin typeface="+mn-lt"/>
                <a:ea typeface="+mn-ea"/>
                <a:cs typeface="+mn-cs"/>
              </a:defRPr>
            </a:lvl9pPr>
          </a:lstStyle>
          <a:p>
            <a:pPr marR="0" lvl="0" algn="l" defTabSz="914400" rtl="0" eaLnBrk="1" fontAlgn="auto" latinLnBrk="0" hangingPunct="1">
              <a:lnSpc>
                <a:spcPct val="100000"/>
              </a:lnSpc>
              <a:spcBef>
                <a:spcPts val="525"/>
              </a:spcBef>
              <a:spcAft>
                <a:spcPts val="0"/>
              </a:spcAft>
              <a:buClr>
                <a:srgbClr val="DD8047"/>
              </a:buClr>
              <a:buSzPct val="60000"/>
              <a:tabLst/>
              <a:defRPr/>
            </a:pPr>
            <a:r>
              <a:rPr kumimoji="0" lang="en-US" sz="3200" b="0" i="1" u="none" strike="noStrike" kern="1200" cap="none" spc="0" normalizeH="0" baseline="0" noProof="0" dirty="0">
                <a:ln>
                  <a:noFill/>
                </a:ln>
                <a:solidFill>
                  <a:srgbClr val="775F55"/>
                </a:solidFill>
                <a:effectLst/>
                <a:uLnTx/>
                <a:uFillTx/>
                <a:latin typeface="Tw Cen MT"/>
                <a:ea typeface="+mn-ea"/>
                <a:cs typeface="+mn-cs"/>
                <a:sym typeface="Arial"/>
              </a:rPr>
              <a:t>The purpose of this session is to help you see how LIHEAP grantees and their stakeholders can tailor their programs to ensure that they are delivering the best possible benefits as efficiently as </a:t>
            </a:r>
            <a:r>
              <a:rPr kumimoji="0" lang="en-US" sz="3200" b="0" i="1" u="none" strike="noStrike" kern="1200" cap="none" spc="0" normalizeH="0" baseline="0" noProof="0" dirty="0" err="1">
                <a:ln>
                  <a:noFill/>
                </a:ln>
                <a:solidFill>
                  <a:srgbClr val="775F55"/>
                </a:solidFill>
                <a:effectLst/>
                <a:uLnTx/>
                <a:uFillTx/>
                <a:latin typeface="Tw Cen MT"/>
                <a:ea typeface="+mn-ea"/>
                <a:cs typeface="+mn-cs"/>
                <a:sym typeface="Arial"/>
              </a:rPr>
              <a:t>possi</a:t>
            </a:r>
            <a:r>
              <a:rPr lang="en-US" sz="3200" i="1" dirty="0" err="1">
                <a:solidFill>
                  <a:srgbClr val="775F55"/>
                </a:solidFill>
                <a:latin typeface="Tw Cen MT"/>
              </a:rPr>
              <a:t>ble</a:t>
            </a:r>
            <a:r>
              <a:rPr lang="en-US" sz="3200" i="1" dirty="0">
                <a:solidFill>
                  <a:srgbClr val="775F55"/>
                </a:solidFill>
                <a:latin typeface="Tw Cen MT"/>
              </a:rPr>
              <a:t>. </a:t>
            </a:r>
            <a:endParaRPr kumimoji="0" lang="en-US" sz="3200" b="0" i="1" u="none" strike="noStrike" kern="1200" cap="none" spc="0" normalizeH="0" baseline="0" noProof="0" dirty="0">
              <a:ln>
                <a:noFill/>
              </a:ln>
              <a:solidFill>
                <a:srgbClr val="775F55"/>
              </a:solidFill>
              <a:effectLst/>
              <a:uLnTx/>
              <a:uFillTx/>
              <a:latin typeface="Tw Cen MT"/>
              <a:ea typeface="+mn-ea"/>
              <a:cs typeface="+mn-cs"/>
              <a:sym typeface="Arial"/>
            </a:endParaRPr>
          </a:p>
          <a:p>
            <a:pPr marL="342900" marR="0" lvl="0" indent="-342900" algn="l" defTabSz="914400" rtl="0" eaLnBrk="1" fontAlgn="auto" latinLnBrk="0" hangingPunct="1">
              <a:lnSpc>
                <a:spcPct val="100000"/>
              </a:lnSpc>
              <a:spcBef>
                <a:spcPts val="525"/>
              </a:spcBef>
              <a:spcAft>
                <a:spcPts val="0"/>
              </a:spcAft>
              <a:buClr>
                <a:srgbClr val="DD8047"/>
              </a:buClr>
              <a:buSzPct val="60000"/>
              <a:buFont typeface="Arial" panose="020B0604020202020204" pitchFamily="34" charset="0"/>
              <a:buChar char="•"/>
              <a:tabLst/>
              <a:defRPr/>
            </a:pPr>
            <a:endParaRPr kumimoji="0" lang="en-US" sz="2100" b="0" i="0" u="none" strike="noStrike" kern="1200" cap="none" spc="0" normalizeH="0" baseline="0" noProof="0" dirty="0">
              <a:ln>
                <a:noFill/>
              </a:ln>
              <a:solidFill>
                <a:srgbClr val="775F55"/>
              </a:solidFill>
              <a:effectLst/>
              <a:uLnTx/>
              <a:uFillTx/>
              <a:latin typeface="Tw Cen MT"/>
              <a:ea typeface="+mn-ea"/>
              <a:cs typeface="+mn-cs"/>
              <a:sym typeface="Arial"/>
            </a:endParaRPr>
          </a:p>
        </p:txBody>
      </p:sp>
    </p:spTree>
    <p:extLst>
      <p:ext uri="{BB962C8B-B14F-4D97-AF65-F5344CB8AC3E}">
        <p14:creationId xmlns:p14="http://schemas.microsoft.com/office/powerpoint/2010/main" val="2453429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29455" y="187191"/>
            <a:ext cx="9339146" cy="742950"/>
          </a:xfrm>
        </p:spPr>
        <p:txBody>
          <a:bodyPr>
            <a:noAutofit/>
          </a:bodyPr>
          <a:lstStyle/>
          <a:p>
            <a:pPr marL="176213">
              <a:lnSpc>
                <a:spcPct val="80000"/>
              </a:lnSpc>
            </a:pPr>
            <a:r>
              <a:rPr lang="en-US" sz="3200" i="1" dirty="0">
                <a:latin typeface="Calibri" pitchFamily="34" charset="0"/>
              </a:rPr>
              <a:t>Ohio - Miami Valley Community Action Partnership</a:t>
            </a:r>
            <a:br>
              <a:rPr lang="en-US" sz="3200" i="1" dirty="0">
                <a:latin typeface="Calibri" pitchFamily="34" charset="0"/>
              </a:rPr>
            </a:br>
            <a:r>
              <a:rPr lang="en-US" sz="2400" i="1" dirty="0">
                <a:latin typeface="Calibri" pitchFamily="34" charset="0"/>
              </a:rPr>
              <a:t>Outreach and Marketing </a:t>
            </a:r>
            <a:endParaRPr lang="en-US" sz="2400" b="1" dirty="0">
              <a:latin typeface="Calibri" pitchFamily="34" charset="0"/>
            </a:endParaRPr>
          </a:p>
        </p:txBody>
      </p:sp>
      <p:sp>
        <p:nvSpPr>
          <p:cNvPr id="4" name="Slide Number Placeholder 3"/>
          <p:cNvSpPr>
            <a:spLocks noGrp="1"/>
          </p:cNvSpPr>
          <p:nvPr>
            <p:ph type="sldNum" sz="quarter" idx="12"/>
          </p:nvPr>
        </p:nvSpPr>
        <p:spPr>
          <a:xfrm>
            <a:off x="735106" y="770810"/>
            <a:ext cx="533400" cy="183357"/>
          </a:xfrm>
        </p:spPr>
        <p:txBody>
          <a:bodyPr>
            <a:normAutofit fontScale="47500" lnSpcReduction="20000"/>
          </a:bodyPr>
          <a:lstStyle/>
          <a:p>
            <a:pPr defTabSz="685800">
              <a:buClrTx/>
              <a:defRPr/>
            </a:pPr>
            <a:fld id="{EFE5B013-A80A-40D2-8FAE-6E44A516CF2D}" type="slidenum">
              <a:rPr lang="en-US" kern="1200">
                <a:ea typeface="+mn-ea"/>
                <a:cs typeface="+mn-cs"/>
              </a:rPr>
              <a:pPr defTabSz="685800">
                <a:buClrTx/>
                <a:defRPr/>
              </a:pPr>
              <a:t>20</a:t>
            </a:fld>
            <a:endParaRPr lang="en-US" kern="1200" dirty="0">
              <a:ea typeface="+mn-ea"/>
              <a:cs typeface="+mn-cs"/>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954167"/>
            <a:ext cx="533400" cy="183357"/>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800">
              <a:buClrTx/>
              <a:defRPr/>
            </a:pPr>
            <a:fld id="{EFE5B013-A80A-40D2-8FAE-6E44A516CF2D}" type="slidenum">
              <a:rPr lang="en-US" sz="1200" kern="1200" smtClean="0">
                <a:ea typeface="+mn-ea"/>
                <a:cs typeface="+mn-cs"/>
              </a:rPr>
              <a:pPr defTabSz="685800">
                <a:buClrTx/>
                <a:defRPr/>
              </a:pPr>
              <a:t>20</a:t>
            </a:fld>
            <a:endParaRPr lang="en-US" sz="1200" kern="1200" dirty="0">
              <a:ea typeface="+mn-ea"/>
              <a:cs typeface="+mn-cs"/>
            </a:endParaRPr>
          </a:p>
        </p:txBody>
      </p:sp>
      <p:sp>
        <p:nvSpPr>
          <p:cNvPr id="8" name="Content Placeholder 7">
            <a:extLst>
              <a:ext uri="{FF2B5EF4-FFF2-40B4-BE49-F238E27FC236}">
                <a16:creationId xmlns:a16="http://schemas.microsoft.com/office/drawing/2014/main" id="{80FDD9A5-1925-4CB4-A7B7-CDD6E02F6695}"/>
              </a:ext>
            </a:extLst>
          </p:cNvPr>
          <p:cNvSpPr>
            <a:spLocks noGrp="1"/>
          </p:cNvSpPr>
          <p:nvPr>
            <p:ph sz="quarter" idx="1"/>
          </p:nvPr>
        </p:nvSpPr>
        <p:spPr/>
        <p:txBody>
          <a:bodyPr>
            <a:normAutofit/>
          </a:bodyPr>
          <a:lstStyle/>
          <a:p>
            <a:pPr algn="l"/>
            <a:r>
              <a:rPr lang="en-US" sz="2200" dirty="0">
                <a:latin typeface="+mj-lt"/>
              </a:rPr>
              <a:t>We adjust outreach plans to provide the same program information in various formats.</a:t>
            </a:r>
          </a:p>
          <a:p>
            <a:pPr lvl="1"/>
            <a:r>
              <a:rPr lang="en-US" sz="1975" dirty="0">
                <a:latin typeface="+mj-lt"/>
              </a:rPr>
              <a:t>Social media is indispensable to programming in two counties, whereas more rural counties that have more senior populations, rely more on print media.</a:t>
            </a:r>
          </a:p>
          <a:p>
            <a:r>
              <a:rPr lang="en-US" sz="2200" dirty="0">
                <a:latin typeface="+mj-lt"/>
              </a:rPr>
              <a:t>We apprise customers of the application submission process using Facebook Live events, email billboards, signage (in drop-off areas), news broadcasts, and print media. We’ve recently reintegrated face-to-face appointments.</a:t>
            </a:r>
          </a:p>
        </p:txBody>
      </p:sp>
      <p:sp>
        <p:nvSpPr>
          <p:cNvPr id="6" name="TextBox 5">
            <a:extLst>
              <a:ext uri="{FF2B5EF4-FFF2-40B4-BE49-F238E27FC236}">
                <a16:creationId xmlns:a16="http://schemas.microsoft.com/office/drawing/2014/main" id="{1213000C-6162-F226-2F52-50671924EBA5}"/>
              </a:ext>
            </a:extLst>
          </p:cNvPr>
          <p:cNvSpPr txBox="1"/>
          <p:nvPr/>
        </p:nvSpPr>
        <p:spPr>
          <a:xfrm>
            <a:off x="7841012" y="4620053"/>
            <a:ext cx="1212850" cy="415498"/>
          </a:xfrm>
          <a:prstGeom prst="rect">
            <a:avLst/>
          </a:prstGeom>
          <a:solidFill>
            <a:schemeClr val="accent1">
              <a:alpha val="66000"/>
            </a:schemeClr>
          </a:solidFill>
          <a:ln w="38100">
            <a:solidFill>
              <a:schemeClr val="accent2"/>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Presenter:</a:t>
            </a:r>
          </a:p>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Keelie </a:t>
            </a:r>
            <a:r>
              <a:rPr kumimoji="0" lang="en-US" sz="1050" b="0" i="0" u="none" strike="noStrike" kern="1200" cap="none" spc="0" normalizeH="0" baseline="0" noProof="0" dirty="0" err="1">
                <a:ln>
                  <a:noFill/>
                </a:ln>
                <a:solidFill>
                  <a:prstClr val="black"/>
                </a:solidFill>
                <a:effectLst/>
                <a:uLnTx/>
                <a:uFillTx/>
                <a:latin typeface="Calibri" panose="020F0502020204030204" pitchFamily="34" charset="0"/>
                <a:ea typeface="+mn-ea"/>
                <a:cs typeface="Arial"/>
                <a:sym typeface="Arial"/>
              </a:rPr>
              <a:t>Gustin</a:t>
            </a:r>
            <a:endPar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endParaRPr>
          </a:p>
        </p:txBody>
      </p:sp>
    </p:spTree>
    <p:extLst>
      <p:ext uri="{BB962C8B-B14F-4D97-AF65-F5344CB8AC3E}">
        <p14:creationId xmlns:p14="http://schemas.microsoft.com/office/powerpoint/2010/main" val="19264870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29455" y="187191"/>
            <a:ext cx="9339146" cy="742950"/>
          </a:xfrm>
        </p:spPr>
        <p:txBody>
          <a:bodyPr>
            <a:noAutofit/>
          </a:bodyPr>
          <a:lstStyle/>
          <a:p>
            <a:pPr marL="176213">
              <a:lnSpc>
                <a:spcPct val="80000"/>
              </a:lnSpc>
            </a:pPr>
            <a:r>
              <a:rPr lang="en-US" sz="3200" i="1" dirty="0">
                <a:latin typeface="Calibri" pitchFamily="34" charset="0"/>
              </a:rPr>
              <a:t>Washington</a:t>
            </a:r>
            <a:br>
              <a:rPr lang="en-US" sz="3200" i="1" dirty="0">
                <a:latin typeface="Calibri" pitchFamily="34" charset="0"/>
              </a:rPr>
            </a:br>
            <a:r>
              <a:rPr lang="en-US" sz="2400" i="1" dirty="0">
                <a:latin typeface="Calibri" pitchFamily="34" charset="0"/>
              </a:rPr>
              <a:t>Outreach and Marketing </a:t>
            </a:r>
            <a:endParaRPr lang="en-US" sz="2400" b="1" dirty="0">
              <a:latin typeface="Calibri" pitchFamily="34" charset="0"/>
            </a:endParaRPr>
          </a:p>
        </p:txBody>
      </p:sp>
      <p:sp>
        <p:nvSpPr>
          <p:cNvPr id="4" name="Slide Number Placeholder 3"/>
          <p:cNvSpPr>
            <a:spLocks noGrp="1"/>
          </p:cNvSpPr>
          <p:nvPr>
            <p:ph type="sldNum" sz="quarter" idx="12"/>
          </p:nvPr>
        </p:nvSpPr>
        <p:spPr>
          <a:xfrm>
            <a:off x="735106" y="770810"/>
            <a:ext cx="533400" cy="183357"/>
          </a:xfrm>
        </p:spPr>
        <p:txBody>
          <a:bodyPr>
            <a:normAutofit fontScale="47500" lnSpcReduction="20000"/>
          </a:bodyPr>
          <a:lstStyle/>
          <a:p>
            <a:pPr defTabSz="685800">
              <a:buClrTx/>
              <a:defRPr/>
            </a:pPr>
            <a:fld id="{EFE5B013-A80A-40D2-8FAE-6E44A516CF2D}" type="slidenum">
              <a:rPr lang="en-US" kern="1200">
                <a:ea typeface="+mn-ea"/>
                <a:cs typeface="+mn-cs"/>
              </a:rPr>
              <a:pPr defTabSz="685800">
                <a:buClrTx/>
                <a:defRPr/>
              </a:pPr>
              <a:t>21</a:t>
            </a:fld>
            <a:endParaRPr lang="en-US" kern="1200" dirty="0">
              <a:ea typeface="+mn-ea"/>
              <a:cs typeface="+mn-cs"/>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954167"/>
            <a:ext cx="533400" cy="183357"/>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800">
              <a:buClrTx/>
              <a:defRPr/>
            </a:pPr>
            <a:fld id="{EFE5B013-A80A-40D2-8FAE-6E44A516CF2D}" type="slidenum">
              <a:rPr lang="en-US" sz="1200" kern="1200" smtClean="0">
                <a:ea typeface="+mn-ea"/>
                <a:cs typeface="+mn-cs"/>
              </a:rPr>
              <a:pPr defTabSz="685800">
                <a:buClrTx/>
                <a:defRPr/>
              </a:pPr>
              <a:t>21</a:t>
            </a:fld>
            <a:endParaRPr lang="en-US" sz="1200" kern="1200" dirty="0">
              <a:ea typeface="+mn-ea"/>
              <a:cs typeface="+mn-cs"/>
            </a:endParaRPr>
          </a:p>
        </p:txBody>
      </p:sp>
      <p:sp>
        <p:nvSpPr>
          <p:cNvPr id="8" name="Content Placeholder 7">
            <a:extLst>
              <a:ext uri="{FF2B5EF4-FFF2-40B4-BE49-F238E27FC236}">
                <a16:creationId xmlns:a16="http://schemas.microsoft.com/office/drawing/2014/main" id="{80FDD9A5-1925-4CB4-A7B7-CDD6E02F6695}"/>
              </a:ext>
            </a:extLst>
          </p:cNvPr>
          <p:cNvSpPr>
            <a:spLocks noGrp="1"/>
          </p:cNvSpPr>
          <p:nvPr>
            <p:ph sz="quarter" idx="1"/>
          </p:nvPr>
        </p:nvSpPr>
        <p:spPr/>
        <p:txBody>
          <a:bodyPr>
            <a:normAutofit lnSpcReduction="10000"/>
          </a:bodyPr>
          <a:lstStyle/>
          <a:p>
            <a:pPr algn="l"/>
            <a:r>
              <a:rPr lang="en-US" sz="2200" dirty="0">
                <a:latin typeface="+mj-lt"/>
              </a:rPr>
              <a:t>We’ve developed a Geospatial Dashboard, using LIHEAP program data and census data, to examine program results and to investigate which counties might need to increase their outreach to specific populations.</a:t>
            </a:r>
          </a:p>
          <a:p>
            <a:pPr lvl="1"/>
            <a:r>
              <a:rPr lang="en-US" sz="1975" dirty="0">
                <a:latin typeface="+mj-lt"/>
              </a:rPr>
              <a:t>We identified a county that was underserving a specific demographic. We were able to provide that county with guidance and translation services to meet the underserved population.</a:t>
            </a:r>
          </a:p>
          <a:p>
            <a:r>
              <a:rPr lang="en-US" sz="2200" dirty="0">
                <a:latin typeface="+mj-lt"/>
              </a:rPr>
              <a:t>We market in multiple languages.</a:t>
            </a:r>
          </a:p>
          <a:p>
            <a:r>
              <a:rPr lang="en-US" sz="2200" dirty="0">
                <a:latin typeface="+mj-lt"/>
              </a:rPr>
              <a:t>We partner with other state agencies to provide LIHEAP &amp; LIHWAP outreach.</a:t>
            </a:r>
          </a:p>
        </p:txBody>
      </p:sp>
      <p:sp>
        <p:nvSpPr>
          <p:cNvPr id="6" name="TextBox 5">
            <a:extLst>
              <a:ext uri="{FF2B5EF4-FFF2-40B4-BE49-F238E27FC236}">
                <a16:creationId xmlns:a16="http://schemas.microsoft.com/office/drawing/2014/main" id="{1213000C-6162-F226-2F52-50671924EBA5}"/>
              </a:ext>
            </a:extLst>
          </p:cNvPr>
          <p:cNvSpPr txBox="1"/>
          <p:nvPr/>
        </p:nvSpPr>
        <p:spPr>
          <a:xfrm>
            <a:off x="7841012" y="4620053"/>
            <a:ext cx="1212850" cy="415498"/>
          </a:xfrm>
          <a:prstGeom prst="rect">
            <a:avLst/>
          </a:prstGeom>
          <a:solidFill>
            <a:schemeClr val="accent1">
              <a:alpha val="66000"/>
            </a:schemeClr>
          </a:solidFill>
          <a:ln w="38100">
            <a:solidFill>
              <a:schemeClr val="accent2"/>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Presenter:</a:t>
            </a:r>
          </a:p>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Brian Sarensen</a:t>
            </a:r>
          </a:p>
        </p:txBody>
      </p:sp>
    </p:spTree>
    <p:extLst>
      <p:ext uri="{BB962C8B-B14F-4D97-AF65-F5344CB8AC3E}">
        <p14:creationId xmlns:p14="http://schemas.microsoft.com/office/powerpoint/2010/main" val="17189576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4C2674A-0011-B004-FBA3-176C5C8BDCD3}"/>
              </a:ext>
            </a:extLst>
          </p:cNvPr>
          <p:cNvSpPr>
            <a:spLocks noGrp="1"/>
          </p:cNvSpPr>
          <p:nvPr>
            <p:ph type="title"/>
          </p:nvPr>
        </p:nvSpPr>
        <p:spPr/>
        <p:txBody>
          <a:bodyPr>
            <a:normAutofit/>
          </a:bodyPr>
          <a:lstStyle/>
          <a:p>
            <a:r>
              <a:rPr lang="en-US" dirty="0"/>
              <a:t>Program Intake</a:t>
            </a:r>
          </a:p>
        </p:txBody>
      </p:sp>
      <p:sp>
        <p:nvSpPr>
          <p:cNvPr id="4" name="Slide Number Placeholder 3">
            <a:extLst>
              <a:ext uri="{FF2B5EF4-FFF2-40B4-BE49-F238E27FC236}">
                <a16:creationId xmlns:a16="http://schemas.microsoft.com/office/drawing/2014/main" id="{FB38FA1A-B513-A3C1-0101-DDC13891F5EF}"/>
              </a:ext>
            </a:extLst>
          </p:cNvPr>
          <p:cNvSpPr>
            <a:spLocks noGrp="1"/>
          </p:cNvSpPr>
          <p:nvPr>
            <p:ph type="sldNum" sz="quarter" idx="11"/>
          </p:nvPr>
        </p:nvSpPr>
        <p:spPr/>
        <p:txBody>
          <a:bodyPr/>
          <a:lstStyle/>
          <a:p>
            <a:fld id="{EFE5B013-A80A-40D2-8FAE-6E44A516CF2D}" type="slidenum">
              <a:rPr lang="en-US" smtClean="0"/>
              <a:pPr/>
              <a:t>22</a:t>
            </a:fld>
            <a:endParaRPr lang="en-US" dirty="0"/>
          </a:p>
        </p:txBody>
      </p:sp>
      <p:sp>
        <p:nvSpPr>
          <p:cNvPr id="11" name="TextBox 10">
            <a:extLst>
              <a:ext uri="{FF2B5EF4-FFF2-40B4-BE49-F238E27FC236}">
                <a16:creationId xmlns:a16="http://schemas.microsoft.com/office/drawing/2014/main" id="{C6B0EC73-CCFC-F38E-92C4-ECEE05BBE554}"/>
              </a:ext>
            </a:extLst>
          </p:cNvPr>
          <p:cNvSpPr txBox="1"/>
          <p:nvPr/>
        </p:nvSpPr>
        <p:spPr>
          <a:xfrm>
            <a:off x="7841012" y="4620053"/>
            <a:ext cx="1212850" cy="415498"/>
          </a:xfrm>
          <a:prstGeom prst="rect">
            <a:avLst/>
          </a:prstGeom>
          <a:solidFill>
            <a:schemeClr val="accent1">
              <a:alpha val="66000"/>
            </a:schemeClr>
          </a:solidFill>
          <a:ln w="38100">
            <a:solidFill>
              <a:schemeClr val="accent2"/>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Presenter:</a:t>
            </a:r>
          </a:p>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Melissa Torgerson</a:t>
            </a:r>
          </a:p>
        </p:txBody>
      </p:sp>
      <p:sp>
        <p:nvSpPr>
          <p:cNvPr id="7" name="Text Placeholder 8">
            <a:extLst>
              <a:ext uri="{FF2B5EF4-FFF2-40B4-BE49-F238E27FC236}">
                <a16:creationId xmlns:a16="http://schemas.microsoft.com/office/drawing/2014/main" id="{EE132754-5918-DEB0-88B6-D78884033610}"/>
              </a:ext>
            </a:extLst>
          </p:cNvPr>
          <p:cNvSpPr>
            <a:spLocks noGrp="1"/>
          </p:cNvSpPr>
          <p:nvPr>
            <p:ph type="body" idx="1"/>
          </p:nvPr>
        </p:nvSpPr>
        <p:spPr>
          <a:xfrm>
            <a:off x="367095" y="2057400"/>
            <a:ext cx="8127620" cy="3086100"/>
          </a:xfrm>
        </p:spPr>
        <p:txBody>
          <a:bodyPr>
            <a:normAutofit/>
          </a:bodyPr>
          <a:lstStyle/>
          <a:p>
            <a:pPr marL="240030" marR="0" lvl="0" indent="-240030" algn="l" defTabSz="914400" rtl="0" eaLnBrk="1" fontAlgn="auto" latinLnBrk="0" hangingPunct="1">
              <a:lnSpc>
                <a:spcPct val="100000"/>
              </a:lnSpc>
              <a:spcBef>
                <a:spcPts val="525"/>
              </a:spcBef>
              <a:spcAft>
                <a:spcPts val="0"/>
              </a:spcAft>
              <a:buClr>
                <a:srgbClr val="DD8047"/>
              </a:buClr>
              <a:buSzPct val="60000"/>
              <a:buFont typeface="Wingdings"/>
              <a:buChar char=""/>
              <a:tabLst/>
              <a:defRPr/>
            </a:pPr>
            <a:r>
              <a:rPr lang="en-US" sz="2400" dirty="0">
                <a:solidFill>
                  <a:prstClr val="black"/>
                </a:solidFill>
                <a:latin typeface="Tw Cen MT"/>
              </a:rPr>
              <a:t>According to the LIHEAP application requirements, grantees are asked to ensure that households served are eligible for program benefits. </a:t>
            </a:r>
          </a:p>
          <a:p>
            <a:pPr marR="0" lvl="0" algn="l" defTabSz="914400" rtl="0" eaLnBrk="1" fontAlgn="auto" latinLnBrk="0" hangingPunct="1">
              <a:lnSpc>
                <a:spcPct val="100000"/>
              </a:lnSpc>
              <a:spcBef>
                <a:spcPts val="525"/>
              </a:spcBef>
              <a:spcAft>
                <a:spcPts val="0"/>
              </a:spcAft>
              <a:buClr>
                <a:srgbClr val="DD8047"/>
              </a:buClr>
              <a:buSzPct val="60000"/>
              <a:tabLst/>
              <a:defRPr/>
            </a:pPr>
            <a:endParaRPr lang="en-US" sz="2200" i="1" dirty="0">
              <a:solidFill>
                <a:prstClr val="black"/>
              </a:solidFill>
              <a:latin typeface="Tw Cen MT"/>
              <a:ea typeface="Calibri" panose="020F0502020204030204" pitchFamily="34" charset="0"/>
            </a:endParaRPr>
          </a:p>
          <a:p>
            <a:pPr marR="0" lvl="0" algn="l" defTabSz="914400" rtl="0" eaLnBrk="1" fontAlgn="auto" latinLnBrk="0" hangingPunct="1">
              <a:lnSpc>
                <a:spcPct val="100000"/>
              </a:lnSpc>
              <a:spcBef>
                <a:spcPts val="525"/>
              </a:spcBef>
              <a:spcAft>
                <a:spcPts val="0"/>
              </a:spcAft>
              <a:buClr>
                <a:srgbClr val="DD8047"/>
              </a:buClr>
              <a:buSzPct val="60000"/>
              <a:tabLst/>
              <a:defRPr/>
            </a:pPr>
            <a:r>
              <a:rPr lang="en-US" sz="2800" i="1" dirty="0">
                <a:solidFill>
                  <a:prstClr val="black"/>
                </a:solidFill>
                <a:latin typeface="Tw Cen MT"/>
                <a:ea typeface="Calibri" panose="020F0502020204030204" pitchFamily="34" charset="0"/>
              </a:rPr>
              <a:t>How are your intake activities fulfilling this objective?</a:t>
            </a:r>
            <a:endParaRPr lang="en-US" sz="2800" i="1" dirty="0">
              <a:latin typeface="Calibri" panose="020F0502020204030204" pitchFamily="34" charset="0"/>
              <a:ea typeface="Calibri" panose="020F0502020204030204" pitchFamily="34" charset="0"/>
            </a:endParaRPr>
          </a:p>
          <a:p>
            <a:endParaRPr lang="en-US" sz="2000" i="1" dirty="0">
              <a:latin typeface="Calibri" panose="020F0502020204030204" pitchFamily="34" charset="0"/>
            </a:endParaRPr>
          </a:p>
          <a:p>
            <a:endParaRPr lang="en-US" sz="1400" i="1" dirty="0"/>
          </a:p>
          <a:p>
            <a:endParaRPr lang="en-US" dirty="0"/>
          </a:p>
        </p:txBody>
      </p:sp>
    </p:spTree>
    <p:extLst>
      <p:ext uri="{BB962C8B-B14F-4D97-AF65-F5344CB8AC3E}">
        <p14:creationId xmlns:p14="http://schemas.microsoft.com/office/powerpoint/2010/main" val="35157779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29455" y="187191"/>
            <a:ext cx="9339146" cy="742950"/>
          </a:xfrm>
        </p:spPr>
        <p:txBody>
          <a:bodyPr>
            <a:noAutofit/>
          </a:bodyPr>
          <a:lstStyle/>
          <a:p>
            <a:pPr marL="176213">
              <a:lnSpc>
                <a:spcPct val="80000"/>
              </a:lnSpc>
            </a:pPr>
            <a:r>
              <a:rPr lang="en-US" sz="3200" i="1" dirty="0">
                <a:latin typeface="Calibri" pitchFamily="34" charset="0"/>
              </a:rPr>
              <a:t>Colorado</a:t>
            </a:r>
            <a:br>
              <a:rPr lang="en-US" sz="3200" i="1" dirty="0">
                <a:latin typeface="Calibri" pitchFamily="34" charset="0"/>
              </a:rPr>
            </a:br>
            <a:r>
              <a:rPr lang="en-US" sz="2400" i="1" dirty="0"/>
              <a:t>Program Intake</a:t>
            </a:r>
            <a:endParaRPr lang="en-US" sz="2400" b="1" i="1" dirty="0">
              <a:latin typeface="Calibri" pitchFamily="34" charset="0"/>
            </a:endParaRPr>
          </a:p>
        </p:txBody>
      </p:sp>
      <p:sp>
        <p:nvSpPr>
          <p:cNvPr id="4" name="Slide Number Placeholder 3"/>
          <p:cNvSpPr>
            <a:spLocks noGrp="1"/>
          </p:cNvSpPr>
          <p:nvPr>
            <p:ph type="sldNum" sz="quarter" idx="12"/>
          </p:nvPr>
        </p:nvSpPr>
        <p:spPr>
          <a:xfrm>
            <a:off x="735106" y="770810"/>
            <a:ext cx="533400" cy="183357"/>
          </a:xfrm>
        </p:spPr>
        <p:txBody>
          <a:bodyPr>
            <a:normAutofit fontScale="47500" lnSpcReduction="20000"/>
          </a:bodyPr>
          <a:lstStyle/>
          <a:p>
            <a:pPr defTabSz="685800">
              <a:buClrTx/>
              <a:defRPr/>
            </a:pPr>
            <a:fld id="{EFE5B013-A80A-40D2-8FAE-6E44A516CF2D}" type="slidenum">
              <a:rPr lang="en-US" kern="1200">
                <a:ea typeface="+mn-ea"/>
                <a:cs typeface="+mn-cs"/>
              </a:rPr>
              <a:pPr defTabSz="685800">
                <a:buClrTx/>
                <a:defRPr/>
              </a:pPr>
              <a:t>23</a:t>
            </a:fld>
            <a:endParaRPr lang="en-US" kern="1200" dirty="0">
              <a:ea typeface="+mn-ea"/>
              <a:cs typeface="+mn-cs"/>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954167"/>
            <a:ext cx="533400" cy="183357"/>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800">
              <a:buClrTx/>
              <a:defRPr/>
            </a:pPr>
            <a:fld id="{EFE5B013-A80A-40D2-8FAE-6E44A516CF2D}" type="slidenum">
              <a:rPr lang="en-US" sz="1200" kern="1200" smtClean="0">
                <a:ea typeface="+mn-ea"/>
                <a:cs typeface="+mn-cs"/>
              </a:rPr>
              <a:pPr defTabSz="685800">
                <a:buClrTx/>
                <a:defRPr/>
              </a:pPr>
              <a:t>23</a:t>
            </a:fld>
            <a:endParaRPr lang="en-US" sz="1200" kern="1200" dirty="0">
              <a:ea typeface="+mn-ea"/>
              <a:cs typeface="+mn-cs"/>
            </a:endParaRPr>
          </a:p>
        </p:txBody>
      </p:sp>
      <p:sp>
        <p:nvSpPr>
          <p:cNvPr id="8" name="Content Placeholder 7">
            <a:extLst>
              <a:ext uri="{FF2B5EF4-FFF2-40B4-BE49-F238E27FC236}">
                <a16:creationId xmlns:a16="http://schemas.microsoft.com/office/drawing/2014/main" id="{80FDD9A5-1925-4CB4-A7B7-CDD6E02F6695}"/>
              </a:ext>
            </a:extLst>
          </p:cNvPr>
          <p:cNvSpPr>
            <a:spLocks noGrp="1"/>
          </p:cNvSpPr>
          <p:nvPr>
            <p:ph sz="quarter" idx="1"/>
          </p:nvPr>
        </p:nvSpPr>
        <p:spPr/>
        <p:txBody>
          <a:bodyPr>
            <a:normAutofit/>
          </a:bodyPr>
          <a:lstStyle/>
          <a:p>
            <a:r>
              <a:rPr lang="en-US" sz="1800" dirty="0">
                <a:latin typeface="Calibri" panose="020F0502020204030204" pitchFamily="34" charset="0"/>
              </a:rPr>
              <a:t>We have sent additional funds to local intake agencies and instructed them to reach out to HHS if there were incomplete applications that required additional assistance.</a:t>
            </a:r>
          </a:p>
          <a:p>
            <a:r>
              <a:rPr lang="en-US" sz="1800" dirty="0">
                <a:latin typeface="Calibri" panose="020F0502020204030204" pitchFamily="34" charset="0"/>
              </a:rPr>
              <a:t>We have begun an outreach incentive program that offers additional funds to counties that reach out to households that were denied assistance for failing to provide additional verification.</a:t>
            </a:r>
          </a:p>
          <a:p>
            <a:r>
              <a:rPr lang="en-US" sz="1800" dirty="0">
                <a:latin typeface="Calibri" panose="020F0502020204030204" pitchFamily="34" charset="0"/>
              </a:rPr>
              <a:t>Since COVID began, we’ve added the option for households to apply via telephone through our centralized call center.</a:t>
            </a:r>
          </a:p>
          <a:p>
            <a:pPr lvl="1"/>
            <a:r>
              <a:rPr lang="en-US" sz="1600" dirty="0">
                <a:latin typeface="Calibri" panose="020F0502020204030204" pitchFamily="34" charset="0"/>
              </a:rPr>
              <a:t>This provided a new application method for individuals without a computer.</a:t>
            </a:r>
          </a:p>
          <a:p>
            <a:endParaRPr lang="en-US" sz="2200" dirty="0">
              <a:latin typeface="+mj-lt"/>
            </a:endParaRPr>
          </a:p>
        </p:txBody>
      </p:sp>
      <p:sp>
        <p:nvSpPr>
          <p:cNvPr id="6" name="TextBox 5">
            <a:extLst>
              <a:ext uri="{FF2B5EF4-FFF2-40B4-BE49-F238E27FC236}">
                <a16:creationId xmlns:a16="http://schemas.microsoft.com/office/drawing/2014/main" id="{1213000C-6162-F226-2F52-50671924EBA5}"/>
              </a:ext>
            </a:extLst>
          </p:cNvPr>
          <p:cNvSpPr txBox="1"/>
          <p:nvPr/>
        </p:nvSpPr>
        <p:spPr>
          <a:xfrm>
            <a:off x="7841012" y="4620053"/>
            <a:ext cx="1212850" cy="415498"/>
          </a:xfrm>
          <a:prstGeom prst="rect">
            <a:avLst/>
          </a:prstGeom>
          <a:solidFill>
            <a:schemeClr val="accent1">
              <a:alpha val="66000"/>
            </a:schemeClr>
          </a:solidFill>
          <a:ln w="38100">
            <a:solidFill>
              <a:schemeClr val="accent2"/>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Presenter:</a:t>
            </a:r>
          </a:p>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Theresa Kullen</a:t>
            </a:r>
          </a:p>
        </p:txBody>
      </p:sp>
    </p:spTree>
    <p:extLst>
      <p:ext uri="{BB962C8B-B14F-4D97-AF65-F5344CB8AC3E}">
        <p14:creationId xmlns:p14="http://schemas.microsoft.com/office/powerpoint/2010/main" val="18891551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29455" y="187191"/>
            <a:ext cx="9339146" cy="742950"/>
          </a:xfrm>
        </p:spPr>
        <p:txBody>
          <a:bodyPr>
            <a:noAutofit/>
          </a:bodyPr>
          <a:lstStyle/>
          <a:p>
            <a:pPr marL="176213">
              <a:lnSpc>
                <a:spcPct val="80000"/>
              </a:lnSpc>
            </a:pPr>
            <a:r>
              <a:rPr lang="en-US" sz="3200" i="1" dirty="0">
                <a:latin typeface="Calibri" pitchFamily="34" charset="0"/>
              </a:rPr>
              <a:t>Wisconsin</a:t>
            </a:r>
            <a:br>
              <a:rPr lang="en-US" sz="3200" i="1" dirty="0">
                <a:latin typeface="Calibri" pitchFamily="34" charset="0"/>
              </a:rPr>
            </a:br>
            <a:r>
              <a:rPr lang="en-US" sz="2400" i="1" dirty="0"/>
              <a:t>Program Intake</a:t>
            </a:r>
            <a:endParaRPr lang="en-US" sz="2400" b="1" i="1" dirty="0">
              <a:latin typeface="Calibri" pitchFamily="34" charset="0"/>
            </a:endParaRPr>
          </a:p>
        </p:txBody>
      </p:sp>
      <p:sp>
        <p:nvSpPr>
          <p:cNvPr id="4" name="Slide Number Placeholder 3"/>
          <p:cNvSpPr>
            <a:spLocks noGrp="1"/>
          </p:cNvSpPr>
          <p:nvPr>
            <p:ph type="sldNum" sz="quarter" idx="12"/>
          </p:nvPr>
        </p:nvSpPr>
        <p:spPr>
          <a:xfrm>
            <a:off x="735106" y="770810"/>
            <a:ext cx="533400" cy="183357"/>
          </a:xfrm>
        </p:spPr>
        <p:txBody>
          <a:bodyPr>
            <a:normAutofit fontScale="47500" lnSpcReduction="20000"/>
          </a:bodyPr>
          <a:lstStyle/>
          <a:p>
            <a:pPr defTabSz="685800">
              <a:buClrTx/>
              <a:defRPr/>
            </a:pPr>
            <a:fld id="{EFE5B013-A80A-40D2-8FAE-6E44A516CF2D}" type="slidenum">
              <a:rPr lang="en-US" kern="1200">
                <a:ea typeface="+mn-ea"/>
                <a:cs typeface="+mn-cs"/>
              </a:rPr>
              <a:pPr defTabSz="685800">
                <a:buClrTx/>
                <a:defRPr/>
              </a:pPr>
              <a:t>24</a:t>
            </a:fld>
            <a:endParaRPr lang="en-US" kern="1200" dirty="0">
              <a:ea typeface="+mn-ea"/>
              <a:cs typeface="+mn-cs"/>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954167"/>
            <a:ext cx="533400" cy="183357"/>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800">
              <a:buClrTx/>
              <a:defRPr/>
            </a:pPr>
            <a:fld id="{EFE5B013-A80A-40D2-8FAE-6E44A516CF2D}" type="slidenum">
              <a:rPr lang="en-US" sz="1200" kern="1200" smtClean="0">
                <a:ea typeface="+mn-ea"/>
                <a:cs typeface="+mn-cs"/>
              </a:rPr>
              <a:pPr defTabSz="685800">
                <a:buClrTx/>
                <a:defRPr/>
              </a:pPr>
              <a:t>24</a:t>
            </a:fld>
            <a:endParaRPr lang="en-US" sz="1200" kern="1200" dirty="0">
              <a:ea typeface="+mn-ea"/>
              <a:cs typeface="+mn-cs"/>
            </a:endParaRPr>
          </a:p>
        </p:txBody>
      </p:sp>
      <p:sp>
        <p:nvSpPr>
          <p:cNvPr id="8" name="Content Placeholder 7">
            <a:extLst>
              <a:ext uri="{FF2B5EF4-FFF2-40B4-BE49-F238E27FC236}">
                <a16:creationId xmlns:a16="http://schemas.microsoft.com/office/drawing/2014/main" id="{80FDD9A5-1925-4CB4-A7B7-CDD6E02F6695}"/>
              </a:ext>
            </a:extLst>
          </p:cNvPr>
          <p:cNvSpPr>
            <a:spLocks noGrp="1"/>
          </p:cNvSpPr>
          <p:nvPr>
            <p:ph sz="quarter" idx="1"/>
          </p:nvPr>
        </p:nvSpPr>
        <p:spPr/>
        <p:txBody>
          <a:bodyPr>
            <a:normAutofit lnSpcReduction="10000"/>
          </a:bodyPr>
          <a:lstStyle/>
          <a:p>
            <a:pPr algn="l"/>
            <a:r>
              <a:rPr lang="en-US" sz="2400" dirty="0"/>
              <a:t>We have reviewed program documentation to reduce the information required of clients.</a:t>
            </a:r>
          </a:p>
          <a:p>
            <a:pPr algn="l"/>
            <a:r>
              <a:rPr lang="en-US" sz="2400" dirty="0"/>
              <a:t>Our subgrantees can access other program records to assist clients with documentation requirements.</a:t>
            </a:r>
          </a:p>
          <a:p>
            <a:pPr algn="l"/>
            <a:r>
              <a:rPr lang="en-US" sz="2400" dirty="0"/>
              <a:t>We have automated and online applications.</a:t>
            </a:r>
          </a:p>
          <a:p>
            <a:pPr algn="l"/>
            <a:r>
              <a:rPr lang="en-US" sz="2400" dirty="0"/>
              <a:t>Agencies may “complete” applications for customers who have outstanding information after 30 days of an incomplete application.</a:t>
            </a:r>
          </a:p>
          <a:p>
            <a:pPr algn="l"/>
            <a:r>
              <a:rPr lang="en-US" sz="2400" dirty="0"/>
              <a:t>We have expanded third-party system access.</a:t>
            </a:r>
          </a:p>
          <a:p>
            <a:pPr algn="l"/>
            <a:endParaRPr lang="en-US" sz="2400" dirty="0"/>
          </a:p>
          <a:p>
            <a:pPr algn="l"/>
            <a:endParaRPr lang="en-US" sz="2400" dirty="0"/>
          </a:p>
          <a:p>
            <a:endParaRPr lang="en-US" sz="2200" dirty="0">
              <a:latin typeface="+mj-lt"/>
            </a:endParaRPr>
          </a:p>
        </p:txBody>
      </p:sp>
      <p:sp>
        <p:nvSpPr>
          <p:cNvPr id="6" name="TextBox 5">
            <a:extLst>
              <a:ext uri="{FF2B5EF4-FFF2-40B4-BE49-F238E27FC236}">
                <a16:creationId xmlns:a16="http://schemas.microsoft.com/office/drawing/2014/main" id="{1213000C-6162-F226-2F52-50671924EBA5}"/>
              </a:ext>
            </a:extLst>
          </p:cNvPr>
          <p:cNvSpPr txBox="1"/>
          <p:nvPr/>
        </p:nvSpPr>
        <p:spPr>
          <a:xfrm>
            <a:off x="7841012" y="4620053"/>
            <a:ext cx="1212850" cy="415498"/>
          </a:xfrm>
          <a:prstGeom prst="rect">
            <a:avLst/>
          </a:prstGeom>
          <a:solidFill>
            <a:schemeClr val="accent1">
              <a:alpha val="66000"/>
            </a:schemeClr>
          </a:solidFill>
          <a:ln w="38100">
            <a:solidFill>
              <a:schemeClr val="accent2"/>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Presenter:</a:t>
            </a:r>
          </a:p>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Jane Blank</a:t>
            </a:r>
          </a:p>
        </p:txBody>
      </p:sp>
    </p:spTree>
    <p:extLst>
      <p:ext uri="{BB962C8B-B14F-4D97-AF65-F5344CB8AC3E}">
        <p14:creationId xmlns:p14="http://schemas.microsoft.com/office/powerpoint/2010/main" val="905147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29455" y="187191"/>
            <a:ext cx="9339146" cy="742950"/>
          </a:xfrm>
        </p:spPr>
        <p:txBody>
          <a:bodyPr>
            <a:noAutofit/>
          </a:bodyPr>
          <a:lstStyle/>
          <a:p>
            <a:pPr marL="176213">
              <a:lnSpc>
                <a:spcPct val="80000"/>
              </a:lnSpc>
            </a:pPr>
            <a:r>
              <a:rPr lang="en-US" sz="3200" i="1" dirty="0">
                <a:latin typeface="Calibri" pitchFamily="34" charset="0"/>
              </a:rPr>
              <a:t>Ohio - Miami Valley Community Action Partnership</a:t>
            </a:r>
            <a:br>
              <a:rPr lang="en-US" sz="3200" i="1" dirty="0">
                <a:latin typeface="Calibri" pitchFamily="34" charset="0"/>
              </a:rPr>
            </a:br>
            <a:r>
              <a:rPr lang="en-US" sz="2400" i="1" dirty="0"/>
              <a:t>Program Intake</a:t>
            </a:r>
            <a:endParaRPr lang="en-US" sz="2400" b="1" i="1" dirty="0">
              <a:latin typeface="Calibri" pitchFamily="34" charset="0"/>
            </a:endParaRPr>
          </a:p>
        </p:txBody>
      </p:sp>
      <p:sp>
        <p:nvSpPr>
          <p:cNvPr id="4" name="Slide Number Placeholder 3"/>
          <p:cNvSpPr>
            <a:spLocks noGrp="1"/>
          </p:cNvSpPr>
          <p:nvPr>
            <p:ph type="sldNum" sz="quarter" idx="12"/>
          </p:nvPr>
        </p:nvSpPr>
        <p:spPr>
          <a:xfrm>
            <a:off x="735106" y="770810"/>
            <a:ext cx="533400" cy="183357"/>
          </a:xfrm>
        </p:spPr>
        <p:txBody>
          <a:bodyPr>
            <a:normAutofit fontScale="47500" lnSpcReduction="20000"/>
          </a:bodyPr>
          <a:lstStyle/>
          <a:p>
            <a:pPr defTabSz="685800">
              <a:buClrTx/>
              <a:defRPr/>
            </a:pPr>
            <a:fld id="{EFE5B013-A80A-40D2-8FAE-6E44A516CF2D}" type="slidenum">
              <a:rPr lang="en-US" kern="1200">
                <a:ea typeface="+mn-ea"/>
                <a:cs typeface="+mn-cs"/>
              </a:rPr>
              <a:pPr defTabSz="685800">
                <a:buClrTx/>
                <a:defRPr/>
              </a:pPr>
              <a:t>25</a:t>
            </a:fld>
            <a:endParaRPr lang="en-US" kern="1200" dirty="0">
              <a:ea typeface="+mn-ea"/>
              <a:cs typeface="+mn-cs"/>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954167"/>
            <a:ext cx="533400" cy="183357"/>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800">
              <a:buClrTx/>
              <a:defRPr/>
            </a:pPr>
            <a:fld id="{EFE5B013-A80A-40D2-8FAE-6E44A516CF2D}" type="slidenum">
              <a:rPr lang="en-US" sz="1200" kern="1200" smtClean="0">
                <a:ea typeface="+mn-ea"/>
                <a:cs typeface="+mn-cs"/>
              </a:rPr>
              <a:pPr defTabSz="685800">
                <a:buClrTx/>
                <a:defRPr/>
              </a:pPr>
              <a:t>25</a:t>
            </a:fld>
            <a:endParaRPr lang="en-US" sz="1200" kern="1200" dirty="0">
              <a:ea typeface="+mn-ea"/>
              <a:cs typeface="+mn-cs"/>
            </a:endParaRPr>
          </a:p>
        </p:txBody>
      </p:sp>
      <p:sp>
        <p:nvSpPr>
          <p:cNvPr id="8" name="Content Placeholder 7">
            <a:extLst>
              <a:ext uri="{FF2B5EF4-FFF2-40B4-BE49-F238E27FC236}">
                <a16:creationId xmlns:a16="http://schemas.microsoft.com/office/drawing/2014/main" id="{80FDD9A5-1925-4CB4-A7B7-CDD6E02F6695}"/>
              </a:ext>
            </a:extLst>
          </p:cNvPr>
          <p:cNvSpPr>
            <a:spLocks noGrp="1"/>
          </p:cNvSpPr>
          <p:nvPr>
            <p:ph sz="quarter" idx="1"/>
          </p:nvPr>
        </p:nvSpPr>
        <p:spPr/>
        <p:txBody>
          <a:bodyPr>
            <a:normAutofit fontScale="92500" lnSpcReduction="10000"/>
          </a:bodyPr>
          <a:lstStyle/>
          <a:p>
            <a:r>
              <a:rPr lang="en-US" sz="2400" dirty="0">
                <a:latin typeface="+mj-lt"/>
              </a:rPr>
              <a:t>We have used new technology to ensure that people had firm, in-person appointments to receive application assistance, and individuals no longer had to stand in line to wait.</a:t>
            </a:r>
          </a:p>
          <a:p>
            <a:r>
              <a:rPr lang="en-US" sz="2400" dirty="0">
                <a:latin typeface="+mj-lt"/>
              </a:rPr>
              <a:t>We are gathering clients’ feedback to create a universal application within our agency.</a:t>
            </a:r>
          </a:p>
          <a:p>
            <a:r>
              <a:rPr lang="en-US" sz="2400" dirty="0">
                <a:latin typeface="+mj-lt"/>
              </a:rPr>
              <a:t>Clients may apply through </a:t>
            </a:r>
            <a:r>
              <a:rPr lang="en-US" sz="2400" dirty="0" err="1">
                <a:latin typeface="+mj-lt"/>
              </a:rPr>
              <a:t>dropbox</a:t>
            </a:r>
            <a:r>
              <a:rPr lang="en-US" sz="2400" dirty="0">
                <a:latin typeface="+mj-lt"/>
              </a:rPr>
              <a:t>, an online application, and an online appointment. Clients may check on their application status through our LIHEAP Call Center.</a:t>
            </a:r>
          </a:p>
          <a:p>
            <a:r>
              <a:rPr lang="en-US" sz="2400" dirty="0">
                <a:latin typeface="+mj-lt"/>
              </a:rPr>
              <a:t>We provide the State of Ohio client feedback from the comment period of our State Plan.</a:t>
            </a:r>
          </a:p>
          <a:p>
            <a:endParaRPr lang="en-US" sz="2400" dirty="0">
              <a:latin typeface="+mj-lt"/>
            </a:endParaRPr>
          </a:p>
        </p:txBody>
      </p:sp>
      <p:sp>
        <p:nvSpPr>
          <p:cNvPr id="6" name="TextBox 5">
            <a:extLst>
              <a:ext uri="{FF2B5EF4-FFF2-40B4-BE49-F238E27FC236}">
                <a16:creationId xmlns:a16="http://schemas.microsoft.com/office/drawing/2014/main" id="{1213000C-6162-F226-2F52-50671924EBA5}"/>
              </a:ext>
            </a:extLst>
          </p:cNvPr>
          <p:cNvSpPr txBox="1"/>
          <p:nvPr/>
        </p:nvSpPr>
        <p:spPr>
          <a:xfrm>
            <a:off x="7841012" y="4620053"/>
            <a:ext cx="1212850" cy="415498"/>
          </a:xfrm>
          <a:prstGeom prst="rect">
            <a:avLst/>
          </a:prstGeom>
          <a:solidFill>
            <a:schemeClr val="accent1">
              <a:alpha val="66000"/>
            </a:schemeClr>
          </a:solidFill>
          <a:ln w="38100">
            <a:solidFill>
              <a:schemeClr val="accent2"/>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Presenter:</a:t>
            </a:r>
          </a:p>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Keelie </a:t>
            </a:r>
            <a:r>
              <a:rPr kumimoji="0" lang="en-US" sz="1050" b="0" i="0" u="none" strike="noStrike" kern="1200" cap="none" spc="0" normalizeH="0" baseline="0" noProof="0" dirty="0" err="1">
                <a:ln>
                  <a:noFill/>
                </a:ln>
                <a:solidFill>
                  <a:prstClr val="black"/>
                </a:solidFill>
                <a:effectLst/>
                <a:uLnTx/>
                <a:uFillTx/>
                <a:latin typeface="Calibri" panose="020F0502020204030204" pitchFamily="34" charset="0"/>
                <a:ea typeface="+mn-ea"/>
                <a:cs typeface="Arial"/>
                <a:sym typeface="Arial"/>
              </a:rPr>
              <a:t>Gustin</a:t>
            </a:r>
            <a:endPar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endParaRPr>
          </a:p>
        </p:txBody>
      </p:sp>
    </p:spTree>
    <p:extLst>
      <p:ext uri="{BB962C8B-B14F-4D97-AF65-F5344CB8AC3E}">
        <p14:creationId xmlns:p14="http://schemas.microsoft.com/office/powerpoint/2010/main" val="30789658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29455" y="187191"/>
            <a:ext cx="9339146" cy="742950"/>
          </a:xfrm>
        </p:spPr>
        <p:txBody>
          <a:bodyPr>
            <a:noAutofit/>
          </a:bodyPr>
          <a:lstStyle/>
          <a:p>
            <a:pPr marL="176213">
              <a:lnSpc>
                <a:spcPct val="80000"/>
              </a:lnSpc>
            </a:pPr>
            <a:r>
              <a:rPr lang="en-US" sz="3200" i="1" dirty="0">
                <a:latin typeface="Calibri" pitchFamily="34" charset="0"/>
              </a:rPr>
              <a:t>Oregon</a:t>
            </a:r>
            <a:br>
              <a:rPr lang="en-US" sz="3200" i="1" dirty="0">
                <a:latin typeface="Calibri" pitchFamily="34" charset="0"/>
              </a:rPr>
            </a:br>
            <a:r>
              <a:rPr lang="en-US" sz="2400" i="1" dirty="0"/>
              <a:t>Program Intake</a:t>
            </a:r>
            <a:endParaRPr lang="en-US" sz="2400" b="1" i="1" dirty="0">
              <a:latin typeface="Calibri" pitchFamily="34" charset="0"/>
            </a:endParaRPr>
          </a:p>
        </p:txBody>
      </p:sp>
      <p:sp>
        <p:nvSpPr>
          <p:cNvPr id="4" name="Slide Number Placeholder 3"/>
          <p:cNvSpPr>
            <a:spLocks noGrp="1"/>
          </p:cNvSpPr>
          <p:nvPr>
            <p:ph type="sldNum" sz="quarter" idx="12"/>
          </p:nvPr>
        </p:nvSpPr>
        <p:spPr>
          <a:xfrm>
            <a:off x="735106" y="770810"/>
            <a:ext cx="533400" cy="183357"/>
          </a:xfrm>
        </p:spPr>
        <p:txBody>
          <a:bodyPr>
            <a:normAutofit fontScale="47500" lnSpcReduction="20000"/>
          </a:bodyPr>
          <a:lstStyle/>
          <a:p>
            <a:pPr defTabSz="685800">
              <a:buClrTx/>
              <a:defRPr/>
            </a:pPr>
            <a:fld id="{EFE5B013-A80A-40D2-8FAE-6E44A516CF2D}" type="slidenum">
              <a:rPr lang="en-US" kern="1200">
                <a:ea typeface="+mn-ea"/>
                <a:cs typeface="+mn-cs"/>
              </a:rPr>
              <a:pPr defTabSz="685800">
                <a:buClrTx/>
                <a:defRPr/>
              </a:pPr>
              <a:t>26</a:t>
            </a:fld>
            <a:endParaRPr lang="en-US" kern="1200" dirty="0">
              <a:ea typeface="+mn-ea"/>
              <a:cs typeface="+mn-cs"/>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954167"/>
            <a:ext cx="533400" cy="183357"/>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800">
              <a:buClrTx/>
              <a:defRPr/>
            </a:pPr>
            <a:fld id="{EFE5B013-A80A-40D2-8FAE-6E44A516CF2D}" type="slidenum">
              <a:rPr lang="en-US" sz="1200" kern="1200" smtClean="0">
                <a:ea typeface="+mn-ea"/>
                <a:cs typeface="+mn-cs"/>
              </a:rPr>
              <a:pPr defTabSz="685800">
                <a:buClrTx/>
                <a:defRPr/>
              </a:pPr>
              <a:t>26</a:t>
            </a:fld>
            <a:endParaRPr lang="en-US" sz="1200" kern="1200" dirty="0">
              <a:ea typeface="+mn-ea"/>
              <a:cs typeface="+mn-cs"/>
            </a:endParaRPr>
          </a:p>
        </p:txBody>
      </p:sp>
      <p:sp>
        <p:nvSpPr>
          <p:cNvPr id="8" name="Content Placeholder 7">
            <a:extLst>
              <a:ext uri="{FF2B5EF4-FFF2-40B4-BE49-F238E27FC236}">
                <a16:creationId xmlns:a16="http://schemas.microsoft.com/office/drawing/2014/main" id="{80FDD9A5-1925-4CB4-A7B7-CDD6E02F6695}"/>
              </a:ext>
            </a:extLst>
          </p:cNvPr>
          <p:cNvSpPr>
            <a:spLocks noGrp="1"/>
          </p:cNvSpPr>
          <p:nvPr>
            <p:ph sz="quarter" idx="1"/>
          </p:nvPr>
        </p:nvSpPr>
        <p:spPr/>
        <p:txBody>
          <a:bodyPr>
            <a:normAutofit/>
          </a:bodyPr>
          <a:lstStyle/>
          <a:p>
            <a:r>
              <a:rPr lang="en-US" sz="2400" dirty="0">
                <a:latin typeface="+mj-lt"/>
              </a:rPr>
              <a:t>We’ve conducted a survey of program participants.</a:t>
            </a:r>
          </a:p>
          <a:p>
            <a:pPr lvl="1"/>
            <a:r>
              <a:rPr lang="en-US" sz="2000" dirty="0">
                <a:latin typeface="+mj-lt"/>
              </a:rPr>
              <a:t>We’ve discovered that targeted population groups were more “anxious” about their treatment, but report higher intake satisfaction than other types of households</a:t>
            </a:r>
          </a:p>
        </p:txBody>
      </p:sp>
      <p:sp>
        <p:nvSpPr>
          <p:cNvPr id="6" name="TextBox 5">
            <a:extLst>
              <a:ext uri="{FF2B5EF4-FFF2-40B4-BE49-F238E27FC236}">
                <a16:creationId xmlns:a16="http://schemas.microsoft.com/office/drawing/2014/main" id="{1213000C-6162-F226-2F52-50671924EBA5}"/>
              </a:ext>
            </a:extLst>
          </p:cNvPr>
          <p:cNvSpPr txBox="1"/>
          <p:nvPr/>
        </p:nvSpPr>
        <p:spPr>
          <a:xfrm>
            <a:off x="7841012" y="4620053"/>
            <a:ext cx="1212850" cy="415498"/>
          </a:xfrm>
          <a:prstGeom prst="rect">
            <a:avLst/>
          </a:prstGeom>
          <a:solidFill>
            <a:schemeClr val="accent1">
              <a:alpha val="66000"/>
            </a:schemeClr>
          </a:solidFill>
          <a:ln w="38100">
            <a:solidFill>
              <a:schemeClr val="accent2"/>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Presenter:</a:t>
            </a:r>
          </a:p>
          <a:p>
            <a:pPr marL="0" marR="0" lvl="0" indent="0" algn="ctr" defTabSz="685800" rtl="0" eaLnBrk="1" fontAlgn="auto" latinLnBrk="0" hangingPunct="1">
              <a:lnSpc>
                <a:spcPct val="100000"/>
              </a:lnSpc>
              <a:spcBef>
                <a:spcPts val="0"/>
              </a:spcBef>
              <a:spcAft>
                <a:spcPts val="0"/>
              </a:spcAft>
              <a:buClrTx/>
              <a:buSzTx/>
              <a:buFont typeface="Arial"/>
              <a:buNone/>
              <a:tabLst/>
              <a:defRPr/>
            </a:pPr>
            <a:r>
              <a:rPr lang="en-US" sz="1050" kern="1200" dirty="0">
                <a:solidFill>
                  <a:prstClr val="black"/>
                </a:solidFill>
                <a:latin typeface="Calibri" panose="020F0502020204030204" pitchFamily="34" charset="0"/>
                <a:ea typeface="+mn-ea"/>
              </a:rPr>
              <a:t>Lisa </a:t>
            </a:r>
            <a:r>
              <a:rPr lang="en-US" sz="1050" kern="1200" dirty="0" err="1">
                <a:solidFill>
                  <a:prstClr val="black"/>
                </a:solidFill>
                <a:latin typeface="Calibri" panose="020F0502020204030204" pitchFamily="34" charset="0"/>
                <a:ea typeface="+mn-ea"/>
              </a:rPr>
              <a:t>Goben</a:t>
            </a:r>
            <a:endPar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endParaRPr>
          </a:p>
        </p:txBody>
      </p:sp>
    </p:spTree>
    <p:extLst>
      <p:ext uri="{BB962C8B-B14F-4D97-AF65-F5344CB8AC3E}">
        <p14:creationId xmlns:p14="http://schemas.microsoft.com/office/powerpoint/2010/main" val="19620572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29455" y="187191"/>
            <a:ext cx="9339146" cy="742950"/>
          </a:xfrm>
        </p:spPr>
        <p:txBody>
          <a:bodyPr>
            <a:noAutofit/>
          </a:bodyPr>
          <a:lstStyle/>
          <a:p>
            <a:pPr marL="176213">
              <a:lnSpc>
                <a:spcPct val="80000"/>
              </a:lnSpc>
            </a:pPr>
            <a:r>
              <a:rPr lang="en-US" sz="3200" i="1" dirty="0">
                <a:latin typeface="Calibri" pitchFamily="34" charset="0"/>
              </a:rPr>
              <a:t>Washington</a:t>
            </a:r>
            <a:br>
              <a:rPr lang="en-US" sz="3200" i="1" dirty="0">
                <a:latin typeface="Calibri" pitchFamily="34" charset="0"/>
              </a:rPr>
            </a:br>
            <a:r>
              <a:rPr lang="en-US" sz="2400" i="1" dirty="0"/>
              <a:t>Program Intake</a:t>
            </a:r>
            <a:endParaRPr lang="en-US" sz="2400" b="1" i="1" dirty="0">
              <a:latin typeface="Calibri" pitchFamily="34" charset="0"/>
            </a:endParaRPr>
          </a:p>
        </p:txBody>
      </p:sp>
      <p:sp>
        <p:nvSpPr>
          <p:cNvPr id="4" name="Slide Number Placeholder 3"/>
          <p:cNvSpPr>
            <a:spLocks noGrp="1"/>
          </p:cNvSpPr>
          <p:nvPr>
            <p:ph type="sldNum" sz="quarter" idx="12"/>
          </p:nvPr>
        </p:nvSpPr>
        <p:spPr>
          <a:xfrm>
            <a:off x="735106" y="770810"/>
            <a:ext cx="533400" cy="183357"/>
          </a:xfrm>
        </p:spPr>
        <p:txBody>
          <a:bodyPr>
            <a:normAutofit fontScale="47500" lnSpcReduction="20000"/>
          </a:bodyPr>
          <a:lstStyle/>
          <a:p>
            <a:pPr defTabSz="685800">
              <a:buClrTx/>
              <a:defRPr/>
            </a:pPr>
            <a:fld id="{EFE5B013-A80A-40D2-8FAE-6E44A516CF2D}" type="slidenum">
              <a:rPr lang="en-US" kern="1200">
                <a:ea typeface="+mn-ea"/>
                <a:cs typeface="+mn-cs"/>
              </a:rPr>
              <a:pPr defTabSz="685800">
                <a:buClrTx/>
                <a:defRPr/>
              </a:pPr>
              <a:t>27</a:t>
            </a:fld>
            <a:endParaRPr lang="en-US" kern="1200" dirty="0">
              <a:ea typeface="+mn-ea"/>
              <a:cs typeface="+mn-cs"/>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954167"/>
            <a:ext cx="533400" cy="183357"/>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800">
              <a:buClrTx/>
              <a:defRPr/>
            </a:pPr>
            <a:fld id="{EFE5B013-A80A-40D2-8FAE-6E44A516CF2D}" type="slidenum">
              <a:rPr lang="en-US" sz="1200" kern="1200" smtClean="0">
                <a:ea typeface="+mn-ea"/>
                <a:cs typeface="+mn-cs"/>
              </a:rPr>
              <a:pPr defTabSz="685800">
                <a:buClrTx/>
                <a:defRPr/>
              </a:pPr>
              <a:t>27</a:t>
            </a:fld>
            <a:endParaRPr lang="en-US" sz="1200" kern="1200" dirty="0">
              <a:ea typeface="+mn-ea"/>
              <a:cs typeface="+mn-cs"/>
            </a:endParaRPr>
          </a:p>
        </p:txBody>
      </p:sp>
      <p:sp>
        <p:nvSpPr>
          <p:cNvPr id="8" name="Content Placeholder 7">
            <a:extLst>
              <a:ext uri="{FF2B5EF4-FFF2-40B4-BE49-F238E27FC236}">
                <a16:creationId xmlns:a16="http://schemas.microsoft.com/office/drawing/2014/main" id="{80FDD9A5-1925-4CB4-A7B7-CDD6E02F6695}"/>
              </a:ext>
            </a:extLst>
          </p:cNvPr>
          <p:cNvSpPr>
            <a:spLocks noGrp="1"/>
          </p:cNvSpPr>
          <p:nvPr>
            <p:ph sz="quarter" idx="1"/>
          </p:nvPr>
        </p:nvSpPr>
        <p:spPr/>
        <p:txBody>
          <a:bodyPr>
            <a:normAutofit/>
          </a:bodyPr>
          <a:lstStyle/>
          <a:p>
            <a:r>
              <a:rPr lang="en-US" sz="2400" dirty="0">
                <a:latin typeface="+mj-lt"/>
              </a:rPr>
              <a:t>We offer online applications at the Community Action Agency level.</a:t>
            </a:r>
          </a:p>
          <a:p>
            <a:r>
              <a:rPr lang="en-US" sz="2400" dirty="0">
                <a:latin typeface="+mj-lt"/>
              </a:rPr>
              <a:t>We have a remote application process. Clients may mail documents, use virtual appointments, and use computers in isolation rooms at community action agencies.</a:t>
            </a:r>
          </a:p>
          <a:p>
            <a:r>
              <a:rPr lang="en-US" sz="2400" dirty="0">
                <a:latin typeface="+mj-lt"/>
              </a:rPr>
              <a:t>We </a:t>
            </a:r>
            <a:r>
              <a:rPr lang="en-US" sz="2400">
                <a:latin typeface="+mj-lt"/>
              </a:rPr>
              <a:t>certify income </a:t>
            </a:r>
            <a:r>
              <a:rPr lang="en-US" sz="2400" dirty="0">
                <a:latin typeface="+mj-lt"/>
              </a:rPr>
              <a:t>every two years for those on fixed incomes. </a:t>
            </a:r>
          </a:p>
        </p:txBody>
      </p:sp>
      <p:sp>
        <p:nvSpPr>
          <p:cNvPr id="6" name="TextBox 5">
            <a:extLst>
              <a:ext uri="{FF2B5EF4-FFF2-40B4-BE49-F238E27FC236}">
                <a16:creationId xmlns:a16="http://schemas.microsoft.com/office/drawing/2014/main" id="{1213000C-6162-F226-2F52-50671924EBA5}"/>
              </a:ext>
            </a:extLst>
          </p:cNvPr>
          <p:cNvSpPr txBox="1"/>
          <p:nvPr/>
        </p:nvSpPr>
        <p:spPr>
          <a:xfrm>
            <a:off x="7841012" y="4620053"/>
            <a:ext cx="1212850" cy="415498"/>
          </a:xfrm>
          <a:prstGeom prst="rect">
            <a:avLst/>
          </a:prstGeom>
          <a:solidFill>
            <a:schemeClr val="accent1">
              <a:alpha val="66000"/>
            </a:schemeClr>
          </a:solidFill>
          <a:ln w="38100">
            <a:solidFill>
              <a:schemeClr val="accent2"/>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Presenter:</a:t>
            </a:r>
          </a:p>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Brian Sarensen</a:t>
            </a:r>
          </a:p>
        </p:txBody>
      </p:sp>
    </p:spTree>
    <p:extLst>
      <p:ext uri="{BB962C8B-B14F-4D97-AF65-F5344CB8AC3E}">
        <p14:creationId xmlns:p14="http://schemas.microsoft.com/office/powerpoint/2010/main" val="31827614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4C2674A-0011-B004-FBA3-176C5C8BDCD3}"/>
              </a:ext>
            </a:extLst>
          </p:cNvPr>
          <p:cNvSpPr>
            <a:spLocks noGrp="1"/>
          </p:cNvSpPr>
          <p:nvPr>
            <p:ph type="title"/>
          </p:nvPr>
        </p:nvSpPr>
        <p:spPr/>
        <p:txBody>
          <a:bodyPr>
            <a:normAutofit/>
          </a:bodyPr>
          <a:lstStyle/>
          <a:p>
            <a:r>
              <a:rPr lang="en-US" dirty="0"/>
              <a:t>Program Coordination</a:t>
            </a:r>
          </a:p>
        </p:txBody>
      </p:sp>
      <p:sp>
        <p:nvSpPr>
          <p:cNvPr id="4" name="Slide Number Placeholder 3">
            <a:extLst>
              <a:ext uri="{FF2B5EF4-FFF2-40B4-BE49-F238E27FC236}">
                <a16:creationId xmlns:a16="http://schemas.microsoft.com/office/drawing/2014/main" id="{FB38FA1A-B513-A3C1-0101-DDC13891F5EF}"/>
              </a:ext>
            </a:extLst>
          </p:cNvPr>
          <p:cNvSpPr>
            <a:spLocks noGrp="1"/>
          </p:cNvSpPr>
          <p:nvPr>
            <p:ph type="sldNum" sz="quarter" idx="11"/>
          </p:nvPr>
        </p:nvSpPr>
        <p:spPr/>
        <p:txBody>
          <a:bodyPr/>
          <a:lstStyle/>
          <a:p>
            <a:fld id="{EFE5B013-A80A-40D2-8FAE-6E44A516CF2D}" type="slidenum">
              <a:rPr lang="en-US" smtClean="0"/>
              <a:pPr/>
              <a:t>28</a:t>
            </a:fld>
            <a:endParaRPr lang="en-US" dirty="0"/>
          </a:p>
        </p:txBody>
      </p:sp>
      <p:sp>
        <p:nvSpPr>
          <p:cNvPr id="11" name="TextBox 10">
            <a:extLst>
              <a:ext uri="{FF2B5EF4-FFF2-40B4-BE49-F238E27FC236}">
                <a16:creationId xmlns:a16="http://schemas.microsoft.com/office/drawing/2014/main" id="{C6B0EC73-CCFC-F38E-92C4-ECEE05BBE554}"/>
              </a:ext>
            </a:extLst>
          </p:cNvPr>
          <p:cNvSpPr txBox="1"/>
          <p:nvPr/>
        </p:nvSpPr>
        <p:spPr>
          <a:xfrm>
            <a:off x="7841012" y="4620053"/>
            <a:ext cx="1212850" cy="415498"/>
          </a:xfrm>
          <a:prstGeom prst="rect">
            <a:avLst/>
          </a:prstGeom>
          <a:solidFill>
            <a:schemeClr val="accent1">
              <a:alpha val="66000"/>
            </a:schemeClr>
          </a:solidFill>
          <a:ln w="38100">
            <a:solidFill>
              <a:schemeClr val="accent2"/>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Presenter:</a:t>
            </a:r>
          </a:p>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Melissa Torgerson</a:t>
            </a:r>
          </a:p>
        </p:txBody>
      </p:sp>
      <p:sp>
        <p:nvSpPr>
          <p:cNvPr id="12" name="Text Placeholder 8">
            <a:extLst>
              <a:ext uri="{FF2B5EF4-FFF2-40B4-BE49-F238E27FC236}">
                <a16:creationId xmlns:a16="http://schemas.microsoft.com/office/drawing/2014/main" id="{48389CB3-41FD-FA10-6780-968D0166E862}"/>
              </a:ext>
            </a:extLst>
          </p:cNvPr>
          <p:cNvSpPr>
            <a:spLocks noGrp="1"/>
          </p:cNvSpPr>
          <p:nvPr>
            <p:ph type="body" idx="1"/>
          </p:nvPr>
        </p:nvSpPr>
        <p:spPr>
          <a:xfrm>
            <a:off x="367095" y="2057400"/>
            <a:ext cx="8127620" cy="2971800"/>
          </a:xfrm>
        </p:spPr>
        <p:txBody>
          <a:bodyPr>
            <a:normAutofit/>
          </a:bodyPr>
          <a:lstStyle/>
          <a:p>
            <a:pPr marL="240030" marR="0" lvl="0" indent="-240030" algn="l" defTabSz="914400" rtl="0" eaLnBrk="1" fontAlgn="auto" latinLnBrk="0" hangingPunct="1">
              <a:lnSpc>
                <a:spcPct val="100000"/>
              </a:lnSpc>
              <a:spcBef>
                <a:spcPts val="525"/>
              </a:spcBef>
              <a:spcAft>
                <a:spcPts val="0"/>
              </a:spcAft>
              <a:buClr>
                <a:srgbClr val="DD8047"/>
              </a:buClr>
              <a:buSzPct val="60000"/>
              <a:buFont typeface="Wingdings"/>
              <a:buChar char=""/>
              <a:tabLst/>
              <a:defRPr/>
            </a:pPr>
            <a:r>
              <a:rPr lang="en-US" sz="1900" dirty="0">
                <a:solidFill>
                  <a:prstClr val="black"/>
                </a:solidFill>
                <a:latin typeface="Tw Cen MT"/>
              </a:rPr>
              <a:t>According to the Assurances, states must coordinate with other program services. </a:t>
            </a:r>
          </a:p>
          <a:p>
            <a:pPr marL="720090" lvl="1" indent="-240030">
              <a:spcBef>
                <a:spcPts val="525"/>
              </a:spcBef>
              <a:buClr>
                <a:srgbClr val="DD8047"/>
              </a:buClr>
              <a:buSzPct val="60000"/>
              <a:buFont typeface="Wingdings"/>
              <a:buChar char=""/>
              <a:defRPr/>
            </a:pPr>
            <a:r>
              <a:rPr lang="en-US" sz="1900" dirty="0">
                <a:solidFill>
                  <a:prstClr val="black"/>
                </a:solidFill>
                <a:latin typeface="Tw Cen MT"/>
              </a:rPr>
              <a:t>Assurance 16 allows grantees to use up to 5% of funds to help individuals access other program services.</a:t>
            </a:r>
          </a:p>
          <a:p>
            <a:pPr marL="720090" lvl="1" indent="-240030">
              <a:spcBef>
                <a:spcPts val="525"/>
              </a:spcBef>
              <a:buClr>
                <a:srgbClr val="DD8047"/>
              </a:buClr>
              <a:buSzPct val="60000"/>
              <a:buFont typeface="Wingdings"/>
              <a:buChar char=""/>
              <a:defRPr/>
            </a:pPr>
            <a:r>
              <a:rPr lang="en-US" sz="1900" dirty="0">
                <a:solidFill>
                  <a:prstClr val="black"/>
                </a:solidFill>
                <a:latin typeface="Tw Cen MT"/>
              </a:rPr>
              <a:t>The LIHEAP statute allows grantees to allocate up to 15% (25% with a waiver) of funds to coordinate with WAP and other programs.</a:t>
            </a:r>
          </a:p>
          <a:p>
            <a:pPr marL="720090" lvl="1" indent="-240030">
              <a:spcBef>
                <a:spcPts val="525"/>
              </a:spcBef>
              <a:buClr>
                <a:srgbClr val="DD8047"/>
              </a:buClr>
              <a:buSzPct val="60000"/>
              <a:buFont typeface="Wingdings"/>
              <a:buChar char=""/>
              <a:defRPr/>
            </a:pPr>
            <a:r>
              <a:rPr lang="en-US" sz="1900" dirty="0">
                <a:solidFill>
                  <a:prstClr val="black"/>
                </a:solidFill>
                <a:latin typeface="Tw Cen MT"/>
              </a:rPr>
              <a:t>The leveraging incentive program allows grantees to fund program leveraging activities.</a:t>
            </a:r>
            <a:endParaRPr lang="en-US" sz="1900" i="1" dirty="0">
              <a:solidFill>
                <a:prstClr val="black"/>
              </a:solidFill>
              <a:latin typeface="Tw Cen MT"/>
              <a:ea typeface="Calibri" panose="020F0502020204030204" pitchFamily="34" charset="0"/>
            </a:endParaRPr>
          </a:p>
          <a:p>
            <a:pPr marR="0" lvl="0" algn="l" defTabSz="914400" rtl="0" eaLnBrk="1" fontAlgn="auto" latinLnBrk="0" hangingPunct="1">
              <a:lnSpc>
                <a:spcPct val="100000"/>
              </a:lnSpc>
              <a:spcBef>
                <a:spcPts val="525"/>
              </a:spcBef>
              <a:spcAft>
                <a:spcPts val="0"/>
              </a:spcAft>
              <a:buClr>
                <a:srgbClr val="DD8047"/>
              </a:buClr>
              <a:buSzPct val="60000"/>
              <a:tabLst/>
              <a:defRPr/>
            </a:pPr>
            <a:r>
              <a:rPr lang="en-US" sz="2400" i="1" dirty="0">
                <a:solidFill>
                  <a:prstClr val="black"/>
                </a:solidFill>
                <a:latin typeface="Tw Cen MT"/>
                <a:ea typeface="Calibri" panose="020F0502020204030204" pitchFamily="34" charset="0"/>
              </a:rPr>
              <a:t>How are your coordination activities fulfilling this objective?</a:t>
            </a:r>
            <a:endParaRPr lang="en-US" sz="2400" i="1" dirty="0">
              <a:latin typeface="Calibri" panose="020F0502020204030204" pitchFamily="34" charset="0"/>
              <a:ea typeface="Calibri" panose="020F0502020204030204" pitchFamily="34" charset="0"/>
            </a:endParaRPr>
          </a:p>
          <a:p>
            <a:endParaRPr lang="en-US" sz="2000" i="1" dirty="0">
              <a:latin typeface="Calibri" panose="020F0502020204030204" pitchFamily="34" charset="0"/>
            </a:endParaRPr>
          </a:p>
          <a:p>
            <a:endParaRPr lang="en-US" sz="1400" i="1" dirty="0"/>
          </a:p>
          <a:p>
            <a:endParaRPr lang="en-US" dirty="0"/>
          </a:p>
        </p:txBody>
      </p:sp>
    </p:spTree>
    <p:extLst>
      <p:ext uri="{BB962C8B-B14F-4D97-AF65-F5344CB8AC3E}">
        <p14:creationId xmlns:p14="http://schemas.microsoft.com/office/powerpoint/2010/main" val="35568298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29455" y="187191"/>
            <a:ext cx="9339146" cy="742950"/>
          </a:xfrm>
        </p:spPr>
        <p:txBody>
          <a:bodyPr>
            <a:noAutofit/>
          </a:bodyPr>
          <a:lstStyle/>
          <a:p>
            <a:pPr marL="176213">
              <a:lnSpc>
                <a:spcPct val="80000"/>
              </a:lnSpc>
            </a:pPr>
            <a:r>
              <a:rPr lang="en-US" sz="3200" i="1" dirty="0">
                <a:latin typeface="Calibri" pitchFamily="34" charset="0"/>
              </a:rPr>
              <a:t>Oregon</a:t>
            </a:r>
            <a:br>
              <a:rPr lang="en-US" sz="3200" i="1" dirty="0">
                <a:latin typeface="Calibri" pitchFamily="34" charset="0"/>
              </a:rPr>
            </a:br>
            <a:r>
              <a:rPr lang="en-US" sz="2400" i="1" dirty="0"/>
              <a:t>Program Coordination</a:t>
            </a:r>
            <a:endParaRPr lang="en-US" sz="2400" b="1" i="1" dirty="0">
              <a:latin typeface="Calibri" pitchFamily="34" charset="0"/>
            </a:endParaRPr>
          </a:p>
        </p:txBody>
      </p:sp>
      <p:sp>
        <p:nvSpPr>
          <p:cNvPr id="4" name="Slide Number Placeholder 3"/>
          <p:cNvSpPr>
            <a:spLocks noGrp="1"/>
          </p:cNvSpPr>
          <p:nvPr>
            <p:ph type="sldNum" sz="quarter" idx="12"/>
          </p:nvPr>
        </p:nvSpPr>
        <p:spPr>
          <a:xfrm>
            <a:off x="735106" y="770810"/>
            <a:ext cx="533400" cy="183357"/>
          </a:xfrm>
        </p:spPr>
        <p:txBody>
          <a:bodyPr>
            <a:normAutofit fontScale="47500" lnSpcReduction="20000"/>
          </a:bodyPr>
          <a:lstStyle/>
          <a:p>
            <a:pPr defTabSz="685800">
              <a:buClrTx/>
              <a:defRPr/>
            </a:pPr>
            <a:fld id="{EFE5B013-A80A-40D2-8FAE-6E44A516CF2D}" type="slidenum">
              <a:rPr lang="en-US" kern="1200">
                <a:ea typeface="+mn-ea"/>
                <a:cs typeface="+mn-cs"/>
              </a:rPr>
              <a:pPr defTabSz="685800">
                <a:buClrTx/>
                <a:defRPr/>
              </a:pPr>
              <a:t>29</a:t>
            </a:fld>
            <a:endParaRPr lang="en-US" kern="1200" dirty="0">
              <a:ea typeface="+mn-ea"/>
              <a:cs typeface="+mn-cs"/>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954167"/>
            <a:ext cx="533400" cy="183357"/>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800">
              <a:buClrTx/>
              <a:defRPr/>
            </a:pPr>
            <a:fld id="{EFE5B013-A80A-40D2-8FAE-6E44A516CF2D}" type="slidenum">
              <a:rPr lang="en-US" sz="1200" kern="1200" smtClean="0">
                <a:ea typeface="+mn-ea"/>
                <a:cs typeface="+mn-cs"/>
              </a:rPr>
              <a:pPr defTabSz="685800">
                <a:buClrTx/>
                <a:defRPr/>
              </a:pPr>
              <a:t>29</a:t>
            </a:fld>
            <a:endParaRPr lang="en-US" sz="1200" kern="1200" dirty="0">
              <a:ea typeface="+mn-ea"/>
              <a:cs typeface="+mn-cs"/>
            </a:endParaRPr>
          </a:p>
        </p:txBody>
      </p:sp>
      <p:sp>
        <p:nvSpPr>
          <p:cNvPr id="8" name="Content Placeholder 7">
            <a:extLst>
              <a:ext uri="{FF2B5EF4-FFF2-40B4-BE49-F238E27FC236}">
                <a16:creationId xmlns:a16="http://schemas.microsoft.com/office/drawing/2014/main" id="{80FDD9A5-1925-4CB4-A7B7-CDD6E02F6695}"/>
              </a:ext>
            </a:extLst>
          </p:cNvPr>
          <p:cNvSpPr>
            <a:spLocks noGrp="1"/>
          </p:cNvSpPr>
          <p:nvPr>
            <p:ph sz="quarter" idx="1"/>
          </p:nvPr>
        </p:nvSpPr>
        <p:spPr/>
        <p:txBody>
          <a:bodyPr>
            <a:normAutofit/>
          </a:bodyPr>
          <a:lstStyle/>
          <a:p>
            <a:r>
              <a:rPr lang="en-US" sz="2000" dirty="0"/>
              <a:t>One of our local intake agencies coordinates with a local Tribal grantee to ensure that clients who receive LIHEAP benefits from the tribe are aware that they may receive an electric utility ratepayer benefit from the electric investor-owned utility (IOU) in the area.</a:t>
            </a:r>
          </a:p>
          <a:p>
            <a:endParaRPr lang="en-US" sz="2800" dirty="0"/>
          </a:p>
          <a:p>
            <a:endParaRPr lang="en-US" sz="2200" dirty="0">
              <a:latin typeface="+mj-lt"/>
            </a:endParaRPr>
          </a:p>
        </p:txBody>
      </p:sp>
      <p:sp>
        <p:nvSpPr>
          <p:cNvPr id="6" name="TextBox 5">
            <a:extLst>
              <a:ext uri="{FF2B5EF4-FFF2-40B4-BE49-F238E27FC236}">
                <a16:creationId xmlns:a16="http://schemas.microsoft.com/office/drawing/2014/main" id="{1213000C-6162-F226-2F52-50671924EBA5}"/>
              </a:ext>
            </a:extLst>
          </p:cNvPr>
          <p:cNvSpPr txBox="1"/>
          <p:nvPr/>
        </p:nvSpPr>
        <p:spPr>
          <a:xfrm>
            <a:off x="7841012" y="4620053"/>
            <a:ext cx="1212850" cy="415498"/>
          </a:xfrm>
          <a:prstGeom prst="rect">
            <a:avLst/>
          </a:prstGeom>
          <a:solidFill>
            <a:schemeClr val="accent1">
              <a:alpha val="66000"/>
            </a:schemeClr>
          </a:solidFill>
          <a:ln w="38100">
            <a:solidFill>
              <a:schemeClr val="accent2"/>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Presenter:</a:t>
            </a:r>
          </a:p>
          <a:p>
            <a:pPr marL="0" marR="0" lvl="0" indent="0" algn="ctr" defTabSz="685800" rtl="0" eaLnBrk="1" fontAlgn="auto" latinLnBrk="0" hangingPunct="1">
              <a:lnSpc>
                <a:spcPct val="100000"/>
              </a:lnSpc>
              <a:spcBef>
                <a:spcPts val="0"/>
              </a:spcBef>
              <a:spcAft>
                <a:spcPts val="0"/>
              </a:spcAft>
              <a:buClrTx/>
              <a:buSzTx/>
              <a:buFont typeface="Arial"/>
              <a:buNone/>
              <a:tabLst/>
              <a:defRPr/>
            </a:pPr>
            <a:r>
              <a:rPr lang="en-US" sz="1050" kern="1200" dirty="0">
                <a:solidFill>
                  <a:prstClr val="black"/>
                </a:solidFill>
                <a:latin typeface="Calibri" panose="020F0502020204030204" pitchFamily="34" charset="0"/>
                <a:ea typeface="+mn-ea"/>
              </a:rPr>
              <a:t>Lisa </a:t>
            </a:r>
            <a:r>
              <a:rPr lang="en-US" sz="1050" kern="1200" dirty="0" err="1">
                <a:solidFill>
                  <a:prstClr val="black"/>
                </a:solidFill>
                <a:latin typeface="Calibri" panose="020F0502020204030204" pitchFamily="34" charset="0"/>
                <a:ea typeface="+mn-ea"/>
              </a:rPr>
              <a:t>Goben</a:t>
            </a:r>
            <a:endPar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endParaRPr>
          </a:p>
        </p:txBody>
      </p:sp>
    </p:spTree>
    <p:extLst>
      <p:ext uri="{BB962C8B-B14F-4D97-AF65-F5344CB8AC3E}">
        <p14:creationId xmlns:p14="http://schemas.microsoft.com/office/powerpoint/2010/main" val="1935460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4793FF5-D07E-4985-9F64-5EF1984B3AF5}"/>
              </a:ext>
            </a:extLst>
          </p:cNvPr>
          <p:cNvSpPr>
            <a:spLocks noGrp="1"/>
          </p:cNvSpPr>
          <p:nvPr>
            <p:ph type="title"/>
          </p:nvPr>
        </p:nvSpPr>
        <p:spPr/>
        <p:txBody>
          <a:bodyPr>
            <a:normAutofit/>
          </a:bodyPr>
          <a:lstStyle/>
          <a:p>
            <a:r>
              <a:rPr lang="en-US" sz="4000" dirty="0"/>
              <a:t>LIHEAP 102 Topics</a:t>
            </a:r>
          </a:p>
        </p:txBody>
      </p:sp>
      <p:sp>
        <p:nvSpPr>
          <p:cNvPr id="4" name="Slide Number Placeholder 3">
            <a:extLst>
              <a:ext uri="{FF2B5EF4-FFF2-40B4-BE49-F238E27FC236}">
                <a16:creationId xmlns:a16="http://schemas.microsoft.com/office/drawing/2014/main" id="{1F4759B4-2649-4837-95F7-7358DDC8F6DB}"/>
              </a:ext>
            </a:extLst>
          </p:cNvPr>
          <p:cNvSpPr>
            <a:spLocks noGrp="1"/>
          </p:cNvSpPr>
          <p:nvPr>
            <p:ph type="sldNum"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fld id="{EFE5B013-A80A-40D2-8FAE-6E44A516CF2D}" type="slidenum">
              <a:rPr kumimoji="0" lang="en-US" sz="1800" b="1" i="0" u="none" strike="noStrike" kern="1200" cap="none" spc="0" normalizeH="0" baseline="0" noProof="0" smtClean="0">
                <a:ln>
                  <a:noFill/>
                </a:ln>
                <a:solidFill>
                  <a:srgbClr val="FFFFFF"/>
                </a:solidFill>
                <a:effectLst/>
                <a:uLnTx/>
                <a:uFillTx/>
                <a:latin typeface="Calibri" pitchFamily="34" charset="0"/>
                <a:ea typeface="+mn-ea"/>
                <a:cs typeface="Arial"/>
                <a:sym typeface="Arial"/>
              </a:rPr>
              <a:pPr marL="0" marR="0" lvl="0" indent="0" algn="ctr" defTabSz="685800" rtl="0" eaLnBrk="1" fontAlgn="auto" latinLnBrk="0" hangingPunct="1">
                <a:lnSpc>
                  <a:spcPct val="100000"/>
                </a:lnSpc>
                <a:spcBef>
                  <a:spcPts val="0"/>
                </a:spcBef>
                <a:spcAft>
                  <a:spcPts val="0"/>
                </a:spcAft>
                <a:buClrTx/>
                <a:buSzTx/>
                <a:buFont typeface="Arial"/>
                <a:buNone/>
                <a:tabLst/>
                <a:defRPr/>
              </a:pPr>
              <a:t>3</a:t>
            </a:fld>
            <a:endParaRPr kumimoji="0" lang="en-US" sz="1800" b="1" i="0" u="none" strike="noStrike" kern="1200" cap="none" spc="0" normalizeH="0" baseline="0" noProof="0" dirty="0">
              <a:ln>
                <a:noFill/>
              </a:ln>
              <a:solidFill>
                <a:srgbClr val="FFFFFF"/>
              </a:solidFill>
              <a:effectLst/>
              <a:uLnTx/>
              <a:uFillTx/>
              <a:latin typeface="Calibri" pitchFamily="34" charset="0"/>
              <a:ea typeface="+mn-ea"/>
              <a:cs typeface="Arial"/>
              <a:sym typeface="Arial"/>
            </a:endParaRPr>
          </a:p>
        </p:txBody>
      </p:sp>
      <p:sp>
        <p:nvSpPr>
          <p:cNvPr id="5" name="TextBox 4">
            <a:extLst>
              <a:ext uri="{FF2B5EF4-FFF2-40B4-BE49-F238E27FC236}">
                <a16:creationId xmlns:a16="http://schemas.microsoft.com/office/drawing/2014/main" id="{AB79E23E-475C-4405-AF6A-3A0AD680AC1A}"/>
              </a:ext>
            </a:extLst>
          </p:cNvPr>
          <p:cNvSpPr txBox="1"/>
          <p:nvPr/>
        </p:nvSpPr>
        <p:spPr>
          <a:xfrm>
            <a:off x="7841012" y="4620053"/>
            <a:ext cx="1212850" cy="415498"/>
          </a:xfrm>
          <a:prstGeom prst="rect">
            <a:avLst/>
          </a:prstGeom>
          <a:solidFill>
            <a:schemeClr val="accent1">
              <a:alpha val="66000"/>
            </a:schemeClr>
          </a:solidFill>
          <a:ln w="38100">
            <a:solidFill>
              <a:schemeClr val="accent2"/>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Presenter:</a:t>
            </a:r>
          </a:p>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Melissa Torgerson</a:t>
            </a:r>
          </a:p>
        </p:txBody>
      </p:sp>
      <p:sp>
        <p:nvSpPr>
          <p:cNvPr id="8" name="Content Placeholder 7">
            <a:extLst>
              <a:ext uri="{FF2B5EF4-FFF2-40B4-BE49-F238E27FC236}">
                <a16:creationId xmlns:a16="http://schemas.microsoft.com/office/drawing/2014/main" id="{4507C528-D6F8-49A1-8C38-6861355270C6}"/>
              </a:ext>
            </a:extLst>
          </p:cNvPr>
          <p:cNvSpPr txBox="1">
            <a:spLocks/>
          </p:cNvSpPr>
          <p:nvPr/>
        </p:nvSpPr>
        <p:spPr>
          <a:xfrm>
            <a:off x="1371600" y="2087656"/>
            <a:ext cx="7216815" cy="3364020"/>
          </a:xfrm>
          <a:prstGeom prst="rect">
            <a:avLst/>
          </a:prstGeom>
        </p:spPr>
        <p:txBody>
          <a:bodyPr vert="horz" anchor="t">
            <a:normAutofit/>
          </a:bodyPr>
          <a:lstStyle>
            <a:lvl1pPr marL="0" indent="0" algn="l" rtl="0" eaLnBrk="1" latinLnBrk="0" hangingPunct="1">
              <a:spcBef>
                <a:spcPts val="525"/>
              </a:spcBef>
              <a:buClr>
                <a:schemeClr val="accent2"/>
              </a:buClr>
              <a:buSzPct val="60000"/>
              <a:buFont typeface="Wingdings"/>
              <a:buNone/>
              <a:defRPr kumimoji="0" sz="2100" kern="1200">
                <a:solidFill>
                  <a:schemeClr val="tx2"/>
                </a:solidFill>
                <a:latin typeface="+mn-lt"/>
                <a:ea typeface="+mn-ea"/>
                <a:cs typeface="+mn-cs"/>
              </a:defRPr>
            </a:lvl1pPr>
            <a:lvl2pPr marL="480060" indent="-205740" algn="l" rtl="0" eaLnBrk="1" latinLnBrk="0" hangingPunct="1">
              <a:spcBef>
                <a:spcPts val="413"/>
              </a:spcBef>
              <a:buClr>
                <a:schemeClr val="accent1"/>
              </a:buClr>
              <a:buSzPct val="70000"/>
              <a:buFont typeface="Wingdings 2"/>
              <a:buNone/>
              <a:defRPr kumimoji="0" sz="1350" kern="1200">
                <a:solidFill>
                  <a:schemeClr val="tx1">
                    <a:tint val="75000"/>
                  </a:schemeClr>
                </a:solidFill>
                <a:latin typeface="+mn-lt"/>
                <a:ea typeface="+mn-ea"/>
                <a:cs typeface="+mn-cs"/>
              </a:defRPr>
            </a:lvl2pPr>
            <a:lvl3pPr marL="685800" indent="-171450" algn="l" rtl="0" eaLnBrk="1" latinLnBrk="0" hangingPunct="1">
              <a:spcBef>
                <a:spcPts val="375"/>
              </a:spcBef>
              <a:buClr>
                <a:schemeClr val="accent2"/>
              </a:buClr>
              <a:buSzPct val="75000"/>
              <a:buFont typeface="Wingdings"/>
              <a:buNone/>
              <a:defRPr kumimoji="0" sz="1200" kern="1200">
                <a:solidFill>
                  <a:schemeClr val="tx1">
                    <a:tint val="75000"/>
                  </a:schemeClr>
                </a:solidFill>
                <a:latin typeface="+mn-lt"/>
                <a:ea typeface="+mn-ea"/>
                <a:cs typeface="+mn-cs"/>
              </a:defRPr>
            </a:lvl3pPr>
            <a:lvl4pPr marL="1028700" indent="-171450" algn="l" rtl="0" eaLnBrk="1" latinLnBrk="0" hangingPunct="1">
              <a:spcBef>
                <a:spcPts val="300"/>
              </a:spcBef>
              <a:buClr>
                <a:schemeClr val="accent3"/>
              </a:buClr>
              <a:buSzPct val="75000"/>
              <a:buFont typeface="Wingdings"/>
              <a:buNone/>
              <a:defRPr kumimoji="0" sz="1050" kern="1200">
                <a:solidFill>
                  <a:schemeClr val="tx1">
                    <a:tint val="75000"/>
                  </a:schemeClr>
                </a:solidFill>
                <a:latin typeface="+mn-lt"/>
                <a:ea typeface="+mn-ea"/>
                <a:cs typeface="+mn-cs"/>
              </a:defRPr>
            </a:lvl4pPr>
            <a:lvl5pPr marL="1371600" indent="-171450" algn="l" rtl="0" eaLnBrk="1" latinLnBrk="0" hangingPunct="1">
              <a:spcBef>
                <a:spcPts val="300"/>
              </a:spcBef>
              <a:buClr>
                <a:schemeClr val="accent4"/>
              </a:buClr>
              <a:buSzPct val="65000"/>
              <a:buFont typeface="Wingdings"/>
              <a:buNone/>
              <a:defRPr kumimoji="0" sz="1050" kern="1200">
                <a:solidFill>
                  <a:schemeClr val="tx1">
                    <a:tint val="75000"/>
                  </a:schemeClr>
                </a:solidFill>
                <a:latin typeface="+mn-lt"/>
                <a:ea typeface="+mn-ea"/>
                <a:cs typeface="+mn-cs"/>
              </a:defRPr>
            </a:lvl5pPr>
            <a:lvl6pPr marL="1577340" indent="-171450" algn="l" rtl="0" eaLnBrk="1" latinLnBrk="0" hangingPunct="1">
              <a:spcBef>
                <a:spcPct val="20000"/>
              </a:spcBef>
              <a:buClr>
                <a:schemeClr val="accent1"/>
              </a:buClr>
              <a:buFont typeface="Wingdings"/>
              <a:buChar char="§"/>
              <a:defRPr kumimoji="0" sz="1350" kern="1200" baseline="0">
                <a:solidFill>
                  <a:schemeClr val="tx1"/>
                </a:solidFill>
                <a:latin typeface="+mn-lt"/>
                <a:ea typeface="+mn-ea"/>
                <a:cs typeface="+mn-cs"/>
              </a:defRPr>
            </a:lvl6pPr>
            <a:lvl7pPr marL="1783080" indent="-171450" algn="l" rtl="0" eaLnBrk="1" latinLnBrk="0" hangingPunct="1">
              <a:spcBef>
                <a:spcPct val="20000"/>
              </a:spcBef>
              <a:buClr>
                <a:schemeClr val="accent2"/>
              </a:buClr>
              <a:buFont typeface="Wingdings"/>
              <a:buChar char="§"/>
              <a:defRPr kumimoji="0" sz="1350" kern="1200" baseline="0">
                <a:solidFill>
                  <a:schemeClr val="tx1"/>
                </a:solidFill>
                <a:latin typeface="+mn-lt"/>
                <a:ea typeface="+mn-ea"/>
                <a:cs typeface="+mn-cs"/>
              </a:defRPr>
            </a:lvl7pPr>
            <a:lvl8pPr marL="1988820" indent="-171450" algn="l" rtl="0" eaLnBrk="1" latinLnBrk="0" hangingPunct="1">
              <a:spcBef>
                <a:spcPct val="20000"/>
              </a:spcBef>
              <a:buClr>
                <a:schemeClr val="accent3"/>
              </a:buClr>
              <a:buFont typeface="Wingdings"/>
              <a:buChar char="§"/>
              <a:defRPr kumimoji="0" sz="1350" kern="1200" baseline="0">
                <a:solidFill>
                  <a:schemeClr val="tx1"/>
                </a:solidFill>
                <a:latin typeface="+mn-lt"/>
                <a:ea typeface="+mn-ea"/>
                <a:cs typeface="+mn-cs"/>
              </a:defRPr>
            </a:lvl8pPr>
            <a:lvl9pPr marL="2194560" indent="-171450" algn="l" rtl="0" eaLnBrk="1" latinLnBrk="0" hangingPunct="1">
              <a:spcBef>
                <a:spcPct val="20000"/>
              </a:spcBef>
              <a:buClr>
                <a:schemeClr val="accent4"/>
              </a:buClr>
              <a:buFont typeface="Wingdings"/>
              <a:buChar char="§"/>
              <a:defRPr kumimoji="0" sz="1350" kern="1200" baseline="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525"/>
              </a:spcBef>
              <a:spcAft>
                <a:spcPts val="0"/>
              </a:spcAft>
              <a:buClr>
                <a:srgbClr val="DD8047"/>
              </a:buClr>
              <a:buSzPct val="60000"/>
              <a:buFont typeface="Wingdings" panose="05000000000000000000" pitchFamily="2" charset="2"/>
              <a:buChar char="q"/>
              <a:tabLst/>
              <a:defRPr/>
            </a:pPr>
            <a:r>
              <a:rPr lang="en-US" sz="2800" dirty="0">
                <a:solidFill>
                  <a:schemeClr val="tx1"/>
                </a:solidFill>
                <a:latin typeface="Tw Cen MT"/>
              </a:rPr>
              <a:t>Outreach and Marketing – How can you communicate with clients who need assistance?</a:t>
            </a:r>
            <a:endParaRPr kumimoji="0" lang="en-US" sz="2800" b="0" i="0" u="none" strike="noStrike" kern="1200" cap="none" spc="0" normalizeH="0" baseline="0" noProof="0" dirty="0">
              <a:ln>
                <a:noFill/>
              </a:ln>
              <a:solidFill>
                <a:schemeClr val="tx1"/>
              </a:solidFill>
              <a:effectLst/>
              <a:uLnTx/>
              <a:uFillTx/>
              <a:latin typeface="Tw Cen MT"/>
              <a:ea typeface="+mn-ea"/>
              <a:cs typeface="+mn-cs"/>
              <a:sym typeface="Arial"/>
            </a:endParaRPr>
          </a:p>
          <a:p>
            <a:pPr marL="342900" marR="0" lvl="0" indent="-342900" algn="l" defTabSz="914400" rtl="0" eaLnBrk="1" fontAlgn="auto" latinLnBrk="0" hangingPunct="1">
              <a:lnSpc>
                <a:spcPct val="100000"/>
              </a:lnSpc>
              <a:spcBef>
                <a:spcPts val="525"/>
              </a:spcBef>
              <a:spcAft>
                <a:spcPts val="0"/>
              </a:spcAft>
              <a:buClr>
                <a:srgbClr val="DD8047"/>
              </a:buClr>
              <a:buSzPct val="60000"/>
              <a:buFont typeface="Wingdings" panose="05000000000000000000" pitchFamily="2" charset="2"/>
              <a:buChar char="q"/>
              <a:tabLst/>
              <a:defRPr/>
            </a:pPr>
            <a:r>
              <a:rPr kumimoji="0" lang="en-US" sz="2800" b="0" i="0" u="none" strike="noStrike" kern="1200" cap="none" spc="0" normalizeH="0" baseline="0" noProof="0" dirty="0">
                <a:ln>
                  <a:noFill/>
                </a:ln>
                <a:solidFill>
                  <a:schemeClr val="tx1"/>
                </a:solidFill>
                <a:effectLst/>
                <a:uLnTx/>
                <a:uFillTx/>
                <a:latin typeface="Tw Cen MT"/>
                <a:ea typeface="+mn-ea"/>
                <a:cs typeface="+mn-cs"/>
                <a:sym typeface="Arial"/>
              </a:rPr>
              <a:t>Program Intake – How can you maintain program integrity but minimize client burden?</a:t>
            </a:r>
            <a:endParaRPr lang="en-US" sz="2800" dirty="0">
              <a:solidFill>
                <a:schemeClr val="tx1"/>
              </a:solidFill>
              <a:latin typeface="Tw Cen MT"/>
            </a:endParaRPr>
          </a:p>
          <a:p>
            <a:pPr marL="342900" marR="0" lvl="0" indent="-342900" algn="l" defTabSz="914400" rtl="0" eaLnBrk="1" fontAlgn="auto" latinLnBrk="0" hangingPunct="1">
              <a:lnSpc>
                <a:spcPct val="100000"/>
              </a:lnSpc>
              <a:spcBef>
                <a:spcPts val="525"/>
              </a:spcBef>
              <a:spcAft>
                <a:spcPts val="0"/>
              </a:spcAft>
              <a:buClr>
                <a:srgbClr val="DD8047"/>
              </a:buClr>
              <a:buSzPct val="60000"/>
              <a:buFont typeface="Wingdings" panose="05000000000000000000" pitchFamily="2" charset="2"/>
              <a:buChar char="q"/>
              <a:tabLst/>
              <a:defRPr/>
            </a:pPr>
            <a:r>
              <a:rPr kumimoji="0" lang="en-US" sz="2800" b="0" i="0" u="none" strike="noStrike" kern="1200" cap="none" spc="0" normalizeH="0" baseline="0" noProof="0" dirty="0">
                <a:ln>
                  <a:noFill/>
                </a:ln>
                <a:solidFill>
                  <a:schemeClr val="tx1"/>
                </a:solidFill>
                <a:effectLst/>
                <a:uLnTx/>
                <a:uFillTx/>
                <a:latin typeface="Tw Cen MT"/>
                <a:ea typeface="+mn-ea"/>
                <a:cs typeface="+mn-cs"/>
                <a:sym typeface="Arial"/>
              </a:rPr>
              <a:t>Program Coordination – How can you ensure clients receive comprehensive services?</a:t>
            </a:r>
          </a:p>
          <a:p>
            <a:pPr marL="342900" marR="0" lvl="0" indent="-342900" algn="l" defTabSz="914400" rtl="0" eaLnBrk="1" fontAlgn="auto" latinLnBrk="0" hangingPunct="1">
              <a:lnSpc>
                <a:spcPct val="100000"/>
              </a:lnSpc>
              <a:spcBef>
                <a:spcPts val="525"/>
              </a:spcBef>
              <a:spcAft>
                <a:spcPts val="0"/>
              </a:spcAft>
              <a:buClr>
                <a:srgbClr val="DD8047"/>
              </a:buClr>
              <a:buSzPct val="60000"/>
              <a:buFont typeface="Wingdings" panose="05000000000000000000" pitchFamily="2" charset="2"/>
              <a:buChar char="q"/>
              <a:tabLst/>
              <a:defRPr/>
            </a:pPr>
            <a:endParaRPr kumimoji="0" lang="en-US" sz="2400" b="0" i="0" u="none" strike="noStrike" kern="1200" cap="none" spc="0" normalizeH="0" baseline="0" noProof="0" dirty="0">
              <a:ln>
                <a:noFill/>
              </a:ln>
              <a:solidFill>
                <a:srgbClr val="775F55"/>
              </a:solidFill>
              <a:effectLst/>
              <a:uLnTx/>
              <a:uFillTx/>
              <a:latin typeface="Tw Cen MT"/>
              <a:ea typeface="+mn-ea"/>
              <a:cs typeface="+mn-cs"/>
              <a:sym typeface="Arial"/>
            </a:endParaRPr>
          </a:p>
          <a:p>
            <a:pPr marL="342900" marR="0" lvl="0" indent="-342900" algn="l" defTabSz="914400" rtl="0" eaLnBrk="1" fontAlgn="auto" latinLnBrk="0" hangingPunct="1">
              <a:lnSpc>
                <a:spcPct val="100000"/>
              </a:lnSpc>
              <a:spcBef>
                <a:spcPts val="525"/>
              </a:spcBef>
              <a:spcAft>
                <a:spcPts val="0"/>
              </a:spcAft>
              <a:buClr>
                <a:srgbClr val="DD8047"/>
              </a:buClr>
              <a:buSzPct val="60000"/>
              <a:buFont typeface="Arial" panose="020B0604020202020204" pitchFamily="34" charset="0"/>
              <a:buChar char="•"/>
              <a:tabLst/>
              <a:defRPr/>
            </a:pPr>
            <a:endParaRPr kumimoji="0" lang="en-US" sz="2100" b="0" i="0" u="none" strike="noStrike" kern="1200" cap="none" spc="0" normalizeH="0" baseline="0" noProof="0" dirty="0">
              <a:ln>
                <a:noFill/>
              </a:ln>
              <a:solidFill>
                <a:srgbClr val="775F55"/>
              </a:solidFill>
              <a:effectLst/>
              <a:uLnTx/>
              <a:uFillTx/>
              <a:latin typeface="Tw Cen MT"/>
              <a:ea typeface="+mn-ea"/>
              <a:cs typeface="+mn-cs"/>
              <a:sym typeface="Arial"/>
            </a:endParaRPr>
          </a:p>
        </p:txBody>
      </p:sp>
    </p:spTree>
    <p:extLst>
      <p:ext uri="{BB962C8B-B14F-4D97-AF65-F5344CB8AC3E}">
        <p14:creationId xmlns:p14="http://schemas.microsoft.com/office/powerpoint/2010/main" val="22666655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29455" y="187191"/>
            <a:ext cx="9339146" cy="742950"/>
          </a:xfrm>
        </p:spPr>
        <p:txBody>
          <a:bodyPr>
            <a:noAutofit/>
          </a:bodyPr>
          <a:lstStyle/>
          <a:p>
            <a:pPr marL="176213">
              <a:lnSpc>
                <a:spcPct val="80000"/>
              </a:lnSpc>
            </a:pPr>
            <a:r>
              <a:rPr lang="en-US" sz="3200" i="1" dirty="0">
                <a:latin typeface="Calibri" pitchFamily="34" charset="0"/>
              </a:rPr>
              <a:t>Wisconsin</a:t>
            </a:r>
            <a:br>
              <a:rPr lang="en-US" sz="3200" i="1" dirty="0">
                <a:latin typeface="Calibri" pitchFamily="34" charset="0"/>
              </a:rPr>
            </a:br>
            <a:r>
              <a:rPr lang="en-US" sz="2400" i="1" dirty="0"/>
              <a:t>Program Coordination</a:t>
            </a:r>
            <a:endParaRPr lang="en-US" sz="2400" b="1" dirty="0">
              <a:latin typeface="Calibri" pitchFamily="34" charset="0"/>
            </a:endParaRPr>
          </a:p>
        </p:txBody>
      </p:sp>
      <p:sp>
        <p:nvSpPr>
          <p:cNvPr id="4" name="Slide Number Placeholder 3"/>
          <p:cNvSpPr>
            <a:spLocks noGrp="1"/>
          </p:cNvSpPr>
          <p:nvPr>
            <p:ph type="sldNum" sz="quarter" idx="12"/>
          </p:nvPr>
        </p:nvSpPr>
        <p:spPr>
          <a:xfrm>
            <a:off x="735106" y="770810"/>
            <a:ext cx="533400" cy="183357"/>
          </a:xfrm>
        </p:spPr>
        <p:txBody>
          <a:bodyPr>
            <a:normAutofit fontScale="47500" lnSpcReduction="20000"/>
          </a:bodyPr>
          <a:lstStyle/>
          <a:p>
            <a:pPr defTabSz="685800">
              <a:buClrTx/>
              <a:defRPr/>
            </a:pPr>
            <a:fld id="{EFE5B013-A80A-40D2-8FAE-6E44A516CF2D}" type="slidenum">
              <a:rPr lang="en-US" kern="1200">
                <a:ea typeface="+mn-ea"/>
                <a:cs typeface="+mn-cs"/>
              </a:rPr>
              <a:pPr defTabSz="685800">
                <a:buClrTx/>
                <a:defRPr/>
              </a:pPr>
              <a:t>30</a:t>
            </a:fld>
            <a:endParaRPr lang="en-US" kern="1200" dirty="0">
              <a:ea typeface="+mn-ea"/>
              <a:cs typeface="+mn-cs"/>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954167"/>
            <a:ext cx="533400" cy="183357"/>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800">
              <a:buClrTx/>
              <a:defRPr/>
            </a:pPr>
            <a:fld id="{EFE5B013-A80A-40D2-8FAE-6E44A516CF2D}" type="slidenum">
              <a:rPr lang="en-US" sz="1200" kern="1200" smtClean="0">
                <a:ea typeface="+mn-ea"/>
                <a:cs typeface="+mn-cs"/>
              </a:rPr>
              <a:pPr defTabSz="685800">
                <a:buClrTx/>
                <a:defRPr/>
              </a:pPr>
              <a:t>30</a:t>
            </a:fld>
            <a:endParaRPr lang="en-US" sz="1200" kern="1200" dirty="0">
              <a:ea typeface="+mn-ea"/>
              <a:cs typeface="+mn-cs"/>
            </a:endParaRPr>
          </a:p>
        </p:txBody>
      </p:sp>
      <p:sp>
        <p:nvSpPr>
          <p:cNvPr id="8" name="Content Placeholder 7">
            <a:extLst>
              <a:ext uri="{FF2B5EF4-FFF2-40B4-BE49-F238E27FC236}">
                <a16:creationId xmlns:a16="http://schemas.microsoft.com/office/drawing/2014/main" id="{80FDD9A5-1925-4CB4-A7B7-CDD6E02F6695}"/>
              </a:ext>
            </a:extLst>
          </p:cNvPr>
          <p:cNvSpPr>
            <a:spLocks noGrp="1"/>
          </p:cNvSpPr>
          <p:nvPr>
            <p:ph sz="quarter" idx="1"/>
          </p:nvPr>
        </p:nvSpPr>
        <p:spPr/>
        <p:txBody>
          <a:bodyPr>
            <a:normAutofit lnSpcReduction="10000"/>
          </a:bodyPr>
          <a:lstStyle/>
          <a:p>
            <a:pPr algn="l"/>
            <a:r>
              <a:rPr lang="en-US" sz="1900" dirty="0"/>
              <a:t>Qualifying for a LIHEAP grant qualifies the client for a benefit from the electric IOU in the area, and in some cases, the municipal electric company.</a:t>
            </a:r>
            <a:endParaRPr lang="en-US" sz="1900" dirty="0">
              <a:solidFill>
                <a:schemeClr val="tx1"/>
              </a:solidFill>
            </a:endParaRPr>
          </a:p>
          <a:p>
            <a:pPr algn="l"/>
            <a:r>
              <a:rPr lang="en-US" sz="1900" dirty="0">
                <a:solidFill>
                  <a:schemeClr val="tx1"/>
                </a:solidFill>
              </a:rPr>
              <a:t>Public Benefits (rate payer program) expands program coordination and leveraging.</a:t>
            </a:r>
          </a:p>
          <a:p>
            <a:pPr algn="l"/>
            <a:r>
              <a:rPr lang="en-US" sz="1900" dirty="0">
                <a:solidFill>
                  <a:schemeClr val="tx1"/>
                </a:solidFill>
              </a:rPr>
              <a:t>Our Web Service is programmed in the centralized database that requires live interface with IOU systems for account information.</a:t>
            </a:r>
          </a:p>
          <a:p>
            <a:pPr algn="l"/>
            <a:r>
              <a:rPr lang="en-US" sz="1900" dirty="0"/>
              <a:t>Our system generates weatherization and economic support program referrals for clients.</a:t>
            </a:r>
          </a:p>
          <a:p>
            <a:pPr algn="l"/>
            <a:r>
              <a:rPr lang="en-US" sz="1900" dirty="0">
                <a:solidFill>
                  <a:schemeClr val="tx1"/>
                </a:solidFill>
              </a:rPr>
              <a:t>We have stron</a:t>
            </a:r>
            <a:r>
              <a:rPr lang="en-US" sz="1900" dirty="0"/>
              <a:t>g working relationships with </a:t>
            </a:r>
            <a:r>
              <a:rPr lang="en-US" sz="1900" dirty="0">
                <a:solidFill>
                  <a:schemeClr val="tx1"/>
                </a:solidFill>
              </a:rPr>
              <a:t>local aging departments, Aging and Disability Resource Centers, Heat for Heroes, and other Veteran support programs.</a:t>
            </a:r>
          </a:p>
          <a:p>
            <a:endParaRPr lang="en-US" sz="2400" dirty="0"/>
          </a:p>
          <a:p>
            <a:endParaRPr lang="en-US" sz="2200" dirty="0">
              <a:latin typeface="+mj-lt"/>
            </a:endParaRPr>
          </a:p>
        </p:txBody>
      </p:sp>
      <p:sp>
        <p:nvSpPr>
          <p:cNvPr id="6" name="TextBox 5">
            <a:extLst>
              <a:ext uri="{FF2B5EF4-FFF2-40B4-BE49-F238E27FC236}">
                <a16:creationId xmlns:a16="http://schemas.microsoft.com/office/drawing/2014/main" id="{1213000C-6162-F226-2F52-50671924EBA5}"/>
              </a:ext>
            </a:extLst>
          </p:cNvPr>
          <p:cNvSpPr txBox="1"/>
          <p:nvPr/>
        </p:nvSpPr>
        <p:spPr>
          <a:xfrm>
            <a:off x="7841012" y="4620053"/>
            <a:ext cx="1212850" cy="415498"/>
          </a:xfrm>
          <a:prstGeom prst="rect">
            <a:avLst/>
          </a:prstGeom>
          <a:solidFill>
            <a:schemeClr val="accent1">
              <a:alpha val="66000"/>
            </a:schemeClr>
          </a:solidFill>
          <a:ln w="38100">
            <a:solidFill>
              <a:schemeClr val="accent2"/>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Presenter:</a:t>
            </a:r>
          </a:p>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Jane Blank</a:t>
            </a:r>
          </a:p>
        </p:txBody>
      </p:sp>
    </p:spTree>
    <p:extLst>
      <p:ext uri="{BB962C8B-B14F-4D97-AF65-F5344CB8AC3E}">
        <p14:creationId xmlns:p14="http://schemas.microsoft.com/office/powerpoint/2010/main" val="20920559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29455" y="187191"/>
            <a:ext cx="9339146" cy="742950"/>
          </a:xfrm>
        </p:spPr>
        <p:txBody>
          <a:bodyPr>
            <a:noAutofit/>
          </a:bodyPr>
          <a:lstStyle/>
          <a:p>
            <a:pPr marL="176213">
              <a:lnSpc>
                <a:spcPct val="80000"/>
              </a:lnSpc>
            </a:pPr>
            <a:r>
              <a:rPr lang="en-US" sz="3200" i="1" dirty="0">
                <a:latin typeface="Calibri" pitchFamily="34" charset="0"/>
              </a:rPr>
              <a:t>Other States</a:t>
            </a:r>
            <a:br>
              <a:rPr lang="en-US" sz="3200" i="1" dirty="0">
                <a:latin typeface="Calibri" pitchFamily="34" charset="0"/>
              </a:rPr>
            </a:br>
            <a:r>
              <a:rPr lang="en-US" sz="2400" i="1" dirty="0"/>
              <a:t>Program Coordination</a:t>
            </a:r>
            <a:endParaRPr lang="en-US" sz="2400" b="1" dirty="0">
              <a:latin typeface="Calibri" pitchFamily="34" charset="0"/>
            </a:endParaRPr>
          </a:p>
        </p:txBody>
      </p:sp>
      <p:sp>
        <p:nvSpPr>
          <p:cNvPr id="4" name="Slide Number Placeholder 3"/>
          <p:cNvSpPr>
            <a:spLocks noGrp="1"/>
          </p:cNvSpPr>
          <p:nvPr>
            <p:ph type="sldNum" sz="quarter" idx="12"/>
          </p:nvPr>
        </p:nvSpPr>
        <p:spPr>
          <a:xfrm>
            <a:off x="735106" y="770810"/>
            <a:ext cx="533400" cy="183357"/>
          </a:xfrm>
        </p:spPr>
        <p:txBody>
          <a:bodyPr>
            <a:normAutofit fontScale="47500" lnSpcReduction="20000"/>
          </a:bodyPr>
          <a:lstStyle/>
          <a:p>
            <a:pPr defTabSz="685800">
              <a:buClrTx/>
              <a:defRPr/>
            </a:pPr>
            <a:fld id="{EFE5B013-A80A-40D2-8FAE-6E44A516CF2D}" type="slidenum">
              <a:rPr lang="en-US" kern="1200">
                <a:ea typeface="+mn-ea"/>
                <a:cs typeface="+mn-cs"/>
              </a:rPr>
              <a:pPr defTabSz="685800">
                <a:buClrTx/>
                <a:defRPr/>
              </a:pPr>
              <a:t>31</a:t>
            </a:fld>
            <a:endParaRPr lang="en-US" kern="1200" dirty="0">
              <a:ea typeface="+mn-ea"/>
              <a:cs typeface="+mn-cs"/>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954167"/>
            <a:ext cx="533400" cy="183357"/>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800">
              <a:buClrTx/>
              <a:defRPr/>
            </a:pPr>
            <a:fld id="{EFE5B013-A80A-40D2-8FAE-6E44A516CF2D}" type="slidenum">
              <a:rPr lang="en-US" sz="1200" kern="1200" smtClean="0">
                <a:ea typeface="+mn-ea"/>
                <a:cs typeface="+mn-cs"/>
              </a:rPr>
              <a:pPr defTabSz="685800">
                <a:buClrTx/>
                <a:defRPr/>
              </a:pPr>
              <a:t>31</a:t>
            </a:fld>
            <a:endParaRPr lang="en-US" sz="1200" kern="1200" dirty="0">
              <a:ea typeface="+mn-ea"/>
              <a:cs typeface="+mn-cs"/>
            </a:endParaRPr>
          </a:p>
        </p:txBody>
      </p:sp>
      <p:sp>
        <p:nvSpPr>
          <p:cNvPr id="8" name="Content Placeholder 7">
            <a:extLst>
              <a:ext uri="{FF2B5EF4-FFF2-40B4-BE49-F238E27FC236}">
                <a16:creationId xmlns:a16="http://schemas.microsoft.com/office/drawing/2014/main" id="{80FDD9A5-1925-4CB4-A7B7-CDD6E02F6695}"/>
              </a:ext>
            </a:extLst>
          </p:cNvPr>
          <p:cNvSpPr>
            <a:spLocks noGrp="1"/>
          </p:cNvSpPr>
          <p:nvPr>
            <p:ph sz="quarter" idx="1"/>
          </p:nvPr>
        </p:nvSpPr>
        <p:spPr/>
        <p:txBody>
          <a:bodyPr>
            <a:normAutofit/>
          </a:bodyPr>
          <a:lstStyle/>
          <a:p>
            <a:r>
              <a:rPr lang="en-US" sz="2200" dirty="0">
                <a:latin typeface="+mj-lt"/>
              </a:rPr>
              <a:t>In some states, intake agencies may also receive CSBG funding. When a household applies for LIHEAP, they furnish more comprehensive information on their needs and become qualified for all services that are available.</a:t>
            </a:r>
          </a:p>
          <a:p>
            <a:r>
              <a:rPr lang="en-US" sz="2200" dirty="0">
                <a:latin typeface="+mj-lt"/>
              </a:rPr>
              <a:t>In some states (Iowa and Minnesota) LIHEAP performance data (energy expenditures and burden) is used to prioritize households who participate in other energy efficiency programs.</a:t>
            </a:r>
          </a:p>
        </p:txBody>
      </p:sp>
      <p:sp>
        <p:nvSpPr>
          <p:cNvPr id="6" name="TextBox 5">
            <a:extLst>
              <a:ext uri="{FF2B5EF4-FFF2-40B4-BE49-F238E27FC236}">
                <a16:creationId xmlns:a16="http://schemas.microsoft.com/office/drawing/2014/main" id="{1213000C-6162-F226-2F52-50671924EBA5}"/>
              </a:ext>
            </a:extLst>
          </p:cNvPr>
          <p:cNvSpPr txBox="1"/>
          <p:nvPr/>
        </p:nvSpPr>
        <p:spPr>
          <a:xfrm>
            <a:off x="7841012" y="4620053"/>
            <a:ext cx="1212850" cy="253916"/>
          </a:xfrm>
          <a:prstGeom prst="rect">
            <a:avLst/>
          </a:prstGeom>
          <a:solidFill>
            <a:schemeClr val="accent1">
              <a:alpha val="66000"/>
            </a:schemeClr>
          </a:solidFill>
          <a:ln w="38100">
            <a:solidFill>
              <a:schemeClr val="accent2"/>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Presenter:</a:t>
            </a:r>
          </a:p>
        </p:txBody>
      </p:sp>
    </p:spTree>
    <p:extLst>
      <p:ext uri="{BB962C8B-B14F-4D97-AF65-F5344CB8AC3E}">
        <p14:creationId xmlns:p14="http://schemas.microsoft.com/office/powerpoint/2010/main" val="3874975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29455" y="187191"/>
            <a:ext cx="9339146" cy="742950"/>
          </a:xfrm>
        </p:spPr>
        <p:txBody>
          <a:bodyPr>
            <a:noAutofit/>
          </a:bodyPr>
          <a:lstStyle/>
          <a:p>
            <a:pPr marL="176213">
              <a:lnSpc>
                <a:spcPct val="80000"/>
              </a:lnSpc>
            </a:pPr>
            <a:r>
              <a:rPr lang="en-US" sz="3200" i="1" dirty="0">
                <a:latin typeface="Calibri" pitchFamily="34" charset="0"/>
              </a:rPr>
              <a:t>Colorado</a:t>
            </a:r>
            <a:br>
              <a:rPr lang="en-US" sz="3200" i="1" dirty="0">
                <a:latin typeface="Calibri" pitchFamily="34" charset="0"/>
              </a:rPr>
            </a:br>
            <a:r>
              <a:rPr lang="en-US" sz="2400" i="1" dirty="0"/>
              <a:t>Program Coordination</a:t>
            </a:r>
            <a:endParaRPr lang="en-US" sz="2400" b="1" i="1" dirty="0">
              <a:latin typeface="Calibri" pitchFamily="34" charset="0"/>
            </a:endParaRPr>
          </a:p>
        </p:txBody>
      </p:sp>
      <p:sp>
        <p:nvSpPr>
          <p:cNvPr id="4" name="Slide Number Placeholder 3"/>
          <p:cNvSpPr>
            <a:spLocks noGrp="1"/>
          </p:cNvSpPr>
          <p:nvPr>
            <p:ph type="sldNum" sz="quarter" idx="12"/>
          </p:nvPr>
        </p:nvSpPr>
        <p:spPr>
          <a:xfrm>
            <a:off x="735106" y="770810"/>
            <a:ext cx="533400" cy="183357"/>
          </a:xfrm>
        </p:spPr>
        <p:txBody>
          <a:bodyPr>
            <a:normAutofit fontScale="47500" lnSpcReduction="20000"/>
          </a:bodyPr>
          <a:lstStyle/>
          <a:p>
            <a:pPr defTabSz="685800">
              <a:buClrTx/>
              <a:defRPr/>
            </a:pPr>
            <a:fld id="{EFE5B013-A80A-40D2-8FAE-6E44A516CF2D}" type="slidenum">
              <a:rPr lang="en-US" kern="1200">
                <a:ea typeface="+mn-ea"/>
                <a:cs typeface="+mn-cs"/>
              </a:rPr>
              <a:pPr defTabSz="685800">
                <a:buClrTx/>
                <a:defRPr/>
              </a:pPr>
              <a:t>32</a:t>
            </a:fld>
            <a:endParaRPr lang="en-US" kern="1200" dirty="0">
              <a:ea typeface="+mn-ea"/>
              <a:cs typeface="+mn-cs"/>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954167"/>
            <a:ext cx="533400" cy="183357"/>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800">
              <a:buClrTx/>
              <a:defRPr/>
            </a:pPr>
            <a:fld id="{EFE5B013-A80A-40D2-8FAE-6E44A516CF2D}" type="slidenum">
              <a:rPr lang="en-US" sz="1200" kern="1200" smtClean="0">
                <a:ea typeface="+mn-ea"/>
                <a:cs typeface="+mn-cs"/>
              </a:rPr>
              <a:pPr defTabSz="685800">
                <a:buClrTx/>
                <a:defRPr/>
              </a:pPr>
              <a:t>32</a:t>
            </a:fld>
            <a:endParaRPr lang="en-US" sz="1200" kern="1200" dirty="0">
              <a:ea typeface="+mn-ea"/>
              <a:cs typeface="+mn-cs"/>
            </a:endParaRPr>
          </a:p>
        </p:txBody>
      </p:sp>
      <p:sp>
        <p:nvSpPr>
          <p:cNvPr id="8" name="Content Placeholder 7">
            <a:extLst>
              <a:ext uri="{FF2B5EF4-FFF2-40B4-BE49-F238E27FC236}">
                <a16:creationId xmlns:a16="http://schemas.microsoft.com/office/drawing/2014/main" id="{80FDD9A5-1925-4CB4-A7B7-CDD6E02F6695}"/>
              </a:ext>
            </a:extLst>
          </p:cNvPr>
          <p:cNvSpPr>
            <a:spLocks noGrp="1"/>
          </p:cNvSpPr>
          <p:nvPr>
            <p:ph sz="quarter" idx="1"/>
          </p:nvPr>
        </p:nvSpPr>
        <p:spPr/>
        <p:txBody>
          <a:bodyPr>
            <a:normAutofit/>
          </a:bodyPr>
          <a:lstStyle/>
          <a:p>
            <a:r>
              <a:rPr lang="en-US" sz="2200" dirty="0">
                <a:latin typeface="+mj-lt"/>
              </a:rPr>
              <a:t>We coordinate with Energy Outreach Colorado (EOC), a nonprofit organization that offers energy assistance to low-income households. </a:t>
            </a:r>
          </a:p>
          <a:p>
            <a:pPr lvl="1"/>
            <a:r>
              <a:rPr lang="en-US" sz="1975" dirty="0">
                <a:latin typeface="+mj-lt"/>
              </a:rPr>
              <a:t>In cases where LIHEAP cannot assist a household, we refer those applicants to EOC, particularly when our application period is closed and when the applicant is facing disconnection with a fuel that our agency cannot assist with. </a:t>
            </a:r>
          </a:p>
          <a:p>
            <a:pPr lvl="1"/>
            <a:r>
              <a:rPr lang="en-US" sz="1975" dirty="0">
                <a:latin typeface="+mj-lt"/>
              </a:rPr>
              <a:t>EOC ensures that applicants have already applied for LIHEAP, before they receive assistance from them.</a:t>
            </a:r>
          </a:p>
          <a:p>
            <a:pPr lvl="1"/>
            <a:r>
              <a:rPr lang="en-US" sz="1975" dirty="0">
                <a:latin typeface="+mj-lt"/>
              </a:rPr>
              <a:t>LIHEAP and EOC contract with the same call center, so that applicants can be referred to the appropriate assistance program. </a:t>
            </a:r>
          </a:p>
        </p:txBody>
      </p:sp>
      <p:sp>
        <p:nvSpPr>
          <p:cNvPr id="6" name="TextBox 5">
            <a:extLst>
              <a:ext uri="{FF2B5EF4-FFF2-40B4-BE49-F238E27FC236}">
                <a16:creationId xmlns:a16="http://schemas.microsoft.com/office/drawing/2014/main" id="{1213000C-6162-F226-2F52-50671924EBA5}"/>
              </a:ext>
            </a:extLst>
          </p:cNvPr>
          <p:cNvSpPr txBox="1"/>
          <p:nvPr/>
        </p:nvSpPr>
        <p:spPr>
          <a:xfrm>
            <a:off x="7841012" y="4620053"/>
            <a:ext cx="1212850" cy="415498"/>
          </a:xfrm>
          <a:prstGeom prst="rect">
            <a:avLst/>
          </a:prstGeom>
          <a:solidFill>
            <a:schemeClr val="accent1">
              <a:alpha val="66000"/>
            </a:schemeClr>
          </a:solidFill>
          <a:ln w="38100">
            <a:solidFill>
              <a:schemeClr val="accent2"/>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Presenter:</a:t>
            </a:r>
          </a:p>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Theresa Kullen</a:t>
            </a:r>
          </a:p>
        </p:txBody>
      </p:sp>
    </p:spTree>
    <p:extLst>
      <p:ext uri="{BB962C8B-B14F-4D97-AF65-F5344CB8AC3E}">
        <p14:creationId xmlns:p14="http://schemas.microsoft.com/office/powerpoint/2010/main" val="439812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29455" y="187191"/>
            <a:ext cx="9339146" cy="742950"/>
          </a:xfrm>
        </p:spPr>
        <p:txBody>
          <a:bodyPr>
            <a:noAutofit/>
          </a:bodyPr>
          <a:lstStyle/>
          <a:p>
            <a:pPr marL="176213">
              <a:lnSpc>
                <a:spcPct val="80000"/>
              </a:lnSpc>
            </a:pPr>
            <a:r>
              <a:rPr lang="en-US" sz="3200" i="1" dirty="0">
                <a:latin typeface="Calibri" pitchFamily="34" charset="0"/>
              </a:rPr>
              <a:t>Ohio - Miami Valley Community Action Partnership</a:t>
            </a:r>
            <a:br>
              <a:rPr lang="en-US" sz="3200" i="1" dirty="0">
                <a:latin typeface="Calibri" pitchFamily="34" charset="0"/>
              </a:rPr>
            </a:br>
            <a:r>
              <a:rPr lang="en-US" sz="2400" i="1" dirty="0"/>
              <a:t>Program Coordination</a:t>
            </a:r>
            <a:endParaRPr lang="en-US" sz="2400" b="1" i="1" dirty="0">
              <a:latin typeface="Calibri" pitchFamily="34" charset="0"/>
            </a:endParaRPr>
          </a:p>
        </p:txBody>
      </p:sp>
      <p:sp>
        <p:nvSpPr>
          <p:cNvPr id="4" name="Slide Number Placeholder 3"/>
          <p:cNvSpPr>
            <a:spLocks noGrp="1"/>
          </p:cNvSpPr>
          <p:nvPr>
            <p:ph type="sldNum" sz="quarter" idx="12"/>
          </p:nvPr>
        </p:nvSpPr>
        <p:spPr>
          <a:xfrm>
            <a:off x="735106" y="770810"/>
            <a:ext cx="533400" cy="183357"/>
          </a:xfrm>
        </p:spPr>
        <p:txBody>
          <a:bodyPr>
            <a:normAutofit fontScale="47500" lnSpcReduction="20000"/>
          </a:bodyPr>
          <a:lstStyle/>
          <a:p>
            <a:pPr defTabSz="685800">
              <a:buClrTx/>
              <a:defRPr/>
            </a:pPr>
            <a:fld id="{EFE5B013-A80A-40D2-8FAE-6E44A516CF2D}" type="slidenum">
              <a:rPr lang="en-US" kern="1200">
                <a:ea typeface="+mn-ea"/>
                <a:cs typeface="+mn-cs"/>
              </a:rPr>
              <a:pPr defTabSz="685800">
                <a:buClrTx/>
                <a:defRPr/>
              </a:pPr>
              <a:t>33</a:t>
            </a:fld>
            <a:endParaRPr lang="en-US" kern="1200" dirty="0">
              <a:ea typeface="+mn-ea"/>
              <a:cs typeface="+mn-cs"/>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954167"/>
            <a:ext cx="533400" cy="183357"/>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800">
              <a:buClrTx/>
              <a:defRPr/>
            </a:pPr>
            <a:fld id="{EFE5B013-A80A-40D2-8FAE-6E44A516CF2D}" type="slidenum">
              <a:rPr lang="en-US" sz="1200" kern="1200" smtClean="0">
                <a:ea typeface="+mn-ea"/>
                <a:cs typeface="+mn-cs"/>
              </a:rPr>
              <a:pPr defTabSz="685800">
                <a:buClrTx/>
                <a:defRPr/>
              </a:pPr>
              <a:t>33</a:t>
            </a:fld>
            <a:endParaRPr lang="en-US" sz="1200" kern="1200" dirty="0">
              <a:ea typeface="+mn-ea"/>
              <a:cs typeface="+mn-cs"/>
            </a:endParaRPr>
          </a:p>
        </p:txBody>
      </p:sp>
      <p:sp>
        <p:nvSpPr>
          <p:cNvPr id="8" name="Content Placeholder 7">
            <a:extLst>
              <a:ext uri="{FF2B5EF4-FFF2-40B4-BE49-F238E27FC236}">
                <a16:creationId xmlns:a16="http://schemas.microsoft.com/office/drawing/2014/main" id="{80FDD9A5-1925-4CB4-A7B7-CDD6E02F6695}"/>
              </a:ext>
            </a:extLst>
          </p:cNvPr>
          <p:cNvSpPr>
            <a:spLocks noGrp="1"/>
          </p:cNvSpPr>
          <p:nvPr>
            <p:ph sz="quarter" idx="1"/>
          </p:nvPr>
        </p:nvSpPr>
        <p:spPr/>
        <p:txBody>
          <a:bodyPr>
            <a:normAutofit/>
          </a:bodyPr>
          <a:lstStyle/>
          <a:p>
            <a:r>
              <a:rPr lang="en-US" sz="2400" dirty="0">
                <a:latin typeface="+mj-lt"/>
              </a:rPr>
              <a:t>We coordinate heavily with services, both internally and externally. We are working to implement naming conventions in email subject lines, so that we can search client communications easily. </a:t>
            </a:r>
          </a:p>
          <a:p>
            <a:r>
              <a:rPr lang="en-US" sz="2400" dirty="0">
                <a:latin typeface="+mj-lt"/>
              </a:rPr>
              <a:t>We send out internal and external newsletters to communicate with staff and partners, which allows us to coordinate client services more efficiently.</a:t>
            </a:r>
          </a:p>
        </p:txBody>
      </p:sp>
      <p:sp>
        <p:nvSpPr>
          <p:cNvPr id="6" name="TextBox 5">
            <a:extLst>
              <a:ext uri="{FF2B5EF4-FFF2-40B4-BE49-F238E27FC236}">
                <a16:creationId xmlns:a16="http://schemas.microsoft.com/office/drawing/2014/main" id="{1213000C-6162-F226-2F52-50671924EBA5}"/>
              </a:ext>
            </a:extLst>
          </p:cNvPr>
          <p:cNvSpPr txBox="1"/>
          <p:nvPr/>
        </p:nvSpPr>
        <p:spPr>
          <a:xfrm>
            <a:off x="7841012" y="4620053"/>
            <a:ext cx="1212850" cy="415498"/>
          </a:xfrm>
          <a:prstGeom prst="rect">
            <a:avLst/>
          </a:prstGeom>
          <a:solidFill>
            <a:schemeClr val="accent1">
              <a:alpha val="66000"/>
            </a:schemeClr>
          </a:solidFill>
          <a:ln w="38100">
            <a:solidFill>
              <a:schemeClr val="accent2"/>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Presenter:</a:t>
            </a:r>
          </a:p>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Keelie </a:t>
            </a:r>
            <a:r>
              <a:rPr kumimoji="0" lang="en-US" sz="1050" b="0" i="0" u="none" strike="noStrike" kern="1200" cap="none" spc="0" normalizeH="0" baseline="0" noProof="0" dirty="0" err="1">
                <a:ln>
                  <a:noFill/>
                </a:ln>
                <a:solidFill>
                  <a:prstClr val="black"/>
                </a:solidFill>
                <a:effectLst/>
                <a:uLnTx/>
                <a:uFillTx/>
                <a:latin typeface="Calibri" panose="020F0502020204030204" pitchFamily="34" charset="0"/>
                <a:ea typeface="+mn-ea"/>
                <a:cs typeface="Arial"/>
                <a:sym typeface="Arial"/>
              </a:rPr>
              <a:t>Gustin</a:t>
            </a:r>
            <a:endPar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endParaRPr>
          </a:p>
        </p:txBody>
      </p:sp>
    </p:spTree>
    <p:extLst>
      <p:ext uri="{BB962C8B-B14F-4D97-AF65-F5344CB8AC3E}">
        <p14:creationId xmlns:p14="http://schemas.microsoft.com/office/powerpoint/2010/main" val="16004608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29455" y="187191"/>
            <a:ext cx="9339146" cy="742950"/>
          </a:xfrm>
        </p:spPr>
        <p:txBody>
          <a:bodyPr>
            <a:noAutofit/>
          </a:bodyPr>
          <a:lstStyle/>
          <a:p>
            <a:pPr marL="176213">
              <a:lnSpc>
                <a:spcPct val="80000"/>
              </a:lnSpc>
            </a:pPr>
            <a:r>
              <a:rPr lang="en-US" sz="3200" i="1" dirty="0">
                <a:latin typeface="Calibri" pitchFamily="34" charset="0"/>
              </a:rPr>
              <a:t>Washington</a:t>
            </a:r>
            <a:br>
              <a:rPr lang="en-US" sz="3200" i="1" dirty="0">
                <a:latin typeface="Calibri" pitchFamily="34" charset="0"/>
              </a:rPr>
            </a:br>
            <a:r>
              <a:rPr lang="en-US" sz="2400" i="1" dirty="0"/>
              <a:t>Program Coordination</a:t>
            </a:r>
            <a:endParaRPr lang="en-US" sz="2400" b="1" i="1" dirty="0">
              <a:latin typeface="Calibri" pitchFamily="34" charset="0"/>
            </a:endParaRPr>
          </a:p>
        </p:txBody>
      </p:sp>
      <p:sp>
        <p:nvSpPr>
          <p:cNvPr id="4" name="Slide Number Placeholder 3"/>
          <p:cNvSpPr>
            <a:spLocks noGrp="1"/>
          </p:cNvSpPr>
          <p:nvPr>
            <p:ph type="sldNum" sz="quarter" idx="12"/>
          </p:nvPr>
        </p:nvSpPr>
        <p:spPr>
          <a:xfrm>
            <a:off x="735106" y="770810"/>
            <a:ext cx="533400" cy="183357"/>
          </a:xfrm>
        </p:spPr>
        <p:txBody>
          <a:bodyPr>
            <a:normAutofit fontScale="47500" lnSpcReduction="20000"/>
          </a:bodyPr>
          <a:lstStyle/>
          <a:p>
            <a:pPr defTabSz="685800">
              <a:buClrTx/>
              <a:defRPr/>
            </a:pPr>
            <a:fld id="{EFE5B013-A80A-40D2-8FAE-6E44A516CF2D}" type="slidenum">
              <a:rPr lang="en-US" kern="1200">
                <a:ea typeface="+mn-ea"/>
                <a:cs typeface="+mn-cs"/>
              </a:rPr>
              <a:pPr defTabSz="685800">
                <a:buClrTx/>
                <a:defRPr/>
              </a:pPr>
              <a:t>34</a:t>
            </a:fld>
            <a:endParaRPr lang="en-US" kern="1200" dirty="0">
              <a:ea typeface="+mn-ea"/>
              <a:cs typeface="+mn-cs"/>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954167"/>
            <a:ext cx="533400" cy="183357"/>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800">
              <a:buClrTx/>
              <a:defRPr/>
            </a:pPr>
            <a:fld id="{EFE5B013-A80A-40D2-8FAE-6E44A516CF2D}" type="slidenum">
              <a:rPr lang="en-US" sz="1200" kern="1200" smtClean="0">
                <a:ea typeface="+mn-ea"/>
                <a:cs typeface="+mn-cs"/>
              </a:rPr>
              <a:pPr defTabSz="685800">
                <a:buClrTx/>
                <a:defRPr/>
              </a:pPr>
              <a:t>34</a:t>
            </a:fld>
            <a:endParaRPr lang="en-US" sz="1200" kern="1200" dirty="0">
              <a:ea typeface="+mn-ea"/>
              <a:cs typeface="+mn-cs"/>
            </a:endParaRPr>
          </a:p>
        </p:txBody>
      </p:sp>
      <p:sp>
        <p:nvSpPr>
          <p:cNvPr id="8" name="Content Placeholder 7">
            <a:extLst>
              <a:ext uri="{FF2B5EF4-FFF2-40B4-BE49-F238E27FC236}">
                <a16:creationId xmlns:a16="http://schemas.microsoft.com/office/drawing/2014/main" id="{80FDD9A5-1925-4CB4-A7B7-CDD6E02F6695}"/>
              </a:ext>
            </a:extLst>
          </p:cNvPr>
          <p:cNvSpPr>
            <a:spLocks noGrp="1"/>
          </p:cNvSpPr>
          <p:nvPr>
            <p:ph sz="quarter" idx="1"/>
          </p:nvPr>
        </p:nvSpPr>
        <p:spPr/>
        <p:txBody>
          <a:bodyPr>
            <a:normAutofit/>
          </a:bodyPr>
          <a:lstStyle/>
          <a:p>
            <a:r>
              <a:rPr lang="en-US" sz="2400" dirty="0">
                <a:latin typeface="+mj-lt"/>
              </a:rPr>
              <a:t>We have one application for Energy Assistance (LIHEAP), Water Assistance (LIHWAP), and Weatherization Assistance (WAP).</a:t>
            </a:r>
          </a:p>
          <a:p>
            <a:r>
              <a:rPr lang="en-US" sz="2400" dirty="0">
                <a:latin typeface="+mj-lt"/>
              </a:rPr>
              <a:t>We coordinate with the Office of Drinking Water to promote LIHWAP.</a:t>
            </a:r>
          </a:p>
          <a:p>
            <a:r>
              <a:rPr lang="en-US" sz="2400" dirty="0">
                <a:latin typeface="+mj-lt"/>
              </a:rPr>
              <a:t>We coordinate with the Department of Aging and the Department of Disabilities to promote cooling assistance.</a:t>
            </a:r>
          </a:p>
        </p:txBody>
      </p:sp>
      <p:sp>
        <p:nvSpPr>
          <p:cNvPr id="6" name="TextBox 5">
            <a:extLst>
              <a:ext uri="{FF2B5EF4-FFF2-40B4-BE49-F238E27FC236}">
                <a16:creationId xmlns:a16="http://schemas.microsoft.com/office/drawing/2014/main" id="{1213000C-6162-F226-2F52-50671924EBA5}"/>
              </a:ext>
            </a:extLst>
          </p:cNvPr>
          <p:cNvSpPr txBox="1"/>
          <p:nvPr/>
        </p:nvSpPr>
        <p:spPr>
          <a:xfrm>
            <a:off x="7841012" y="4620053"/>
            <a:ext cx="1212850" cy="415498"/>
          </a:xfrm>
          <a:prstGeom prst="rect">
            <a:avLst/>
          </a:prstGeom>
          <a:solidFill>
            <a:schemeClr val="accent1">
              <a:alpha val="66000"/>
            </a:schemeClr>
          </a:solidFill>
          <a:ln w="38100">
            <a:solidFill>
              <a:schemeClr val="accent2"/>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Presenter:</a:t>
            </a:r>
          </a:p>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Theresa Kullen</a:t>
            </a:r>
          </a:p>
        </p:txBody>
      </p:sp>
    </p:spTree>
    <p:extLst>
      <p:ext uri="{BB962C8B-B14F-4D97-AF65-F5344CB8AC3E}">
        <p14:creationId xmlns:p14="http://schemas.microsoft.com/office/powerpoint/2010/main" val="28578549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18EEAB48-3E51-1D12-879F-D27FD556BF6A}"/>
              </a:ext>
            </a:extLst>
          </p:cNvPr>
          <p:cNvSpPr>
            <a:spLocks noGrp="1"/>
          </p:cNvSpPr>
          <p:nvPr>
            <p:ph type="body" idx="1"/>
          </p:nvPr>
        </p:nvSpPr>
        <p:spPr/>
        <p:txBody>
          <a:bodyPr>
            <a:normAutofit/>
          </a:bodyPr>
          <a:lstStyle/>
          <a:p>
            <a:endParaRPr lang="en-US" dirty="0"/>
          </a:p>
        </p:txBody>
      </p:sp>
      <p:sp>
        <p:nvSpPr>
          <p:cNvPr id="8" name="Title 7">
            <a:extLst>
              <a:ext uri="{FF2B5EF4-FFF2-40B4-BE49-F238E27FC236}">
                <a16:creationId xmlns:a16="http://schemas.microsoft.com/office/drawing/2014/main" id="{A4C2674A-0011-B004-FBA3-176C5C8BDCD3}"/>
              </a:ext>
            </a:extLst>
          </p:cNvPr>
          <p:cNvSpPr>
            <a:spLocks noGrp="1"/>
          </p:cNvSpPr>
          <p:nvPr>
            <p:ph type="title"/>
          </p:nvPr>
        </p:nvSpPr>
        <p:spPr/>
        <p:txBody>
          <a:bodyPr>
            <a:normAutofit/>
          </a:bodyPr>
          <a:lstStyle/>
          <a:p>
            <a:r>
              <a:rPr lang="en-US" dirty="0"/>
              <a:t>Questions/Comments</a:t>
            </a:r>
          </a:p>
        </p:txBody>
      </p:sp>
      <p:sp>
        <p:nvSpPr>
          <p:cNvPr id="4" name="Slide Number Placeholder 3">
            <a:extLst>
              <a:ext uri="{FF2B5EF4-FFF2-40B4-BE49-F238E27FC236}">
                <a16:creationId xmlns:a16="http://schemas.microsoft.com/office/drawing/2014/main" id="{FB38FA1A-B513-A3C1-0101-DDC13891F5EF}"/>
              </a:ext>
            </a:extLst>
          </p:cNvPr>
          <p:cNvSpPr>
            <a:spLocks noGrp="1"/>
          </p:cNvSpPr>
          <p:nvPr>
            <p:ph type="sldNum" sz="quarter" idx="11"/>
          </p:nvPr>
        </p:nvSpPr>
        <p:spPr/>
        <p:txBody>
          <a:bodyPr/>
          <a:lstStyle/>
          <a:p>
            <a:fld id="{EFE5B013-A80A-40D2-8FAE-6E44A516CF2D}" type="slidenum">
              <a:rPr lang="en-US" smtClean="0"/>
              <a:pPr/>
              <a:t>35</a:t>
            </a:fld>
            <a:endParaRPr lang="en-US" dirty="0"/>
          </a:p>
        </p:txBody>
      </p:sp>
      <p:sp>
        <p:nvSpPr>
          <p:cNvPr id="11" name="TextBox 10">
            <a:extLst>
              <a:ext uri="{FF2B5EF4-FFF2-40B4-BE49-F238E27FC236}">
                <a16:creationId xmlns:a16="http://schemas.microsoft.com/office/drawing/2014/main" id="{C6B0EC73-CCFC-F38E-92C4-ECEE05BBE554}"/>
              </a:ext>
            </a:extLst>
          </p:cNvPr>
          <p:cNvSpPr txBox="1"/>
          <p:nvPr/>
        </p:nvSpPr>
        <p:spPr>
          <a:xfrm>
            <a:off x="7841012" y="4620053"/>
            <a:ext cx="1212850" cy="415498"/>
          </a:xfrm>
          <a:prstGeom prst="rect">
            <a:avLst/>
          </a:prstGeom>
          <a:solidFill>
            <a:schemeClr val="accent1">
              <a:alpha val="66000"/>
            </a:schemeClr>
          </a:solidFill>
          <a:ln w="38100">
            <a:solidFill>
              <a:schemeClr val="accent2"/>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Presenter:</a:t>
            </a:r>
          </a:p>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Melissa Torgerson</a:t>
            </a:r>
          </a:p>
        </p:txBody>
      </p:sp>
    </p:spTree>
    <p:extLst>
      <p:ext uri="{BB962C8B-B14F-4D97-AF65-F5344CB8AC3E}">
        <p14:creationId xmlns:p14="http://schemas.microsoft.com/office/powerpoint/2010/main" val="9955684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18EEAB48-3E51-1D12-879F-D27FD556BF6A}"/>
              </a:ext>
            </a:extLst>
          </p:cNvPr>
          <p:cNvSpPr>
            <a:spLocks noGrp="1"/>
          </p:cNvSpPr>
          <p:nvPr>
            <p:ph type="body" idx="1"/>
          </p:nvPr>
        </p:nvSpPr>
        <p:spPr/>
        <p:txBody>
          <a:bodyPr>
            <a:normAutofit/>
          </a:bodyPr>
          <a:lstStyle/>
          <a:p>
            <a:endParaRPr lang="en-US" dirty="0"/>
          </a:p>
        </p:txBody>
      </p:sp>
      <p:sp>
        <p:nvSpPr>
          <p:cNvPr id="8" name="Title 7">
            <a:extLst>
              <a:ext uri="{FF2B5EF4-FFF2-40B4-BE49-F238E27FC236}">
                <a16:creationId xmlns:a16="http://schemas.microsoft.com/office/drawing/2014/main" id="{A4C2674A-0011-B004-FBA3-176C5C8BDCD3}"/>
              </a:ext>
            </a:extLst>
          </p:cNvPr>
          <p:cNvSpPr>
            <a:spLocks noGrp="1"/>
          </p:cNvSpPr>
          <p:nvPr>
            <p:ph type="title"/>
          </p:nvPr>
        </p:nvSpPr>
        <p:spPr/>
        <p:txBody>
          <a:bodyPr>
            <a:normAutofit/>
          </a:bodyPr>
          <a:lstStyle/>
          <a:p>
            <a:r>
              <a:rPr lang="en-US" dirty="0"/>
              <a:t>Conclusion</a:t>
            </a:r>
          </a:p>
        </p:txBody>
      </p:sp>
      <p:sp>
        <p:nvSpPr>
          <p:cNvPr id="4" name="Slide Number Placeholder 3">
            <a:extLst>
              <a:ext uri="{FF2B5EF4-FFF2-40B4-BE49-F238E27FC236}">
                <a16:creationId xmlns:a16="http://schemas.microsoft.com/office/drawing/2014/main" id="{FB38FA1A-B513-A3C1-0101-DDC13891F5EF}"/>
              </a:ext>
            </a:extLst>
          </p:cNvPr>
          <p:cNvSpPr>
            <a:spLocks noGrp="1"/>
          </p:cNvSpPr>
          <p:nvPr>
            <p:ph type="sldNum" sz="quarter" idx="11"/>
          </p:nvPr>
        </p:nvSpPr>
        <p:spPr/>
        <p:txBody>
          <a:bodyPr/>
          <a:lstStyle/>
          <a:p>
            <a:fld id="{EFE5B013-A80A-40D2-8FAE-6E44A516CF2D}" type="slidenum">
              <a:rPr lang="en-US" smtClean="0"/>
              <a:pPr/>
              <a:t>36</a:t>
            </a:fld>
            <a:endParaRPr lang="en-US" dirty="0"/>
          </a:p>
        </p:txBody>
      </p:sp>
      <p:sp>
        <p:nvSpPr>
          <p:cNvPr id="11" name="TextBox 10">
            <a:extLst>
              <a:ext uri="{FF2B5EF4-FFF2-40B4-BE49-F238E27FC236}">
                <a16:creationId xmlns:a16="http://schemas.microsoft.com/office/drawing/2014/main" id="{C6B0EC73-CCFC-F38E-92C4-ECEE05BBE554}"/>
              </a:ext>
            </a:extLst>
          </p:cNvPr>
          <p:cNvSpPr txBox="1"/>
          <p:nvPr/>
        </p:nvSpPr>
        <p:spPr>
          <a:xfrm>
            <a:off x="7841012" y="4620053"/>
            <a:ext cx="1212850" cy="415498"/>
          </a:xfrm>
          <a:prstGeom prst="rect">
            <a:avLst/>
          </a:prstGeom>
          <a:solidFill>
            <a:schemeClr val="accent1">
              <a:alpha val="66000"/>
            </a:schemeClr>
          </a:solidFill>
          <a:ln w="38100">
            <a:solidFill>
              <a:schemeClr val="accent2"/>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Presenter:</a:t>
            </a:r>
          </a:p>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Melissa Torgerson</a:t>
            </a:r>
          </a:p>
        </p:txBody>
      </p:sp>
    </p:spTree>
    <p:extLst>
      <p:ext uri="{BB962C8B-B14F-4D97-AF65-F5344CB8AC3E}">
        <p14:creationId xmlns:p14="http://schemas.microsoft.com/office/powerpoint/2010/main" val="36882391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5"/>
          <p:cNvSpPr/>
          <p:nvPr/>
        </p:nvSpPr>
        <p:spPr>
          <a:xfrm>
            <a:off x="228600" y="181622"/>
            <a:ext cx="8686800" cy="4800600"/>
          </a:xfrm>
          <a:prstGeom prst="rect">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114" name="Google Shape;114;p15"/>
          <p:cNvSpPr txBox="1"/>
          <p:nvPr/>
        </p:nvSpPr>
        <p:spPr>
          <a:xfrm>
            <a:off x="330413" y="361950"/>
            <a:ext cx="5334000" cy="646331"/>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a:ln>
                  <a:noFill/>
                </a:ln>
                <a:solidFill>
                  <a:srgbClr val="AD2327"/>
                </a:solidFill>
                <a:effectLst/>
                <a:uLnTx/>
                <a:uFillTx/>
                <a:latin typeface="Lato"/>
                <a:ea typeface="Lato"/>
                <a:cs typeface="Lato"/>
                <a:sym typeface="Lato"/>
              </a:rPr>
              <a:t>Continuing the Learning</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 name="Content Placeholder 2">
            <a:extLst>
              <a:ext uri="{FF2B5EF4-FFF2-40B4-BE49-F238E27FC236}">
                <a16:creationId xmlns:a16="http://schemas.microsoft.com/office/drawing/2014/main" id="{71607CDB-54AB-413D-9747-992B7715C613}"/>
              </a:ext>
            </a:extLst>
          </p:cNvPr>
          <p:cNvSpPr txBox="1">
            <a:spLocks/>
          </p:cNvSpPr>
          <p:nvPr/>
        </p:nvSpPr>
        <p:spPr>
          <a:xfrm>
            <a:off x="330413" y="1188609"/>
            <a:ext cx="8539053" cy="4404360"/>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320040" marR="0" lvl="0" indent="-320040" algn="l" defTabSz="914400" rtl="0" eaLnBrk="1" fontAlgn="auto" latinLnBrk="0" hangingPunct="1">
              <a:lnSpc>
                <a:spcPct val="100000"/>
              </a:lnSpc>
              <a:spcBef>
                <a:spcPts val="700"/>
              </a:spcBef>
              <a:spcAft>
                <a:spcPts val="0"/>
              </a:spcAft>
              <a:buClrTx/>
              <a:buSzPct val="85000"/>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pitchFamily="34" charset="0"/>
                <a:ea typeface="+mn-ea"/>
                <a:cs typeface="+mn-cs"/>
                <a:sym typeface="Arial"/>
              </a:rPr>
              <a:t>Office of Community Services</a:t>
            </a:r>
          </a:p>
          <a:p>
            <a:pPr marL="640080" marR="0" lvl="1" indent="-274320" algn="l" defTabSz="914400" rtl="0" eaLnBrk="1" fontAlgn="auto" latinLnBrk="0" hangingPunct="1">
              <a:lnSpc>
                <a:spcPct val="100000"/>
              </a:lnSpc>
              <a:spcBef>
                <a:spcPts val="550"/>
              </a:spcBef>
              <a:spcAft>
                <a:spcPts val="0"/>
              </a:spcAft>
              <a:buClrTx/>
              <a:buSzPct val="85000"/>
              <a:buFont typeface="Arial" panose="020B0604020202020204" pitchFamily="34" charset="0"/>
              <a:buChar char="•"/>
              <a:tabLst/>
              <a:defRPr/>
            </a:pPr>
            <a:r>
              <a:rPr kumimoji="0" lang="en-US" sz="1700" b="0" i="0" u="none" strike="noStrike" kern="1200" cap="none" spc="0" normalizeH="0" baseline="0" noProof="0" dirty="0">
                <a:ln>
                  <a:noFill/>
                </a:ln>
                <a:solidFill>
                  <a:srgbClr val="000000"/>
                </a:solidFill>
                <a:effectLst/>
                <a:uLnTx/>
                <a:uFillTx/>
                <a:latin typeface="Calibri" pitchFamily="34" charset="0"/>
                <a:ea typeface="+mn-ea"/>
                <a:cs typeface="+mn-cs"/>
                <a:sym typeface="Arial"/>
              </a:rPr>
              <a:t>LIHEAP: </a:t>
            </a:r>
            <a:r>
              <a:rPr kumimoji="0" lang="en-US" sz="1700" b="0" i="0" u="none" strike="noStrike" kern="1200" cap="none" spc="0" normalizeH="0" baseline="0" noProof="0" dirty="0">
                <a:ln>
                  <a:noFill/>
                </a:ln>
                <a:solidFill>
                  <a:srgbClr val="000000"/>
                </a:solidFill>
                <a:effectLst/>
                <a:uLnTx/>
                <a:uFillTx/>
                <a:latin typeface="Calibri" pitchFamily="34" charset="0"/>
                <a:ea typeface="+mn-ea"/>
                <a:cs typeface="+mn-cs"/>
                <a:sym typeface="Arial"/>
                <a:hlinkClick r:id="rId3"/>
              </a:rPr>
              <a:t>www.acf.hhs.gov/ocs/low-income-home-energy-assistance-program-liheap</a:t>
            </a:r>
            <a:endParaRPr kumimoji="0" lang="en-US" sz="1700" b="0" i="0" u="none" strike="noStrike" kern="1200" cap="none" spc="0" normalizeH="0" baseline="0" noProof="0" dirty="0">
              <a:ln>
                <a:noFill/>
              </a:ln>
              <a:solidFill>
                <a:srgbClr val="000000"/>
              </a:solidFill>
              <a:effectLst/>
              <a:uLnTx/>
              <a:uFillTx/>
              <a:latin typeface="Calibri" pitchFamily="34" charset="0"/>
              <a:ea typeface="+mn-ea"/>
              <a:cs typeface="+mn-cs"/>
              <a:sym typeface="Arial"/>
            </a:endParaRPr>
          </a:p>
          <a:p>
            <a:pPr marL="640080" marR="0" lvl="1" indent="-274320" algn="l" defTabSz="914400" rtl="0" eaLnBrk="1" fontAlgn="auto" latinLnBrk="0" hangingPunct="1">
              <a:lnSpc>
                <a:spcPct val="100000"/>
              </a:lnSpc>
              <a:spcBef>
                <a:spcPts val="550"/>
              </a:spcBef>
              <a:spcAft>
                <a:spcPts val="0"/>
              </a:spcAft>
              <a:buClrTx/>
              <a:buSzPct val="85000"/>
              <a:buFont typeface="Arial" panose="020B0604020202020204" pitchFamily="34" charset="0"/>
              <a:buChar char="•"/>
              <a:tabLst/>
              <a:defRPr/>
            </a:pPr>
            <a:r>
              <a:rPr kumimoji="0" lang="en-US" sz="1700" b="0" i="0" u="none" strike="noStrike" kern="1200" cap="none" spc="0" normalizeH="0" baseline="0" noProof="0" dirty="0">
                <a:ln>
                  <a:noFill/>
                </a:ln>
                <a:solidFill>
                  <a:srgbClr val="000000"/>
                </a:solidFill>
                <a:effectLst/>
                <a:uLnTx/>
                <a:uFillTx/>
                <a:latin typeface="Calibri" pitchFamily="34" charset="0"/>
                <a:ea typeface="+mn-ea"/>
                <a:cs typeface="+mn-cs"/>
                <a:sym typeface="Arial"/>
              </a:rPr>
              <a:t>LIHWAP: </a:t>
            </a:r>
            <a:r>
              <a:rPr kumimoji="0" lang="en-US" sz="1700" b="0" i="0" u="none" strike="noStrike" kern="1200" cap="none" spc="0" normalizeH="0" baseline="0" noProof="0" dirty="0">
                <a:ln>
                  <a:noFill/>
                </a:ln>
                <a:solidFill>
                  <a:srgbClr val="000000"/>
                </a:solidFill>
                <a:effectLst/>
                <a:uLnTx/>
                <a:uFillTx/>
                <a:latin typeface="Calibri" pitchFamily="34" charset="0"/>
                <a:ea typeface="+mn-ea"/>
                <a:cs typeface="+mn-cs"/>
                <a:sym typeface="Arial"/>
                <a:hlinkClick r:id="rId4"/>
              </a:rPr>
              <a:t>www.acf.hhs.gov/ocs/programs/lihwap</a:t>
            </a:r>
            <a:endParaRPr kumimoji="0" lang="en-US" sz="1700" b="0" i="0" u="none" strike="noStrike" kern="1200" cap="none" spc="0" normalizeH="0" baseline="0" noProof="0" dirty="0">
              <a:ln>
                <a:noFill/>
              </a:ln>
              <a:solidFill>
                <a:srgbClr val="000000"/>
              </a:solidFill>
              <a:effectLst/>
              <a:uLnTx/>
              <a:uFillTx/>
              <a:latin typeface="Calibri" pitchFamily="34" charset="0"/>
              <a:ea typeface="+mn-ea"/>
              <a:cs typeface="+mn-cs"/>
              <a:sym typeface="Arial"/>
            </a:endParaRPr>
          </a:p>
          <a:p>
            <a:pPr marL="365760" marR="0" lvl="1" indent="0" algn="l" defTabSz="914400" rtl="0" eaLnBrk="1" fontAlgn="auto" latinLnBrk="0" hangingPunct="1">
              <a:lnSpc>
                <a:spcPct val="100000"/>
              </a:lnSpc>
              <a:spcBef>
                <a:spcPts val="550"/>
              </a:spcBef>
              <a:spcAft>
                <a:spcPts val="0"/>
              </a:spcAft>
              <a:buClrTx/>
              <a:buSzPct val="85000"/>
              <a:buFont typeface="Wingdings 2"/>
              <a:buNone/>
              <a:tabLst/>
              <a:defRPr/>
            </a:pPr>
            <a:endParaRPr kumimoji="0" lang="en-US" sz="1700" b="0" i="0" u="none" strike="noStrike" kern="1200" cap="none" spc="0" normalizeH="0" baseline="0" noProof="0" dirty="0">
              <a:ln>
                <a:noFill/>
              </a:ln>
              <a:solidFill>
                <a:srgbClr val="000000"/>
              </a:solidFill>
              <a:effectLst/>
              <a:uLnTx/>
              <a:uFillTx/>
              <a:latin typeface="Calibri" pitchFamily="34" charset="0"/>
              <a:ea typeface="+mn-ea"/>
              <a:cs typeface="+mn-cs"/>
              <a:sym typeface="Arial"/>
            </a:endParaRPr>
          </a:p>
          <a:p>
            <a:pPr marL="320040" marR="0" lvl="0" indent="-320040" algn="l" defTabSz="914400" rtl="0" eaLnBrk="1" fontAlgn="auto" latinLnBrk="0" hangingPunct="1">
              <a:lnSpc>
                <a:spcPct val="100000"/>
              </a:lnSpc>
              <a:spcBef>
                <a:spcPts val="700"/>
              </a:spcBef>
              <a:spcAft>
                <a:spcPts val="0"/>
              </a:spcAft>
              <a:buClrTx/>
              <a:buSzPct val="85000"/>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pitchFamily="34" charset="0"/>
                <a:ea typeface="+mn-ea"/>
                <a:cs typeface="+mn-cs"/>
                <a:sym typeface="Arial"/>
              </a:rPr>
              <a:t>LIHEAP Performance Management Website and the Data Warehouse</a:t>
            </a:r>
          </a:p>
          <a:p>
            <a:pPr marL="640080" marR="0" lvl="1" indent="-274320" algn="l" defTabSz="914400" rtl="0" eaLnBrk="1" fontAlgn="auto" latinLnBrk="0" hangingPunct="1">
              <a:lnSpc>
                <a:spcPct val="100000"/>
              </a:lnSpc>
              <a:spcBef>
                <a:spcPts val="550"/>
              </a:spcBef>
              <a:spcAft>
                <a:spcPts val="0"/>
              </a:spcAft>
              <a:buClrTx/>
              <a:buSzPct val="85000"/>
              <a:buFont typeface="Arial" panose="020B0604020202020204" pitchFamily="34" charset="0"/>
              <a:buChar char="•"/>
              <a:tabLst/>
              <a:defRPr/>
            </a:pPr>
            <a:r>
              <a:rPr kumimoji="0" lang="en-US" sz="1700" b="0" i="0" u="none" strike="noStrike" kern="1200" cap="none" spc="0" normalizeH="0" baseline="0" noProof="0" dirty="0">
                <a:ln>
                  <a:noFill/>
                </a:ln>
                <a:solidFill>
                  <a:srgbClr val="000000"/>
                </a:solidFill>
                <a:effectLst/>
                <a:uLnTx/>
                <a:uFillTx/>
                <a:latin typeface="Calibri" pitchFamily="34" charset="0"/>
                <a:ea typeface="+mn-ea"/>
                <a:cs typeface="+mn-cs"/>
                <a:sym typeface="Arial"/>
              </a:rPr>
              <a:t>Performance Management Website: </a:t>
            </a:r>
            <a:r>
              <a:rPr kumimoji="0" lang="en-US" sz="1700" b="0" i="0" u="none" strike="noStrike" kern="1200" cap="none" spc="0" normalizeH="0" baseline="0" noProof="0" dirty="0">
                <a:ln>
                  <a:noFill/>
                </a:ln>
                <a:solidFill>
                  <a:srgbClr val="000000"/>
                </a:solidFill>
                <a:effectLst/>
                <a:uLnTx/>
                <a:uFillTx/>
                <a:latin typeface="Calibri" pitchFamily="34" charset="0"/>
                <a:ea typeface="+mn-ea"/>
                <a:cs typeface="+mn-cs"/>
                <a:sym typeface="Arial"/>
                <a:hlinkClick r:id="rId5"/>
              </a:rPr>
              <a:t>liheappm.acf.hhs.gov/</a:t>
            </a:r>
            <a:r>
              <a:rPr kumimoji="0" lang="en-US" sz="1700" b="0" i="0" u="none" strike="noStrike" kern="1200" cap="none" spc="0" normalizeH="0" baseline="0" noProof="0" dirty="0">
                <a:ln>
                  <a:noFill/>
                </a:ln>
                <a:solidFill>
                  <a:srgbClr val="000000"/>
                </a:solidFill>
                <a:effectLst/>
                <a:uLnTx/>
                <a:uFillTx/>
                <a:latin typeface="Calibri" pitchFamily="34" charset="0"/>
                <a:ea typeface="+mn-ea"/>
                <a:cs typeface="+mn-cs"/>
                <a:sym typeface="Arial"/>
              </a:rPr>
              <a:t> </a:t>
            </a:r>
          </a:p>
          <a:p>
            <a:pPr marL="640080" marR="0" lvl="1" indent="-274320" algn="l" defTabSz="914400" rtl="0" eaLnBrk="1" fontAlgn="auto" latinLnBrk="0" hangingPunct="1">
              <a:lnSpc>
                <a:spcPct val="100000"/>
              </a:lnSpc>
              <a:spcBef>
                <a:spcPts val="550"/>
              </a:spcBef>
              <a:spcAft>
                <a:spcPts val="0"/>
              </a:spcAft>
              <a:buClrTx/>
              <a:buSzPct val="85000"/>
              <a:buFont typeface="Arial" panose="020B0604020202020204" pitchFamily="34" charset="0"/>
              <a:buChar char="•"/>
              <a:tabLst/>
              <a:defRPr/>
            </a:pPr>
            <a:r>
              <a:rPr kumimoji="0" lang="en-US" sz="1700" b="0" i="0" u="none" strike="noStrike" kern="1200" cap="none" spc="0" normalizeH="0" baseline="0" noProof="0" dirty="0">
                <a:ln>
                  <a:noFill/>
                </a:ln>
                <a:solidFill>
                  <a:srgbClr val="000000"/>
                </a:solidFill>
                <a:effectLst/>
                <a:uLnTx/>
                <a:uFillTx/>
                <a:latin typeface="Calibri" pitchFamily="34" charset="0"/>
                <a:ea typeface="+mn-ea"/>
                <a:cs typeface="+mn-cs"/>
                <a:sym typeface="Arial"/>
              </a:rPr>
              <a:t>Data Warehouse: </a:t>
            </a:r>
            <a:r>
              <a:rPr kumimoji="0" lang="en-US" sz="1700" b="0" i="0" u="none" strike="noStrike" kern="1200" cap="none" spc="0" normalizeH="0" baseline="0" noProof="0" dirty="0">
                <a:ln>
                  <a:noFill/>
                </a:ln>
                <a:solidFill>
                  <a:srgbClr val="000000"/>
                </a:solidFill>
                <a:effectLst/>
                <a:uLnTx/>
                <a:uFillTx/>
                <a:latin typeface="Calibri" pitchFamily="34" charset="0"/>
                <a:ea typeface="+mn-ea"/>
                <a:cs typeface="+mn-cs"/>
                <a:sym typeface="Arial"/>
                <a:hlinkClick r:id="rId6"/>
              </a:rPr>
              <a:t>liheappm.acf.hhs.gov/data_warehouse/index.php?report=homepage</a:t>
            </a:r>
            <a:r>
              <a:rPr kumimoji="0" lang="en-US" sz="1700" b="0" i="0" u="none" strike="noStrike" kern="1200" cap="none" spc="0" normalizeH="0" baseline="0" noProof="0" dirty="0">
                <a:ln>
                  <a:noFill/>
                </a:ln>
                <a:solidFill>
                  <a:srgbClr val="000000"/>
                </a:solidFill>
                <a:effectLst/>
                <a:uLnTx/>
                <a:uFillTx/>
                <a:latin typeface="Calibri" pitchFamily="34" charset="0"/>
                <a:ea typeface="+mn-ea"/>
                <a:cs typeface="+mn-cs"/>
                <a:sym typeface="Arial"/>
              </a:rPr>
              <a:t> </a:t>
            </a:r>
          </a:p>
          <a:p>
            <a:pPr marL="640080" marR="0" lvl="1" indent="-274320" algn="l" defTabSz="914400" rtl="0" eaLnBrk="1" fontAlgn="auto" latinLnBrk="0" hangingPunct="1">
              <a:lnSpc>
                <a:spcPct val="100000"/>
              </a:lnSpc>
              <a:spcBef>
                <a:spcPts val="550"/>
              </a:spcBef>
              <a:spcAft>
                <a:spcPts val="0"/>
              </a:spcAft>
              <a:buClrTx/>
              <a:buSzPct val="85000"/>
              <a:buFont typeface="Arial" panose="020B0604020202020204" pitchFamily="34" charset="0"/>
              <a:buChar char="•"/>
              <a:tabLst/>
              <a:defRPr/>
            </a:pPr>
            <a:r>
              <a:rPr kumimoji="0" lang="en-US" sz="1700" b="0" i="0" u="none" strike="noStrike" kern="1200" cap="none" spc="0" normalizeH="0" baseline="0" noProof="0" dirty="0">
                <a:ln>
                  <a:noFill/>
                </a:ln>
                <a:solidFill>
                  <a:srgbClr val="000000"/>
                </a:solidFill>
                <a:effectLst/>
                <a:uLnTx/>
                <a:uFillTx/>
                <a:latin typeface="Calibri" pitchFamily="34" charset="0"/>
                <a:ea typeface="+mn-ea"/>
                <a:cs typeface="+mn-cs"/>
                <a:sym typeface="Arial"/>
              </a:rPr>
              <a:t>Virtual Library: </a:t>
            </a:r>
            <a:r>
              <a:rPr kumimoji="0" lang="en-US" sz="1700" b="0" i="0" u="none" strike="noStrike" kern="1200" cap="none" spc="0" normalizeH="0" baseline="0" noProof="0" dirty="0">
                <a:ln>
                  <a:noFill/>
                </a:ln>
                <a:solidFill>
                  <a:srgbClr val="000000"/>
                </a:solidFill>
                <a:effectLst/>
                <a:uLnTx/>
                <a:uFillTx/>
                <a:latin typeface="Calibri" pitchFamily="34" charset="0"/>
                <a:ea typeface="+mn-ea"/>
                <a:cs typeface="+mn-cs"/>
                <a:sym typeface="Arial"/>
                <a:hlinkClick r:id="rId7"/>
              </a:rPr>
              <a:t>liheappm.acf.hhs.gov/assessment/#nbb</a:t>
            </a:r>
            <a:r>
              <a:rPr kumimoji="0" lang="en-US" sz="1700" b="0" i="0" u="none" strike="noStrike" kern="1200" cap="none" spc="0" normalizeH="0" baseline="0" noProof="0" dirty="0">
                <a:ln>
                  <a:noFill/>
                </a:ln>
                <a:solidFill>
                  <a:srgbClr val="000000"/>
                </a:solidFill>
                <a:effectLst/>
                <a:uLnTx/>
                <a:uFillTx/>
                <a:latin typeface="Calibri" pitchFamily="34" charset="0"/>
                <a:ea typeface="+mn-ea"/>
                <a:cs typeface="+mn-cs"/>
                <a:sym typeface="Arial"/>
              </a:rPr>
              <a:t> </a:t>
            </a:r>
            <a:endParaRPr kumimoji="0" lang="en-US" sz="2000" b="0" i="0" u="none" strike="noStrike" kern="1200" cap="none" spc="0" normalizeH="0" baseline="0" noProof="0" dirty="0">
              <a:ln>
                <a:noFill/>
              </a:ln>
              <a:solidFill>
                <a:srgbClr val="000000"/>
              </a:solidFill>
              <a:effectLst/>
              <a:uLnTx/>
              <a:uFillTx/>
              <a:latin typeface="Calibri" pitchFamily="34" charset="0"/>
              <a:ea typeface="+mn-ea"/>
              <a:cs typeface="+mn-cs"/>
              <a:sym typeface="Arial"/>
            </a:endParaRPr>
          </a:p>
          <a:p>
            <a:pPr marL="320040" marR="0" lvl="0" indent="-320040" algn="l" defTabSz="914400" rtl="0" eaLnBrk="1" fontAlgn="auto" latinLnBrk="0" hangingPunct="1">
              <a:lnSpc>
                <a:spcPct val="150000"/>
              </a:lnSpc>
              <a:spcBef>
                <a:spcPts val="700"/>
              </a:spcBef>
              <a:spcAft>
                <a:spcPts val="0"/>
              </a:spcAft>
              <a:buClr>
                <a:srgbClr val="C0504D"/>
              </a:buClr>
              <a:buSzPct val="85000"/>
              <a:buFont typeface="Arial" pitchFamily="34" charset="0"/>
              <a:buChar char="•"/>
              <a:tabLst/>
              <a:defRPr/>
            </a:pPr>
            <a:endParaRPr kumimoji="0" lang="en-US" sz="2400" b="0" i="0" u="none" strike="noStrike" kern="1200" cap="none" spc="0" normalizeH="0" baseline="0" noProof="0" dirty="0">
              <a:ln>
                <a:noFill/>
              </a:ln>
              <a:solidFill>
                <a:srgbClr val="000000"/>
              </a:solidFill>
              <a:effectLst/>
              <a:uLnTx/>
              <a:uFillTx/>
              <a:latin typeface="Calibri" pitchFamily="34" charset="0"/>
              <a:ea typeface="+mn-ea"/>
              <a:cs typeface="+mn-cs"/>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77948" y="320053"/>
            <a:ext cx="9339146" cy="742950"/>
          </a:xfrm>
        </p:spPr>
        <p:txBody>
          <a:bodyPr>
            <a:noAutofit/>
          </a:bodyPr>
          <a:lstStyle/>
          <a:p>
            <a:pPr marL="176213">
              <a:lnSpc>
                <a:spcPct val="80000"/>
              </a:lnSpc>
            </a:pPr>
            <a:r>
              <a:rPr lang="en-US" sz="4800" i="1" dirty="0">
                <a:latin typeface="Calibri" pitchFamily="34" charset="0"/>
              </a:rPr>
              <a:t>LIHEAP Resources</a:t>
            </a:r>
            <a:br>
              <a:rPr lang="en-US" sz="3200" i="1" dirty="0">
                <a:latin typeface="Calibri" pitchFamily="34" charset="0"/>
              </a:rPr>
            </a:br>
            <a:endParaRPr lang="en-US" sz="2400" b="1" dirty="0">
              <a:latin typeface="Calibri" pitchFamily="34" charset="0"/>
            </a:endParaRPr>
          </a:p>
        </p:txBody>
      </p:sp>
      <p:sp>
        <p:nvSpPr>
          <p:cNvPr id="4" name="Slide Number Placeholder 3"/>
          <p:cNvSpPr>
            <a:spLocks noGrp="1"/>
          </p:cNvSpPr>
          <p:nvPr>
            <p:ph type="sldNum" sz="quarter" idx="12"/>
          </p:nvPr>
        </p:nvSpPr>
        <p:spPr>
          <a:xfrm>
            <a:off x="735106" y="770810"/>
            <a:ext cx="533400" cy="183357"/>
          </a:xfrm>
        </p:spPr>
        <p:txBody>
          <a:bodyPr>
            <a:normAutofit fontScale="47500" lnSpcReduction="20000"/>
          </a:bodyPr>
          <a:lstStyle/>
          <a:p>
            <a:pPr defTabSz="685800">
              <a:buClrTx/>
              <a:defRPr/>
            </a:pPr>
            <a:fld id="{EFE5B013-A80A-40D2-8FAE-6E44A516CF2D}" type="slidenum">
              <a:rPr lang="en-US" kern="1200">
                <a:ea typeface="+mn-ea"/>
                <a:cs typeface="+mn-cs"/>
              </a:rPr>
              <a:pPr defTabSz="685800">
                <a:buClrTx/>
                <a:defRPr/>
              </a:pPr>
              <a:t>4</a:t>
            </a:fld>
            <a:endParaRPr lang="en-US" kern="1200" dirty="0">
              <a:ea typeface="+mn-ea"/>
              <a:cs typeface="+mn-cs"/>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954167"/>
            <a:ext cx="533400" cy="183357"/>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800">
              <a:buClrTx/>
              <a:defRPr/>
            </a:pPr>
            <a:fld id="{EFE5B013-A80A-40D2-8FAE-6E44A516CF2D}" type="slidenum">
              <a:rPr lang="en-US" sz="1200" kern="1200" smtClean="0">
                <a:ea typeface="+mn-ea"/>
                <a:cs typeface="+mn-cs"/>
              </a:rPr>
              <a:pPr defTabSz="685800">
                <a:buClrTx/>
                <a:defRPr/>
              </a:pPr>
              <a:t>4</a:t>
            </a:fld>
            <a:endParaRPr lang="en-US" sz="1200" kern="1200" dirty="0">
              <a:ea typeface="+mn-ea"/>
              <a:cs typeface="+mn-cs"/>
            </a:endParaRPr>
          </a:p>
        </p:txBody>
      </p:sp>
      <p:sp>
        <p:nvSpPr>
          <p:cNvPr id="8" name="Content Placeholder 7">
            <a:extLst>
              <a:ext uri="{FF2B5EF4-FFF2-40B4-BE49-F238E27FC236}">
                <a16:creationId xmlns:a16="http://schemas.microsoft.com/office/drawing/2014/main" id="{80FDD9A5-1925-4CB4-A7B7-CDD6E02F6695}"/>
              </a:ext>
            </a:extLst>
          </p:cNvPr>
          <p:cNvSpPr>
            <a:spLocks noGrp="1"/>
          </p:cNvSpPr>
          <p:nvPr>
            <p:ph sz="quarter" idx="1"/>
          </p:nvPr>
        </p:nvSpPr>
        <p:spPr>
          <a:xfrm>
            <a:off x="612648" y="1200150"/>
            <a:ext cx="8531352" cy="3943349"/>
          </a:xfrm>
        </p:spPr>
        <p:txBody>
          <a:bodyPr>
            <a:normAutofit/>
          </a:bodyPr>
          <a:lstStyle/>
          <a:p>
            <a:endParaRPr lang="en-US" sz="2200" dirty="0">
              <a:latin typeface="+mj-lt"/>
            </a:endParaRPr>
          </a:p>
          <a:p>
            <a:endParaRPr lang="en-US" sz="2200" dirty="0">
              <a:latin typeface="+mj-lt"/>
            </a:endParaRPr>
          </a:p>
          <a:p>
            <a:endParaRPr lang="en-US" sz="2200" dirty="0">
              <a:latin typeface="+mj-lt"/>
            </a:endParaRPr>
          </a:p>
          <a:p>
            <a:endParaRPr lang="en-US" sz="2200" dirty="0">
              <a:latin typeface="+mj-lt"/>
            </a:endParaRPr>
          </a:p>
          <a:p>
            <a:endParaRPr lang="en-US" sz="2200" dirty="0">
              <a:latin typeface="+mj-lt"/>
            </a:endParaRPr>
          </a:p>
        </p:txBody>
      </p:sp>
      <p:sp>
        <p:nvSpPr>
          <p:cNvPr id="6" name="TextBox 5">
            <a:extLst>
              <a:ext uri="{FF2B5EF4-FFF2-40B4-BE49-F238E27FC236}">
                <a16:creationId xmlns:a16="http://schemas.microsoft.com/office/drawing/2014/main" id="{E74FA4BC-F5D1-128C-77AF-0AE1CCDC1424}"/>
              </a:ext>
            </a:extLst>
          </p:cNvPr>
          <p:cNvSpPr txBox="1"/>
          <p:nvPr/>
        </p:nvSpPr>
        <p:spPr>
          <a:xfrm>
            <a:off x="7841012" y="4620053"/>
            <a:ext cx="1212850" cy="415498"/>
          </a:xfrm>
          <a:prstGeom prst="rect">
            <a:avLst/>
          </a:prstGeom>
          <a:solidFill>
            <a:schemeClr val="accent1">
              <a:alpha val="66000"/>
            </a:schemeClr>
          </a:solidFill>
          <a:ln w="38100">
            <a:solidFill>
              <a:schemeClr val="accent2"/>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Presenter:</a:t>
            </a:r>
          </a:p>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Melissa Torgerson</a:t>
            </a:r>
          </a:p>
        </p:txBody>
      </p:sp>
      <p:sp>
        <p:nvSpPr>
          <p:cNvPr id="2" name="TextBox 1">
            <a:extLst>
              <a:ext uri="{FF2B5EF4-FFF2-40B4-BE49-F238E27FC236}">
                <a16:creationId xmlns:a16="http://schemas.microsoft.com/office/drawing/2014/main" id="{6B54F42A-DF2A-8F96-6578-C6D42E349118}"/>
              </a:ext>
            </a:extLst>
          </p:cNvPr>
          <p:cNvSpPr txBox="1"/>
          <p:nvPr/>
        </p:nvSpPr>
        <p:spPr>
          <a:xfrm>
            <a:off x="242277" y="1367692"/>
            <a:ext cx="8667261" cy="3071446"/>
          </a:xfrm>
          <a:prstGeom prst="rect">
            <a:avLst/>
          </a:prstGeom>
          <a:noFill/>
        </p:spPr>
        <p:txBody>
          <a:bodyPr wrap="square" rtlCol="0">
            <a:spAutoFit/>
          </a:bodyPr>
          <a:lstStyle/>
          <a:p>
            <a:endParaRPr lang="en-US" dirty="0"/>
          </a:p>
        </p:txBody>
      </p:sp>
      <p:sp>
        <p:nvSpPr>
          <p:cNvPr id="9" name="Content Placeholder 7">
            <a:extLst>
              <a:ext uri="{FF2B5EF4-FFF2-40B4-BE49-F238E27FC236}">
                <a16:creationId xmlns:a16="http://schemas.microsoft.com/office/drawing/2014/main" id="{7A2AB22F-E844-FD08-FAF6-3AD07FE4F6A4}"/>
              </a:ext>
            </a:extLst>
          </p:cNvPr>
          <p:cNvSpPr txBox="1">
            <a:spLocks/>
          </p:cNvSpPr>
          <p:nvPr/>
        </p:nvSpPr>
        <p:spPr>
          <a:xfrm>
            <a:off x="582246" y="1376456"/>
            <a:ext cx="7216815" cy="3364020"/>
          </a:xfrm>
          <a:prstGeom prst="rect">
            <a:avLst/>
          </a:prstGeom>
        </p:spPr>
        <p:txBody>
          <a:bodyPr vert="horz" anchor="t">
            <a:normAutofit/>
          </a:bodyPr>
          <a:lstStyle>
            <a:lvl1pPr marL="0" indent="0" algn="l" rtl="0" eaLnBrk="1" latinLnBrk="0" hangingPunct="1">
              <a:spcBef>
                <a:spcPts val="525"/>
              </a:spcBef>
              <a:buClr>
                <a:schemeClr val="accent2"/>
              </a:buClr>
              <a:buSzPct val="60000"/>
              <a:buFont typeface="Wingdings"/>
              <a:buNone/>
              <a:defRPr kumimoji="0" sz="2100" kern="1200">
                <a:solidFill>
                  <a:schemeClr val="tx2"/>
                </a:solidFill>
                <a:latin typeface="+mn-lt"/>
                <a:ea typeface="+mn-ea"/>
                <a:cs typeface="+mn-cs"/>
              </a:defRPr>
            </a:lvl1pPr>
            <a:lvl2pPr marL="480060" indent="-205740" algn="l" rtl="0" eaLnBrk="1" latinLnBrk="0" hangingPunct="1">
              <a:spcBef>
                <a:spcPts val="413"/>
              </a:spcBef>
              <a:buClr>
                <a:schemeClr val="accent1"/>
              </a:buClr>
              <a:buSzPct val="70000"/>
              <a:buFont typeface="Wingdings 2"/>
              <a:buNone/>
              <a:defRPr kumimoji="0" sz="1350" kern="1200">
                <a:solidFill>
                  <a:schemeClr val="tx1">
                    <a:tint val="75000"/>
                  </a:schemeClr>
                </a:solidFill>
                <a:latin typeface="+mn-lt"/>
                <a:ea typeface="+mn-ea"/>
                <a:cs typeface="+mn-cs"/>
              </a:defRPr>
            </a:lvl2pPr>
            <a:lvl3pPr marL="685800" indent="-171450" algn="l" rtl="0" eaLnBrk="1" latinLnBrk="0" hangingPunct="1">
              <a:spcBef>
                <a:spcPts val="375"/>
              </a:spcBef>
              <a:buClr>
                <a:schemeClr val="accent2"/>
              </a:buClr>
              <a:buSzPct val="75000"/>
              <a:buFont typeface="Wingdings"/>
              <a:buNone/>
              <a:defRPr kumimoji="0" sz="1200" kern="1200">
                <a:solidFill>
                  <a:schemeClr val="tx1">
                    <a:tint val="75000"/>
                  </a:schemeClr>
                </a:solidFill>
                <a:latin typeface="+mn-lt"/>
                <a:ea typeface="+mn-ea"/>
                <a:cs typeface="+mn-cs"/>
              </a:defRPr>
            </a:lvl3pPr>
            <a:lvl4pPr marL="1028700" indent="-171450" algn="l" rtl="0" eaLnBrk="1" latinLnBrk="0" hangingPunct="1">
              <a:spcBef>
                <a:spcPts val="300"/>
              </a:spcBef>
              <a:buClr>
                <a:schemeClr val="accent3"/>
              </a:buClr>
              <a:buSzPct val="75000"/>
              <a:buFont typeface="Wingdings"/>
              <a:buNone/>
              <a:defRPr kumimoji="0" sz="1050" kern="1200">
                <a:solidFill>
                  <a:schemeClr val="tx1">
                    <a:tint val="75000"/>
                  </a:schemeClr>
                </a:solidFill>
                <a:latin typeface="+mn-lt"/>
                <a:ea typeface="+mn-ea"/>
                <a:cs typeface="+mn-cs"/>
              </a:defRPr>
            </a:lvl4pPr>
            <a:lvl5pPr marL="1371600" indent="-171450" algn="l" rtl="0" eaLnBrk="1" latinLnBrk="0" hangingPunct="1">
              <a:spcBef>
                <a:spcPts val="300"/>
              </a:spcBef>
              <a:buClr>
                <a:schemeClr val="accent4"/>
              </a:buClr>
              <a:buSzPct val="65000"/>
              <a:buFont typeface="Wingdings"/>
              <a:buNone/>
              <a:defRPr kumimoji="0" sz="1050" kern="1200">
                <a:solidFill>
                  <a:schemeClr val="tx1">
                    <a:tint val="75000"/>
                  </a:schemeClr>
                </a:solidFill>
                <a:latin typeface="+mn-lt"/>
                <a:ea typeface="+mn-ea"/>
                <a:cs typeface="+mn-cs"/>
              </a:defRPr>
            </a:lvl5pPr>
            <a:lvl6pPr marL="1577340" indent="-171450" algn="l" rtl="0" eaLnBrk="1" latinLnBrk="0" hangingPunct="1">
              <a:spcBef>
                <a:spcPct val="20000"/>
              </a:spcBef>
              <a:buClr>
                <a:schemeClr val="accent1"/>
              </a:buClr>
              <a:buFont typeface="Wingdings"/>
              <a:buChar char="§"/>
              <a:defRPr kumimoji="0" sz="1350" kern="1200" baseline="0">
                <a:solidFill>
                  <a:schemeClr val="tx1"/>
                </a:solidFill>
                <a:latin typeface="+mn-lt"/>
                <a:ea typeface="+mn-ea"/>
                <a:cs typeface="+mn-cs"/>
              </a:defRPr>
            </a:lvl6pPr>
            <a:lvl7pPr marL="1783080" indent="-171450" algn="l" rtl="0" eaLnBrk="1" latinLnBrk="0" hangingPunct="1">
              <a:spcBef>
                <a:spcPct val="20000"/>
              </a:spcBef>
              <a:buClr>
                <a:schemeClr val="accent2"/>
              </a:buClr>
              <a:buFont typeface="Wingdings"/>
              <a:buChar char="§"/>
              <a:defRPr kumimoji="0" sz="1350" kern="1200" baseline="0">
                <a:solidFill>
                  <a:schemeClr val="tx1"/>
                </a:solidFill>
                <a:latin typeface="+mn-lt"/>
                <a:ea typeface="+mn-ea"/>
                <a:cs typeface="+mn-cs"/>
              </a:defRPr>
            </a:lvl7pPr>
            <a:lvl8pPr marL="1988820" indent="-171450" algn="l" rtl="0" eaLnBrk="1" latinLnBrk="0" hangingPunct="1">
              <a:spcBef>
                <a:spcPct val="20000"/>
              </a:spcBef>
              <a:buClr>
                <a:schemeClr val="accent3"/>
              </a:buClr>
              <a:buFont typeface="Wingdings"/>
              <a:buChar char="§"/>
              <a:defRPr kumimoji="0" sz="1350" kern="1200" baseline="0">
                <a:solidFill>
                  <a:schemeClr val="tx1"/>
                </a:solidFill>
                <a:latin typeface="+mn-lt"/>
                <a:ea typeface="+mn-ea"/>
                <a:cs typeface="+mn-cs"/>
              </a:defRPr>
            </a:lvl8pPr>
            <a:lvl9pPr marL="2194560" indent="-171450" algn="l" rtl="0" eaLnBrk="1" latinLnBrk="0" hangingPunct="1">
              <a:spcBef>
                <a:spcPct val="20000"/>
              </a:spcBef>
              <a:buClr>
                <a:schemeClr val="accent4"/>
              </a:buClr>
              <a:buFont typeface="Wingdings"/>
              <a:buChar char="§"/>
              <a:defRPr kumimoji="0" sz="1350" kern="1200" baseline="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525"/>
              </a:spcBef>
              <a:spcAft>
                <a:spcPts val="0"/>
              </a:spcAft>
              <a:buClr>
                <a:srgbClr val="DD8047"/>
              </a:buClr>
              <a:buSzPct val="60000"/>
              <a:buFont typeface="Wingdings" panose="05000000000000000000" pitchFamily="2" charset="2"/>
              <a:buChar char="q"/>
              <a:tabLst/>
              <a:defRPr/>
            </a:pPr>
            <a:r>
              <a:rPr kumimoji="0" lang="en-US" sz="3600" b="0" i="0" u="none" strike="noStrike" kern="1200" cap="none" spc="0" normalizeH="0" baseline="0" noProof="0" dirty="0">
                <a:ln>
                  <a:noFill/>
                </a:ln>
                <a:solidFill>
                  <a:schemeClr val="tx1"/>
                </a:solidFill>
                <a:effectLst/>
                <a:uLnTx/>
                <a:uFillTx/>
                <a:latin typeface="Tw Cen MT"/>
                <a:ea typeface="+mn-ea"/>
                <a:cs typeface="+mn-cs"/>
                <a:sym typeface="Arial"/>
              </a:rPr>
              <a:t>What does my state do?</a:t>
            </a:r>
          </a:p>
          <a:p>
            <a:pPr marL="822960" lvl="1" indent="-342900">
              <a:spcBef>
                <a:spcPts val="525"/>
              </a:spcBef>
              <a:buClr>
                <a:srgbClr val="DD8047"/>
              </a:buClr>
              <a:buSzPct val="60000"/>
              <a:buFont typeface="Wingdings" panose="05000000000000000000" pitchFamily="2" charset="2"/>
              <a:buChar char="q"/>
              <a:defRPr/>
            </a:pPr>
            <a:r>
              <a:rPr kumimoji="0" lang="en-US" sz="2800" b="0" i="0" u="none" strike="noStrike" kern="1200" cap="none" spc="0" normalizeH="0" baseline="0" noProof="0" dirty="0">
                <a:ln>
                  <a:noFill/>
                </a:ln>
                <a:solidFill>
                  <a:schemeClr val="tx1"/>
                </a:solidFill>
                <a:effectLst/>
                <a:uLnTx/>
                <a:uFillTx/>
                <a:latin typeface="Tw Cen MT"/>
                <a:ea typeface="+mn-ea"/>
                <a:cs typeface="+mn-cs"/>
                <a:sym typeface="Arial"/>
              </a:rPr>
              <a:t>LIHEAP Clearinghouse – State Snapshot</a:t>
            </a:r>
          </a:p>
          <a:p>
            <a:pPr marL="822960" lvl="1" indent="-342900">
              <a:spcBef>
                <a:spcPts val="525"/>
              </a:spcBef>
              <a:buClr>
                <a:srgbClr val="DD8047"/>
              </a:buClr>
              <a:buSzPct val="60000"/>
              <a:buFont typeface="Wingdings" panose="05000000000000000000" pitchFamily="2" charset="2"/>
              <a:buChar char="q"/>
              <a:defRPr/>
            </a:pPr>
            <a:r>
              <a:rPr kumimoji="0" lang="en-US" sz="2800" b="0" i="0" u="none" strike="noStrike" kern="1200" cap="none" spc="0" normalizeH="0" baseline="0" noProof="0" dirty="0">
                <a:ln>
                  <a:noFill/>
                </a:ln>
                <a:solidFill>
                  <a:schemeClr val="tx1"/>
                </a:solidFill>
                <a:effectLst/>
                <a:uLnTx/>
                <a:uFillTx/>
                <a:latin typeface="Tw Cen MT"/>
                <a:ea typeface="+mn-ea"/>
                <a:cs typeface="+mn-cs"/>
                <a:sym typeface="Arial"/>
              </a:rPr>
              <a:t>LIHEAP Performance Management Website</a:t>
            </a:r>
          </a:p>
          <a:p>
            <a:pPr marL="1028700" lvl="2" indent="-342900">
              <a:spcBef>
                <a:spcPts val="525"/>
              </a:spcBef>
              <a:buClr>
                <a:srgbClr val="DD8047"/>
              </a:buClr>
              <a:buSzPct val="60000"/>
              <a:buFont typeface="Wingdings" panose="05000000000000000000" pitchFamily="2" charset="2"/>
              <a:buChar char="q"/>
              <a:defRPr/>
            </a:pPr>
            <a:r>
              <a:rPr kumimoji="0" lang="en-US" sz="2650" b="0" i="0" u="none" strike="noStrike" kern="1200" cap="none" spc="0" normalizeH="0" baseline="0" noProof="0" dirty="0">
                <a:ln>
                  <a:noFill/>
                </a:ln>
                <a:solidFill>
                  <a:schemeClr val="tx1"/>
                </a:solidFill>
                <a:effectLst/>
                <a:uLnTx/>
                <a:uFillTx/>
                <a:latin typeface="Tw Cen MT"/>
                <a:ea typeface="+mn-ea"/>
                <a:cs typeface="+mn-cs"/>
                <a:sym typeface="Arial"/>
              </a:rPr>
              <a:t>Grantee Profile</a:t>
            </a:r>
          </a:p>
          <a:p>
            <a:pPr marL="1028700" lvl="2" indent="-342900">
              <a:spcBef>
                <a:spcPts val="525"/>
              </a:spcBef>
              <a:buClr>
                <a:srgbClr val="DD8047"/>
              </a:buClr>
              <a:buSzPct val="60000"/>
              <a:buFont typeface="Wingdings" panose="05000000000000000000" pitchFamily="2" charset="2"/>
              <a:buChar char="q"/>
              <a:defRPr/>
            </a:pPr>
            <a:r>
              <a:rPr lang="en-US" sz="2650" dirty="0">
                <a:solidFill>
                  <a:schemeClr val="tx1"/>
                </a:solidFill>
                <a:latin typeface="Tw Cen MT"/>
              </a:rPr>
              <a:t>Data Warehouse</a:t>
            </a:r>
            <a:endParaRPr kumimoji="0" lang="en-US" sz="2650" b="0" i="0" u="none" strike="noStrike" kern="1200" cap="none" spc="0" normalizeH="0" baseline="0" noProof="0" dirty="0">
              <a:ln>
                <a:noFill/>
              </a:ln>
              <a:solidFill>
                <a:schemeClr val="tx1"/>
              </a:solidFill>
              <a:effectLst/>
              <a:uLnTx/>
              <a:uFillTx/>
              <a:latin typeface="Tw Cen MT"/>
              <a:ea typeface="+mn-ea"/>
              <a:cs typeface="+mn-cs"/>
              <a:sym typeface="Arial"/>
            </a:endParaRPr>
          </a:p>
          <a:p>
            <a:pPr lvl="1" indent="0">
              <a:spcBef>
                <a:spcPts val="525"/>
              </a:spcBef>
              <a:buClr>
                <a:srgbClr val="DD8047"/>
              </a:buClr>
              <a:buSzPct val="60000"/>
              <a:defRPr/>
            </a:pPr>
            <a:endParaRPr kumimoji="0" lang="en-US" sz="1650" b="0" i="0" u="none" strike="noStrike" kern="1200" cap="none" spc="0" normalizeH="0" baseline="0" noProof="0" dirty="0">
              <a:ln>
                <a:noFill/>
              </a:ln>
              <a:solidFill>
                <a:schemeClr val="tx1"/>
              </a:solidFill>
              <a:effectLst/>
              <a:uLnTx/>
              <a:uFillTx/>
              <a:latin typeface="Tw Cen MT"/>
              <a:ea typeface="+mn-ea"/>
              <a:cs typeface="+mn-cs"/>
              <a:sym typeface="Arial"/>
            </a:endParaRPr>
          </a:p>
          <a:p>
            <a:pPr marL="822960" lvl="1" indent="-342900">
              <a:buClr>
                <a:srgbClr val="DD8047"/>
              </a:buClr>
              <a:buFont typeface="Wingdings" panose="05000000000000000000" pitchFamily="2" charset="2"/>
              <a:buChar char="q"/>
              <a:defRPr/>
            </a:pPr>
            <a:endParaRPr kumimoji="0" lang="en-US" sz="1650" b="0" i="0" u="none" strike="noStrike" kern="1200" cap="none" spc="0" normalizeH="0" baseline="0" noProof="0" dirty="0">
              <a:ln>
                <a:noFill/>
              </a:ln>
              <a:solidFill>
                <a:srgbClr val="775F55"/>
              </a:solidFill>
              <a:effectLst/>
              <a:uLnTx/>
              <a:uFillTx/>
              <a:latin typeface="Tw Cen MT"/>
              <a:ea typeface="+mn-ea"/>
              <a:cs typeface="+mn-cs"/>
              <a:sym typeface="Arial"/>
            </a:endParaRPr>
          </a:p>
          <a:p>
            <a:pPr marL="822960" lvl="1" indent="-342900">
              <a:spcBef>
                <a:spcPts val="525"/>
              </a:spcBef>
              <a:buClr>
                <a:srgbClr val="DD8047"/>
              </a:buClr>
              <a:buSzPct val="60000"/>
              <a:buFont typeface="Wingdings" panose="05000000000000000000" pitchFamily="2" charset="2"/>
              <a:buChar char="q"/>
              <a:defRPr/>
            </a:pPr>
            <a:endParaRPr kumimoji="0" lang="en-US" sz="1650" b="0" i="0" u="none" strike="noStrike" kern="1200" cap="none" spc="0" normalizeH="0" baseline="0" noProof="0" dirty="0">
              <a:ln>
                <a:noFill/>
              </a:ln>
              <a:solidFill>
                <a:srgbClr val="775F55"/>
              </a:solidFill>
              <a:effectLst/>
              <a:uLnTx/>
              <a:uFillTx/>
              <a:latin typeface="Tw Cen MT"/>
              <a:ea typeface="+mn-ea"/>
              <a:cs typeface="+mn-cs"/>
              <a:sym typeface="Arial"/>
            </a:endParaRPr>
          </a:p>
          <a:p>
            <a:pPr marL="342900" marR="0" lvl="0" indent="-342900" algn="l" defTabSz="914400" rtl="0" eaLnBrk="1" fontAlgn="auto" latinLnBrk="0" hangingPunct="1">
              <a:lnSpc>
                <a:spcPct val="100000"/>
              </a:lnSpc>
              <a:spcBef>
                <a:spcPts val="525"/>
              </a:spcBef>
              <a:spcAft>
                <a:spcPts val="0"/>
              </a:spcAft>
              <a:buClr>
                <a:srgbClr val="DD8047"/>
              </a:buClr>
              <a:buSzPct val="60000"/>
              <a:buFont typeface="Arial" panose="020B0604020202020204" pitchFamily="34" charset="0"/>
              <a:buChar char="•"/>
              <a:tabLst/>
              <a:defRPr/>
            </a:pPr>
            <a:endParaRPr kumimoji="0" lang="en-US" sz="2100" b="0" i="0" u="none" strike="noStrike" kern="1200" cap="none" spc="0" normalizeH="0" baseline="0" noProof="0" dirty="0">
              <a:ln>
                <a:noFill/>
              </a:ln>
              <a:solidFill>
                <a:srgbClr val="775F55"/>
              </a:solidFill>
              <a:effectLst/>
              <a:uLnTx/>
              <a:uFillTx/>
              <a:latin typeface="Tw Cen MT"/>
              <a:ea typeface="+mn-ea"/>
              <a:cs typeface="+mn-cs"/>
              <a:sym typeface="Arial"/>
            </a:endParaRPr>
          </a:p>
        </p:txBody>
      </p:sp>
    </p:spTree>
    <p:extLst>
      <p:ext uri="{BB962C8B-B14F-4D97-AF65-F5344CB8AC3E}">
        <p14:creationId xmlns:p14="http://schemas.microsoft.com/office/powerpoint/2010/main" val="2435166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37BDC0-5297-3E19-BDF5-F78D091B2FDA}"/>
              </a:ext>
            </a:extLst>
          </p:cNvPr>
          <p:cNvSpPr>
            <a:spLocks noGrp="1"/>
          </p:cNvSpPr>
          <p:nvPr>
            <p:ph type="sldNum" sz="quarter" idx="12"/>
          </p:nvPr>
        </p:nvSpPr>
        <p:spPr/>
        <p:txBody>
          <a:bodyPr>
            <a:normAutofit fontScale="47500" lnSpcReduction="20000"/>
          </a:bodyPr>
          <a:lstStyle/>
          <a:p>
            <a:pPr defTabSz="685800">
              <a:buClrTx/>
              <a:defRPr/>
            </a:pPr>
            <a:fld id="{EFE5B013-A80A-40D2-8FAE-6E44A516CF2D}" type="slidenum">
              <a:rPr lang="en-US" kern="1200" smtClean="0">
                <a:ea typeface="+mn-ea"/>
                <a:cs typeface="+mn-cs"/>
              </a:rPr>
              <a:pPr defTabSz="685800">
                <a:buClrTx/>
                <a:defRPr/>
              </a:pPr>
              <a:t>5</a:t>
            </a:fld>
            <a:endParaRPr lang="en-US" kern="1200" dirty="0">
              <a:ea typeface="+mn-ea"/>
              <a:cs typeface="+mn-cs"/>
            </a:endParaRPr>
          </a:p>
        </p:txBody>
      </p:sp>
      <p:pic>
        <p:nvPicPr>
          <p:cNvPr id="8" name="Picture 7">
            <a:extLst>
              <a:ext uri="{FF2B5EF4-FFF2-40B4-BE49-F238E27FC236}">
                <a16:creationId xmlns:a16="http://schemas.microsoft.com/office/drawing/2014/main" id="{7377965B-AC43-A9A2-A9D4-4D56D4CC956B}"/>
              </a:ext>
            </a:extLst>
          </p:cNvPr>
          <p:cNvPicPr>
            <a:picLocks noChangeAspect="1"/>
          </p:cNvPicPr>
          <p:nvPr/>
        </p:nvPicPr>
        <p:blipFill>
          <a:blip r:embed="rId3"/>
          <a:stretch>
            <a:fillRect/>
          </a:stretch>
        </p:blipFill>
        <p:spPr>
          <a:xfrm>
            <a:off x="780614" y="1250460"/>
            <a:ext cx="6886280" cy="3399694"/>
          </a:xfrm>
          <a:prstGeom prst="rect">
            <a:avLst/>
          </a:prstGeom>
        </p:spPr>
      </p:pic>
      <p:sp>
        <p:nvSpPr>
          <p:cNvPr id="12" name="Title 4">
            <a:extLst>
              <a:ext uri="{FF2B5EF4-FFF2-40B4-BE49-F238E27FC236}">
                <a16:creationId xmlns:a16="http://schemas.microsoft.com/office/drawing/2014/main" id="{80A7E5BC-F005-9FA2-E4A6-5CA3AB9AEE9F}"/>
              </a:ext>
            </a:extLst>
          </p:cNvPr>
          <p:cNvSpPr>
            <a:spLocks noGrp="1"/>
          </p:cNvSpPr>
          <p:nvPr>
            <p:ph type="title"/>
          </p:nvPr>
        </p:nvSpPr>
        <p:spPr>
          <a:xfrm>
            <a:off x="477948" y="320053"/>
            <a:ext cx="9339146" cy="742950"/>
          </a:xfrm>
        </p:spPr>
        <p:txBody>
          <a:bodyPr>
            <a:noAutofit/>
          </a:bodyPr>
          <a:lstStyle/>
          <a:p>
            <a:pPr marL="176213">
              <a:lnSpc>
                <a:spcPct val="80000"/>
              </a:lnSpc>
            </a:pPr>
            <a:r>
              <a:rPr lang="en-US" sz="3200" i="1" dirty="0">
                <a:latin typeface="Calibri" pitchFamily="34" charset="0"/>
              </a:rPr>
              <a:t>LIHEAP Clearinghouse State Snapshot</a:t>
            </a:r>
            <a:br>
              <a:rPr lang="en-US" sz="3200" i="1" dirty="0">
                <a:latin typeface="Calibri" pitchFamily="34" charset="0"/>
              </a:rPr>
            </a:br>
            <a:endParaRPr lang="en-US" sz="2400" b="1" dirty="0">
              <a:latin typeface="Calibri" pitchFamily="34" charset="0"/>
            </a:endParaRPr>
          </a:p>
        </p:txBody>
      </p:sp>
      <p:sp>
        <p:nvSpPr>
          <p:cNvPr id="13" name="TextBox 12">
            <a:extLst>
              <a:ext uri="{FF2B5EF4-FFF2-40B4-BE49-F238E27FC236}">
                <a16:creationId xmlns:a16="http://schemas.microsoft.com/office/drawing/2014/main" id="{956AD343-1D3D-8106-D859-253E73A799DC}"/>
              </a:ext>
            </a:extLst>
          </p:cNvPr>
          <p:cNvSpPr txBox="1"/>
          <p:nvPr/>
        </p:nvSpPr>
        <p:spPr>
          <a:xfrm>
            <a:off x="7841012" y="4620053"/>
            <a:ext cx="1212850" cy="415498"/>
          </a:xfrm>
          <a:prstGeom prst="rect">
            <a:avLst/>
          </a:prstGeom>
          <a:solidFill>
            <a:schemeClr val="accent1">
              <a:alpha val="66000"/>
            </a:schemeClr>
          </a:solidFill>
          <a:ln w="38100">
            <a:solidFill>
              <a:schemeClr val="accent2"/>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Presenter:</a:t>
            </a:r>
          </a:p>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Melissa Torgerson</a:t>
            </a:r>
          </a:p>
        </p:txBody>
      </p:sp>
      <p:sp>
        <p:nvSpPr>
          <p:cNvPr id="14" name="Content Placeholder 7">
            <a:extLst>
              <a:ext uri="{FF2B5EF4-FFF2-40B4-BE49-F238E27FC236}">
                <a16:creationId xmlns:a16="http://schemas.microsoft.com/office/drawing/2014/main" id="{10CBE9CB-D030-8AE3-AC91-2163FA13313B}"/>
              </a:ext>
            </a:extLst>
          </p:cNvPr>
          <p:cNvSpPr>
            <a:spLocks noGrp="1"/>
          </p:cNvSpPr>
          <p:nvPr>
            <p:ph sz="quarter" idx="1"/>
          </p:nvPr>
        </p:nvSpPr>
        <p:spPr>
          <a:xfrm>
            <a:off x="612648" y="2012950"/>
            <a:ext cx="8531352" cy="3943349"/>
          </a:xfrm>
        </p:spPr>
        <p:txBody>
          <a:bodyPr>
            <a:normAutofit/>
          </a:bodyPr>
          <a:lstStyle/>
          <a:p>
            <a:endParaRPr lang="en-US" sz="2200" dirty="0">
              <a:latin typeface="+mj-lt"/>
            </a:endParaRPr>
          </a:p>
          <a:p>
            <a:endParaRPr lang="en-US" sz="2200" dirty="0">
              <a:latin typeface="+mj-lt"/>
            </a:endParaRPr>
          </a:p>
          <a:p>
            <a:endParaRPr lang="en-US" sz="2200" dirty="0">
              <a:latin typeface="+mj-lt"/>
            </a:endParaRPr>
          </a:p>
          <a:p>
            <a:endParaRPr lang="en-US" sz="2200" dirty="0">
              <a:latin typeface="+mj-lt"/>
            </a:endParaRPr>
          </a:p>
          <a:p>
            <a:endParaRPr lang="en-US" sz="2200" dirty="0">
              <a:latin typeface="+mj-lt"/>
            </a:endParaRPr>
          </a:p>
          <a:p>
            <a:endParaRPr lang="en-US" sz="2200" dirty="0">
              <a:latin typeface="+mj-lt"/>
            </a:endParaRPr>
          </a:p>
        </p:txBody>
      </p:sp>
    </p:spTree>
    <p:extLst>
      <p:ext uri="{BB962C8B-B14F-4D97-AF65-F5344CB8AC3E}">
        <p14:creationId xmlns:p14="http://schemas.microsoft.com/office/powerpoint/2010/main" val="8398582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37BDC0-5297-3E19-BDF5-F78D091B2FDA}"/>
              </a:ext>
            </a:extLst>
          </p:cNvPr>
          <p:cNvSpPr>
            <a:spLocks noGrp="1"/>
          </p:cNvSpPr>
          <p:nvPr>
            <p:ph type="sldNum" sz="quarter" idx="12"/>
          </p:nvPr>
        </p:nvSpPr>
        <p:spPr/>
        <p:txBody>
          <a:bodyPr>
            <a:normAutofit fontScale="47500" lnSpcReduction="20000"/>
          </a:bodyPr>
          <a:lstStyle/>
          <a:p>
            <a:pPr defTabSz="685800">
              <a:buClrTx/>
              <a:defRPr/>
            </a:pPr>
            <a:fld id="{EFE5B013-A80A-40D2-8FAE-6E44A516CF2D}" type="slidenum">
              <a:rPr lang="en-US" kern="1200" smtClean="0">
                <a:ea typeface="+mn-ea"/>
                <a:cs typeface="+mn-cs"/>
              </a:rPr>
              <a:pPr defTabSz="685800">
                <a:buClrTx/>
                <a:defRPr/>
              </a:pPr>
              <a:t>6</a:t>
            </a:fld>
            <a:endParaRPr lang="en-US" kern="1200" dirty="0">
              <a:ea typeface="+mn-ea"/>
              <a:cs typeface="+mn-cs"/>
            </a:endParaRPr>
          </a:p>
        </p:txBody>
      </p:sp>
      <p:sp>
        <p:nvSpPr>
          <p:cNvPr id="12" name="Title 4">
            <a:extLst>
              <a:ext uri="{FF2B5EF4-FFF2-40B4-BE49-F238E27FC236}">
                <a16:creationId xmlns:a16="http://schemas.microsoft.com/office/drawing/2014/main" id="{80A7E5BC-F005-9FA2-E4A6-5CA3AB9AEE9F}"/>
              </a:ext>
            </a:extLst>
          </p:cNvPr>
          <p:cNvSpPr>
            <a:spLocks noGrp="1"/>
          </p:cNvSpPr>
          <p:nvPr>
            <p:ph type="title"/>
          </p:nvPr>
        </p:nvSpPr>
        <p:spPr>
          <a:xfrm>
            <a:off x="477948" y="320053"/>
            <a:ext cx="9339146" cy="742950"/>
          </a:xfrm>
        </p:spPr>
        <p:txBody>
          <a:bodyPr>
            <a:noAutofit/>
          </a:bodyPr>
          <a:lstStyle/>
          <a:p>
            <a:pPr marL="176213">
              <a:lnSpc>
                <a:spcPct val="80000"/>
              </a:lnSpc>
            </a:pPr>
            <a:r>
              <a:rPr lang="en-US" sz="3200" i="1" dirty="0">
                <a:latin typeface="Calibri" pitchFamily="34" charset="0"/>
              </a:rPr>
              <a:t>LIHEAP Grantee Profile: Wisconsin</a:t>
            </a:r>
            <a:br>
              <a:rPr lang="en-US" sz="3200" i="1" dirty="0">
                <a:latin typeface="Calibri" pitchFamily="34" charset="0"/>
              </a:rPr>
            </a:br>
            <a:endParaRPr lang="en-US" sz="2400" b="1" dirty="0">
              <a:latin typeface="Calibri" pitchFamily="34" charset="0"/>
            </a:endParaRPr>
          </a:p>
        </p:txBody>
      </p:sp>
      <p:sp>
        <p:nvSpPr>
          <p:cNvPr id="13" name="TextBox 12">
            <a:extLst>
              <a:ext uri="{FF2B5EF4-FFF2-40B4-BE49-F238E27FC236}">
                <a16:creationId xmlns:a16="http://schemas.microsoft.com/office/drawing/2014/main" id="{956AD343-1D3D-8106-D859-253E73A799DC}"/>
              </a:ext>
            </a:extLst>
          </p:cNvPr>
          <p:cNvSpPr txBox="1"/>
          <p:nvPr/>
        </p:nvSpPr>
        <p:spPr>
          <a:xfrm>
            <a:off x="7841012" y="4620053"/>
            <a:ext cx="1212850" cy="415498"/>
          </a:xfrm>
          <a:prstGeom prst="rect">
            <a:avLst/>
          </a:prstGeom>
          <a:solidFill>
            <a:schemeClr val="accent1">
              <a:alpha val="66000"/>
            </a:schemeClr>
          </a:solidFill>
          <a:ln w="38100">
            <a:solidFill>
              <a:schemeClr val="accent2"/>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Presenter:</a:t>
            </a:r>
          </a:p>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Melissa Torgerson</a:t>
            </a:r>
          </a:p>
        </p:txBody>
      </p:sp>
      <p:sp>
        <p:nvSpPr>
          <p:cNvPr id="14" name="Content Placeholder 7">
            <a:extLst>
              <a:ext uri="{FF2B5EF4-FFF2-40B4-BE49-F238E27FC236}">
                <a16:creationId xmlns:a16="http://schemas.microsoft.com/office/drawing/2014/main" id="{10CBE9CB-D030-8AE3-AC91-2163FA13313B}"/>
              </a:ext>
            </a:extLst>
          </p:cNvPr>
          <p:cNvSpPr>
            <a:spLocks noGrp="1"/>
          </p:cNvSpPr>
          <p:nvPr>
            <p:ph sz="quarter" idx="1"/>
          </p:nvPr>
        </p:nvSpPr>
        <p:spPr>
          <a:xfrm>
            <a:off x="612648" y="2012950"/>
            <a:ext cx="8531352" cy="3943349"/>
          </a:xfrm>
        </p:spPr>
        <p:txBody>
          <a:bodyPr>
            <a:normAutofit/>
          </a:bodyPr>
          <a:lstStyle/>
          <a:p>
            <a:endParaRPr lang="en-US" sz="2200" dirty="0">
              <a:latin typeface="+mj-lt"/>
            </a:endParaRPr>
          </a:p>
          <a:p>
            <a:endParaRPr lang="en-US" sz="2200" dirty="0">
              <a:latin typeface="+mj-lt"/>
            </a:endParaRPr>
          </a:p>
          <a:p>
            <a:endParaRPr lang="en-US" sz="2200" dirty="0">
              <a:latin typeface="+mj-lt"/>
            </a:endParaRPr>
          </a:p>
          <a:p>
            <a:endParaRPr lang="en-US" sz="2200" dirty="0">
              <a:latin typeface="+mj-lt"/>
            </a:endParaRPr>
          </a:p>
          <a:p>
            <a:endParaRPr lang="en-US" sz="2200" dirty="0">
              <a:latin typeface="+mj-lt"/>
            </a:endParaRPr>
          </a:p>
          <a:p>
            <a:pPr marL="0" indent="0">
              <a:buNone/>
            </a:pPr>
            <a:endParaRPr lang="en-US" sz="2200" dirty="0">
              <a:latin typeface="+mj-lt"/>
            </a:endParaRPr>
          </a:p>
        </p:txBody>
      </p:sp>
      <p:pic>
        <p:nvPicPr>
          <p:cNvPr id="4" name="Picture 3">
            <a:extLst>
              <a:ext uri="{FF2B5EF4-FFF2-40B4-BE49-F238E27FC236}">
                <a16:creationId xmlns:a16="http://schemas.microsoft.com/office/drawing/2014/main" id="{F1118542-C53D-CD89-4C3F-C2DD59785DBD}"/>
              </a:ext>
            </a:extLst>
          </p:cNvPr>
          <p:cNvPicPr>
            <a:picLocks noChangeAspect="1"/>
          </p:cNvPicPr>
          <p:nvPr/>
        </p:nvPicPr>
        <p:blipFill>
          <a:blip r:embed="rId3"/>
          <a:stretch>
            <a:fillRect/>
          </a:stretch>
        </p:blipFill>
        <p:spPr>
          <a:xfrm>
            <a:off x="1734348" y="1136710"/>
            <a:ext cx="5182267" cy="4006790"/>
          </a:xfrm>
          <a:prstGeom prst="rect">
            <a:avLst/>
          </a:prstGeom>
        </p:spPr>
      </p:pic>
    </p:spTree>
    <p:extLst>
      <p:ext uri="{BB962C8B-B14F-4D97-AF65-F5344CB8AC3E}">
        <p14:creationId xmlns:p14="http://schemas.microsoft.com/office/powerpoint/2010/main" val="22243413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37BDC0-5297-3E19-BDF5-F78D091B2FDA}"/>
              </a:ext>
            </a:extLst>
          </p:cNvPr>
          <p:cNvSpPr>
            <a:spLocks noGrp="1"/>
          </p:cNvSpPr>
          <p:nvPr>
            <p:ph type="sldNum" sz="quarter" idx="12"/>
          </p:nvPr>
        </p:nvSpPr>
        <p:spPr/>
        <p:txBody>
          <a:bodyPr>
            <a:normAutofit fontScale="47500" lnSpcReduction="20000"/>
          </a:bodyPr>
          <a:lstStyle/>
          <a:p>
            <a:pPr defTabSz="685800">
              <a:buClrTx/>
              <a:defRPr/>
            </a:pPr>
            <a:fld id="{EFE5B013-A80A-40D2-8FAE-6E44A516CF2D}" type="slidenum">
              <a:rPr lang="en-US" kern="1200" smtClean="0">
                <a:ea typeface="+mn-ea"/>
                <a:cs typeface="+mn-cs"/>
              </a:rPr>
              <a:pPr defTabSz="685800">
                <a:buClrTx/>
                <a:defRPr/>
              </a:pPr>
              <a:t>7</a:t>
            </a:fld>
            <a:endParaRPr lang="en-US" kern="1200" dirty="0">
              <a:ea typeface="+mn-ea"/>
              <a:cs typeface="+mn-cs"/>
            </a:endParaRPr>
          </a:p>
        </p:txBody>
      </p:sp>
      <p:sp>
        <p:nvSpPr>
          <p:cNvPr id="12" name="Title 4">
            <a:extLst>
              <a:ext uri="{FF2B5EF4-FFF2-40B4-BE49-F238E27FC236}">
                <a16:creationId xmlns:a16="http://schemas.microsoft.com/office/drawing/2014/main" id="{80A7E5BC-F005-9FA2-E4A6-5CA3AB9AEE9F}"/>
              </a:ext>
            </a:extLst>
          </p:cNvPr>
          <p:cNvSpPr>
            <a:spLocks noGrp="1"/>
          </p:cNvSpPr>
          <p:nvPr>
            <p:ph type="title"/>
          </p:nvPr>
        </p:nvSpPr>
        <p:spPr>
          <a:xfrm>
            <a:off x="477948" y="320053"/>
            <a:ext cx="9339146" cy="742950"/>
          </a:xfrm>
        </p:spPr>
        <p:txBody>
          <a:bodyPr>
            <a:noAutofit/>
          </a:bodyPr>
          <a:lstStyle/>
          <a:p>
            <a:pPr marL="176213">
              <a:lnSpc>
                <a:spcPct val="80000"/>
              </a:lnSpc>
            </a:pPr>
            <a:r>
              <a:rPr lang="en-US" sz="3200" i="1" dirty="0">
                <a:latin typeface="Calibri" pitchFamily="34" charset="0"/>
              </a:rPr>
              <a:t>Allocation of LIHEAP Funds: Wisconsin</a:t>
            </a:r>
            <a:br>
              <a:rPr lang="en-US" sz="3200" i="1" dirty="0">
                <a:latin typeface="Calibri" pitchFamily="34" charset="0"/>
              </a:rPr>
            </a:br>
            <a:endParaRPr lang="en-US" sz="2400" b="1" dirty="0">
              <a:latin typeface="Calibri" pitchFamily="34" charset="0"/>
            </a:endParaRPr>
          </a:p>
        </p:txBody>
      </p:sp>
      <p:sp>
        <p:nvSpPr>
          <p:cNvPr id="13" name="TextBox 12">
            <a:extLst>
              <a:ext uri="{FF2B5EF4-FFF2-40B4-BE49-F238E27FC236}">
                <a16:creationId xmlns:a16="http://schemas.microsoft.com/office/drawing/2014/main" id="{956AD343-1D3D-8106-D859-253E73A799DC}"/>
              </a:ext>
            </a:extLst>
          </p:cNvPr>
          <p:cNvSpPr txBox="1"/>
          <p:nvPr/>
        </p:nvSpPr>
        <p:spPr>
          <a:xfrm>
            <a:off x="7841012" y="4620053"/>
            <a:ext cx="1212850" cy="415498"/>
          </a:xfrm>
          <a:prstGeom prst="rect">
            <a:avLst/>
          </a:prstGeom>
          <a:solidFill>
            <a:schemeClr val="accent1">
              <a:alpha val="66000"/>
            </a:schemeClr>
          </a:solidFill>
          <a:ln w="38100">
            <a:solidFill>
              <a:schemeClr val="accent2"/>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Presenter:</a:t>
            </a:r>
          </a:p>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Melissa Torgerson</a:t>
            </a:r>
          </a:p>
        </p:txBody>
      </p:sp>
      <p:sp>
        <p:nvSpPr>
          <p:cNvPr id="14" name="Content Placeholder 7">
            <a:extLst>
              <a:ext uri="{FF2B5EF4-FFF2-40B4-BE49-F238E27FC236}">
                <a16:creationId xmlns:a16="http://schemas.microsoft.com/office/drawing/2014/main" id="{10CBE9CB-D030-8AE3-AC91-2163FA13313B}"/>
              </a:ext>
            </a:extLst>
          </p:cNvPr>
          <p:cNvSpPr>
            <a:spLocks noGrp="1"/>
          </p:cNvSpPr>
          <p:nvPr>
            <p:ph sz="quarter" idx="1"/>
          </p:nvPr>
        </p:nvSpPr>
        <p:spPr>
          <a:xfrm>
            <a:off x="612648" y="2012950"/>
            <a:ext cx="8531352" cy="3943349"/>
          </a:xfrm>
        </p:spPr>
        <p:txBody>
          <a:bodyPr>
            <a:normAutofit/>
          </a:bodyPr>
          <a:lstStyle/>
          <a:p>
            <a:endParaRPr lang="en-US" sz="2200" dirty="0">
              <a:latin typeface="+mj-lt"/>
            </a:endParaRPr>
          </a:p>
          <a:p>
            <a:endParaRPr lang="en-US" sz="2200" dirty="0">
              <a:latin typeface="+mj-lt"/>
            </a:endParaRPr>
          </a:p>
          <a:p>
            <a:endParaRPr lang="en-US" sz="2200" dirty="0">
              <a:latin typeface="+mj-lt"/>
            </a:endParaRPr>
          </a:p>
          <a:p>
            <a:endParaRPr lang="en-US" sz="2200" dirty="0">
              <a:latin typeface="+mj-lt"/>
            </a:endParaRPr>
          </a:p>
          <a:p>
            <a:endParaRPr lang="en-US" sz="2200" dirty="0">
              <a:latin typeface="+mj-lt"/>
            </a:endParaRPr>
          </a:p>
          <a:p>
            <a:pPr marL="0" indent="0">
              <a:buNone/>
            </a:pPr>
            <a:endParaRPr lang="en-US" sz="2200" dirty="0">
              <a:latin typeface="+mj-lt"/>
            </a:endParaRPr>
          </a:p>
        </p:txBody>
      </p:sp>
      <p:graphicFrame>
        <p:nvGraphicFramePr>
          <p:cNvPr id="2" name="Table 4">
            <a:extLst>
              <a:ext uri="{FF2B5EF4-FFF2-40B4-BE49-F238E27FC236}">
                <a16:creationId xmlns:a16="http://schemas.microsoft.com/office/drawing/2014/main" id="{35ACBD21-AED6-0567-D952-BC44DCB0B870}"/>
              </a:ext>
            </a:extLst>
          </p:cNvPr>
          <p:cNvGraphicFramePr>
            <a:graphicFrameLocks noGrp="1"/>
          </p:cNvGraphicFramePr>
          <p:nvPr>
            <p:extLst>
              <p:ext uri="{D42A27DB-BD31-4B8C-83A1-F6EECF244321}">
                <p14:modId xmlns:p14="http://schemas.microsoft.com/office/powerpoint/2010/main" val="2657452270"/>
              </p:ext>
            </p:extLst>
          </p:nvPr>
        </p:nvGraphicFramePr>
        <p:xfrm>
          <a:off x="390769" y="1273906"/>
          <a:ext cx="8456245" cy="3151067"/>
        </p:xfrm>
        <a:graphic>
          <a:graphicData uri="http://schemas.openxmlformats.org/drawingml/2006/table">
            <a:tbl>
              <a:tblPr firstRow="1" bandRow="1">
                <a:tableStyleId>{5C22544A-7EE6-4342-B048-85BDC9FD1C3A}</a:tableStyleId>
              </a:tblPr>
              <a:tblGrid>
                <a:gridCol w="650912">
                  <a:extLst>
                    <a:ext uri="{9D8B030D-6E8A-4147-A177-3AD203B41FA5}">
                      <a16:colId xmlns:a16="http://schemas.microsoft.com/office/drawing/2014/main" val="340388689"/>
                    </a:ext>
                  </a:extLst>
                </a:gridCol>
                <a:gridCol w="1005950">
                  <a:extLst>
                    <a:ext uri="{9D8B030D-6E8A-4147-A177-3AD203B41FA5}">
                      <a16:colId xmlns:a16="http://schemas.microsoft.com/office/drawing/2014/main" val="4121193786"/>
                    </a:ext>
                  </a:extLst>
                </a:gridCol>
                <a:gridCol w="1192427">
                  <a:extLst>
                    <a:ext uri="{9D8B030D-6E8A-4147-A177-3AD203B41FA5}">
                      <a16:colId xmlns:a16="http://schemas.microsoft.com/office/drawing/2014/main" val="1642882928"/>
                    </a:ext>
                  </a:extLst>
                </a:gridCol>
                <a:gridCol w="879522">
                  <a:extLst>
                    <a:ext uri="{9D8B030D-6E8A-4147-A177-3AD203B41FA5}">
                      <a16:colId xmlns:a16="http://schemas.microsoft.com/office/drawing/2014/main" val="1693643816"/>
                    </a:ext>
                  </a:extLst>
                </a:gridCol>
                <a:gridCol w="1671620">
                  <a:extLst>
                    <a:ext uri="{9D8B030D-6E8A-4147-A177-3AD203B41FA5}">
                      <a16:colId xmlns:a16="http://schemas.microsoft.com/office/drawing/2014/main" val="1254852817"/>
                    </a:ext>
                  </a:extLst>
                </a:gridCol>
                <a:gridCol w="1453662">
                  <a:extLst>
                    <a:ext uri="{9D8B030D-6E8A-4147-A177-3AD203B41FA5}">
                      <a16:colId xmlns:a16="http://schemas.microsoft.com/office/drawing/2014/main" val="2262721170"/>
                    </a:ext>
                  </a:extLst>
                </a:gridCol>
                <a:gridCol w="1602152">
                  <a:extLst>
                    <a:ext uri="{9D8B030D-6E8A-4147-A177-3AD203B41FA5}">
                      <a16:colId xmlns:a16="http://schemas.microsoft.com/office/drawing/2014/main" val="3863268634"/>
                    </a:ext>
                  </a:extLst>
                </a:gridCol>
              </a:tblGrid>
              <a:tr h="741204">
                <a:tc>
                  <a:txBody>
                    <a:bodyPr/>
                    <a:lstStyle/>
                    <a:p>
                      <a:pPr algn="ctr"/>
                      <a:r>
                        <a:rPr lang="en-US" dirty="0"/>
                        <a:t>Year</a:t>
                      </a:r>
                    </a:p>
                  </a:txBody>
                  <a:tcPr anchor="ctr"/>
                </a:tc>
                <a:tc>
                  <a:txBody>
                    <a:bodyPr/>
                    <a:lstStyle/>
                    <a:p>
                      <a:pPr algn="ctr"/>
                      <a:r>
                        <a:rPr lang="en-US" dirty="0"/>
                        <a:t>State</a:t>
                      </a:r>
                    </a:p>
                  </a:txBody>
                  <a:tcPr anchor="ctr"/>
                </a:tc>
                <a:tc>
                  <a:txBody>
                    <a:bodyPr/>
                    <a:lstStyle/>
                    <a:p>
                      <a:pPr algn="ctr"/>
                      <a:r>
                        <a:rPr lang="en-US" dirty="0"/>
                        <a:t>Heating</a:t>
                      </a:r>
                    </a:p>
                  </a:txBody>
                  <a:tcPr anchor="ctr"/>
                </a:tc>
                <a:tc>
                  <a:txBody>
                    <a:bodyPr/>
                    <a:lstStyle/>
                    <a:p>
                      <a:pPr algn="ctr"/>
                      <a:r>
                        <a:rPr lang="en-US" dirty="0"/>
                        <a:t>Crisis</a:t>
                      </a:r>
                    </a:p>
                  </a:txBody>
                  <a:tcPr anchor="ctr"/>
                </a:tc>
                <a:tc>
                  <a:txBody>
                    <a:bodyPr/>
                    <a:lstStyle/>
                    <a:p>
                      <a:pPr algn="ctr"/>
                      <a:r>
                        <a:rPr lang="en-US" dirty="0"/>
                        <a:t>Weatherization</a:t>
                      </a:r>
                    </a:p>
                  </a:txBody>
                  <a:tcPr anchor="ctr"/>
                </a:tc>
                <a:tc>
                  <a:txBody>
                    <a:bodyPr/>
                    <a:lstStyle/>
                    <a:p>
                      <a:pPr algn="ctr"/>
                      <a:r>
                        <a:rPr lang="en-US" dirty="0"/>
                        <a:t>Carryover</a:t>
                      </a:r>
                    </a:p>
                  </a:txBody>
                  <a:tcPr anchor="ctr"/>
                </a:tc>
                <a:tc>
                  <a:txBody>
                    <a:bodyPr/>
                    <a:lstStyle/>
                    <a:p>
                      <a:pPr algn="ctr"/>
                      <a:r>
                        <a:rPr lang="en-US" dirty="0"/>
                        <a:t>Administration</a:t>
                      </a:r>
                    </a:p>
                  </a:txBody>
                  <a:tcPr anchor="ctr"/>
                </a:tc>
                <a:extLst>
                  <a:ext uri="{0D108BD9-81ED-4DB2-BD59-A6C34878D82A}">
                    <a16:rowId xmlns:a16="http://schemas.microsoft.com/office/drawing/2014/main" val="2539429644"/>
                  </a:ext>
                </a:extLst>
              </a:tr>
              <a:tr h="415474">
                <a:tc>
                  <a:txBody>
                    <a:bodyPr/>
                    <a:lstStyle/>
                    <a:p>
                      <a:pPr algn="ctr"/>
                      <a:r>
                        <a:rPr lang="en-US" sz="1600" dirty="0"/>
                        <a:t>2015</a:t>
                      </a:r>
                    </a:p>
                  </a:txBody>
                  <a:tcPr anchor="ctr"/>
                </a:tc>
                <a:tc>
                  <a:txBody>
                    <a:bodyPr/>
                    <a:lstStyle/>
                    <a:p>
                      <a:pPr algn="ctr"/>
                      <a:r>
                        <a:rPr lang="en-US" sz="1600" dirty="0"/>
                        <a:t>Wisconsin</a:t>
                      </a:r>
                    </a:p>
                  </a:txBody>
                  <a:tcPr anchor="ctr"/>
                </a:tc>
                <a:tc>
                  <a:txBody>
                    <a:bodyPr/>
                    <a:lstStyle/>
                    <a:p>
                      <a:pPr algn="ctr"/>
                      <a:r>
                        <a:rPr lang="en-US" sz="1600" dirty="0"/>
                        <a:t>53%</a:t>
                      </a:r>
                    </a:p>
                  </a:txBody>
                  <a:tcPr anchor="ctr"/>
                </a:tc>
                <a:tc>
                  <a:txBody>
                    <a:bodyPr/>
                    <a:lstStyle/>
                    <a:p>
                      <a:pPr algn="ctr"/>
                      <a:r>
                        <a:rPr lang="en-US" sz="1600" dirty="0"/>
                        <a:t>20%</a:t>
                      </a:r>
                    </a:p>
                  </a:txBody>
                  <a:tcPr anchor="ctr"/>
                </a:tc>
                <a:tc>
                  <a:txBody>
                    <a:bodyPr/>
                    <a:lstStyle/>
                    <a:p>
                      <a:pPr algn="ctr"/>
                      <a:r>
                        <a:rPr lang="en-US" sz="1600" dirty="0"/>
                        <a:t>12%</a:t>
                      </a:r>
                    </a:p>
                  </a:txBody>
                  <a:tcPr anchor="ctr"/>
                </a:tc>
                <a:tc>
                  <a:txBody>
                    <a:bodyPr/>
                    <a:lstStyle/>
                    <a:p>
                      <a:pPr algn="ctr"/>
                      <a:r>
                        <a:rPr lang="en-US" sz="1600" dirty="0"/>
                        <a:t>9%</a:t>
                      </a:r>
                    </a:p>
                  </a:txBody>
                  <a:tcPr anchor="ctr"/>
                </a:tc>
                <a:tc>
                  <a:txBody>
                    <a:bodyPr/>
                    <a:lstStyle/>
                    <a:p>
                      <a:pPr algn="ctr"/>
                      <a:r>
                        <a:rPr lang="en-US" sz="1600" dirty="0"/>
                        <a:t>6%</a:t>
                      </a:r>
                    </a:p>
                  </a:txBody>
                  <a:tcPr anchor="ctr"/>
                </a:tc>
                <a:extLst>
                  <a:ext uri="{0D108BD9-81ED-4DB2-BD59-A6C34878D82A}">
                    <a16:rowId xmlns:a16="http://schemas.microsoft.com/office/drawing/2014/main" val="2498262601"/>
                  </a:ext>
                </a:extLst>
              </a:tr>
              <a:tr h="362892">
                <a:tc>
                  <a:txBody>
                    <a:bodyPr/>
                    <a:lstStyle/>
                    <a:p>
                      <a:pPr algn="ctr"/>
                      <a:r>
                        <a:rPr lang="en-US" sz="1600" dirty="0"/>
                        <a:t>2016</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Wisconsin</a:t>
                      </a:r>
                    </a:p>
                  </a:txBody>
                  <a:tcPr anchor="ctr"/>
                </a:tc>
                <a:tc>
                  <a:txBody>
                    <a:bodyPr/>
                    <a:lstStyle/>
                    <a:p>
                      <a:pPr algn="ctr"/>
                      <a:r>
                        <a:rPr lang="en-US" sz="1600" dirty="0"/>
                        <a:t>60%</a:t>
                      </a:r>
                    </a:p>
                  </a:txBody>
                  <a:tcPr anchor="ctr"/>
                </a:tc>
                <a:tc>
                  <a:txBody>
                    <a:bodyPr/>
                    <a:lstStyle/>
                    <a:p>
                      <a:pPr algn="ctr"/>
                      <a:r>
                        <a:rPr lang="en-US" sz="1600" dirty="0"/>
                        <a:t>17%</a:t>
                      </a:r>
                    </a:p>
                  </a:txBody>
                  <a:tcPr anchor="ctr"/>
                </a:tc>
                <a:tc>
                  <a:txBody>
                    <a:bodyPr/>
                    <a:lstStyle/>
                    <a:p>
                      <a:pPr algn="ctr"/>
                      <a:r>
                        <a:rPr lang="en-US" sz="1600" dirty="0"/>
                        <a:t>10%</a:t>
                      </a:r>
                    </a:p>
                  </a:txBody>
                  <a:tcPr anchor="ctr"/>
                </a:tc>
                <a:tc>
                  <a:txBody>
                    <a:bodyPr/>
                    <a:lstStyle/>
                    <a:p>
                      <a:pPr algn="ctr"/>
                      <a:r>
                        <a:rPr lang="en-US" sz="1600" dirty="0"/>
                        <a:t>8%</a:t>
                      </a:r>
                    </a:p>
                  </a:txBody>
                  <a:tcPr anchor="ctr"/>
                </a:tc>
                <a:tc>
                  <a:txBody>
                    <a:bodyPr/>
                    <a:lstStyle/>
                    <a:p>
                      <a:pPr algn="ctr"/>
                      <a:r>
                        <a:rPr lang="en-US" sz="1600" dirty="0"/>
                        <a:t>5%</a:t>
                      </a:r>
                    </a:p>
                  </a:txBody>
                  <a:tcPr anchor="ctr"/>
                </a:tc>
                <a:extLst>
                  <a:ext uri="{0D108BD9-81ED-4DB2-BD59-A6C34878D82A}">
                    <a16:rowId xmlns:a16="http://schemas.microsoft.com/office/drawing/2014/main" val="3735906233"/>
                  </a:ext>
                </a:extLst>
              </a:tr>
              <a:tr h="429580">
                <a:tc>
                  <a:txBody>
                    <a:bodyPr/>
                    <a:lstStyle/>
                    <a:p>
                      <a:pPr marL="0" algn="ctr" rtl="0" eaLnBrk="1" latinLnBrk="0" hangingPunct="1"/>
                      <a:r>
                        <a:rPr kumimoji="0" lang="en-US" sz="1600" kern="1200" dirty="0">
                          <a:solidFill>
                            <a:schemeClr val="dk1"/>
                          </a:solidFill>
                          <a:latin typeface="+mn-lt"/>
                          <a:ea typeface="+mn-ea"/>
                          <a:cs typeface="+mn-cs"/>
                        </a:rPr>
                        <a:t>2017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Wisconsin</a:t>
                      </a:r>
                    </a:p>
                  </a:txBody>
                  <a:tcPr anchor="ctr"/>
                </a:tc>
                <a:tc>
                  <a:txBody>
                    <a:bodyPr/>
                    <a:lstStyle/>
                    <a:p>
                      <a:pPr marL="0" algn="ctr" rtl="0" eaLnBrk="1" latinLnBrk="0" hangingPunct="1"/>
                      <a:r>
                        <a:rPr kumimoji="0" lang="en-US" sz="1600" kern="1200" dirty="0">
                          <a:solidFill>
                            <a:schemeClr val="dk1"/>
                          </a:solidFill>
                          <a:latin typeface="+mn-lt"/>
                          <a:ea typeface="+mn-ea"/>
                          <a:cs typeface="+mn-cs"/>
                        </a:rPr>
                        <a:t>64%</a:t>
                      </a:r>
                    </a:p>
                  </a:txBody>
                  <a:tcPr anchor="ctr"/>
                </a:tc>
                <a:tc>
                  <a:txBody>
                    <a:bodyPr/>
                    <a:lstStyle/>
                    <a:p>
                      <a:pPr marL="0" algn="ctr" rtl="0" eaLnBrk="1" latinLnBrk="0" hangingPunct="1"/>
                      <a:r>
                        <a:rPr kumimoji="0" lang="en-US" sz="1600" kern="1200" dirty="0">
                          <a:solidFill>
                            <a:schemeClr val="dk1"/>
                          </a:solidFill>
                          <a:latin typeface="+mn-lt"/>
                          <a:ea typeface="+mn-ea"/>
                          <a:cs typeface="+mn-cs"/>
                        </a:rPr>
                        <a:t>15%</a:t>
                      </a:r>
                    </a:p>
                  </a:txBody>
                  <a:tcPr anchor="ctr"/>
                </a:tc>
                <a:tc>
                  <a:txBody>
                    <a:bodyPr/>
                    <a:lstStyle/>
                    <a:p>
                      <a:pPr marL="0" algn="ctr" rtl="0" eaLnBrk="1" latinLnBrk="0" hangingPunct="1"/>
                      <a:r>
                        <a:rPr kumimoji="0" lang="en-US" sz="1600" kern="1200" dirty="0">
                          <a:solidFill>
                            <a:schemeClr val="dk1"/>
                          </a:solidFill>
                          <a:latin typeface="+mn-lt"/>
                          <a:ea typeface="+mn-ea"/>
                          <a:cs typeface="+mn-cs"/>
                        </a:rPr>
                        <a:t>9%</a:t>
                      </a:r>
                    </a:p>
                  </a:txBody>
                  <a:tcPr anchor="ctr"/>
                </a:tc>
                <a:tc>
                  <a:txBody>
                    <a:bodyPr/>
                    <a:lstStyle/>
                    <a:p>
                      <a:pPr marL="0" algn="ctr" rtl="0" eaLnBrk="1" latinLnBrk="0" hangingPunct="1"/>
                      <a:r>
                        <a:rPr kumimoji="0" lang="en-US" sz="1600" kern="1200" dirty="0">
                          <a:solidFill>
                            <a:schemeClr val="dk1"/>
                          </a:solidFill>
                          <a:latin typeface="+mn-lt"/>
                          <a:ea typeface="+mn-ea"/>
                          <a:cs typeface="+mn-cs"/>
                        </a:rPr>
                        <a:t>6%</a:t>
                      </a:r>
                    </a:p>
                  </a:txBody>
                  <a:tcPr anchor="ctr"/>
                </a:tc>
                <a:tc>
                  <a:txBody>
                    <a:bodyPr/>
                    <a:lstStyle/>
                    <a:p>
                      <a:pPr marL="0" algn="ctr" rtl="0" eaLnBrk="1" latinLnBrk="0" hangingPunct="1"/>
                      <a:r>
                        <a:rPr kumimoji="0" lang="en-US" sz="1600" kern="1200" dirty="0">
                          <a:solidFill>
                            <a:schemeClr val="dk1"/>
                          </a:solidFill>
                          <a:latin typeface="+mn-lt"/>
                          <a:ea typeface="+mn-ea"/>
                          <a:cs typeface="+mn-cs"/>
                        </a:rPr>
                        <a:t>6%</a:t>
                      </a:r>
                    </a:p>
                  </a:txBody>
                  <a:tcPr anchor="ctr"/>
                </a:tc>
                <a:extLst>
                  <a:ext uri="{0D108BD9-81ED-4DB2-BD59-A6C34878D82A}">
                    <a16:rowId xmlns:a16="http://schemas.microsoft.com/office/drawing/2014/main" val="3273863465"/>
                  </a:ext>
                </a:extLst>
              </a:tr>
              <a:tr h="447601">
                <a:tc>
                  <a:txBody>
                    <a:bodyPr/>
                    <a:lstStyle/>
                    <a:p>
                      <a:pPr algn="ctr"/>
                      <a:r>
                        <a:rPr lang="en-US" sz="1600" dirty="0"/>
                        <a:t>2018</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Wisconsin</a:t>
                      </a:r>
                    </a:p>
                  </a:txBody>
                  <a:tcPr anchor="ctr"/>
                </a:tc>
                <a:tc>
                  <a:txBody>
                    <a:bodyPr/>
                    <a:lstStyle/>
                    <a:p>
                      <a:pPr algn="ctr"/>
                      <a:r>
                        <a:rPr lang="en-US" sz="1600" dirty="0"/>
                        <a:t>64%</a:t>
                      </a:r>
                    </a:p>
                  </a:txBody>
                  <a:tcPr anchor="ctr"/>
                </a:tc>
                <a:tc>
                  <a:txBody>
                    <a:bodyPr/>
                    <a:lstStyle/>
                    <a:p>
                      <a:pPr algn="ctr"/>
                      <a:r>
                        <a:rPr lang="en-US" sz="1600" dirty="0"/>
                        <a:t>14%</a:t>
                      </a:r>
                    </a:p>
                  </a:txBody>
                  <a:tcPr anchor="ctr"/>
                </a:tc>
                <a:tc>
                  <a:txBody>
                    <a:bodyPr/>
                    <a:lstStyle/>
                    <a:p>
                      <a:pPr algn="ctr"/>
                      <a:r>
                        <a:rPr lang="en-US" sz="1600" dirty="0"/>
                        <a:t>10%</a:t>
                      </a:r>
                    </a:p>
                  </a:txBody>
                  <a:tcPr anchor="ctr"/>
                </a:tc>
                <a:tc>
                  <a:txBody>
                    <a:bodyPr/>
                    <a:lstStyle/>
                    <a:p>
                      <a:pPr algn="ctr"/>
                      <a:r>
                        <a:rPr lang="en-US" sz="1600" dirty="0"/>
                        <a:t>6%</a:t>
                      </a:r>
                    </a:p>
                  </a:txBody>
                  <a:tcPr anchor="ctr"/>
                </a:tc>
                <a:tc>
                  <a:txBody>
                    <a:bodyPr/>
                    <a:lstStyle/>
                    <a:p>
                      <a:pPr algn="ctr"/>
                      <a:r>
                        <a:rPr lang="en-US" sz="1600" dirty="0"/>
                        <a:t>6%</a:t>
                      </a:r>
                    </a:p>
                  </a:txBody>
                  <a:tcPr anchor="ctr"/>
                </a:tc>
                <a:extLst>
                  <a:ext uri="{0D108BD9-81ED-4DB2-BD59-A6C34878D82A}">
                    <a16:rowId xmlns:a16="http://schemas.microsoft.com/office/drawing/2014/main" val="687248608"/>
                  </a:ext>
                </a:extLst>
              </a:tr>
              <a:tr h="410911">
                <a:tc>
                  <a:txBody>
                    <a:bodyPr/>
                    <a:lstStyle/>
                    <a:p>
                      <a:pPr algn="ctr"/>
                      <a:r>
                        <a:rPr lang="en-US" sz="1600" dirty="0"/>
                        <a:t>2019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Wisconsin</a:t>
                      </a:r>
                    </a:p>
                  </a:txBody>
                  <a:tcPr anchor="ctr"/>
                </a:tc>
                <a:tc>
                  <a:txBody>
                    <a:bodyPr/>
                    <a:lstStyle/>
                    <a:p>
                      <a:pPr algn="ctr"/>
                      <a:r>
                        <a:rPr lang="en-US" sz="1600" dirty="0"/>
                        <a:t>63%</a:t>
                      </a:r>
                    </a:p>
                  </a:txBody>
                  <a:tcPr anchor="ctr"/>
                </a:tc>
                <a:tc>
                  <a:txBody>
                    <a:bodyPr/>
                    <a:lstStyle/>
                    <a:p>
                      <a:pPr algn="ctr"/>
                      <a:r>
                        <a:rPr lang="en-US" sz="1600" dirty="0"/>
                        <a:t>16%</a:t>
                      </a:r>
                    </a:p>
                  </a:txBody>
                  <a:tcPr anchor="ctr"/>
                </a:tc>
                <a:tc>
                  <a:txBody>
                    <a:bodyPr/>
                    <a:lstStyle/>
                    <a:p>
                      <a:pPr algn="ctr"/>
                      <a:r>
                        <a:rPr lang="en-US" sz="1600" dirty="0"/>
                        <a:t>10%</a:t>
                      </a:r>
                    </a:p>
                  </a:txBody>
                  <a:tcPr anchor="ctr"/>
                </a:tc>
                <a:tc>
                  <a:txBody>
                    <a:bodyPr/>
                    <a:lstStyle/>
                    <a:p>
                      <a:pPr algn="ctr"/>
                      <a:r>
                        <a:rPr lang="en-US" sz="1600" dirty="0"/>
                        <a:t>4%</a:t>
                      </a:r>
                    </a:p>
                  </a:txBody>
                  <a:tcPr anchor="ctr"/>
                </a:tc>
                <a:tc>
                  <a:txBody>
                    <a:bodyPr/>
                    <a:lstStyle/>
                    <a:p>
                      <a:pPr algn="ctr"/>
                      <a:r>
                        <a:rPr lang="en-US" sz="1600" dirty="0"/>
                        <a:t>6%</a:t>
                      </a:r>
                    </a:p>
                  </a:txBody>
                  <a:tcPr anchor="ctr"/>
                </a:tc>
                <a:extLst>
                  <a:ext uri="{0D108BD9-81ED-4DB2-BD59-A6C34878D82A}">
                    <a16:rowId xmlns:a16="http://schemas.microsoft.com/office/drawing/2014/main" val="999755467"/>
                  </a:ext>
                </a:extLst>
              </a:tr>
              <a:tr h="343405">
                <a:tc>
                  <a:txBody>
                    <a:bodyPr/>
                    <a:lstStyle/>
                    <a:p>
                      <a:pPr algn="ctr"/>
                      <a:r>
                        <a:rPr lang="en-US" sz="1600" dirty="0"/>
                        <a:t>2020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Wisconsin</a:t>
                      </a:r>
                    </a:p>
                  </a:txBody>
                  <a:tcPr anchor="ctr"/>
                </a:tc>
                <a:tc>
                  <a:txBody>
                    <a:bodyPr/>
                    <a:lstStyle/>
                    <a:p>
                      <a:pPr algn="ctr"/>
                      <a:r>
                        <a:rPr lang="en-US" sz="1600" dirty="0"/>
                        <a:t>60%</a:t>
                      </a:r>
                    </a:p>
                  </a:txBody>
                  <a:tcPr anchor="ctr"/>
                </a:tc>
                <a:tc>
                  <a:txBody>
                    <a:bodyPr/>
                    <a:lstStyle/>
                    <a:p>
                      <a:pPr algn="ctr"/>
                      <a:r>
                        <a:rPr lang="en-US" sz="1600" dirty="0"/>
                        <a:t>14%</a:t>
                      </a:r>
                    </a:p>
                  </a:txBody>
                  <a:tcPr anchor="ctr"/>
                </a:tc>
                <a:tc>
                  <a:txBody>
                    <a:bodyPr/>
                    <a:lstStyle/>
                    <a:p>
                      <a:pPr algn="ctr"/>
                      <a:r>
                        <a:rPr lang="en-US" sz="1600" dirty="0"/>
                        <a:t>11%</a:t>
                      </a:r>
                    </a:p>
                  </a:txBody>
                  <a:tcPr anchor="ctr"/>
                </a:tc>
                <a:tc>
                  <a:txBody>
                    <a:bodyPr/>
                    <a:lstStyle/>
                    <a:p>
                      <a:pPr algn="ctr"/>
                      <a:r>
                        <a:rPr lang="en-US" sz="1600" dirty="0"/>
                        <a:t>11%</a:t>
                      </a:r>
                    </a:p>
                  </a:txBody>
                  <a:tcPr anchor="ctr"/>
                </a:tc>
                <a:tc>
                  <a:txBody>
                    <a:bodyPr/>
                    <a:lstStyle/>
                    <a:p>
                      <a:pPr algn="ctr"/>
                      <a:r>
                        <a:rPr lang="en-US" sz="1600" dirty="0"/>
                        <a:t>5%</a:t>
                      </a:r>
                    </a:p>
                  </a:txBody>
                  <a:tcPr anchor="ctr"/>
                </a:tc>
                <a:extLst>
                  <a:ext uri="{0D108BD9-81ED-4DB2-BD59-A6C34878D82A}">
                    <a16:rowId xmlns:a16="http://schemas.microsoft.com/office/drawing/2014/main" val="3584245977"/>
                  </a:ext>
                </a:extLst>
              </a:tr>
            </a:tbl>
          </a:graphicData>
        </a:graphic>
      </p:graphicFrame>
    </p:spTree>
    <p:extLst>
      <p:ext uri="{BB962C8B-B14F-4D97-AF65-F5344CB8AC3E}">
        <p14:creationId xmlns:p14="http://schemas.microsoft.com/office/powerpoint/2010/main" val="2775962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37BDC0-5297-3E19-BDF5-F78D091B2FDA}"/>
              </a:ext>
            </a:extLst>
          </p:cNvPr>
          <p:cNvSpPr>
            <a:spLocks noGrp="1"/>
          </p:cNvSpPr>
          <p:nvPr>
            <p:ph type="sldNum" sz="quarter" idx="12"/>
          </p:nvPr>
        </p:nvSpPr>
        <p:spPr/>
        <p:txBody>
          <a:bodyPr>
            <a:normAutofit fontScale="47500" lnSpcReduction="20000"/>
          </a:bodyPr>
          <a:lstStyle/>
          <a:p>
            <a:pPr defTabSz="685800">
              <a:buClrTx/>
              <a:defRPr/>
            </a:pPr>
            <a:fld id="{EFE5B013-A80A-40D2-8FAE-6E44A516CF2D}" type="slidenum">
              <a:rPr lang="en-US" kern="1200" smtClean="0">
                <a:ea typeface="+mn-ea"/>
                <a:cs typeface="+mn-cs"/>
              </a:rPr>
              <a:pPr defTabSz="685800">
                <a:buClrTx/>
                <a:defRPr/>
              </a:pPr>
              <a:t>8</a:t>
            </a:fld>
            <a:endParaRPr lang="en-US" kern="1200" dirty="0">
              <a:ea typeface="+mn-ea"/>
              <a:cs typeface="+mn-cs"/>
            </a:endParaRPr>
          </a:p>
        </p:txBody>
      </p:sp>
      <p:sp>
        <p:nvSpPr>
          <p:cNvPr id="12" name="Title 4">
            <a:extLst>
              <a:ext uri="{FF2B5EF4-FFF2-40B4-BE49-F238E27FC236}">
                <a16:creationId xmlns:a16="http://schemas.microsoft.com/office/drawing/2014/main" id="{80A7E5BC-F005-9FA2-E4A6-5CA3AB9AEE9F}"/>
              </a:ext>
            </a:extLst>
          </p:cNvPr>
          <p:cNvSpPr>
            <a:spLocks noGrp="1"/>
          </p:cNvSpPr>
          <p:nvPr>
            <p:ph type="title"/>
          </p:nvPr>
        </p:nvSpPr>
        <p:spPr>
          <a:xfrm>
            <a:off x="477948" y="320053"/>
            <a:ext cx="9339146" cy="742950"/>
          </a:xfrm>
        </p:spPr>
        <p:txBody>
          <a:bodyPr>
            <a:noAutofit/>
          </a:bodyPr>
          <a:lstStyle/>
          <a:p>
            <a:pPr marL="176213">
              <a:lnSpc>
                <a:spcPct val="80000"/>
              </a:lnSpc>
            </a:pPr>
            <a:r>
              <a:rPr lang="en-US" sz="3200" i="1" dirty="0">
                <a:latin typeface="Calibri" pitchFamily="34" charset="0"/>
              </a:rPr>
              <a:t>Allocation of LIHEAP Funds: Wisconsin</a:t>
            </a:r>
            <a:br>
              <a:rPr lang="en-US" sz="3200" i="1" dirty="0">
                <a:latin typeface="Calibri" pitchFamily="34" charset="0"/>
              </a:rPr>
            </a:br>
            <a:endParaRPr lang="en-US" sz="2400" b="1" dirty="0">
              <a:latin typeface="Calibri" pitchFamily="34" charset="0"/>
            </a:endParaRPr>
          </a:p>
        </p:txBody>
      </p:sp>
      <p:sp>
        <p:nvSpPr>
          <p:cNvPr id="13" name="TextBox 12">
            <a:extLst>
              <a:ext uri="{FF2B5EF4-FFF2-40B4-BE49-F238E27FC236}">
                <a16:creationId xmlns:a16="http://schemas.microsoft.com/office/drawing/2014/main" id="{956AD343-1D3D-8106-D859-253E73A799DC}"/>
              </a:ext>
            </a:extLst>
          </p:cNvPr>
          <p:cNvSpPr txBox="1"/>
          <p:nvPr/>
        </p:nvSpPr>
        <p:spPr>
          <a:xfrm>
            <a:off x="7841012" y="4620053"/>
            <a:ext cx="1212850" cy="415498"/>
          </a:xfrm>
          <a:prstGeom prst="rect">
            <a:avLst/>
          </a:prstGeom>
          <a:solidFill>
            <a:schemeClr val="accent1">
              <a:alpha val="66000"/>
            </a:schemeClr>
          </a:solidFill>
          <a:ln w="38100">
            <a:solidFill>
              <a:schemeClr val="accent2"/>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Presenter:</a:t>
            </a:r>
          </a:p>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Melissa Torgerson</a:t>
            </a:r>
          </a:p>
        </p:txBody>
      </p:sp>
      <p:sp>
        <p:nvSpPr>
          <p:cNvPr id="14" name="Content Placeholder 7">
            <a:extLst>
              <a:ext uri="{FF2B5EF4-FFF2-40B4-BE49-F238E27FC236}">
                <a16:creationId xmlns:a16="http://schemas.microsoft.com/office/drawing/2014/main" id="{10CBE9CB-D030-8AE3-AC91-2163FA13313B}"/>
              </a:ext>
            </a:extLst>
          </p:cNvPr>
          <p:cNvSpPr>
            <a:spLocks noGrp="1"/>
          </p:cNvSpPr>
          <p:nvPr>
            <p:ph sz="quarter" idx="1"/>
          </p:nvPr>
        </p:nvSpPr>
        <p:spPr>
          <a:xfrm>
            <a:off x="612648" y="2012950"/>
            <a:ext cx="8531352" cy="3943349"/>
          </a:xfrm>
        </p:spPr>
        <p:txBody>
          <a:bodyPr>
            <a:normAutofit/>
          </a:bodyPr>
          <a:lstStyle/>
          <a:p>
            <a:endParaRPr lang="en-US" sz="2200" dirty="0">
              <a:latin typeface="+mj-lt"/>
            </a:endParaRPr>
          </a:p>
          <a:p>
            <a:endParaRPr lang="en-US" sz="2200" dirty="0">
              <a:latin typeface="+mj-lt"/>
            </a:endParaRPr>
          </a:p>
          <a:p>
            <a:endParaRPr lang="en-US" sz="2200" dirty="0">
              <a:latin typeface="+mj-lt"/>
            </a:endParaRPr>
          </a:p>
          <a:p>
            <a:endParaRPr lang="en-US" sz="2200" dirty="0">
              <a:latin typeface="+mj-lt"/>
            </a:endParaRPr>
          </a:p>
          <a:p>
            <a:endParaRPr lang="en-US" sz="2200" dirty="0">
              <a:latin typeface="+mj-lt"/>
            </a:endParaRPr>
          </a:p>
          <a:p>
            <a:pPr marL="0" indent="0">
              <a:buNone/>
            </a:pPr>
            <a:endParaRPr lang="en-US" sz="2200" dirty="0">
              <a:latin typeface="+mj-lt"/>
            </a:endParaRPr>
          </a:p>
        </p:txBody>
      </p:sp>
      <p:graphicFrame>
        <p:nvGraphicFramePr>
          <p:cNvPr id="2" name="Table 4">
            <a:extLst>
              <a:ext uri="{FF2B5EF4-FFF2-40B4-BE49-F238E27FC236}">
                <a16:creationId xmlns:a16="http://schemas.microsoft.com/office/drawing/2014/main" id="{35ACBD21-AED6-0567-D952-BC44DCB0B870}"/>
              </a:ext>
            </a:extLst>
          </p:cNvPr>
          <p:cNvGraphicFramePr>
            <a:graphicFrameLocks noGrp="1"/>
          </p:cNvGraphicFramePr>
          <p:nvPr>
            <p:extLst>
              <p:ext uri="{D42A27DB-BD31-4B8C-83A1-F6EECF244321}">
                <p14:modId xmlns:p14="http://schemas.microsoft.com/office/powerpoint/2010/main" val="2912145020"/>
              </p:ext>
            </p:extLst>
          </p:nvPr>
        </p:nvGraphicFramePr>
        <p:xfrm>
          <a:off x="312616" y="1273906"/>
          <a:ext cx="8721969" cy="3151067"/>
        </p:xfrm>
        <a:graphic>
          <a:graphicData uri="http://schemas.openxmlformats.org/drawingml/2006/table">
            <a:tbl>
              <a:tblPr firstRow="1" bandRow="1">
                <a:tableStyleId>{5C22544A-7EE6-4342-B048-85BDC9FD1C3A}</a:tableStyleId>
              </a:tblPr>
              <a:tblGrid>
                <a:gridCol w="650912">
                  <a:extLst>
                    <a:ext uri="{9D8B030D-6E8A-4147-A177-3AD203B41FA5}">
                      <a16:colId xmlns:a16="http://schemas.microsoft.com/office/drawing/2014/main" val="340388689"/>
                    </a:ext>
                  </a:extLst>
                </a:gridCol>
                <a:gridCol w="1005950">
                  <a:extLst>
                    <a:ext uri="{9D8B030D-6E8A-4147-A177-3AD203B41FA5}">
                      <a16:colId xmlns:a16="http://schemas.microsoft.com/office/drawing/2014/main" val="4121193786"/>
                    </a:ext>
                  </a:extLst>
                </a:gridCol>
                <a:gridCol w="1192427">
                  <a:extLst>
                    <a:ext uri="{9D8B030D-6E8A-4147-A177-3AD203B41FA5}">
                      <a16:colId xmlns:a16="http://schemas.microsoft.com/office/drawing/2014/main" val="1642882928"/>
                    </a:ext>
                  </a:extLst>
                </a:gridCol>
                <a:gridCol w="1230341">
                  <a:extLst>
                    <a:ext uri="{9D8B030D-6E8A-4147-A177-3AD203B41FA5}">
                      <a16:colId xmlns:a16="http://schemas.microsoft.com/office/drawing/2014/main" val="1693643816"/>
                    </a:ext>
                  </a:extLst>
                </a:gridCol>
                <a:gridCol w="1649046">
                  <a:extLst>
                    <a:ext uri="{9D8B030D-6E8A-4147-A177-3AD203B41FA5}">
                      <a16:colId xmlns:a16="http://schemas.microsoft.com/office/drawing/2014/main" val="1254852817"/>
                    </a:ext>
                  </a:extLst>
                </a:gridCol>
                <a:gridCol w="1273908">
                  <a:extLst>
                    <a:ext uri="{9D8B030D-6E8A-4147-A177-3AD203B41FA5}">
                      <a16:colId xmlns:a16="http://schemas.microsoft.com/office/drawing/2014/main" val="2262721170"/>
                    </a:ext>
                  </a:extLst>
                </a:gridCol>
                <a:gridCol w="1719385">
                  <a:extLst>
                    <a:ext uri="{9D8B030D-6E8A-4147-A177-3AD203B41FA5}">
                      <a16:colId xmlns:a16="http://schemas.microsoft.com/office/drawing/2014/main" val="3863268634"/>
                    </a:ext>
                  </a:extLst>
                </a:gridCol>
              </a:tblGrid>
              <a:tr h="741204">
                <a:tc>
                  <a:txBody>
                    <a:bodyPr/>
                    <a:lstStyle/>
                    <a:p>
                      <a:pPr algn="ctr"/>
                      <a:r>
                        <a:rPr lang="en-US" dirty="0"/>
                        <a:t>Year</a:t>
                      </a:r>
                    </a:p>
                  </a:txBody>
                  <a:tcPr anchor="ctr"/>
                </a:tc>
                <a:tc>
                  <a:txBody>
                    <a:bodyPr/>
                    <a:lstStyle/>
                    <a:p>
                      <a:pPr algn="ctr"/>
                      <a:r>
                        <a:rPr lang="en-US" dirty="0"/>
                        <a:t>State</a:t>
                      </a:r>
                    </a:p>
                  </a:txBody>
                  <a:tcPr anchor="ctr"/>
                </a:tc>
                <a:tc>
                  <a:txBody>
                    <a:bodyPr/>
                    <a:lstStyle/>
                    <a:p>
                      <a:pPr algn="ctr"/>
                      <a:r>
                        <a:rPr lang="en-US" dirty="0"/>
                        <a:t>Heating</a:t>
                      </a:r>
                    </a:p>
                  </a:txBody>
                  <a:tcPr anchor="ctr"/>
                </a:tc>
                <a:tc>
                  <a:txBody>
                    <a:bodyPr/>
                    <a:lstStyle/>
                    <a:p>
                      <a:pPr algn="ctr"/>
                      <a:r>
                        <a:rPr lang="en-US" dirty="0"/>
                        <a:t>Crisis</a:t>
                      </a:r>
                    </a:p>
                  </a:txBody>
                  <a:tcPr anchor="ctr"/>
                </a:tc>
                <a:tc>
                  <a:txBody>
                    <a:bodyPr/>
                    <a:lstStyle/>
                    <a:p>
                      <a:pPr algn="ctr"/>
                      <a:r>
                        <a:rPr lang="en-US" dirty="0"/>
                        <a:t>Weatherization</a:t>
                      </a:r>
                    </a:p>
                  </a:txBody>
                  <a:tcPr anchor="ctr"/>
                </a:tc>
                <a:tc>
                  <a:txBody>
                    <a:bodyPr/>
                    <a:lstStyle/>
                    <a:p>
                      <a:pPr algn="ctr"/>
                      <a:r>
                        <a:rPr lang="en-US" dirty="0"/>
                        <a:t>Carryover</a:t>
                      </a:r>
                    </a:p>
                  </a:txBody>
                  <a:tcPr anchor="ctr"/>
                </a:tc>
                <a:tc>
                  <a:txBody>
                    <a:bodyPr/>
                    <a:lstStyle/>
                    <a:p>
                      <a:pPr algn="ctr"/>
                      <a:r>
                        <a:rPr lang="en-US" dirty="0"/>
                        <a:t>Administration</a:t>
                      </a:r>
                    </a:p>
                  </a:txBody>
                  <a:tcPr anchor="ctr"/>
                </a:tc>
                <a:extLst>
                  <a:ext uri="{0D108BD9-81ED-4DB2-BD59-A6C34878D82A}">
                    <a16:rowId xmlns:a16="http://schemas.microsoft.com/office/drawing/2014/main" val="2539429644"/>
                  </a:ext>
                </a:extLst>
              </a:tr>
              <a:tr h="415474">
                <a:tc>
                  <a:txBody>
                    <a:bodyPr/>
                    <a:lstStyle/>
                    <a:p>
                      <a:pPr algn="ctr" fontAlgn="b"/>
                      <a:r>
                        <a:rPr lang="en-US" sz="1400" b="0" i="0" u="none" strike="noStrike" dirty="0">
                          <a:solidFill>
                            <a:srgbClr val="000000"/>
                          </a:solidFill>
                          <a:effectLst/>
                          <a:latin typeface="+mn-lt"/>
                        </a:rPr>
                        <a:t>2015</a:t>
                      </a:r>
                    </a:p>
                  </a:txBody>
                  <a:tcPr marL="9525" marR="9525" marT="9525" marB="0" anchor="ctr"/>
                </a:tc>
                <a:tc>
                  <a:txBody>
                    <a:bodyPr/>
                    <a:lstStyle/>
                    <a:p>
                      <a:pPr algn="ctr" fontAlgn="b"/>
                      <a:r>
                        <a:rPr lang="en-US" sz="1400" b="0" i="0" u="none" strike="noStrike" dirty="0">
                          <a:solidFill>
                            <a:srgbClr val="000000"/>
                          </a:solidFill>
                          <a:effectLst/>
                          <a:latin typeface="+mn-lt"/>
                        </a:rPr>
                        <a:t>Wisconsin</a:t>
                      </a:r>
                    </a:p>
                  </a:txBody>
                  <a:tcPr marL="9525" marR="9525" marT="9525" marB="0" anchor="ctr"/>
                </a:tc>
                <a:tc>
                  <a:txBody>
                    <a:bodyPr/>
                    <a:lstStyle/>
                    <a:p>
                      <a:pPr algn="ctr" fontAlgn="b"/>
                      <a:r>
                        <a:rPr lang="en-US" sz="1400" b="0" i="0" u="none" strike="noStrike">
                          <a:solidFill>
                            <a:srgbClr val="000000"/>
                          </a:solidFill>
                          <a:effectLst/>
                          <a:latin typeface="+mn-lt"/>
                        </a:rPr>
                        <a:t>$55,474,517 </a:t>
                      </a:r>
                    </a:p>
                  </a:txBody>
                  <a:tcPr marL="9525" marR="9525" marT="9525" marB="0" anchor="ctr"/>
                </a:tc>
                <a:tc>
                  <a:txBody>
                    <a:bodyPr/>
                    <a:lstStyle/>
                    <a:p>
                      <a:pPr algn="ctr" fontAlgn="b"/>
                      <a:r>
                        <a:rPr lang="en-US" sz="1400" b="0" i="0" u="none" strike="noStrike">
                          <a:solidFill>
                            <a:srgbClr val="000000"/>
                          </a:solidFill>
                          <a:effectLst/>
                          <a:latin typeface="+mn-lt"/>
                        </a:rPr>
                        <a:t>$21,169,312 </a:t>
                      </a:r>
                    </a:p>
                  </a:txBody>
                  <a:tcPr marL="9525" marR="9525" marT="9525" marB="0" anchor="ctr"/>
                </a:tc>
                <a:tc>
                  <a:txBody>
                    <a:bodyPr/>
                    <a:lstStyle/>
                    <a:p>
                      <a:pPr algn="ctr" fontAlgn="b"/>
                      <a:r>
                        <a:rPr lang="en-US" sz="1400" b="0" i="0" u="none" strike="noStrike">
                          <a:solidFill>
                            <a:srgbClr val="000000"/>
                          </a:solidFill>
                          <a:effectLst/>
                          <a:latin typeface="+mn-lt"/>
                        </a:rPr>
                        <a:t>$12,120,244 </a:t>
                      </a:r>
                    </a:p>
                  </a:txBody>
                  <a:tcPr marL="9525" marR="9525" marT="9525" marB="0" anchor="ctr"/>
                </a:tc>
                <a:tc>
                  <a:txBody>
                    <a:bodyPr/>
                    <a:lstStyle/>
                    <a:p>
                      <a:pPr algn="ctr" fontAlgn="b"/>
                      <a:r>
                        <a:rPr lang="en-US" sz="1400" b="0" i="0" u="none" strike="noStrike">
                          <a:solidFill>
                            <a:srgbClr val="000000"/>
                          </a:solidFill>
                          <a:effectLst/>
                          <a:latin typeface="+mn-lt"/>
                        </a:rPr>
                        <a:t>$9,908,820 </a:t>
                      </a:r>
                    </a:p>
                  </a:txBody>
                  <a:tcPr marL="9525" marR="9525" marT="9525" marB="0" anchor="ctr"/>
                </a:tc>
                <a:tc>
                  <a:txBody>
                    <a:bodyPr/>
                    <a:lstStyle/>
                    <a:p>
                      <a:pPr algn="ctr" fontAlgn="b"/>
                      <a:r>
                        <a:rPr lang="en-US" sz="1400" b="0" i="0" u="none" strike="noStrike">
                          <a:solidFill>
                            <a:srgbClr val="000000"/>
                          </a:solidFill>
                          <a:effectLst/>
                          <a:latin typeface="+mn-lt"/>
                        </a:rPr>
                        <a:t>$6,076,159 </a:t>
                      </a:r>
                    </a:p>
                  </a:txBody>
                  <a:tcPr marL="9525" marR="9525" marT="9525" marB="0" anchor="ctr"/>
                </a:tc>
                <a:extLst>
                  <a:ext uri="{0D108BD9-81ED-4DB2-BD59-A6C34878D82A}">
                    <a16:rowId xmlns:a16="http://schemas.microsoft.com/office/drawing/2014/main" val="2498262601"/>
                  </a:ext>
                </a:extLst>
              </a:tr>
              <a:tr h="362892">
                <a:tc>
                  <a:txBody>
                    <a:bodyPr/>
                    <a:lstStyle/>
                    <a:p>
                      <a:pPr algn="ctr" fontAlgn="b"/>
                      <a:r>
                        <a:rPr lang="en-US" sz="1400" b="0" i="0" u="none" strike="noStrike" dirty="0">
                          <a:solidFill>
                            <a:srgbClr val="000000"/>
                          </a:solidFill>
                          <a:effectLst/>
                          <a:latin typeface="+mn-lt"/>
                        </a:rPr>
                        <a:t>2016</a:t>
                      </a:r>
                    </a:p>
                  </a:txBody>
                  <a:tcPr marL="9525" marR="9525" marT="9525" marB="0" anchor="ctr"/>
                </a:tc>
                <a:tc>
                  <a:txBody>
                    <a:bodyPr/>
                    <a:lstStyle/>
                    <a:p>
                      <a:pPr algn="ctr" fontAlgn="b"/>
                      <a:r>
                        <a:rPr lang="en-US" sz="1400" b="0" i="0" u="none" strike="noStrike" dirty="0">
                          <a:solidFill>
                            <a:srgbClr val="000000"/>
                          </a:solidFill>
                          <a:effectLst/>
                          <a:latin typeface="+mn-lt"/>
                        </a:rPr>
                        <a:t>Wisconsin</a:t>
                      </a:r>
                    </a:p>
                  </a:txBody>
                  <a:tcPr marL="9525" marR="9525" marT="9525" marB="0" anchor="ctr"/>
                </a:tc>
                <a:tc>
                  <a:txBody>
                    <a:bodyPr/>
                    <a:lstStyle/>
                    <a:p>
                      <a:pPr algn="ctr" fontAlgn="b"/>
                      <a:r>
                        <a:rPr lang="en-US" sz="1400" b="0" i="0" u="none" strike="noStrike" dirty="0">
                          <a:solidFill>
                            <a:srgbClr val="000000"/>
                          </a:solidFill>
                          <a:effectLst/>
                          <a:latin typeface="+mn-lt"/>
                        </a:rPr>
                        <a:t>$67,304,117 </a:t>
                      </a:r>
                    </a:p>
                  </a:txBody>
                  <a:tcPr marL="9525" marR="9525" marT="9525" marB="0" anchor="ctr"/>
                </a:tc>
                <a:tc>
                  <a:txBody>
                    <a:bodyPr/>
                    <a:lstStyle/>
                    <a:p>
                      <a:pPr algn="ctr" fontAlgn="b"/>
                      <a:r>
                        <a:rPr lang="en-US" sz="1400" b="0" i="0" u="none" strike="noStrike">
                          <a:solidFill>
                            <a:srgbClr val="000000"/>
                          </a:solidFill>
                          <a:effectLst/>
                          <a:latin typeface="+mn-lt"/>
                        </a:rPr>
                        <a:t>$19,089,948 </a:t>
                      </a:r>
                    </a:p>
                  </a:txBody>
                  <a:tcPr marL="9525" marR="9525" marT="9525" marB="0" anchor="ctr"/>
                </a:tc>
                <a:tc>
                  <a:txBody>
                    <a:bodyPr/>
                    <a:lstStyle/>
                    <a:p>
                      <a:pPr algn="ctr" fontAlgn="b"/>
                      <a:r>
                        <a:rPr lang="en-US" sz="1400" b="0" i="0" u="none" strike="noStrike">
                          <a:solidFill>
                            <a:srgbClr val="000000"/>
                          </a:solidFill>
                          <a:effectLst/>
                          <a:latin typeface="+mn-lt"/>
                        </a:rPr>
                        <a:t>$11,333,776 </a:t>
                      </a:r>
                    </a:p>
                  </a:txBody>
                  <a:tcPr marL="9525" marR="9525" marT="9525" marB="0" anchor="ctr"/>
                </a:tc>
                <a:tc>
                  <a:txBody>
                    <a:bodyPr/>
                    <a:lstStyle/>
                    <a:p>
                      <a:pPr algn="ctr" fontAlgn="b"/>
                      <a:r>
                        <a:rPr lang="en-US" sz="1400" b="0" i="0" u="none" strike="noStrike">
                          <a:solidFill>
                            <a:srgbClr val="000000"/>
                          </a:solidFill>
                          <a:effectLst/>
                          <a:latin typeface="+mn-lt"/>
                        </a:rPr>
                        <a:t>$8,603,201 </a:t>
                      </a:r>
                    </a:p>
                  </a:txBody>
                  <a:tcPr marL="9525" marR="9525" marT="9525" marB="0" anchor="ctr"/>
                </a:tc>
                <a:tc>
                  <a:txBody>
                    <a:bodyPr/>
                    <a:lstStyle/>
                    <a:p>
                      <a:pPr algn="ctr" fontAlgn="b"/>
                      <a:r>
                        <a:rPr lang="en-US" sz="1400" b="0" i="0" u="none" strike="noStrike">
                          <a:solidFill>
                            <a:srgbClr val="000000"/>
                          </a:solidFill>
                          <a:effectLst/>
                          <a:latin typeface="+mn-lt"/>
                        </a:rPr>
                        <a:t>$5,991,566 </a:t>
                      </a:r>
                    </a:p>
                  </a:txBody>
                  <a:tcPr marL="9525" marR="9525" marT="9525" marB="0" anchor="ctr"/>
                </a:tc>
                <a:extLst>
                  <a:ext uri="{0D108BD9-81ED-4DB2-BD59-A6C34878D82A}">
                    <a16:rowId xmlns:a16="http://schemas.microsoft.com/office/drawing/2014/main" val="3735906233"/>
                  </a:ext>
                </a:extLst>
              </a:tr>
              <a:tr h="429580">
                <a:tc>
                  <a:txBody>
                    <a:bodyPr/>
                    <a:lstStyle/>
                    <a:p>
                      <a:pPr algn="ctr" fontAlgn="b"/>
                      <a:r>
                        <a:rPr lang="en-US" sz="1400" b="0" i="0" u="none" strike="noStrike" dirty="0">
                          <a:solidFill>
                            <a:srgbClr val="000000"/>
                          </a:solidFill>
                          <a:effectLst/>
                          <a:latin typeface="+mn-lt"/>
                        </a:rPr>
                        <a:t>2017</a:t>
                      </a:r>
                    </a:p>
                  </a:txBody>
                  <a:tcPr marL="9525" marR="9525" marT="9525" marB="0" anchor="ctr"/>
                </a:tc>
                <a:tc>
                  <a:txBody>
                    <a:bodyPr/>
                    <a:lstStyle/>
                    <a:p>
                      <a:pPr algn="ctr" fontAlgn="b"/>
                      <a:r>
                        <a:rPr lang="en-US" sz="1400" b="0" i="0" u="none" strike="noStrike">
                          <a:solidFill>
                            <a:srgbClr val="000000"/>
                          </a:solidFill>
                          <a:effectLst/>
                          <a:latin typeface="+mn-lt"/>
                        </a:rPr>
                        <a:t>Wisconsin</a:t>
                      </a:r>
                    </a:p>
                  </a:txBody>
                  <a:tcPr marL="9525" marR="9525" marT="9525" marB="0" anchor="ctr"/>
                </a:tc>
                <a:tc>
                  <a:txBody>
                    <a:bodyPr/>
                    <a:lstStyle/>
                    <a:p>
                      <a:pPr algn="ctr" fontAlgn="b"/>
                      <a:r>
                        <a:rPr lang="en-US" sz="1400" b="0" i="0" u="none" strike="noStrike">
                          <a:solidFill>
                            <a:srgbClr val="000000"/>
                          </a:solidFill>
                          <a:effectLst/>
                          <a:latin typeface="+mn-lt"/>
                        </a:rPr>
                        <a:t>$71,535,306 </a:t>
                      </a:r>
                    </a:p>
                  </a:txBody>
                  <a:tcPr marL="9525" marR="9525" marT="9525" marB="0" anchor="ctr"/>
                </a:tc>
                <a:tc>
                  <a:txBody>
                    <a:bodyPr/>
                    <a:lstStyle/>
                    <a:p>
                      <a:pPr algn="ctr" fontAlgn="b"/>
                      <a:r>
                        <a:rPr lang="en-US" sz="1400" b="0" i="0" u="none" strike="noStrike" dirty="0">
                          <a:solidFill>
                            <a:srgbClr val="000000"/>
                          </a:solidFill>
                          <a:effectLst/>
                          <a:latin typeface="+mn-lt"/>
                        </a:rPr>
                        <a:t>$16,780,899 </a:t>
                      </a:r>
                    </a:p>
                  </a:txBody>
                  <a:tcPr marL="9525" marR="9525" marT="9525" marB="0" anchor="ctr"/>
                </a:tc>
                <a:tc>
                  <a:txBody>
                    <a:bodyPr/>
                    <a:lstStyle/>
                    <a:p>
                      <a:pPr algn="ctr" fontAlgn="b"/>
                      <a:r>
                        <a:rPr lang="en-US" sz="1400" b="0" i="0" u="none" strike="noStrike" dirty="0">
                          <a:solidFill>
                            <a:srgbClr val="000000"/>
                          </a:solidFill>
                          <a:effectLst/>
                          <a:latin typeface="+mn-lt"/>
                        </a:rPr>
                        <a:t>$9,904,271 </a:t>
                      </a:r>
                    </a:p>
                  </a:txBody>
                  <a:tcPr marL="9525" marR="9525" marT="9525" marB="0" anchor="ctr"/>
                </a:tc>
                <a:tc>
                  <a:txBody>
                    <a:bodyPr/>
                    <a:lstStyle/>
                    <a:p>
                      <a:pPr algn="ctr" fontAlgn="b"/>
                      <a:r>
                        <a:rPr lang="en-US" sz="1400" b="0" i="0" u="none" strike="noStrike">
                          <a:solidFill>
                            <a:srgbClr val="000000"/>
                          </a:solidFill>
                          <a:effectLst/>
                          <a:latin typeface="+mn-lt"/>
                        </a:rPr>
                        <a:t>$7,243,799 </a:t>
                      </a:r>
                    </a:p>
                  </a:txBody>
                  <a:tcPr marL="9525" marR="9525" marT="9525" marB="0" anchor="ctr"/>
                </a:tc>
                <a:tc>
                  <a:txBody>
                    <a:bodyPr/>
                    <a:lstStyle/>
                    <a:p>
                      <a:pPr algn="ctr" fontAlgn="b"/>
                      <a:r>
                        <a:rPr lang="en-US" sz="1400" b="0" i="0" u="none" strike="noStrike">
                          <a:solidFill>
                            <a:srgbClr val="000000"/>
                          </a:solidFill>
                          <a:effectLst/>
                          <a:latin typeface="+mn-lt"/>
                        </a:rPr>
                        <a:t>$6,320,636 </a:t>
                      </a:r>
                    </a:p>
                  </a:txBody>
                  <a:tcPr marL="9525" marR="9525" marT="9525" marB="0" anchor="ctr"/>
                </a:tc>
                <a:extLst>
                  <a:ext uri="{0D108BD9-81ED-4DB2-BD59-A6C34878D82A}">
                    <a16:rowId xmlns:a16="http://schemas.microsoft.com/office/drawing/2014/main" val="3273863465"/>
                  </a:ext>
                </a:extLst>
              </a:tr>
              <a:tr h="447601">
                <a:tc>
                  <a:txBody>
                    <a:bodyPr/>
                    <a:lstStyle/>
                    <a:p>
                      <a:pPr algn="ctr" fontAlgn="b"/>
                      <a:r>
                        <a:rPr lang="en-US" sz="1400" b="0" i="0" u="none" strike="noStrike" dirty="0">
                          <a:solidFill>
                            <a:srgbClr val="000000"/>
                          </a:solidFill>
                          <a:effectLst/>
                          <a:latin typeface="+mn-lt"/>
                        </a:rPr>
                        <a:t>2018</a:t>
                      </a:r>
                    </a:p>
                  </a:txBody>
                  <a:tcPr marL="9525" marR="9525" marT="9525" marB="0" anchor="ctr"/>
                </a:tc>
                <a:tc>
                  <a:txBody>
                    <a:bodyPr/>
                    <a:lstStyle/>
                    <a:p>
                      <a:pPr algn="ctr" fontAlgn="b"/>
                      <a:r>
                        <a:rPr lang="en-US" sz="1400" b="0" i="0" u="none" strike="noStrike">
                          <a:solidFill>
                            <a:srgbClr val="000000"/>
                          </a:solidFill>
                          <a:effectLst/>
                          <a:latin typeface="+mn-lt"/>
                        </a:rPr>
                        <a:t>Wisconsin</a:t>
                      </a:r>
                    </a:p>
                  </a:txBody>
                  <a:tcPr marL="9525" marR="9525" marT="9525" marB="0" anchor="ctr"/>
                </a:tc>
                <a:tc>
                  <a:txBody>
                    <a:bodyPr/>
                    <a:lstStyle/>
                    <a:p>
                      <a:pPr algn="ctr" fontAlgn="b"/>
                      <a:r>
                        <a:rPr lang="en-US" sz="1400" b="0" i="0" u="none" strike="noStrike">
                          <a:solidFill>
                            <a:srgbClr val="000000"/>
                          </a:solidFill>
                          <a:effectLst/>
                          <a:latin typeface="+mn-lt"/>
                        </a:rPr>
                        <a:t>$72,592,958 </a:t>
                      </a:r>
                    </a:p>
                  </a:txBody>
                  <a:tcPr marL="9525" marR="9525" marT="9525" marB="0" anchor="ctr"/>
                </a:tc>
                <a:tc>
                  <a:txBody>
                    <a:bodyPr/>
                    <a:lstStyle/>
                    <a:p>
                      <a:pPr algn="ctr" fontAlgn="b"/>
                      <a:r>
                        <a:rPr lang="en-US" sz="1400" b="0" i="0" u="none" strike="noStrike">
                          <a:solidFill>
                            <a:srgbClr val="000000"/>
                          </a:solidFill>
                          <a:effectLst/>
                          <a:latin typeface="+mn-lt"/>
                        </a:rPr>
                        <a:t>$15,735,375 </a:t>
                      </a:r>
                    </a:p>
                  </a:txBody>
                  <a:tcPr marL="9525" marR="9525" marT="9525" marB="0" anchor="ctr"/>
                </a:tc>
                <a:tc>
                  <a:txBody>
                    <a:bodyPr/>
                    <a:lstStyle/>
                    <a:p>
                      <a:pPr algn="ctr" fontAlgn="b"/>
                      <a:r>
                        <a:rPr lang="en-US" sz="1400" b="0" i="0" u="none" strike="noStrike">
                          <a:solidFill>
                            <a:srgbClr val="000000"/>
                          </a:solidFill>
                          <a:effectLst/>
                          <a:latin typeface="+mn-lt"/>
                        </a:rPr>
                        <a:t>$11,307,154 </a:t>
                      </a:r>
                    </a:p>
                  </a:txBody>
                  <a:tcPr marL="9525" marR="9525" marT="9525" marB="0" anchor="ctr"/>
                </a:tc>
                <a:tc>
                  <a:txBody>
                    <a:bodyPr/>
                    <a:lstStyle/>
                    <a:p>
                      <a:pPr algn="ctr" fontAlgn="b"/>
                      <a:r>
                        <a:rPr lang="en-US" sz="1400" b="0" i="0" u="none" strike="noStrike" dirty="0">
                          <a:solidFill>
                            <a:srgbClr val="000000"/>
                          </a:solidFill>
                          <a:effectLst/>
                          <a:latin typeface="+mn-lt"/>
                        </a:rPr>
                        <a:t>$6,412,375 </a:t>
                      </a:r>
                    </a:p>
                  </a:txBody>
                  <a:tcPr marL="9525" marR="9525" marT="9525" marB="0" anchor="ctr"/>
                </a:tc>
                <a:tc>
                  <a:txBody>
                    <a:bodyPr/>
                    <a:lstStyle/>
                    <a:p>
                      <a:pPr algn="ctr" fontAlgn="b"/>
                      <a:r>
                        <a:rPr lang="en-US" sz="1400" b="0" i="0" u="none" strike="noStrike" dirty="0">
                          <a:solidFill>
                            <a:srgbClr val="000000"/>
                          </a:solidFill>
                          <a:effectLst/>
                          <a:latin typeface="+mn-lt"/>
                        </a:rPr>
                        <a:t>$6,503,595 </a:t>
                      </a:r>
                    </a:p>
                  </a:txBody>
                  <a:tcPr marL="9525" marR="9525" marT="9525" marB="0" anchor="ctr"/>
                </a:tc>
                <a:extLst>
                  <a:ext uri="{0D108BD9-81ED-4DB2-BD59-A6C34878D82A}">
                    <a16:rowId xmlns:a16="http://schemas.microsoft.com/office/drawing/2014/main" val="687248608"/>
                  </a:ext>
                </a:extLst>
              </a:tr>
              <a:tr h="410911">
                <a:tc>
                  <a:txBody>
                    <a:bodyPr/>
                    <a:lstStyle/>
                    <a:p>
                      <a:pPr algn="ctr" fontAlgn="b"/>
                      <a:r>
                        <a:rPr lang="en-US" sz="1400" b="0" i="0" u="none" strike="noStrike" dirty="0">
                          <a:solidFill>
                            <a:srgbClr val="000000"/>
                          </a:solidFill>
                          <a:effectLst/>
                          <a:latin typeface="+mn-lt"/>
                        </a:rPr>
                        <a:t>2019</a:t>
                      </a:r>
                    </a:p>
                  </a:txBody>
                  <a:tcPr marL="9525" marR="9525" marT="9525" marB="0" anchor="ctr"/>
                </a:tc>
                <a:tc>
                  <a:txBody>
                    <a:bodyPr/>
                    <a:lstStyle/>
                    <a:p>
                      <a:pPr algn="ctr" fontAlgn="b"/>
                      <a:r>
                        <a:rPr lang="en-US" sz="1400" b="0" i="0" u="none" strike="noStrike">
                          <a:solidFill>
                            <a:srgbClr val="000000"/>
                          </a:solidFill>
                          <a:effectLst/>
                          <a:latin typeface="+mn-lt"/>
                        </a:rPr>
                        <a:t>Wisconsin</a:t>
                      </a:r>
                    </a:p>
                  </a:txBody>
                  <a:tcPr marL="9525" marR="9525" marT="9525" marB="0" anchor="ctr"/>
                </a:tc>
                <a:tc>
                  <a:txBody>
                    <a:bodyPr/>
                    <a:lstStyle/>
                    <a:p>
                      <a:pPr algn="ctr" fontAlgn="b"/>
                      <a:r>
                        <a:rPr lang="en-US" sz="1400" b="0" i="0" u="none" strike="noStrike">
                          <a:solidFill>
                            <a:srgbClr val="000000"/>
                          </a:solidFill>
                          <a:effectLst/>
                          <a:latin typeface="+mn-lt"/>
                        </a:rPr>
                        <a:t>$70,293,400 </a:t>
                      </a:r>
                    </a:p>
                  </a:txBody>
                  <a:tcPr marL="9525" marR="9525" marT="9525" marB="0" anchor="ctr"/>
                </a:tc>
                <a:tc>
                  <a:txBody>
                    <a:bodyPr/>
                    <a:lstStyle/>
                    <a:p>
                      <a:pPr algn="ctr" fontAlgn="b"/>
                      <a:r>
                        <a:rPr lang="en-US" sz="1400" b="0" i="0" u="none" strike="noStrike">
                          <a:solidFill>
                            <a:srgbClr val="000000"/>
                          </a:solidFill>
                          <a:effectLst/>
                          <a:latin typeface="+mn-lt"/>
                        </a:rPr>
                        <a:t>$18,141,382 </a:t>
                      </a:r>
                    </a:p>
                  </a:txBody>
                  <a:tcPr marL="9525" marR="9525" marT="9525" marB="0" anchor="ctr"/>
                </a:tc>
                <a:tc>
                  <a:txBody>
                    <a:bodyPr/>
                    <a:lstStyle/>
                    <a:p>
                      <a:pPr algn="ctr" fontAlgn="b"/>
                      <a:r>
                        <a:rPr lang="en-US" sz="1400" b="0" i="0" u="none" strike="noStrike">
                          <a:solidFill>
                            <a:srgbClr val="000000"/>
                          </a:solidFill>
                          <a:effectLst/>
                          <a:latin typeface="+mn-lt"/>
                        </a:rPr>
                        <a:t>$11,102,170 </a:t>
                      </a:r>
                    </a:p>
                  </a:txBody>
                  <a:tcPr marL="9525" marR="9525" marT="9525" marB="0" anchor="ctr"/>
                </a:tc>
                <a:tc>
                  <a:txBody>
                    <a:bodyPr/>
                    <a:lstStyle/>
                    <a:p>
                      <a:pPr algn="ctr" fontAlgn="b"/>
                      <a:r>
                        <a:rPr lang="en-US" sz="1400" b="0" i="0" u="none" strike="noStrike" dirty="0">
                          <a:solidFill>
                            <a:srgbClr val="000000"/>
                          </a:solidFill>
                          <a:effectLst/>
                          <a:latin typeface="+mn-lt"/>
                        </a:rPr>
                        <a:t>$4,757,342 </a:t>
                      </a:r>
                    </a:p>
                  </a:txBody>
                  <a:tcPr marL="9525" marR="9525" marT="9525" marB="0" anchor="ctr"/>
                </a:tc>
                <a:tc>
                  <a:txBody>
                    <a:bodyPr/>
                    <a:lstStyle/>
                    <a:p>
                      <a:pPr algn="ctr" fontAlgn="b"/>
                      <a:r>
                        <a:rPr lang="en-US" sz="1400" b="0" i="0" u="none" strike="noStrike" dirty="0">
                          <a:solidFill>
                            <a:srgbClr val="000000"/>
                          </a:solidFill>
                          <a:effectLst/>
                          <a:latin typeface="+mn-lt"/>
                        </a:rPr>
                        <a:t>$6,856,845 </a:t>
                      </a:r>
                    </a:p>
                  </a:txBody>
                  <a:tcPr marL="9525" marR="9525" marT="9525" marB="0" anchor="ctr"/>
                </a:tc>
                <a:extLst>
                  <a:ext uri="{0D108BD9-81ED-4DB2-BD59-A6C34878D82A}">
                    <a16:rowId xmlns:a16="http://schemas.microsoft.com/office/drawing/2014/main" val="999755467"/>
                  </a:ext>
                </a:extLst>
              </a:tr>
              <a:tr h="343405">
                <a:tc>
                  <a:txBody>
                    <a:bodyPr/>
                    <a:lstStyle/>
                    <a:p>
                      <a:pPr algn="ctr" fontAlgn="b"/>
                      <a:r>
                        <a:rPr lang="en-US" sz="1400" b="0" i="0" u="none" strike="noStrike" dirty="0">
                          <a:solidFill>
                            <a:srgbClr val="000000"/>
                          </a:solidFill>
                          <a:effectLst/>
                          <a:latin typeface="+mn-lt"/>
                        </a:rPr>
                        <a:t>2020</a:t>
                      </a:r>
                    </a:p>
                  </a:txBody>
                  <a:tcPr marL="9525" marR="9525" marT="9525" marB="0" anchor="ctr"/>
                </a:tc>
                <a:tc>
                  <a:txBody>
                    <a:bodyPr/>
                    <a:lstStyle/>
                    <a:p>
                      <a:pPr algn="ctr" fontAlgn="b"/>
                      <a:r>
                        <a:rPr lang="en-US" sz="1400" b="0" i="0" u="none" strike="noStrike" dirty="0">
                          <a:solidFill>
                            <a:srgbClr val="000000"/>
                          </a:solidFill>
                          <a:effectLst/>
                          <a:latin typeface="+mn-lt"/>
                        </a:rPr>
                        <a:t>Wisconsin</a:t>
                      </a:r>
                    </a:p>
                  </a:txBody>
                  <a:tcPr marL="9525" marR="9525" marT="9525" marB="0" anchor="ctr"/>
                </a:tc>
                <a:tc>
                  <a:txBody>
                    <a:bodyPr/>
                    <a:lstStyle/>
                    <a:p>
                      <a:pPr algn="ctr" fontAlgn="b"/>
                      <a:r>
                        <a:rPr lang="en-US" sz="1400" b="0" i="0" u="none" strike="noStrike" dirty="0">
                          <a:solidFill>
                            <a:srgbClr val="000000"/>
                          </a:solidFill>
                          <a:effectLst/>
                          <a:latin typeface="+mn-lt"/>
                        </a:rPr>
                        <a:t>$71,431,173 </a:t>
                      </a:r>
                    </a:p>
                  </a:txBody>
                  <a:tcPr marL="9525" marR="9525" marT="9525" marB="0" anchor="ctr"/>
                </a:tc>
                <a:tc>
                  <a:txBody>
                    <a:bodyPr/>
                    <a:lstStyle/>
                    <a:p>
                      <a:pPr algn="ctr" fontAlgn="b"/>
                      <a:r>
                        <a:rPr lang="en-US" sz="1400" b="0" i="0" u="none" strike="noStrike" dirty="0">
                          <a:solidFill>
                            <a:srgbClr val="000000"/>
                          </a:solidFill>
                          <a:effectLst/>
                          <a:latin typeface="+mn-lt"/>
                        </a:rPr>
                        <a:t>$16,065,058 </a:t>
                      </a:r>
                    </a:p>
                  </a:txBody>
                  <a:tcPr marL="9525" marR="9525" marT="9525" marB="0" anchor="ctr"/>
                </a:tc>
                <a:tc>
                  <a:txBody>
                    <a:bodyPr/>
                    <a:lstStyle/>
                    <a:p>
                      <a:pPr algn="ctr" fontAlgn="b"/>
                      <a:r>
                        <a:rPr lang="en-US" sz="1400" b="0" i="0" u="none" strike="noStrike" dirty="0">
                          <a:solidFill>
                            <a:srgbClr val="000000"/>
                          </a:solidFill>
                          <a:effectLst/>
                          <a:latin typeface="+mn-lt"/>
                        </a:rPr>
                        <a:t>$13,000,000 </a:t>
                      </a:r>
                    </a:p>
                  </a:txBody>
                  <a:tcPr marL="9525" marR="9525" marT="9525" marB="0" anchor="ctr"/>
                </a:tc>
                <a:tc>
                  <a:txBody>
                    <a:bodyPr/>
                    <a:lstStyle/>
                    <a:p>
                      <a:pPr algn="ctr" fontAlgn="b"/>
                      <a:r>
                        <a:rPr lang="en-US" sz="1400" b="0" i="0" u="none" strike="noStrike" dirty="0">
                          <a:solidFill>
                            <a:srgbClr val="000000"/>
                          </a:solidFill>
                          <a:effectLst/>
                          <a:latin typeface="+mn-lt"/>
                        </a:rPr>
                        <a:t>$12,509,165 </a:t>
                      </a:r>
                    </a:p>
                  </a:txBody>
                  <a:tcPr marL="9525" marR="9525" marT="9525" marB="0" anchor="ctr"/>
                </a:tc>
                <a:tc>
                  <a:txBody>
                    <a:bodyPr/>
                    <a:lstStyle/>
                    <a:p>
                      <a:pPr algn="ctr" fontAlgn="b"/>
                      <a:r>
                        <a:rPr lang="en-US" sz="1400" b="0" i="0" u="none" strike="noStrike" dirty="0">
                          <a:solidFill>
                            <a:srgbClr val="000000"/>
                          </a:solidFill>
                          <a:effectLst/>
                          <a:latin typeface="+mn-lt"/>
                        </a:rPr>
                        <a:t>$5,988,632 </a:t>
                      </a:r>
                    </a:p>
                  </a:txBody>
                  <a:tcPr marL="9525" marR="9525" marT="9525" marB="0" anchor="ctr"/>
                </a:tc>
                <a:extLst>
                  <a:ext uri="{0D108BD9-81ED-4DB2-BD59-A6C34878D82A}">
                    <a16:rowId xmlns:a16="http://schemas.microsoft.com/office/drawing/2014/main" val="3584245977"/>
                  </a:ext>
                </a:extLst>
              </a:tr>
            </a:tbl>
          </a:graphicData>
        </a:graphic>
      </p:graphicFrame>
    </p:spTree>
    <p:extLst>
      <p:ext uri="{BB962C8B-B14F-4D97-AF65-F5344CB8AC3E}">
        <p14:creationId xmlns:p14="http://schemas.microsoft.com/office/powerpoint/2010/main" val="604660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77948" y="320053"/>
            <a:ext cx="9339146" cy="742950"/>
          </a:xfrm>
        </p:spPr>
        <p:txBody>
          <a:bodyPr>
            <a:noAutofit/>
          </a:bodyPr>
          <a:lstStyle/>
          <a:p>
            <a:pPr marL="176213">
              <a:lnSpc>
                <a:spcPct val="80000"/>
              </a:lnSpc>
            </a:pPr>
            <a:r>
              <a:rPr lang="en-US" sz="4800" i="1" dirty="0">
                <a:latin typeface="Calibri" pitchFamily="34" charset="0"/>
              </a:rPr>
              <a:t>LIHEAP Resources</a:t>
            </a:r>
            <a:br>
              <a:rPr lang="en-US" sz="3200" i="1" dirty="0">
                <a:latin typeface="Calibri" pitchFamily="34" charset="0"/>
              </a:rPr>
            </a:br>
            <a:endParaRPr lang="en-US" sz="2400" b="1" dirty="0">
              <a:latin typeface="Calibri" pitchFamily="34" charset="0"/>
            </a:endParaRPr>
          </a:p>
        </p:txBody>
      </p:sp>
      <p:sp>
        <p:nvSpPr>
          <p:cNvPr id="4" name="Slide Number Placeholder 3"/>
          <p:cNvSpPr>
            <a:spLocks noGrp="1"/>
          </p:cNvSpPr>
          <p:nvPr>
            <p:ph type="sldNum" sz="quarter" idx="12"/>
          </p:nvPr>
        </p:nvSpPr>
        <p:spPr>
          <a:xfrm>
            <a:off x="735106" y="770810"/>
            <a:ext cx="533400" cy="183357"/>
          </a:xfrm>
        </p:spPr>
        <p:txBody>
          <a:bodyPr>
            <a:normAutofit fontScale="47500" lnSpcReduction="20000"/>
          </a:bodyPr>
          <a:lstStyle/>
          <a:p>
            <a:pPr defTabSz="685800">
              <a:buClrTx/>
              <a:defRPr/>
            </a:pPr>
            <a:fld id="{EFE5B013-A80A-40D2-8FAE-6E44A516CF2D}" type="slidenum">
              <a:rPr lang="en-US" kern="1200">
                <a:ea typeface="+mn-ea"/>
                <a:cs typeface="+mn-cs"/>
              </a:rPr>
              <a:pPr defTabSz="685800">
                <a:buClrTx/>
                <a:defRPr/>
              </a:pPr>
              <a:t>9</a:t>
            </a:fld>
            <a:endParaRPr lang="en-US" kern="1200" dirty="0">
              <a:ea typeface="+mn-ea"/>
              <a:cs typeface="+mn-cs"/>
            </a:endParaRPr>
          </a:p>
        </p:txBody>
      </p:sp>
      <p:sp>
        <p:nvSpPr>
          <p:cNvPr id="7" name="Slide Number Placeholder 2">
            <a:extLst>
              <a:ext uri="{FF2B5EF4-FFF2-40B4-BE49-F238E27FC236}">
                <a16:creationId xmlns:a16="http://schemas.microsoft.com/office/drawing/2014/main" id="{D2E72ADD-0030-4748-AE9B-550F8A09A415}"/>
              </a:ext>
            </a:extLst>
          </p:cNvPr>
          <p:cNvSpPr txBox="1">
            <a:spLocks/>
          </p:cNvSpPr>
          <p:nvPr/>
        </p:nvSpPr>
        <p:spPr>
          <a:xfrm>
            <a:off x="0" y="954167"/>
            <a:ext cx="533400" cy="183357"/>
          </a:xfrm>
          <a:prstGeom prst="rect">
            <a:avLst/>
          </a:prstGeom>
        </p:spPr>
        <p:txBody>
          <a:bodyPr vert="horz" anchor="ctr" anchorCtr="0">
            <a:noAutofit/>
          </a:bodyPr>
          <a:lstStyle>
            <a:defPPr marR="0" lvl="0" algn="l" rtl="0">
              <a:lnSpc>
                <a:spcPct val="100000"/>
              </a:lnSpc>
              <a:spcBef>
                <a:spcPts val="0"/>
              </a:spcBef>
              <a:spcAft>
                <a:spcPts val="0"/>
              </a:spcAft>
            </a:defPPr>
            <a:lvl1pPr marR="0" lvl="0" algn="ctr" rtl="0" eaLnBrk="1" latinLnBrk="0" hangingPunct="1">
              <a:lnSpc>
                <a:spcPct val="100000"/>
              </a:lnSpc>
              <a:spcBef>
                <a:spcPts val="0"/>
              </a:spcBef>
              <a:spcAft>
                <a:spcPts val="0"/>
              </a:spcAft>
              <a:buClr>
                <a:srgbClr val="000000"/>
              </a:buClr>
              <a:buFont typeface="Arial"/>
              <a:defRPr kumimoji="0" sz="1500" b="1" i="0" u="none" strike="noStrike" cap="none">
                <a:solidFill>
                  <a:srgbClr val="FFFFFF"/>
                </a:solidFill>
                <a:latin typeface="Calibri"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800">
              <a:buClrTx/>
              <a:defRPr/>
            </a:pPr>
            <a:fld id="{EFE5B013-A80A-40D2-8FAE-6E44A516CF2D}" type="slidenum">
              <a:rPr lang="en-US" sz="1200" kern="1200" smtClean="0">
                <a:ea typeface="+mn-ea"/>
                <a:cs typeface="+mn-cs"/>
              </a:rPr>
              <a:pPr defTabSz="685800">
                <a:buClrTx/>
                <a:defRPr/>
              </a:pPr>
              <a:t>9</a:t>
            </a:fld>
            <a:endParaRPr lang="en-US" sz="1200" kern="1200" dirty="0">
              <a:ea typeface="+mn-ea"/>
              <a:cs typeface="+mn-cs"/>
            </a:endParaRPr>
          </a:p>
        </p:txBody>
      </p:sp>
      <p:sp>
        <p:nvSpPr>
          <p:cNvPr id="8" name="Content Placeholder 7">
            <a:extLst>
              <a:ext uri="{FF2B5EF4-FFF2-40B4-BE49-F238E27FC236}">
                <a16:creationId xmlns:a16="http://schemas.microsoft.com/office/drawing/2014/main" id="{80FDD9A5-1925-4CB4-A7B7-CDD6E02F6695}"/>
              </a:ext>
            </a:extLst>
          </p:cNvPr>
          <p:cNvSpPr>
            <a:spLocks noGrp="1"/>
          </p:cNvSpPr>
          <p:nvPr>
            <p:ph sz="quarter" idx="1"/>
          </p:nvPr>
        </p:nvSpPr>
        <p:spPr>
          <a:xfrm>
            <a:off x="612648" y="1200150"/>
            <a:ext cx="8531352" cy="3943349"/>
          </a:xfrm>
        </p:spPr>
        <p:txBody>
          <a:bodyPr>
            <a:normAutofit/>
          </a:bodyPr>
          <a:lstStyle/>
          <a:p>
            <a:endParaRPr lang="en-US" sz="2200" dirty="0">
              <a:latin typeface="+mj-lt"/>
            </a:endParaRPr>
          </a:p>
          <a:p>
            <a:endParaRPr lang="en-US" sz="2200" dirty="0">
              <a:latin typeface="+mj-lt"/>
            </a:endParaRPr>
          </a:p>
          <a:p>
            <a:endParaRPr lang="en-US" sz="2200" dirty="0">
              <a:latin typeface="+mj-lt"/>
            </a:endParaRPr>
          </a:p>
          <a:p>
            <a:endParaRPr lang="en-US" sz="2200" dirty="0">
              <a:latin typeface="+mj-lt"/>
            </a:endParaRPr>
          </a:p>
          <a:p>
            <a:endParaRPr lang="en-US" sz="2200" dirty="0">
              <a:latin typeface="+mj-lt"/>
            </a:endParaRPr>
          </a:p>
        </p:txBody>
      </p:sp>
      <p:sp>
        <p:nvSpPr>
          <p:cNvPr id="6" name="TextBox 5">
            <a:extLst>
              <a:ext uri="{FF2B5EF4-FFF2-40B4-BE49-F238E27FC236}">
                <a16:creationId xmlns:a16="http://schemas.microsoft.com/office/drawing/2014/main" id="{E74FA4BC-F5D1-128C-77AF-0AE1CCDC1424}"/>
              </a:ext>
            </a:extLst>
          </p:cNvPr>
          <p:cNvSpPr txBox="1"/>
          <p:nvPr/>
        </p:nvSpPr>
        <p:spPr>
          <a:xfrm>
            <a:off x="7841012" y="4620053"/>
            <a:ext cx="1212850" cy="415498"/>
          </a:xfrm>
          <a:prstGeom prst="rect">
            <a:avLst/>
          </a:prstGeom>
          <a:solidFill>
            <a:schemeClr val="accent1">
              <a:alpha val="66000"/>
            </a:schemeClr>
          </a:solidFill>
          <a:ln w="38100">
            <a:solidFill>
              <a:schemeClr val="accent2"/>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Presenter:</a:t>
            </a:r>
          </a:p>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Melissa Torgerson</a:t>
            </a:r>
          </a:p>
        </p:txBody>
      </p:sp>
      <p:sp>
        <p:nvSpPr>
          <p:cNvPr id="2" name="TextBox 1">
            <a:extLst>
              <a:ext uri="{FF2B5EF4-FFF2-40B4-BE49-F238E27FC236}">
                <a16:creationId xmlns:a16="http://schemas.microsoft.com/office/drawing/2014/main" id="{6B54F42A-DF2A-8F96-6578-C6D42E349118}"/>
              </a:ext>
            </a:extLst>
          </p:cNvPr>
          <p:cNvSpPr txBox="1"/>
          <p:nvPr/>
        </p:nvSpPr>
        <p:spPr>
          <a:xfrm>
            <a:off x="242277" y="1367692"/>
            <a:ext cx="8667261" cy="3071446"/>
          </a:xfrm>
          <a:prstGeom prst="rect">
            <a:avLst/>
          </a:prstGeom>
          <a:noFill/>
        </p:spPr>
        <p:txBody>
          <a:bodyPr wrap="square" rtlCol="0">
            <a:spAutoFit/>
          </a:bodyPr>
          <a:lstStyle/>
          <a:p>
            <a:endParaRPr lang="en-US" dirty="0"/>
          </a:p>
        </p:txBody>
      </p:sp>
      <p:sp>
        <p:nvSpPr>
          <p:cNvPr id="9" name="Content Placeholder 7">
            <a:extLst>
              <a:ext uri="{FF2B5EF4-FFF2-40B4-BE49-F238E27FC236}">
                <a16:creationId xmlns:a16="http://schemas.microsoft.com/office/drawing/2014/main" id="{7A2AB22F-E844-FD08-FAF6-3AD07FE4F6A4}"/>
              </a:ext>
            </a:extLst>
          </p:cNvPr>
          <p:cNvSpPr txBox="1">
            <a:spLocks/>
          </p:cNvSpPr>
          <p:nvPr/>
        </p:nvSpPr>
        <p:spPr>
          <a:xfrm>
            <a:off x="582246" y="1376456"/>
            <a:ext cx="7216815" cy="3364020"/>
          </a:xfrm>
          <a:prstGeom prst="rect">
            <a:avLst/>
          </a:prstGeom>
        </p:spPr>
        <p:txBody>
          <a:bodyPr vert="horz" anchor="t">
            <a:normAutofit/>
          </a:bodyPr>
          <a:lstStyle>
            <a:lvl1pPr marL="0" indent="0" algn="l" rtl="0" eaLnBrk="1" latinLnBrk="0" hangingPunct="1">
              <a:spcBef>
                <a:spcPts val="525"/>
              </a:spcBef>
              <a:buClr>
                <a:schemeClr val="accent2"/>
              </a:buClr>
              <a:buSzPct val="60000"/>
              <a:buFont typeface="Wingdings"/>
              <a:buNone/>
              <a:defRPr kumimoji="0" sz="2100" kern="1200">
                <a:solidFill>
                  <a:schemeClr val="tx2"/>
                </a:solidFill>
                <a:latin typeface="+mn-lt"/>
                <a:ea typeface="+mn-ea"/>
                <a:cs typeface="+mn-cs"/>
              </a:defRPr>
            </a:lvl1pPr>
            <a:lvl2pPr marL="480060" indent="-205740" algn="l" rtl="0" eaLnBrk="1" latinLnBrk="0" hangingPunct="1">
              <a:spcBef>
                <a:spcPts val="413"/>
              </a:spcBef>
              <a:buClr>
                <a:schemeClr val="accent1"/>
              </a:buClr>
              <a:buSzPct val="70000"/>
              <a:buFont typeface="Wingdings 2"/>
              <a:buNone/>
              <a:defRPr kumimoji="0" sz="1350" kern="1200">
                <a:solidFill>
                  <a:schemeClr val="tx1">
                    <a:tint val="75000"/>
                  </a:schemeClr>
                </a:solidFill>
                <a:latin typeface="+mn-lt"/>
                <a:ea typeface="+mn-ea"/>
                <a:cs typeface="+mn-cs"/>
              </a:defRPr>
            </a:lvl2pPr>
            <a:lvl3pPr marL="685800" indent="-171450" algn="l" rtl="0" eaLnBrk="1" latinLnBrk="0" hangingPunct="1">
              <a:spcBef>
                <a:spcPts val="375"/>
              </a:spcBef>
              <a:buClr>
                <a:schemeClr val="accent2"/>
              </a:buClr>
              <a:buSzPct val="75000"/>
              <a:buFont typeface="Wingdings"/>
              <a:buNone/>
              <a:defRPr kumimoji="0" sz="1200" kern="1200">
                <a:solidFill>
                  <a:schemeClr val="tx1">
                    <a:tint val="75000"/>
                  </a:schemeClr>
                </a:solidFill>
                <a:latin typeface="+mn-lt"/>
                <a:ea typeface="+mn-ea"/>
                <a:cs typeface="+mn-cs"/>
              </a:defRPr>
            </a:lvl3pPr>
            <a:lvl4pPr marL="1028700" indent="-171450" algn="l" rtl="0" eaLnBrk="1" latinLnBrk="0" hangingPunct="1">
              <a:spcBef>
                <a:spcPts val="300"/>
              </a:spcBef>
              <a:buClr>
                <a:schemeClr val="accent3"/>
              </a:buClr>
              <a:buSzPct val="75000"/>
              <a:buFont typeface="Wingdings"/>
              <a:buNone/>
              <a:defRPr kumimoji="0" sz="1050" kern="1200">
                <a:solidFill>
                  <a:schemeClr val="tx1">
                    <a:tint val="75000"/>
                  </a:schemeClr>
                </a:solidFill>
                <a:latin typeface="+mn-lt"/>
                <a:ea typeface="+mn-ea"/>
                <a:cs typeface="+mn-cs"/>
              </a:defRPr>
            </a:lvl4pPr>
            <a:lvl5pPr marL="1371600" indent="-171450" algn="l" rtl="0" eaLnBrk="1" latinLnBrk="0" hangingPunct="1">
              <a:spcBef>
                <a:spcPts val="300"/>
              </a:spcBef>
              <a:buClr>
                <a:schemeClr val="accent4"/>
              </a:buClr>
              <a:buSzPct val="65000"/>
              <a:buFont typeface="Wingdings"/>
              <a:buNone/>
              <a:defRPr kumimoji="0" sz="1050" kern="1200">
                <a:solidFill>
                  <a:schemeClr val="tx1">
                    <a:tint val="75000"/>
                  </a:schemeClr>
                </a:solidFill>
                <a:latin typeface="+mn-lt"/>
                <a:ea typeface="+mn-ea"/>
                <a:cs typeface="+mn-cs"/>
              </a:defRPr>
            </a:lvl5pPr>
            <a:lvl6pPr marL="1577340" indent="-171450" algn="l" rtl="0" eaLnBrk="1" latinLnBrk="0" hangingPunct="1">
              <a:spcBef>
                <a:spcPct val="20000"/>
              </a:spcBef>
              <a:buClr>
                <a:schemeClr val="accent1"/>
              </a:buClr>
              <a:buFont typeface="Wingdings"/>
              <a:buChar char="§"/>
              <a:defRPr kumimoji="0" sz="1350" kern="1200" baseline="0">
                <a:solidFill>
                  <a:schemeClr val="tx1"/>
                </a:solidFill>
                <a:latin typeface="+mn-lt"/>
                <a:ea typeface="+mn-ea"/>
                <a:cs typeface="+mn-cs"/>
              </a:defRPr>
            </a:lvl6pPr>
            <a:lvl7pPr marL="1783080" indent="-171450" algn="l" rtl="0" eaLnBrk="1" latinLnBrk="0" hangingPunct="1">
              <a:spcBef>
                <a:spcPct val="20000"/>
              </a:spcBef>
              <a:buClr>
                <a:schemeClr val="accent2"/>
              </a:buClr>
              <a:buFont typeface="Wingdings"/>
              <a:buChar char="§"/>
              <a:defRPr kumimoji="0" sz="1350" kern="1200" baseline="0">
                <a:solidFill>
                  <a:schemeClr val="tx1"/>
                </a:solidFill>
                <a:latin typeface="+mn-lt"/>
                <a:ea typeface="+mn-ea"/>
                <a:cs typeface="+mn-cs"/>
              </a:defRPr>
            </a:lvl7pPr>
            <a:lvl8pPr marL="1988820" indent="-171450" algn="l" rtl="0" eaLnBrk="1" latinLnBrk="0" hangingPunct="1">
              <a:spcBef>
                <a:spcPct val="20000"/>
              </a:spcBef>
              <a:buClr>
                <a:schemeClr val="accent3"/>
              </a:buClr>
              <a:buFont typeface="Wingdings"/>
              <a:buChar char="§"/>
              <a:defRPr kumimoji="0" sz="1350" kern="1200" baseline="0">
                <a:solidFill>
                  <a:schemeClr val="tx1"/>
                </a:solidFill>
                <a:latin typeface="+mn-lt"/>
                <a:ea typeface="+mn-ea"/>
                <a:cs typeface="+mn-cs"/>
              </a:defRPr>
            </a:lvl8pPr>
            <a:lvl9pPr marL="2194560" indent="-171450" algn="l" rtl="0" eaLnBrk="1" latinLnBrk="0" hangingPunct="1">
              <a:spcBef>
                <a:spcPct val="20000"/>
              </a:spcBef>
              <a:buClr>
                <a:schemeClr val="accent4"/>
              </a:buClr>
              <a:buFont typeface="Wingdings"/>
              <a:buChar char="§"/>
              <a:defRPr kumimoji="0" sz="1350" kern="1200" baseline="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525"/>
              </a:spcBef>
              <a:spcAft>
                <a:spcPts val="0"/>
              </a:spcAft>
              <a:buClr>
                <a:srgbClr val="DD8047"/>
              </a:buClr>
              <a:buSzPct val="60000"/>
              <a:buFont typeface="Wingdings" panose="05000000000000000000" pitchFamily="2" charset="2"/>
              <a:buChar char="q"/>
              <a:tabLst/>
              <a:defRPr/>
            </a:pPr>
            <a:r>
              <a:rPr kumimoji="0" lang="en-US" sz="3600" b="0" i="0" u="none" strike="noStrike" kern="1200" cap="none" spc="0" normalizeH="0" baseline="0" noProof="0" dirty="0">
                <a:ln>
                  <a:noFill/>
                </a:ln>
                <a:solidFill>
                  <a:schemeClr val="tx1"/>
                </a:solidFill>
                <a:effectLst/>
                <a:uLnTx/>
                <a:uFillTx/>
                <a:latin typeface="Tw Cen MT"/>
                <a:ea typeface="+mn-ea"/>
                <a:cs typeface="+mn-cs"/>
                <a:sym typeface="Arial"/>
              </a:rPr>
              <a:t>What do other states do?</a:t>
            </a:r>
          </a:p>
          <a:p>
            <a:pPr marL="822960" lvl="1" indent="-342900">
              <a:spcBef>
                <a:spcPts val="525"/>
              </a:spcBef>
              <a:buClr>
                <a:srgbClr val="DD8047"/>
              </a:buClr>
              <a:buSzPct val="60000"/>
              <a:buFont typeface="Wingdings" panose="05000000000000000000" pitchFamily="2" charset="2"/>
              <a:buChar char="q"/>
              <a:defRPr/>
            </a:pPr>
            <a:r>
              <a:rPr kumimoji="0" lang="en-US" sz="2800" b="0" i="0" u="none" strike="noStrike" kern="1200" cap="none" spc="0" normalizeH="0" baseline="0" noProof="0" dirty="0">
                <a:ln>
                  <a:noFill/>
                </a:ln>
                <a:solidFill>
                  <a:schemeClr val="tx1"/>
                </a:solidFill>
                <a:effectLst/>
                <a:uLnTx/>
                <a:uFillTx/>
                <a:latin typeface="Tw Cen MT"/>
                <a:ea typeface="+mn-ea"/>
                <a:cs typeface="+mn-cs"/>
                <a:sym typeface="Arial"/>
              </a:rPr>
              <a:t>LIHEAP Clearinghouse – State Programs</a:t>
            </a:r>
          </a:p>
          <a:p>
            <a:pPr marL="822960" lvl="1" indent="-342900">
              <a:spcBef>
                <a:spcPts val="525"/>
              </a:spcBef>
              <a:buClr>
                <a:srgbClr val="DD8047"/>
              </a:buClr>
              <a:buSzPct val="60000"/>
              <a:buFont typeface="Wingdings" panose="05000000000000000000" pitchFamily="2" charset="2"/>
              <a:buChar char="q"/>
              <a:defRPr/>
            </a:pPr>
            <a:r>
              <a:rPr kumimoji="0" lang="en-US" sz="2800" b="0" i="0" u="none" strike="noStrike" kern="1200" cap="none" spc="0" normalizeH="0" baseline="0" noProof="0" dirty="0">
                <a:ln>
                  <a:noFill/>
                </a:ln>
                <a:solidFill>
                  <a:schemeClr val="tx1"/>
                </a:solidFill>
                <a:effectLst/>
                <a:uLnTx/>
                <a:uFillTx/>
                <a:latin typeface="Tw Cen MT"/>
                <a:ea typeface="+mn-ea"/>
                <a:cs typeface="+mn-cs"/>
                <a:sym typeface="Arial"/>
              </a:rPr>
              <a:t>LIHEAP Performance Management Website</a:t>
            </a:r>
          </a:p>
          <a:p>
            <a:pPr marL="1028700" lvl="2" indent="-342900">
              <a:spcBef>
                <a:spcPts val="525"/>
              </a:spcBef>
              <a:buClr>
                <a:srgbClr val="DD8047"/>
              </a:buClr>
              <a:buSzPct val="60000"/>
              <a:buFont typeface="Wingdings" panose="05000000000000000000" pitchFamily="2" charset="2"/>
              <a:buChar char="q"/>
              <a:defRPr/>
            </a:pPr>
            <a:r>
              <a:rPr kumimoji="0" lang="en-US" sz="2650" b="0" i="0" u="none" strike="noStrike" kern="1200" cap="none" spc="0" normalizeH="0" baseline="0" noProof="0" dirty="0">
                <a:ln>
                  <a:noFill/>
                </a:ln>
                <a:solidFill>
                  <a:schemeClr val="tx1"/>
                </a:solidFill>
                <a:effectLst/>
                <a:uLnTx/>
                <a:uFillTx/>
                <a:latin typeface="Tw Cen MT"/>
                <a:ea typeface="+mn-ea"/>
                <a:cs typeface="+mn-cs"/>
                <a:sym typeface="Arial"/>
              </a:rPr>
              <a:t>Grantee Search Portal</a:t>
            </a:r>
          </a:p>
          <a:p>
            <a:pPr marL="1028700" lvl="2" indent="-342900">
              <a:spcBef>
                <a:spcPts val="525"/>
              </a:spcBef>
              <a:buClr>
                <a:srgbClr val="DD8047"/>
              </a:buClr>
              <a:buSzPct val="60000"/>
              <a:buFont typeface="Wingdings" panose="05000000000000000000" pitchFamily="2" charset="2"/>
              <a:buChar char="q"/>
              <a:defRPr/>
            </a:pPr>
            <a:r>
              <a:rPr kumimoji="0" lang="en-US" sz="2650" b="0" i="0" u="none" strike="noStrike" kern="1200" cap="none" spc="0" normalizeH="0" baseline="0" noProof="0" dirty="0">
                <a:ln>
                  <a:noFill/>
                </a:ln>
                <a:solidFill>
                  <a:schemeClr val="tx1"/>
                </a:solidFill>
                <a:effectLst/>
                <a:uLnTx/>
                <a:uFillTx/>
                <a:latin typeface="Tw Cen MT"/>
                <a:ea typeface="+mn-ea"/>
                <a:cs typeface="+mn-cs"/>
                <a:sym typeface="Arial"/>
              </a:rPr>
              <a:t>Data Warehouse</a:t>
            </a:r>
          </a:p>
          <a:p>
            <a:pPr lvl="1" indent="0">
              <a:spcBef>
                <a:spcPts val="525"/>
              </a:spcBef>
              <a:buClr>
                <a:srgbClr val="DD8047"/>
              </a:buClr>
              <a:buSzPct val="60000"/>
              <a:defRPr/>
            </a:pPr>
            <a:endParaRPr kumimoji="0" lang="en-US" sz="1650" b="0" i="0" u="none" strike="noStrike" kern="1200" cap="none" spc="0" normalizeH="0" baseline="0" noProof="0" dirty="0">
              <a:ln>
                <a:noFill/>
              </a:ln>
              <a:solidFill>
                <a:schemeClr val="tx1"/>
              </a:solidFill>
              <a:effectLst/>
              <a:uLnTx/>
              <a:uFillTx/>
              <a:latin typeface="Tw Cen MT"/>
              <a:ea typeface="+mn-ea"/>
              <a:cs typeface="+mn-cs"/>
              <a:sym typeface="Arial"/>
            </a:endParaRPr>
          </a:p>
          <a:p>
            <a:pPr marL="822960" lvl="1" indent="-342900">
              <a:buClr>
                <a:srgbClr val="DD8047"/>
              </a:buClr>
              <a:buFont typeface="Wingdings" panose="05000000000000000000" pitchFamily="2" charset="2"/>
              <a:buChar char="q"/>
              <a:defRPr/>
            </a:pPr>
            <a:endParaRPr kumimoji="0" lang="en-US" sz="1650" b="0" i="0" u="none" strike="noStrike" kern="1200" cap="none" spc="0" normalizeH="0" baseline="0" noProof="0" dirty="0">
              <a:ln>
                <a:noFill/>
              </a:ln>
              <a:solidFill>
                <a:srgbClr val="775F55"/>
              </a:solidFill>
              <a:effectLst/>
              <a:uLnTx/>
              <a:uFillTx/>
              <a:latin typeface="Tw Cen MT"/>
              <a:ea typeface="+mn-ea"/>
              <a:cs typeface="+mn-cs"/>
              <a:sym typeface="Arial"/>
            </a:endParaRPr>
          </a:p>
          <a:p>
            <a:pPr marL="822960" lvl="1" indent="-342900">
              <a:spcBef>
                <a:spcPts val="525"/>
              </a:spcBef>
              <a:buClr>
                <a:srgbClr val="DD8047"/>
              </a:buClr>
              <a:buSzPct val="60000"/>
              <a:buFont typeface="Wingdings" panose="05000000000000000000" pitchFamily="2" charset="2"/>
              <a:buChar char="q"/>
              <a:defRPr/>
            </a:pPr>
            <a:endParaRPr kumimoji="0" lang="en-US" sz="1650" b="0" i="0" u="none" strike="noStrike" kern="1200" cap="none" spc="0" normalizeH="0" baseline="0" noProof="0" dirty="0">
              <a:ln>
                <a:noFill/>
              </a:ln>
              <a:solidFill>
                <a:srgbClr val="775F55"/>
              </a:solidFill>
              <a:effectLst/>
              <a:uLnTx/>
              <a:uFillTx/>
              <a:latin typeface="Tw Cen MT"/>
              <a:ea typeface="+mn-ea"/>
              <a:cs typeface="+mn-cs"/>
              <a:sym typeface="Arial"/>
            </a:endParaRPr>
          </a:p>
          <a:p>
            <a:pPr marL="342900" marR="0" lvl="0" indent="-342900" algn="l" defTabSz="914400" rtl="0" eaLnBrk="1" fontAlgn="auto" latinLnBrk="0" hangingPunct="1">
              <a:lnSpc>
                <a:spcPct val="100000"/>
              </a:lnSpc>
              <a:spcBef>
                <a:spcPts val="525"/>
              </a:spcBef>
              <a:spcAft>
                <a:spcPts val="0"/>
              </a:spcAft>
              <a:buClr>
                <a:srgbClr val="DD8047"/>
              </a:buClr>
              <a:buSzPct val="60000"/>
              <a:buFont typeface="Arial" panose="020B0604020202020204" pitchFamily="34" charset="0"/>
              <a:buChar char="•"/>
              <a:tabLst/>
              <a:defRPr/>
            </a:pPr>
            <a:endParaRPr kumimoji="0" lang="en-US" sz="2100" b="0" i="0" u="none" strike="noStrike" kern="1200" cap="none" spc="0" normalizeH="0" baseline="0" noProof="0" dirty="0">
              <a:ln>
                <a:noFill/>
              </a:ln>
              <a:solidFill>
                <a:srgbClr val="775F55"/>
              </a:solidFill>
              <a:effectLst/>
              <a:uLnTx/>
              <a:uFillTx/>
              <a:latin typeface="Tw Cen MT"/>
              <a:ea typeface="+mn-ea"/>
              <a:cs typeface="+mn-cs"/>
              <a:sym typeface="Arial"/>
            </a:endParaRPr>
          </a:p>
        </p:txBody>
      </p:sp>
    </p:spTree>
    <p:extLst>
      <p:ext uri="{BB962C8B-B14F-4D97-AF65-F5344CB8AC3E}">
        <p14:creationId xmlns:p14="http://schemas.microsoft.com/office/powerpoint/2010/main" val="2038936504"/>
      </p:ext>
    </p:extLst>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LIHEAP  COVID-19 - Necessity is the Mother of Invention - Final">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EUAC 2021 slide template" id="{3BE37F88-CB4E-4E5D-9831-CBA405EB223A}" vid="{E642F870-6B74-4396-BA79-215F725A6B3D}"/>
    </a:ext>
  </a:extLst>
</a:theme>
</file>

<file path=ppt/theme/theme2.xml><?xml version="1.0" encoding="utf-8"?>
<a:theme xmlns:a="http://schemas.openxmlformats.org/drawingml/2006/main" name="Median">
  <a:themeElements>
    <a:clrScheme name="Custom 1">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7030A0"/>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EUAC 2021 slide template" id="{3BE37F88-CB4E-4E5D-9831-CBA405EB223A}" vid="{E642F870-6B74-4396-BA79-215F725A6B3D}"/>
    </a:ext>
  </a:ext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LIHEAP  COVID-19 - Necessity is the Mother of Invention - Final</Template>
  <TotalTime>1355</TotalTime>
  <Words>4731</Words>
  <Application>Microsoft Office PowerPoint</Application>
  <PresentationFormat>On-screen Show (16:9)</PresentationFormat>
  <Paragraphs>584</Paragraphs>
  <Slides>37</Slides>
  <Notes>32</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37</vt:i4>
      </vt:variant>
    </vt:vector>
  </HeadingPairs>
  <TitlesOfParts>
    <vt:vector size="48" baseType="lpstr">
      <vt:lpstr>Lato</vt:lpstr>
      <vt:lpstr>Symbol</vt:lpstr>
      <vt:lpstr>Calibri</vt:lpstr>
      <vt:lpstr>Tw Cen MT</vt:lpstr>
      <vt:lpstr>Arial</vt:lpstr>
      <vt:lpstr>Wingdings</vt:lpstr>
      <vt:lpstr>Wingdings 2</vt:lpstr>
      <vt:lpstr>Courier New</vt:lpstr>
      <vt:lpstr>LIHEAP  COVID-19 - Necessity is the Mother of Invention - Final</vt:lpstr>
      <vt:lpstr>Median</vt:lpstr>
      <vt:lpstr>Office Theme</vt:lpstr>
      <vt:lpstr>PowerPoint Presentation</vt:lpstr>
      <vt:lpstr>LIHEAP 102 Objective</vt:lpstr>
      <vt:lpstr>LIHEAP 102 Topics</vt:lpstr>
      <vt:lpstr>LIHEAP Resources </vt:lpstr>
      <vt:lpstr>LIHEAP Clearinghouse State Snapshot </vt:lpstr>
      <vt:lpstr>LIHEAP Grantee Profile: Wisconsin </vt:lpstr>
      <vt:lpstr>Allocation of LIHEAP Funds: Wisconsin </vt:lpstr>
      <vt:lpstr>Allocation of LIHEAP Funds: Wisconsin </vt:lpstr>
      <vt:lpstr>LIHEAP Resources </vt:lpstr>
      <vt:lpstr>LIHEAP State Programs </vt:lpstr>
      <vt:lpstr>LIHEAP Categorical Eligibility </vt:lpstr>
      <vt:lpstr>LIHEAP Grantee Search Portal </vt:lpstr>
      <vt:lpstr>Allocation of LIHEAP Funds: Wisconsin &amp; Minnesota </vt:lpstr>
      <vt:lpstr>Allocation of LIHEAP Funds: Wisconsin &amp; Minnesota </vt:lpstr>
      <vt:lpstr>LIHEAP Assurances </vt:lpstr>
      <vt:lpstr>Outreach and Marketing </vt:lpstr>
      <vt:lpstr>Oregon Outreach and Marketing </vt:lpstr>
      <vt:lpstr>Wisconsin Outreach and Marketing </vt:lpstr>
      <vt:lpstr>Colorado Outreach and Marketing </vt:lpstr>
      <vt:lpstr>Ohio - Miami Valley Community Action Partnership Outreach and Marketing </vt:lpstr>
      <vt:lpstr>Washington Outreach and Marketing </vt:lpstr>
      <vt:lpstr>Program Intake</vt:lpstr>
      <vt:lpstr>Colorado Program Intake</vt:lpstr>
      <vt:lpstr>Wisconsin Program Intake</vt:lpstr>
      <vt:lpstr>Ohio - Miami Valley Community Action Partnership Program Intake</vt:lpstr>
      <vt:lpstr>Oregon Program Intake</vt:lpstr>
      <vt:lpstr>Washington Program Intake</vt:lpstr>
      <vt:lpstr>Program Coordination</vt:lpstr>
      <vt:lpstr>Oregon Program Coordination</vt:lpstr>
      <vt:lpstr>Wisconsin Program Coordination</vt:lpstr>
      <vt:lpstr>Other States Program Coordination</vt:lpstr>
      <vt:lpstr>Colorado Program Coordination</vt:lpstr>
      <vt:lpstr>Ohio - Miami Valley Community Action Partnership Program Coordination</vt:lpstr>
      <vt:lpstr>Washington Program Coordination</vt:lpstr>
      <vt:lpstr>Questions/Comments</vt:lpstr>
      <vt:lpstr>Conclusion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Connor Priest</dc:creator>
  <cp:lastModifiedBy>Nicolas Mititelu</cp:lastModifiedBy>
  <cp:revision>132</cp:revision>
  <dcterms:created xsi:type="dcterms:W3CDTF">2021-05-20T16:19:09Z</dcterms:created>
  <dcterms:modified xsi:type="dcterms:W3CDTF">2022-06-27T18:48:32Z</dcterms:modified>
</cp:coreProperties>
</file>