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</p:sldMasterIdLst>
  <p:notesMasterIdLst>
    <p:notesMasterId r:id="rId31"/>
  </p:notesMasterIdLst>
  <p:sldIdLst>
    <p:sldId id="277" r:id="rId5"/>
    <p:sldId id="256" r:id="rId6"/>
    <p:sldId id="264" r:id="rId7"/>
    <p:sldId id="265" r:id="rId8"/>
    <p:sldId id="261" r:id="rId9"/>
    <p:sldId id="260" r:id="rId10"/>
    <p:sldId id="266" r:id="rId11"/>
    <p:sldId id="267" r:id="rId12"/>
    <p:sldId id="280" r:id="rId13"/>
    <p:sldId id="281" r:id="rId14"/>
    <p:sldId id="278" r:id="rId15"/>
    <p:sldId id="279" r:id="rId16"/>
    <p:sldId id="259" r:id="rId17"/>
    <p:sldId id="268" r:id="rId18"/>
    <p:sldId id="269" r:id="rId19"/>
    <p:sldId id="270" r:id="rId20"/>
    <p:sldId id="271" r:id="rId21"/>
    <p:sldId id="258" r:id="rId22"/>
    <p:sldId id="272" r:id="rId23"/>
    <p:sldId id="263" r:id="rId24"/>
    <p:sldId id="273" r:id="rId25"/>
    <p:sldId id="274" r:id="rId26"/>
    <p:sldId id="275" r:id="rId27"/>
    <p:sldId id="282" r:id="rId28"/>
    <p:sldId id="276" r:id="rId29"/>
    <p:sldId id="28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64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p2-cougar\data\Enrgy_div\LIHEAP\4.0%20Report%20&amp;%20Evaluation\4.5%20National%20Performance%20Measures\Performance%20Measures%20Implementation%20Work%20Group\PM%20Pilot%20Test%202014\FFY2013%20LIHEAP%20Performance%20Measures%20Form%20-%20M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p2-cougar\data\Enrgy_div\LIHEAP\4.0%20Report%20&amp;%20Evaluation\4.5%20National%20Performance%20Measures\Performance%20Measures%20Implementation%20Work%20Group\PM%20Pilot%20Test%202014\FFY2013%20LIHEAP%20Performance%20Measures%20Form%20-%20M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v>High Burden HH</c:v>
          </c:tx>
          <c:spPr>
            <a:solidFill>
              <a:schemeClr val="accent1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bg1"/>
                        </a:solidFill>
                      </a:defRPr>
                    </a:pPr>
                    <a:r>
                      <a:rPr lang="en-US" sz="1400" b="1">
                        <a:solidFill>
                          <a:schemeClr val="bg1"/>
                        </a:solidFill>
                      </a:rPr>
                      <a:t>$965 </a:t>
                    </a:r>
                  </a:p>
                  <a:p>
                    <a:pPr>
                      <a:defRPr sz="1400" b="1">
                        <a:solidFill>
                          <a:schemeClr val="bg1"/>
                        </a:solidFill>
                      </a:defRPr>
                    </a:pPr>
                    <a:r>
                      <a:rPr lang="en-US" sz="1400" b="1">
                        <a:solidFill>
                          <a:schemeClr val="bg1"/>
                        </a:solidFill>
                      </a:rPr>
                      <a:t>Benefit 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1"/>
              <c:pt idx="0">
                <c:v>FFY2013 MN</c:v>
              </c:pt>
            </c:strLit>
          </c:cat>
          <c:val>
            <c:numRef>
              <c:f>'LIHEAP Assisted households'!$B$29</c:f>
              <c:numCache>
                <c:formatCode>"$"#,##0_);\("$"#,##0\)</c:formatCode>
                <c:ptCount val="1"/>
                <c:pt idx="0">
                  <c:v>964.70793433717745</c:v>
                </c:pt>
              </c:numCache>
            </c:numRef>
          </c:val>
        </c:ser>
        <c:ser>
          <c:idx val="0"/>
          <c:order val="1"/>
          <c:tx>
            <c:v>Average HH</c:v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>
                        <a:solidFill>
                          <a:schemeClr val="bg1"/>
                        </a:solidFill>
                      </a:rPr>
                      <a:t>$666</a:t>
                    </a:r>
                  </a:p>
                  <a:p>
                    <a:r>
                      <a:rPr lang="en-US" sz="1400" b="1">
                        <a:solidFill>
                          <a:schemeClr val="bg1"/>
                        </a:solidFill>
                      </a:rPr>
                      <a:t>Benefit 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1"/>
              <c:pt idx="0">
                <c:v>FFY2013 MN</c:v>
              </c:pt>
            </c:strLit>
          </c:cat>
          <c:val>
            <c:numRef>
              <c:f>'LIHEAP Assisted households'!$B$16</c:f>
              <c:numCache>
                <c:formatCode>"$"#,##0_);\("$"#,##0\)</c:formatCode>
                <c:ptCount val="1"/>
                <c:pt idx="0">
                  <c:v>665.7809006004004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9623768"/>
        <c:axId val="369621416"/>
      </c:barChart>
      <c:catAx>
        <c:axId val="369623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en-US"/>
          </a:p>
        </c:txPr>
        <c:crossAx val="369621416"/>
        <c:crosses val="autoZero"/>
        <c:auto val="1"/>
        <c:lblAlgn val="ctr"/>
        <c:lblOffset val="100"/>
        <c:noMultiLvlLbl val="0"/>
      </c:catAx>
      <c:valAx>
        <c:axId val="369621416"/>
        <c:scaling>
          <c:orientation val="minMax"/>
        </c:scaling>
        <c:delete val="1"/>
        <c:axPos val="l"/>
        <c:majorGridlines/>
        <c:numFmt formatCode="&quot;$&quot;#,##0_);\(&quot;$&quot;#,##0\)" sourceLinked="1"/>
        <c:majorTickMark val="out"/>
        <c:minorTickMark val="none"/>
        <c:tickLblPos val="none"/>
        <c:crossAx val="36962376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050" b="1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050" b="1"/>
            </a:pPr>
            <a:endParaRPr lang="en-US"/>
          </a:p>
        </c:txPr>
      </c:legendEntry>
      <c:layout>
        <c:manualLayout>
          <c:xMode val="edge"/>
          <c:yMode val="edge"/>
          <c:x val="0.25255982444095743"/>
          <c:y val="3.7330304067722773E-2"/>
          <c:w val="0.48087445319335087"/>
          <c:h val="0.16743438320209983"/>
        </c:manualLayout>
      </c:layout>
      <c:overlay val="1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v>High Burden HH</c:v>
          </c:tx>
          <c:spPr>
            <a:solidFill>
              <a:schemeClr val="accent1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 sz="1050" b="1">
                        <a:solidFill>
                          <a:schemeClr val="bg1"/>
                        </a:solidFill>
                      </a:defRPr>
                    </a:pPr>
                    <a:r>
                      <a:rPr lang="en-US" sz="1050" b="1">
                        <a:solidFill>
                          <a:schemeClr val="bg1"/>
                        </a:solidFill>
                      </a:rPr>
                      <a:t>37.6% of Bill Paid by LIHEAP</a:t>
                    </a:r>
                    <a:endParaRPr lang="en-US" b="1">
                      <a:solidFill>
                        <a:schemeClr val="bg1"/>
                      </a:solidFill>
                    </a:endParaRPr>
                  </a:p>
                </c:rich>
              </c:tx>
              <c:spPr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en-US"/>
              </a:p>
            </c:tx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1"/>
              <c:pt idx="0">
                <c:v>FFY2013 MN</c:v>
              </c:pt>
            </c:strLit>
          </c:cat>
          <c:val>
            <c:numRef>
              <c:f>'LIHEAP Assisted households'!$B$36</c:f>
              <c:numCache>
                <c:formatCode>0.0%</c:formatCode>
                <c:ptCount val="1"/>
                <c:pt idx="0">
                  <c:v>0.37592955649421467</c:v>
                </c:pt>
              </c:numCache>
            </c:numRef>
          </c:val>
        </c:ser>
        <c:ser>
          <c:idx val="0"/>
          <c:order val="1"/>
          <c:tx>
            <c:v>Average HH</c:v>
          </c:tx>
          <c:spPr>
            <a:solidFill>
              <a:schemeClr val="tx2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050" b="1">
                        <a:solidFill>
                          <a:schemeClr val="bg1"/>
                        </a:solidFill>
                      </a:rPr>
                      <a:t>33.2% of Bill Paid by LIHEAP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en-US"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1"/>
              <c:pt idx="0">
                <c:v>FFY2013 MN</c:v>
              </c:pt>
            </c:strLit>
          </c:cat>
          <c:val>
            <c:numRef>
              <c:f>'LIHEAP Assisted households'!$B$23</c:f>
              <c:numCache>
                <c:formatCode>0.0%</c:formatCode>
                <c:ptCount val="1"/>
                <c:pt idx="0">
                  <c:v>0.33231053587444603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9628080"/>
        <c:axId val="369620632"/>
      </c:barChart>
      <c:catAx>
        <c:axId val="3696280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369620632"/>
        <c:crosses val="autoZero"/>
        <c:auto val="1"/>
        <c:lblAlgn val="ctr"/>
        <c:lblOffset val="100"/>
        <c:noMultiLvlLbl val="0"/>
      </c:catAx>
      <c:valAx>
        <c:axId val="369620632"/>
        <c:scaling>
          <c:orientation val="minMax"/>
          <c:min val="0"/>
        </c:scaling>
        <c:delete val="1"/>
        <c:axPos val="b"/>
        <c:numFmt formatCode="0.0%" sourceLinked="1"/>
        <c:majorTickMark val="out"/>
        <c:minorTickMark val="none"/>
        <c:tickLblPos val="none"/>
        <c:crossAx val="369628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023665791776022"/>
          <c:y val="0.79128280839895004"/>
          <c:w val="0.24212051618547681"/>
          <c:h val="0.17307159521726451"/>
        </c:manualLayout>
      </c:layout>
      <c:overlay val="1"/>
      <c:txPr>
        <a:bodyPr/>
        <a:lstStyle/>
        <a:p>
          <a:pPr>
            <a:defRPr sz="105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34D8B-B028-4FA8-B5FF-BB4D0644256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6DE02-805A-4320-9D92-2BFB00FD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89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Recognize MN may be in a somewhat unique position – our system has been running for nearly a decade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How did we got vendors to provide data?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Have been gathering energy cost data since early ‘80s</a:t>
            </a: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Initially decentralized to local providers</a:t>
            </a: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Gathered by phone, dedicated computer, spreadsheet 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Included energy vendors in designing data system in 2000s</a:t>
            </a: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New technology made it easier</a:t>
            </a: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Compliance was much less prior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Vendors were instrumental in centralizing payments, increasing consistency and accuracy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MN, for example: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Natural Gas average annual</a:t>
            </a:r>
            <a:r>
              <a:rPr lang="en-US" baseline="0" dirty="0" smtClean="0"/>
              <a:t> cost ~ $600, while the standard deviation is ~ $300! That means, statistically speaking, about 68% of households fall between $300 &amp; $900. That’s a very wide range.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Fuel oil average annual cost ~ $1,800, while standard deviation is ~ $1,100!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29057" indent="-280406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21626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70276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18927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DB3C90D-E486-4C10-B9E8-B03E3E1FBE26}" type="slidenum">
              <a:rPr lang="en-US" altLang="en-US" sz="1200">
                <a:solidFill>
                  <a:prstClr val="black"/>
                </a:solidFill>
              </a:rPr>
              <a:pPr eaLnBrk="1" hangingPunct="1"/>
              <a:t>24</a:t>
            </a:fld>
            <a:endParaRPr lang="en-US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7976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6DE02-805A-4320-9D92-2BFB00FDE95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9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06C7-C123-4E30-82AA-A40A2D8FE545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74B6-56C6-4002-9D4A-9EDDD1A0A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2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06C7-C123-4E30-82AA-A40A2D8FE545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74B6-56C6-4002-9D4A-9EDDD1A0A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43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06C7-C123-4E30-82AA-A40A2D8FE545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74B6-56C6-4002-9D4A-9EDDD1A0A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6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A21F263-3D89-45E3-819A-8B557F9D3D6B}" type="datetime1">
              <a:rPr lang="en-US" smtClean="0"/>
              <a:pPr/>
              <a:t>12/7/2015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EBDDC3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E5B013-A80A-40D2-8FAE-6E44A516CF2D}" type="slidenum">
              <a:rPr lang="en-US" smtClean="0">
                <a:solidFill>
                  <a:srgbClr val="EBDDC3"/>
                </a:solidFill>
              </a:rPr>
              <a:pPr/>
              <a:t>‹#›</a:t>
            </a:fld>
            <a:endParaRPr lang="en-US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8550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0B0D-C8A7-48BC-88D0-D774B8372AE6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fld id="{EFE5B013-A80A-40D2-8FAE-6E44A516CF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87105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BFA8-150E-455E-BE50-7F4CFFF844EB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7603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3D19AF4-25F4-4110-B65A-FDEE47C177F4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558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F84C8B9-BCCB-420E-B88B-ADCF1422A012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1164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391F-8493-4F3F-B293-088F5754AF2C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203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CE8A-5554-49D4-9AD9-B7622FC7AF1C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E5B013-A80A-40D2-8FAE-6E44A516CF2D}" type="slidenum">
              <a:rPr lang="en-US" smtClean="0">
                <a:solidFill>
                  <a:srgbClr val="775F55"/>
                </a:solidFill>
              </a:rPr>
              <a:pPr/>
              <a:t>‹#›</a:t>
            </a:fld>
            <a:endParaRPr lang="en-US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4130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D677-D1AE-4B37-8A4C-202BCA3A9EA7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7849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06C7-C123-4E30-82AA-A40A2D8FE545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74B6-56C6-4002-9D4A-9EDDD1A0A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399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A7EC3D8-DC37-4CE1-80F5-1B9330360C95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518310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B6EDD-6C9C-4BA5-B10C-468D13BD258F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788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3D49CF4-9A9D-4C63-BB0E-F541EA6A7A26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576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FB3AF-ECDD-4881-9F64-F3D5850997B4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A21F263-3D89-45E3-819A-8B557F9D3D6B}" type="datetime1">
              <a:rPr lang="en-US" smtClean="0"/>
              <a:pPr/>
              <a:t>12/7/2015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EBDDC3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E5B013-A80A-40D2-8FAE-6E44A516CF2D}" type="slidenum">
              <a:rPr lang="en-US" smtClean="0">
                <a:solidFill>
                  <a:srgbClr val="EBDDC3"/>
                </a:solidFill>
              </a:rPr>
              <a:pPr/>
              <a:t>‹#›</a:t>
            </a:fld>
            <a:endParaRPr lang="en-US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4840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0B0D-C8A7-48BC-88D0-D774B8372AE6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fld id="{EFE5B013-A80A-40D2-8FAE-6E44A516CF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50144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BFA8-150E-455E-BE50-7F4CFFF844EB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002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3D19AF4-25F4-4110-B65A-FDEE47C177F4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1421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F84C8B9-BCCB-420E-B88B-ADCF1422A012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36795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391F-8493-4F3F-B293-088F5754AF2C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17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06C7-C123-4E30-82AA-A40A2D8FE545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74B6-56C6-4002-9D4A-9EDDD1A0A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700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CE8A-5554-49D4-9AD9-B7622FC7AF1C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E5B013-A80A-40D2-8FAE-6E44A516CF2D}" type="slidenum">
              <a:rPr lang="en-US" smtClean="0">
                <a:solidFill>
                  <a:srgbClr val="775F55"/>
                </a:solidFill>
              </a:rPr>
              <a:pPr/>
              <a:t>‹#›</a:t>
            </a:fld>
            <a:endParaRPr lang="en-US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3846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D677-D1AE-4B37-8A4C-202BCA3A9EA7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177988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A7EC3D8-DC37-4CE1-80F5-1B9330360C95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213187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B6EDD-6C9C-4BA5-B10C-468D13BD258F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231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3D49CF4-9A9D-4C63-BB0E-F541EA6A7A26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987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FB3AF-ECDD-4881-9F64-F3D5850997B4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B013-A80A-40D2-8FAE-6E44A516C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04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C6148-57B3-4148-AF1B-780987AF8A3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3713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B0B21-FB91-43D3-B2E5-9AC9CDDCBD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7633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48232-A74E-4938-A904-FF735D8DABD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8578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701CB-4F13-4A0A-8021-F992F4B714B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476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06C7-C123-4E30-82AA-A40A2D8FE545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74B6-56C6-4002-9D4A-9EDDD1A0A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9695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3D1BF-7FCC-4619-80F9-93105D659C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77671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952FB-5C3E-43FC-A4D0-D6F55193CF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9316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F3E67-72AE-4DD7-9030-5EB77A070B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0778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DFA38-39B3-46B1-BEDA-6E7DB84D749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7876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9CEEA-328E-49AF-AC1E-2A87A48D081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6856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A758C-1937-443C-BB29-39C47F673E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3354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88884-8FAE-467A-8C2F-7EC1930393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606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06C7-C123-4E30-82AA-A40A2D8FE545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74B6-56C6-4002-9D4A-9EDDD1A0A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24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06C7-C123-4E30-82AA-A40A2D8FE545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74B6-56C6-4002-9D4A-9EDDD1A0A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2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06C7-C123-4E30-82AA-A40A2D8FE545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74B6-56C6-4002-9D4A-9EDDD1A0A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06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06C7-C123-4E30-82AA-A40A2D8FE545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74B6-56C6-4002-9D4A-9EDDD1A0A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06C7-C123-4E30-82AA-A40A2D8FE545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74B6-56C6-4002-9D4A-9EDDD1A0A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7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106C7-C123-4E30-82AA-A40A2D8FE545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674B6-56C6-4002-9D4A-9EDDD1A0A3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15"/>
          <p:cNvSpPr>
            <a:spLocks noChangeArrowheads="1"/>
          </p:cNvSpPr>
          <p:nvPr userDrawn="1"/>
        </p:nvSpPr>
        <p:spPr bwMode="auto">
          <a:xfrm>
            <a:off x="228600" y="47625"/>
            <a:ext cx="4572000" cy="381000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" name="Picture 9" descr="EAP Bug 3"/>
          <p:cNvPicPr/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81000" y="0"/>
            <a:ext cx="473055" cy="533400"/>
          </a:xfrm>
          <a:prstGeom prst="rect">
            <a:avLst/>
          </a:prstGeom>
          <a:ln>
            <a:noFill/>
          </a:ln>
          <a:effectLst>
            <a:outerShdw blurRad="76200" dist="88900" dir="3660000" algn="tl" rotWithShape="0">
              <a:schemeClr val="tx1">
                <a:lumMod val="95000"/>
                <a:lumOff val="5000"/>
                <a:alpha val="91000"/>
              </a:schemeClr>
            </a:outerShdw>
          </a:effectLst>
        </p:spPr>
      </p:pic>
      <p:sp>
        <p:nvSpPr>
          <p:cNvPr id="11" name="Content Placeholder 1"/>
          <p:cNvSpPr txBox="1">
            <a:spLocks/>
          </p:cNvSpPr>
          <p:nvPr userDrawn="1"/>
        </p:nvSpPr>
        <p:spPr>
          <a:xfrm>
            <a:off x="914400" y="0"/>
            <a:ext cx="3886200" cy="352425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30000"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2014 NEUAC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30000"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June 18, 2014</a:t>
            </a:r>
            <a:endParaRPr kumimoji="1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408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31FB3AF-ECDD-4881-9F64-F3D5850997B4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2000" b="1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fld id="{EFE5B013-A80A-40D2-8FAE-6E44A516CF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79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31FB3AF-ECDD-4881-9F64-F3D5850997B4}" type="datetime1">
              <a:rPr lang="en-US" smtClean="0">
                <a:solidFill>
                  <a:srgbClr val="775F55"/>
                </a:solidFill>
              </a:rPr>
              <a:pPr/>
              <a:t>12/7/2015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2000" b="1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fld id="{EFE5B013-A80A-40D2-8FAE-6E44A516CF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5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93AAA9-3D85-4E09-896D-CA915B8C1EDD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13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13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el.schmitz@state.mn.us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Performance Measures:</a:t>
            </a:r>
            <a:br>
              <a:rPr lang="en-US" dirty="0" smtClean="0"/>
            </a:br>
            <a:r>
              <a:rPr lang="en-US" dirty="0" smtClean="0"/>
              <a:t>The Minnesota Experience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239000" cy="25908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PMIWG Development Subcommittee</a:t>
            </a:r>
          </a:p>
          <a:p>
            <a:pPr algn="l"/>
            <a:r>
              <a:rPr lang="en-US" dirty="0" smtClean="0"/>
              <a:t>Kansas City NEUAC</a:t>
            </a:r>
          </a:p>
          <a:p>
            <a:pPr algn="l"/>
            <a:r>
              <a:rPr lang="en-US" dirty="0" smtClean="0"/>
              <a:t>June 18, 2014</a:t>
            </a:r>
          </a:p>
          <a:p>
            <a:pPr algn="l"/>
            <a:endParaRPr lang="en-US" sz="2000" dirty="0" smtClean="0"/>
          </a:p>
          <a:p>
            <a:pPr algn="l"/>
            <a:r>
              <a:rPr lang="en-US" sz="2000" dirty="0" smtClean="0"/>
              <a:t>Michael Schmitz, Program Analyst</a:t>
            </a:r>
          </a:p>
          <a:p>
            <a:pPr algn="l"/>
            <a:r>
              <a:rPr lang="en-US" sz="2000" dirty="0" smtClean="0"/>
              <a:t>Minnesota Energy Assistance Program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3575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latin typeface="Arial Narrow" panose="020B0606020202030204" pitchFamily="34" charset="0"/>
              </a:rPr>
              <a:t>Performance Measures Pilot Test Results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73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 Narrow" panose="020B0606020202030204" pitchFamily="34" charset="0"/>
              </a:rPr>
              <a:t>In MN: Benefit Targeting Index Results</a:t>
            </a:r>
          </a:p>
          <a:p>
            <a:pPr marL="0" indent="0">
              <a:buNone/>
            </a:pPr>
            <a:endParaRPr lang="en-US" sz="3600" b="1" dirty="0" smtClean="0">
              <a:latin typeface="Arial Narrow" panose="020B0606020202030204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8521146"/>
              </p:ext>
            </p:extLst>
          </p:nvPr>
        </p:nvGraphicFramePr>
        <p:xfrm>
          <a:off x="457200" y="2590800"/>
          <a:ext cx="4656667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5271655" y="3429000"/>
            <a:ext cx="3429000" cy="13388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In 2013, </a:t>
            </a:r>
            <a:r>
              <a:rPr lang="en-US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high burden households received a benefit </a:t>
            </a:r>
            <a:r>
              <a:rPr lang="en-US" b="1" u="sng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45% </a:t>
            </a:r>
            <a:r>
              <a:rPr lang="en-US" b="1" u="sng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higher</a:t>
            </a:r>
            <a:r>
              <a:rPr lang="en-US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than the average </a:t>
            </a:r>
            <a:r>
              <a:rPr lang="en-US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household.</a:t>
            </a:r>
          </a:p>
          <a:p>
            <a:pPr>
              <a:lnSpc>
                <a:spcPct val="50000"/>
              </a:lnSpc>
            </a:pPr>
            <a:endParaRPr lang="en-US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r>
              <a:rPr lang="en-US" b="1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[Index Score:  145]</a:t>
            </a:r>
            <a:endParaRPr lang="en-US" b="1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9347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-27709" y="152400"/>
            <a:ext cx="9171709" cy="990600"/>
          </a:xfrm>
        </p:spPr>
        <p:txBody>
          <a:bodyPr>
            <a:normAutofit/>
          </a:bodyPr>
          <a:lstStyle/>
          <a:p>
            <a:pPr marL="1828800" indent="-1717675">
              <a:lnSpc>
                <a:spcPct val="90000"/>
              </a:lnSpc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Section 4:  	Explaining Energy Burden Measure Data    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/>
            </a:r>
            <a:b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en-US" sz="2800" b="1" i="1" dirty="0" smtClean="0">
                <a:latin typeface="Calibri" pitchFamily="34" charset="0"/>
              </a:rPr>
              <a:t>What </a:t>
            </a:r>
            <a:r>
              <a:rPr lang="en-US" sz="2800" b="1" i="1" dirty="0">
                <a:latin typeface="Calibri" pitchFamily="34" charset="0"/>
              </a:rPr>
              <a:t>are we reporting?  Why does it matter?</a:t>
            </a:r>
            <a:endParaRPr lang="en-US" sz="2800" b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55000" lnSpcReduction="20000"/>
          </a:bodyPr>
          <a:lstStyle/>
          <a:p>
            <a:fld id="{EFE5B013-A80A-40D2-8FAE-6E44A516CF2D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>
            <a:off x="4876800" y="2212557"/>
            <a:ext cx="3694022" cy="2774062"/>
            <a:chOff x="5257797" y="1993086"/>
            <a:chExt cx="3429002" cy="2139648"/>
          </a:xfrm>
        </p:grpSpPr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5257800" y="1993086"/>
              <a:ext cx="3428999" cy="9495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r>
                <a:rPr lang="en-US" sz="1700" dirty="0">
                  <a:solidFill>
                    <a:prstClr val="black"/>
                  </a:solidFill>
                  <a:latin typeface="Calibri"/>
                  <a:ea typeface="Calibri"/>
                  <a:cs typeface="Times New Roman"/>
                </a:rPr>
                <a:t>In 2005, high burden </a:t>
              </a:r>
              <a:r>
                <a:rPr lang="en-US" sz="1700" dirty="0" smtClean="0">
                  <a:solidFill>
                    <a:prstClr val="black"/>
                  </a:solidFill>
                  <a:latin typeface="Calibri"/>
                  <a:ea typeface="Calibri"/>
                  <a:cs typeface="Times New Roman"/>
                </a:rPr>
                <a:t>households had 13% of their annual home energy bill paid, compared to the average of 17%.</a:t>
              </a:r>
            </a:p>
            <a:p>
              <a:pPr>
                <a:lnSpc>
                  <a:spcPct val="50000"/>
                </a:lnSpc>
              </a:pPr>
              <a:endParaRPr lang="en-US" sz="1400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endParaRPr>
            </a:p>
            <a:p>
              <a:r>
                <a:rPr lang="en-US" sz="1600" b="1" dirty="0" smtClean="0">
                  <a:solidFill>
                    <a:srgbClr val="00B050"/>
                  </a:solidFill>
                  <a:latin typeface="Calibri"/>
                  <a:ea typeface="Calibri"/>
                  <a:cs typeface="Times New Roman"/>
                </a:rPr>
                <a:t>[Index Score: </a:t>
              </a:r>
              <a:r>
                <a:rPr lang="en-US" sz="1600" b="1" dirty="0">
                  <a:solidFill>
                    <a:srgbClr val="00B050"/>
                  </a:solidFill>
                  <a:latin typeface="Calibri"/>
                  <a:ea typeface="Calibri"/>
                  <a:cs typeface="Times New Roman"/>
                </a:rPr>
                <a:t> </a:t>
              </a:r>
              <a:r>
                <a:rPr lang="en-US" sz="1600" b="1" dirty="0" smtClean="0">
                  <a:solidFill>
                    <a:srgbClr val="00B050"/>
                  </a:solidFill>
                  <a:latin typeface="Calibri"/>
                  <a:ea typeface="Calibri"/>
                  <a:cs typeface="Times New Roman"/>
                </a:rPr>
                <a:t>76]</a:t>
              </a:r>
              <a:endParaRPr lang="en-US" sz="1050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5257797" y="3171306"/>
              <a:ext cx="3429000" cy="96142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r>
                <a:rPr lang="en-US" sz="1700" dirty="0" smtClean="0">
                  <a:solidFill>
                    <a:prstClr val="black"/>
                  </a:solidFill>
                  <a:latin typeface="Calibri"/>
                  <a:ea typeface="Calibri"/>
                  <a:cs typeface="Times New Roman"/>
                </a:rPr>
                <a:t>In </a:t>
              </a:r>
              <a:r>
                <a:rPr lang="en-US" sz="1700" dirty="0">
                  <a:solidFill>
                    <a:prstClr val="black"/>
                  </a:solidFill>
                  <a:latin typeface="Calibri"/>
                  <a:ea typeface="Calibri"/>
                  <a:cs typeface="Times New Roman"/>
                </a:rPr>
                <a:t>2009, high burden </a:t>
              </a:r>
              <a:r>
                <a:rPr lang="en-US" sz="1700" dirty="0" smtClean="0">
                  <a:solidFill>
                    <a:prstClr val="black"/>
                  </a:solidFill>
                  <a:latin typeface="Calibri"/>
                  <a:ea typeface="Calibri"/>
                  <a:cs typeface="Times New Roman"/>
                </a:rPr>
                <a:t>households had 24% of their annual home energy bill paid, compared to the average of 25%.</a:t>
              </a:r>
            </a:p>
            <a:p>
              <a:pPr>
                <a:lnSpc>
                  <a:spcPct val="50000"/>
                </a:lnSpc>
              </a:pPr>
              <a:endParaRPr lang="en-US" sz="1600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endParaRPr>
            </a:p>
            <a:p>
              <a:r>
                <a:rPr lang="en-US" sz="1600" b="1" dirty="0" smtClean="0">
                  <a:solidFill>
                    <a:srgbClr val="00B050"/>
                  </a:solidFill>
                  <a:latin typeface="Calibri"/>
                  <a:ea typeface="Calibri"/>
                  <a:cs typeface="Times New Roman"/>
                </a:rPr>
                <a:t>[Index Score:  96]</a:t>
              </a:r>
              <a:endParaRPr lang="en-US" sz="1600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-228601" y="1628163"/>
            <a:ext cx="8430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2763"/>
            <a:r>
              <a:rPr lang="en-US" sz="2400" b="1" dirty="0" smtClean="0">
                <a:solidFill>
                  <a:prstClr val="black"/>
                </a:solidFill>
                <a:latin typeface="Calibri" pitchFamily="34" charset="0"/>
              </a:rPr>
              <a:t>Measure 3:  Burden Reduction Targeting Index Example</a:t>
            </a:r>
            <a:endParaRPr lang="en-US" sz="24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4800" y="5257800"/>
            <a:ext cx="8534400" cy="13745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8150" y="5352723"/>
            <a:ext cx="82677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prstClr val="black"/>
                </a:solidFill>
                <a:latin typeface="Calibri" pitchFamily="34" charset="0"/>
              </a:rPr>
              <a:t>Does </a:t>
            </a:r>
            <a:r>
              <a:rPr lang="en-US" sz="1700" b="1" dirty="0" smtClean="0">
                <a:solidFill>
                  <a:prstClr val="black"/>
                </a:solidFill>
                <a:latin typeface="Calibri" pitchFamily="34" charset="0"/>
              </a:rPr>
              <a:t>LIHEAP pay </a:t>
            </a:r>
            <a:r>
              <a:rPr lang="en-US" sz="1700" b="1" dirty="0">
                <a:solidFill>
                  <a:prstClr val="black"/>
                </a:solidFill>
                <a:latin typeface="Calibri" pitchFamily="34" charset="0"/>
              </a:rPr>
              <a:t>a larger share of the home energy bill for high burden households? </a:t>
            </a:r>
            <a:endParaRPr lang="en-US" sz="1700" b="1" dirty="0" smtClean="0">
              <a:solidFill>
                <a:prstClr val="black"/>
              </a:solidFill>
              <a:latin typeface="Calibri" pitchFamily="34" charset="0"/>
            </a:endParaRPr>
          </a:p>
          <a:p>
            <a:endParaRPr lang="en-US" sz="600" b="1" dirty="0">
              <a:solidFill>
                <a:prstClr val="black"/>
              </a:solidFill>
              <a:latin typeface="Calibri" pitchFamily="34" charset="0"/>
            </a:endParaRPr>
          </a:p>
          <a:p>
            <a:r>
              <a:rPr lang="en-US" sz="1700" dirty="0" smtClean="0">
                <a:solidFill>
                  <a:prstClr val="black"/>
                </a:solidFill>
                <a:latin typeface="Calibri" pitchFamily="34" charset="0"/>
              </a:rPr>
              <a:t>No</a:t>
            </a:r>
            <a:r>
              <a:rPr lang="en-US" sz="1700" dirty="0">
                <a:solidFill>
                  <a:prstClr val="black"/>
                </a:solidFill>
                <a:latin typeface="Calibri" pitchFamily="34" charset="0"/>
              </a:rPr>
              <a:t>. In both 2005 and 2009, high burden households had a lower percentage of their home energy bill paid by the program than the average household. But, the program improved on this measure between 2005 and 2009.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12524"/>
            <a:ext cx="4953000" cy="297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292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latin typeface="Arial Narrow" panose="020B0606020202030204" pitchFamily="34" charset="0"/>
              </a:rPr>
              <a:t>Performance Measures Pilot Test Results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73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 Narrow" panose="020B0606020202030204" pitchFamily="34" charset="0"/>
              </a:rPr>
              <a:t>In MN: Burden Reduction Targeting Index Results</a:t>
            </a:r>
          </a:p>
          <a:p>
            <a:pPr marL="0" indent="0">
              <a:buNone/>
            </a:pPr>
            <a:endParaRPr lang="en-US" sz="3600" b="1" dirty="0" smtClean="0">
              <a:latin typeface="Arial Narrow" panose="020B0606020202030204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2888366"/>
              </p:ext>
            </p:extLst>
          </p:nvPr>
        </p:nvGraphicFramePr>
        <p:xfrm>
          <a:off x="457200" y="2590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898457" y="3352800"/>
            <a:ext cx="3694020" cy="150810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r>
              <a:rPr lang="en-US" sz="1700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In 2013, </a:t>
            </a:r>
            <a:r>
              <a:rPr lang="en-US" sz="1700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high burden </a:t>
            </a:r>
            <a:r>
              <a:rPr lang="en-US" sz="1700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households had 37.6% of their annual home energy bill paid, compared to the average of 33.2%.</a:t>
            </a:r>
          </a:p>
          <a:p>
            <a:pPr>
              <a:lnSpc>
                <a:spcPct val="50000"/>
              </a:lnSpc>
            </a:pPr>
            <a:endParaRPr lang="en-US" sz="1600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r>
              <a:rPr lang="en-US" sz="1600" b="1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[Index Score:  113]</a:t>
            </a:r>
            <a:endParaRPr lang="en-US" sz="1600" b="1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0043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200" dirty="0">
                <a:latin typeface="Arial Narrow" panose="020B0606020202030204" pitchFamily="34" charset="0"/>
              </a:rPr>
              <a:t>Performance Measures Pilot Test Results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8307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 Narrow" panose="020B0606020202030204" pitchFamily="34" charset="0"/>
              </a:rPr>
              <a:t>What else we do with the data…</a:t>
            </a:r>
          </a:p>
          <a:p>
            <a:pPr lvl="1"/>
            <a:r>
              <a:rPr lang="en-US" sz="3600" dirty="0" smtClean="0">
                <a:latin typeface="Arial Narrow" panose="020B0606020202030204" pitchFamily="34" charset="0"/>
              </a:rPr>
              <a:t>Project household need and plan for the upcoming year</a:t>
            </a:r>
          </a:p>
          <a:p>
            <a:pPr lvl="1"/>
            <a:r>
              <a:rPr lang="en-US" sz="3600" dirty="0" smtClean="0">
                <a:latin typeface="Arial Narrow" panose="020B0606020202030204" pitchFamily="34" charset="0"/>
              </a:rPr>
              <a:t>Measure how well we’re targeting by:</a:t>
            </a:r>
          </a:p>
          <a:p>
            <a:pPr lvl="2"/>
            <a:r>
              <a:rPr lang="en-US" sz="3200" dirty="0">
                <a:latin typeface="Arial Narrow" panose="020B0606020202030204" pitchFamily="34" charset="0"/>
              </a:rPr>
              <a:t>G</a:t>
            </a:r>
            <a:r>
              <a:rPr lang="en-US" sz="3200" dirty="0" smtClean="0">
                <a:latin typeface="Arial Narrow" panose="020B0606020202030204" pitchFamily="34" charset="0"/>
              </a:rPr>
              <a:t>eographic location</a:t>
            </a:r>
          </a:p>
          <a:p>
            <a:pPr lvl="2"/>
            <a:r>
              <a:rPr lang="en-US" sz="3200" dirty="0" smtClean="0">
                <a:latin typeface="Arial Narrow" panose="020B0606020202030204" pitchFamily="34" charset="0"/>
              </a:rPr>
              <a:t>Presence of elderly, disabled, or children &lt;5</a:t>
            </a:r>
          </a:p>
          <a:p>
            <a:pPr lvl="1"/>
            <a:endParaRPr lang="en-US" sz="3600" dirty="0" smtClean="0">
              <a:latin typeface="Arial Narrow" panose="020B0606020202030204" pitchFamily="34" charset="0"/>
            </a:endParaRPr>
          </a:p>
          <a:p>
            <a:pPr lvl="1"/>
            <a:endParaRPr lang="en-US" sz="3600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40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09601"/>
            <a:ext cx="25146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rial Narrow" panose="020B0606020202030204" pitchFamily="34" charset="0"/>
              </a:rPr>
              <a:t>Map: Energy </a:t>
            </a:r>
            <a:r>
              <a:rPr lang="en-US" sz="4400" dirty="0">
                <a:latin typeface="Arial Narrow" panose="020B0606020202030204" pitchFamily="34" charset="0"/>
              </a:rPr>
              <a:t>B</a:t>
            </a:r>
            <a:r>
              <a:rPr lang="en-US" sz="4400" dirty="0" smtClean="0">
                <a:latin typeface="Arial Narrow" panose="020B0606020202030204" pitchFamily="34" charset="0"/>
              </a:rPr>
              <a:t>urden </a:t>
            </a:r>
          </a:p>
          <a:p>
            <a:pPr marL="0" indent="0">
              <a:buNone/>
            </a:pPr>
            <a:r>
              <a:rPr lang="en-US" sz="3600" dirty="0" smtClean="0">
                <a:latin typeface="Arial Narrow" panose="020B0606020202030204" pitchFamily="34" charset="0"/>
              </a:rPr>
              <a:t>(by local agency service area)</a:t>
            </a:r>
          </a:p>
        </p:txBody>
      </p:sp>
      <p:pic>
        <p:nvPicPr>
          <p:cNvPr id="2050" name="Picture 2" descr="I:\Enrgy_div\LIHEAP\4.0 Report &amp; Evaluation\4.17 EAP Analytics\2.0 Output - Analysis\Graphics\SP Mapping\FFY13\FFY13Pre-Burd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4063"/>
            <a:ext cx="631304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137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685800"/>
            <a:ext cx="25146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rial Narrow" panose="020B0606020202030204" pitchFamily="34" charset="0"/>
              </a:rPr>
              <a:t>Map: Energy </a:t>
            </a:r>
            <a:r>
              <a:rPr lang="en-US" sz="4400" dirty="0">
                <a:latin typeface="Arial Narrow" panose="020B0606020202030204" pitchFamily="34" charset="0"/>
              </a:rPr>
              <a:t>B</a:t>
            </a:r>
            <a:r>
              <a:rPr lang="en-US" sz="4400" dirty="0" smtClean="0">
                <a:latin typeface="Arial Narrow" panose="020B0606020202030204" pitchFamily="34" charset="0"/>
              </a:rPr>
              <a:t>urden </a:t>
            </a:r>
          </a:p>
          <a:p>
            <a:pPr marL="0" indent="0">
              <a:buNone/>
            </a:pPr>
            <a:r>
              <a:rPr lang="en-US" sz="3600" dirty="0" smtClean="0">
                <a:latin typeface="Arial Narrow" panose="020B0606020202030204" pitchFamily="34" charset="0"/>
              </a:rPr>
              <a:t>(by county)</a:t>
            </a:r>
            <a:endParaRPr lang="en-US" sz="4400" dirty="0" smtClean="0">
              <a:latin typeface="Arial Narrow" panose="020B0606020202030204" pitchFamily="34" charset="0"/>
            </a:endParaRPr>
          </a:p>
        </p:txBody>
      </p:sp>
      <p:pic>
        <p:nvPicPr>
          <p:cNvPr id="3074" name="Picture 2" descr="I:\Enrgy_div\LIHEAP\4.0 Report &amp; Evaluation\4.17 EAP Analytics\2.0 Output - Analysis\Graphics\County Mapping\FFY13\FFY13Pre-Burd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80" y="78445"/>
            <a:ext cx="6675120" cy="6627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663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685800"/>
            <a:ext cx="25146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rial Narrow" panose="020B0606020202030204" pitchFamily="34" charset="0"/>
              </a:rPr>
              <a:t>Map:</a:t>
            </a:r>
          </a:p>
          <a:p>
            <a:pPr marL="0" indent="0">
              <a:buNone/>
            </a:pPr>
            <a:r>
              <a:rPr lang="en-US" sz="4400" dirty="0" smtClean="0">
                <a:latin typeface="Arial Narrow" panose="020B0606020202030204" pitchFamily="34" charset="0"/>
              </a:rPr>
              <a:t>Pre-LIHEAP Benefit </a:t>
            </a:r>
            <a:r>
              <a:rPr lang="en-US" sz="4400" dirty="0">
                <a:latin typeface="Arial Narrow" panose="020B0606020202030204" pitchFamily="34" charset="0"/>
              </a:rPr>
              <a:t>E</a:t>
            </a:r>
            <a:r>
              <a:rPr lang="en-US" sz="4400" dirty="0" smtClean="0">
                <a:latin typeface="Arial Narrow" panose="020B0606020202030204" pitchFamily="34" charset="0"/>
              </a:rPr>
              <a:t>nergy </a:t>
            </a:r>
            <a:r>
              <a:rPr lang="en-US" sz="4400" dirty="0">
                <a:latin typeface="Arial Narrow" panose="020B0606020202030204" pitchFamily="34" charset="0"/>
              </a:rPr>
              <a:t>B</a:t>
            </a:r>
            <a:r>
              <a:rPr lang="en-US" sz="4400" dirty="0" smtClean="0">
                <a:latin typeface="Arial Narrow" panose="020B0606020202030204" pitchFamily="34" charset="0"/>
              </a:rPr>
              <a:t>urden</a:t>
            </a:r>
          </a:p>
        </p:txBody>
      </p:sp>
      <p:pic>
        <p:nvPicPr>
          <p:cNvPr id="3074" name="Picture 2" descr="I:\Enrgy_div\LIHEAP\4.0 Report &amp; Evaluation\4.17 EAP Analytics\2.0 Output - Analysis\Graphics\County Mapping\FFY13\FFY13Pre-Burd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80" y="78445"/>
            <a:ext cx="6675120" cy="6627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567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685800"/>
            <a:ext cx="25146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rial Narrow" panose="020B0606020202030204" pitchFamily="34" charset="0"/>
              </a:rPr>
              <a:t>Map:</a:t>
            </a:r>
          </a:p>
          <a:p>
            <a:pPr marL="0" indent="0">
              <a:buNone/>
            </a:pPr>
            <a:r>
              <a:rPr lang="en-US" sz="4400" dirty="0" smtClean="0">
                <a:latin typeface="Arial Narrow" panose="020B0606020202030204" pitchFamily="34" charset="0"/>
              </a:rPr>
              <a:t>Post- LIHEAP Benefit </a:t>
            </a:r>
            <a:r>
              <a:rPr lang="en-US" sz="4400" dirty="0">
                <a:latin typeface="Arial Narrow" panose="020B0606020202030204" pitchFamily="34" charset="0"/>
              </a:rPr>
              <a:t>E</a:t>
            </a:r>
            <a:r>
              <a:rPr lang="en-US" sz="4400" dirty="0" smtClean="0">
                <a:latin typeface="Arial Narrow" panose="020B0606020202030204" pitchFamily="34" charset="0"/>
              </a:rPr>
              <a:t>nergy </a:t>
            </a:r>
            <a:r>
              <a:rPr lang="en-US" sz="4400" dirty="0">
                <a:latin typeface="Arial Narrow" panose="020B0606020202030204" pitchFamily="34" charset="0"/>
              </a:rPr>
              <a:t>B</a:t>
            </a:r>
            <a:r>
              <a:rPr lang="en-US" sz="4400" dirty="0" smtClean="0">
                <a:latin typeface="Arial Narrow" panose="020B0606020202030204" pitchFamily="34" charset="0"/>
              </a:rPr>
              <a:t>urden</a:t>
            </a:r>
          </a:p>
        </p:txBody>
      </p:sp>
      <p:pic>
        <p:nvPicPr>
          <p:cNvPr id="4098" name="Picture 2" descr="I:\Enrgy_div\LIHEAP\4.0 Report &amp; Evaluation\4.17 EAP Analytics\2.0 Output - Analysis\Graphics\County Mapping\FFY13\FFY13Post-Burd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93233"/>
            <a:ext cx="6858000" cy="6688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04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dirty="0">
                <a:latin typeface="Arial Narrow" panose="020B0606020202030204" pitchFamily="34" charset="0"/>
              </a:rPr>
              <a:t>What has worked for MN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8307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 Narrow" panose="020B0606020202030204" pitchFamily="34" charset="0"/>
              </a:rPr>
              <a:t>From 2004-2005, MN successfully developed and launched a new program database system called eHEAT </a:t>
            </a:r>
          </a:p>
          <a:p>
            <a:pPr lvl="1"/>
            <a:r>
              <a:rPr lang="en-US" u="sng" dirty="0" smtClean="0">
                <a:latin typeface="Arial Narrow" panose="020B0606020202030204" pitchFamily="34" charset="0"/>
              </a:rPr>
              <a:t>e</a:t>
            </a:r>
            <a:r>
              <a:rPr lang="en-US" dirty="0" smtClean="0">
                <a:latin typeface="Arial Narrow" panose="020B0606020202030204" pitchFamily="34" charset="0"/>
              </a:rPr>
              <a:t>lectronic </a:t>
            </a:r>
            <a:r>
              <a:rPr lang="en-US" u="sng" dirty="0" smtClean="0">
                <a:latin typeface="Arial Narrow" panose="020B0606020202030204" pitchFamily="34" charset="0"/>
              </a:rPr>
              <a:t>H</a:t>
            </a:r>
            <a:r>
              <a:rPr lang="en-US" dirty="0" smtClean="0">
                <a:latin typeface="Arial Narrow" panose="020B0606020202030204" pitchFamily="34" charset="0"/>
              </a:rPr>
              <a:t>ome </a:t>
            </a:r>
            <a:r>
              <a:rPr lang="en-US" u="sng" dirty="0" smtClean="0">
                <a:latin typeface="Arial Narrow" panose="020B0606020202030204" pitchFamily="34" charset="0"/>
              </a:rPr>
              <a:t>E</a:t>
            </a:r>
            <a:r>
              <a:rPr lang="en-US" dirty="0" smtClean="0">
                <a:latin typeface="Arial Narrow" panose="020B0606020202030204" pitchFamily="34" charset="0"/>
              </a:rPr>
              <a:t>nergy </a:t>
            </a:r>
            <a:r>
              <a:rPr lang="en-US" u="sng" dirty="0" smtClean="0">
                <a:latin typeface="Arial Narrow" panose="020B0606020202030204" pitchFamily="34" charset="0"/>
              </a:rPr>
              <a:t>A</a:t>
            </a:r>
            <a:r>
              <a:rPr lang="en-US" dirty="0" smtClean="0">
                <a:latin typeface="Arial Narrow" panose="020B0606020202030204" pitchFamily="34" charset="0"/>
              </a:rPr>
              <a:t>utomated </a:t>
            </a:r>
            <a:r>
              <a:rPr lang="en-US" u="sng" dirty="0" smtClean="0">
                <a:latin typeface="Arial Narrow" panose="020B0606020202030204" pitchFamily="34" charset="0"/>
              </a:rPr>
              <a:t>T</a:t>
            </a:r>
            <a:r>
              <a:rPr lang="en-US" dirty="0" smtClean="0">
                <a:latin typeface="Arial Narrow" panose="020B0606020202030204" pitchFamily="34" charset="0"/>
              </a:rPr>
              <a:t>echnology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eHEAT centralized data collection and payments, increasing efficiency for both local providers and energy vendors, benefitting LIHEAP participants</a:t>
            </a:r>
          </a:p>
        </p:txBody>
      </p:sp>
    </p:spTree>
    <p:extLst>
      <p:ext uri="{BB962C8B-B14F-4D97-AF65-F5344CB8AC3E}">
        <p14:creationId xmlns:p14="http://schemas.microsoft.com/office/powerpoint/2010/main" val="341775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dirty="0">
                <a:latin typeface="Arial Narrow" panose="020B0606020202030204" pitchFamily="34" charset="0"/>
              </a:rPr>
              <a:t>What has worked for MN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Recognize MN may be in a somewhat unique position – our system has been running for nearly a decade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How did we got vendors to provide data?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Have been gathering energy cost data since early ‘80s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Included </a:t>
            </a:r>
            <a:r>
              <a:rPr lang="en-US" dirty="0">
                <a:latin typeface="Arial Narrow" panose="020B0606020202030204" pitchFamily="34" charset="0"/>
              </a:rPr>
              <a:t>energy vendors in designing data </a:t>
            </a:r>
            <a:r>
              <a:rPr lang="en-US" dirty="0" smtClean="0">
                <a:latin typeface="Arial Narrow" panose="020B0606020202030204" pitchFamily="34" charset="0"/>
              </a:rPr>
              <a:t>system in 2000s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Vendors were instrumental in centralizing payments, increasing consistency and accuracy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45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dirty="0" smtClean="0">
                <a:latin typeface="Arial Narrow" panose="020B0606020202030204" pitchFamily="34" charset="0"/>
              </a:rPr>
              <a:t>Performance Measures – MN</a:t>
            </a:r>
            <a:endParaRPr lang="en-US" sz="4800" dirty="0">
              <a:latin typeface="Arial Narrow" panose="020B060602020203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8307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 Narrow" panose="020B0606020202030204" pitchFamily="34" charset="0"/>
              </a:rPr>
              <a:t>Background on data collection in MN</a:t>
            </a:r>
          </a:p>
          <a:p>
            <a:r>
              <a:rPr lang="en-US" sz="4000" dirty="0" smtClean="0">
                <a:latin typeface="Arial Narrow" panose="020B0606020202030204" pitchFamily="34" charset="0"/>
              </a:rPr>
              <a:t>Performance measures pilot test results</a:t>
            </a:r>
          </a:p>
          <a:p>
            <a:r>
              <a:rPr lang="en-US" sz="4000" dirty="0" smtClean="0">
                <a:latin typeface="Arial Narrow" panose="020B0606020202030204" pitchFamily="34" charset="0"/>
              </a:rPr>
              <a:t>How we use the data</a:t>
            </a:r>
          </a:p>
          <a:p>
            <a:r>
              <a:rPr lang="en-US" sz="4000" dirty="0" smtClean="0">
                <a:latin typeface="Arial Narrow" panose="020B0606020202030204" pitchFamily="34" charset="0"/>
              </a:rPr>
              <a:t>What has worked for MN</a:t>
            </a:r>
          </a:p>
          <a:p>
            <a:endParaRPr lang="en-US" sz="4000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91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dirty="0">
                <a:latin typeface="Arial Narrow" panose="020B0606020202030204" pitchFamily="34" charset="0"/>
              </a:rPr>
              <a:t>What has worked for MN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While at first glance energy vendors may have little incentive to provide cost information…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Enables MN EAP to more effectively serve households based on their actual need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This directly impacts vendor collections and disconnection costs</a:t>
            </a: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Energy cost varies widely</a:t>
            </a: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If benefit is based on average costs, some households get more than they need, while others less, even if you’re having the same average impact</a:t>
            </a:r>
          </a:p>
        </p:txBody>
      </p:sp>
    </p:spTree>
    <p:extLst>
      <p:ext uri="{BB962C8B-B14F-4D97-AF65-F5344CB8AC3E}">
        <p14:creationId xmlns:p14="http://schemas.microsoft.com/office/powerpoint/2010/main" val="63904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dirty="0">
                <a:latin typeface="Arial Narrow" panose="020B0606020202030204" pitchFamily="34" charset="0"/>
              </a:rPr>
              <a:t>What has worked for MN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5059363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While at first glance energy vendors may have little incentive to provide cost information…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MN accommodates different ways of providing consumption</a:t>
            </a: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Local providers </a:t>
            </a:r>
            <a:r>
              <a:rPr lang="en-US" dirty="0">
                <a:latin typeface="Arial Narrow" panose="020B0606020202030204" pitchFamily="34" charset="0"/>
              </a:rPr>
              <a:t>enter </a:t>
            </a:r>
            <a:r>
              <a:rPr lang="en-US" dirty="0" smtClean="0">
                <a:latin typeface="Arial Narrow" panose="020B0606020202030204" pitchFamily="34" charset="0"/>
              </a:rPr>
              <a:t>into eHEAT from </a:t>
            </a:r>
            <a:r>
              <a:rPr lang="en-US" dirty="0">
                <a:latin typeface="Arial Narrow" panose="020B0606020202030204" pitchFamily="34" charset="0"/>
              </a:rPr>
              <a:t>phone call from vendor</a:t>
            </a: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Energy vendors enter directly in eHEAT</a:t>
            </a:r>
          </a:p>
          <a:p>
            <a:pPr lvl="3"/>
            <a:r>
              <a:rPr lang="en-US" dirty="0">
                <a:latin typeface="Arial Narrow" panose="020B0606020202030204" pitchFamily="34" charset="0"/>
              </a:rPr>
              <a:t>Single entry screen</a:t>
            </a:r>
          </a:p>
          <a:p>
            <a:pPr lvl="3"/>
            <a:r>
              <a:rPr lang="en-US" dirty="0">
                <a:latin typeface="Arial Narrow" panose="020B0606020202030204" pitchFamily="34" charset="0"/>
              </a:rPr>
              <a:t>Multiple entry screen</a:t>
            </a:r>
          </a:p>
          <a:p>
            <a:pPr lvl="3"/>
            <a:r>
              <a:rPr lang="en-US" dirty="0" smtClean="0">
                <a:latin typeface="Arial Narrow" panose="020B0606020202030204" pitchFamily="34" charset="0"/>
              </a:rPr>
              <a:t>Batch screen</a:t>
            </a: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If vendors don’t provide cost data, we use a “backup matrix” -RECS fuel cost data, income, housing type, and fuel type</a:t>
            </a:r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83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dirty="0">
                <a:latin typeface="Arial Narrow" panose="020B0606020202030204" pitchFamily="34" charset="0"/>
              </a:rPr>
              <a:t>What has worked for MN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933410"/>
            <a:ext cx="9067800" cy="4695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Single Entry </a:t>
            </a:r>
            <a:r>
              <a:rPr lang="en-US" dirty="0"/>
              <a:t>Screen </a:t>
            </a:r>
            <a:r>
              <a:rPr lang="en-US" sz="2000" dirty="0"/>
              <a:t>(simulated data shown below)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26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>
                <a:latin typeface="Arial Narrow" panose="020B0606020202030204" pitchFamily="34" charset="0"/>
              </a:rPr>
              <a:t>What has worked for MN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35563"/>
          </a:xfrm>
        </p:spPr>
        <p:txBody>
          <a:bodyPr/>
          <a:lstStyle/>
          <a:p>
            <a:r>
              <a:rPr lang="en-US" dirty="0" smtClean="0"/>
              <a:t>Multiple Entry Screen </a:t>
            </a:r>
            <a:r>
              <a:rPr lang="en-US" sz="2000" dirty="0" smtClean="0"/>
              <a:t>(simulated data shown below)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57200" y="1539240"/>
            <a:ext cx="8295628" cy="5394960"/>
            <a:chOff x="228600" y="1539240"/>
            <a:chExt cx="8295628" cy="5394960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2801" b="29113"/>
            <a:stretch/>
          </p:blipFill>
          <p:spPr bwMode="auto">
            <a:xfrm>
              <a:off x="228600" y="1539240"/>
              <a:ext cx="8295628" cy="5394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ectangle 19"/>
            <p:cNvSpPr/>
            <p:nvPr/>
          </p:nvSpPr>
          <p:spPr>
            <a:xfrm>
              <a:off x="1943500" y="4648200"/>
              <a:ext cx="990600" cy="17526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943500" y="3200400"/>
              <a:ext cx="990600" cy="12192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334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>
            <a:off x="2114550" y="0"/>
            <a:ext cx="149225" cy="55563"/>
          </a:xfrm>
          <a:custGeom>
            <a:avLst/>
            <a:gdLst>
              <a:gd name="T0" fmla="*/ 2147483647 w 94"/>
              <a:gd name="T1" fmla="*/ 2147483647 h 35"/>
              <a:gd name="T2" fmla="*/ 2147483647 w 94"/>
              <a:gd name="T3" fmla="*/ 0 h 35"/>
              <a:gd name="T4" fmla="*/ 0 w 94"/>
              <a:gd name="T5" fmla="*/ 2147483647 h 35"/>
              <a:gd name="T6" fmla="*/ 2147483647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94" y="35"/>
                </a:moveTo>
                <a:lnTo>
                  <a:pt x="47" y="0"/>
                </a:lnTo>
                <a:lnTo>
                  <a:pt x="0" y="35"/>
                </a:lnTo>
                <a:lnTo>
                  <a:pt x="94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099" name="Freeform 3"/>
          <p:cNvSpPr>
            <a:spLocks/>
          </p:cNvSpPr>
          <p:nvPr/>
        </p:nvSpPr>
        <p:spPr bwMode="auto">
          <a:xfrm>
            <a:off x="1909763" y="0"/>
            <a:ext cx="146050" cy="55563"/>
          </a:xfrm>
          <a:custGeom>
            <a:avLst/>
            <a:gdLst>
              <a:gd name="T0" fmla="*/ 2147483647 w 92"/>
              <a:gd name="T1" fmla="*/ 2147483647 h 35"/>
              <a:gd name="T2" fmla="*/ 2147483647 w 92"/>
              <a:gd name="T3" fmla="*/ 0 h 35"/>
              <a:gd name="T4" fmla="*/ 0 w 92"/>
              <a:gd name="T5" fmla="*/ 2147483647 h 35"/>
              <a:gd name="T6" fmla="*/ 2147483647 w 92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2"/>
              <a:gd name="T13" fmla="*/ 0 h 35"/>
              <a:gd name="T14" fmla="*/ 92 w 92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2" h="35">
                <a:moveTo>
                  <a:pt x="92" y="35"/>
                </a:moveTo>
                <a:lnTo>
                  <a:pt x="46" y="0"/>
                </a:lnTo>
                <a:lnTo>
                  <a:pt x="0" y="35"/>
                </a:lnTo>
                <a:lnTo>
                  <a:pt x="92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00" name="Freeform 4"/>
          <p:cNvSpPr>
            <a:spLocks/>
          </p:cNvSpPr>
          <p:nvPr/>
        </p:nvSpPr>
        <p:spPr bwMode="auto">
          <a:xfrm>
            <a:off x="1693863" y="0"/>
            <a:ext cx="147637" cy="55563"/>
          </a:xfrm>
          <a:custGeom>
            <a:avLst/>
            <a:gdLst>
              <a:gd name="T0" fmla="*/ 2147483647 w 93"/>
              <a:gd name="T1" fmla="*/ 2147483647 h 35"/>
              <a:gd name="T2" fmla="*/ 2147483647 w 93"/>
              <a:gd name="T3" fmla="*/ 0 h 35"/>
              <a:gd name="T4" fmla="*/ 0 w 93"/>
              <a:gd name="T5" fmla="*/ 2147483647 h 35"/>
              <a:gd name="T6" fmla="*/ 2147483647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93" y="35"/>
                </a:moveTo>
                <a:lnTo>
                  <a:pt x="47" y="0"/>
                </a:lnTo>
                <a:lnTo>
                  <a:pt x="0" y="35"/>
                </a:lnTo>
                <a:lnTo>
                  <a:pt x="93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01" name="Freeform 5"/>
          <p:cNvSpPr>
            <a:spLocks/>
          </p:cNvSpPr>
          <p:nvPr/>
        </p:nvSpPr>
        <p:spPr bwMode="auto">
          <a:xfrm>
            <a:off x="1487488" y="0"/>
            <a:ext cx="149225" cy="55563"/>
          </a:xfrm>
          <a:custGeom>
            <a:avLst/>
            <a:gdLst>
              <a:gd name="T0" fmla="*/ 2147483647 w 94"/>
              <a:gd name="T1" fmla="*/ 2147483647 h 35"/>
              <a:gd name="T2" fmla="*/ 2147483647 w 94"/>
              <a:gd name="T3" fmla="*/ 0 h 35"/>
              <a:gd name="T4" fmla="*/ 0 w 94"/>
              <a:gd name="T5" fmla="*/ 2147483647 h 35"/>
              <a:gd name="T6" fmla="*/ 2147483647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94" y="35"/>
                </a:moveTo>
                <a:lnTo>
                  <a:pt x="47" y="0"/>
                </a:lnTo>
                <a:lnTo>
                  <a:pt x="0" y="35"/>
                </a:lnTo>
                <a:lnTo>
                  <a:pt x="94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02" name="Freeform 6"/>
          <p:cNvSpPr>
            <a:spLocks/>
          </p:cNvSpPr>
          <p:nvPr/>
        </p:nvSpPr>
        <p:spPr bwMode="auto">
          <a:xfrm>
            <a:off x="1282700" y="0"/>
            <a:ext cx="146050" cy="55563"/>
          </a:xfrm>
          <a:custGeom>
            <a:avLst/>
            <a:gdLst>
              <a:gd name="T0" fmla="*/ 2147483647 w 92"/>
              <a:gd name="T1" fmla="*/ 2147483647 h 35"/>
              <a:gd name="T2" fmla="*/ 2147483647 w 92"/>
              <a:gd name="T3" fmla="*/ 0 h 35"/>
              <a:gd name="T4" fmla="*/ 0 w 92"/>
              <a:gd name="T5" fmla="*/ 2147483647 h 35"/>
              <a:gd name="T6" fmla="*/ 2147483647 w 92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2"/>
              <a:gd name="T13" fmla="*/ 0 h 35"/>
              <a:gd name="T14" fmla="*/ 92 w 92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2" h="35">
                <a:moveTo>
                  <a:pt x="92" y="35"/>
                </a:moveTo>
                <a:lnTo>
                  <a:pt x="47" y="0"/>
                </a:lnTo>
                <a:lnTo>
                  <a:pt x="0" y="35"/>
                </a:lnTo>
                <a:lnTo>
                  <a:pt x="92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03" name="Freeform 7"/>
          <p:cNvSpPr>
            <a:spLocks/>
          </p:cNvSpPr>
          <p:nvPr/>
        </p:nvSpPr>
        <p:spPr bwMode="auto">
          <a:xfrm>
            <a:off x="1063625" y="0"/>
            <a:ext cx="147638" cy="55563"/>
          </a:xfrm>
          <a:custGeom>
            <a:avLst/>
            <a:gdLst>
              <a:gd name="T0" fmla="*/ 2147483647 w 93"/>
              <a:gd name="T1" fmla="*/ 2147483647 h 35"/>
              <a:gd name="T2" fmla="*/ 2147483647 w 93"/>
              <a:gd name="T3" fmla="*/ 0 h 35"/>
              <a:gd name="T4" fmla="*/ 0 w 93"/>
              <a:gd name="T5" fmla="*/ 2147483647 h 35"/>
              <a:gd name="T6" fmla="*/ 2147483647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93" y="35"/>
                </a:moveTo>
                <a:lnTo>
                  <a:pt x="47" y="0"/>
                </a:lnTo>
                <a:lnTo>
                  <a:pt x="0" y="35"/>
                </a:lnTo>
                <a:lnTo>
                  <a:pt x="93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>
            <a:off x="865188" y="0"/>
            <a:ext cx="149225" cy="55563"/>
          </a:xfrm>
          <a:custGeom>
            <a:avLst/>
            <a:gdLst>
              <a:gd name="T0" fmla="*/ 2147483647 w 94"/>
              <a:gd name="T1" fmla="*/ 2147483647 h 35"/>
              <a:gd name="T2" fmla="*/ 2147483647 w 94"/>
              <a:gd name="T3" fmla="*/ 0 h 35"/>
              <a:gd name="T4" fmla="*/ 0 w 94"/>
              <a:gd name="T5" fmla="*/ 2147483647 h 35"/>
              <a:gd name="T6" fmla="*/ 2147483647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94" y="35"/>
                </a:moveTo>
                <a:lnTo>
                  <a:pt x="47" y="0"/>
                </a:lnTo>
                <a:lnTo>
                  <a:pt x="0" y="35"/>
                </a:lnTo>
                <a:lnTo>
                  <a:pt x="94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>
            <a:off x="655638" y="0"/>
            <a:ext cx="146050" cy="55563"/>
          </a:xfrm>
          <a:custGeom>
            <a:avLst/>
            <a:gdLst>
              <a:gd name="T0" fmla="*/ 2147483647 w 92"/>
              <a:gd name="T1" fmla="*/ 2147483647 h 35"/>
              <a:gd name="T2" fmla="*/ 2147483647 w 92"/>
              <a:gd name="T3" fmla="*/ 0 h 35"/>
              <a:gd name="T4" fmla="*/ 0 w 92"/>
              <a:gd name="T5" fmla="*/ 2147483647 h 35"/>
              <a:gd name="T6" fmla="*/ 2147483647 w 92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2"/>
              <a:gd name="T13" fmla="*/ 0 h 35"/>
              <a:gd name="T14" fmla="*/ 92 w 92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2" h="35">
                <a:moveTo>
                  <a:pt x="92" y="35"/>
                </a:moveTo>
                <a:lnTo>
                  <a:pt x="47" y="0"/>
                </a:lnTo>
                <a:lnTo>
                  <a:pt x="0" y="35"/>
                </a:lnTo>
                <a:lnTo>
                  <a:pt x="92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06" name="Freeform 10"/>
          <p:cNvSpPr>
            <a:spLocks/>
          </p:cNvSpPr>
          <p:nvPr/>
        </p:nvSpPr>
        <p:spPr bwMode="auto">
          <a:xfrm>
            <a:off x="447675" y="0"/>
            <a:ext cx="149225" cy="55563"/>
          </a:xfrm>
          <a:custGeom>
            <a:avLst/>
            <a:gdLst>
              <a:gd name="T0" fmla="*/ 2147483647 w 94"/>
              <a:gd name="T1" fmla="*/ 2147483647 h 35"/>
              <a:gd name="T2" fmla="*/ 2147483647 w 94"/>
              <a:gd name="T3" fmla="*/ 0 h 35"/>
              <a:gd name="T4" fmla="*/ 0 w 94"/>
              <a:gd name="T5" fmla="*/ 2147483647 h 35"/>
              <a:gd name="T6" fmla="*/ 2147483647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94" y="35"/>
                </a:moveTo>
                <a:lnTo>
                  <a:pt x="47" y="0"/>
                </a:lnTo>
                <a:lnTo>
                  <a:pt x="0" y="35"/>
                </a:lnTo>
                <a:lnTo>
                  <a:pt x="94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07" name="Freeform 11"/>
          <p:cNvSpPr>
            <a:spLocks/>
          </p:cNvSpPr>
          <p:nvPr/>
        </p:nvSpPr>
        <p:spPr bwMode="auto">
          <a:xfrm>
            <a:off x="242888" y="0"/>
            <a:ext cx="146050" cy="55563"/>
          </a:xfrm>
          <a:custGeom>
            <a:avLst/>
            <a:gdLst>
              <a:gd name="T0" fmla="*/ 2147483647 w 92"/>
              <a:gd name="T1" fmla="*/ 2147483647 h 35"/>
              <a:gd name="T2" fmla="*/ 2147483647 w 92"/>
              <a:gd name="T3" fmla="*/ 0 h 35"/>
              <a:gd name="T4" fmla="*/ 0 w 92"/>
              <a:gd name="T5" fmla="*/ 2147483647 h 35"/>
              <a:gd name="T6" fmla="*/ 2147483647 w 92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2"/>
              <a:gd name="T13" fmla="*/ 0 h 35"/>
              <a:gd name="T14" fmla="*/ 92 w 92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2" h="35">
                <a:moveTo>
                  <a:pt x="92" y="35"/>
                </a:moveTo>
                <a:lnTo>
                  <a:pt x="47" y="0"/>
                </a:lnTo>
                <a:lnTo>
                  <a:pt x="0" y="35"/>
                </a:lnTo>
                <a:lnTo>
                  <a:pt x="92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08" name="Freeform 12"/>
          <p:cNvSpPr>
            <a:spLocks/>
          </p:cNvSpPr>
          <p:nvPr/>
        </p:nvSpPr>
        <p:spPr bwMode="auto">
          <a:xfrm>
            <a:off x="6665913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09" name="Freeform 13"/>
          <p:cNvSpPr>
            <a:spLocks/>
          </p:cNvSpPr>
          <p:nvPr/>
        </p:nvSpPr>
        <p:spPr bwMode="auto">
          <a:xfrm>
            <a:off x="6461125" y="0"/>
            <a:ext cx="147638" cy="55563"/>
          </a:xfrm>
          <a:custGeom>
            <a:avLst/>
            <a:gdLst>
              <a:gd name="T0" fmla="*/ 0 w 93"/>
              <a:gd name="T1" fmla="*/ 2147483647 h 35"/>
              <a:gd name="T2" fmla="*/ 2147483647 w 93"/>
              <a:gd name="T3" fmla="*/ 0 h 35"/>
              <a:gd name="T4" fmla="*/ 2147483647 w 93"/>
              <a:gd name="T5" fmla="*/ 2147483647 h 35"/>
              <a:gd name="T6" fmla="*/ 0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0" y="35"/>
                </a:moveTo>
                <a:lnTo>
                  <a:pt x="46" y="0"/>
                </a:lnTo>
                <a:lnTo>
                  <a:pt x="93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10" name="Freeform 14"/>
          <p:cNvSpPr>
            <a:spLocks/>
          </p:cNvSpPr>
          <p:nvPr/>
        </p:nvSpPr>
        <p:spPr bwMode="auto">
          <a:xfrm>
            <a:off x="6875463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11" name="Freeform 15"/>
          <p:cNvSpPr>
            <a:spLocks/>
          </p:cNvSpPr>
          <p:nvPr/>
        </p:nvSpPr>
        <p:spPr bwMode="auto">
          <a:xfrm>
            <a:off x="7083425" y="0"/>
            <a:ext cx="147638" cy="55563"/>
          </a:xfrm>
          <a:custGeom>
            <a:avLst/>
            <a:gdLst>
              <a:gd name="T0" fmla="*/ 0 w 93"/>
              <a:gd name="T1" fmla="*/ 2147483647 h 35"/>
              <a:gd name="T2" fmla="*/ 2147483647 w 93"/>
              <a:gd name="T3" fmla="*/ 0 h 35"/>
              <a:gd name="T4" fmla="*/ 2147483647 w 93"/>
              <a:gd name="T5" fmla="*/ 2147483647 h 35"/>
              <a:gd name="T6" fmla="*/ 0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0" y="35"/>
                </a:moveTo>
                <a:lnTo>
                  <a:pt x="47" y="0"/>
                </a:lnTo>
                <a:lnTo>
                  <a:pt x="93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12" name="Freeform 16"/>
          <p:cNvSpPr>
            <a:spLocks/>
          </p:cNvSpPr>
          <p:nvPr/>
        </p:nvSpPr>
        <p:spPr bwMode="auto">
          <a:xfrm>
            <a:off x="7297738" y="0"/>
            <a:ext cx="147637" cy="55563"/>
          </a:xfrm>
          <a:custGeom>
            <a:avLst/>
            <a:gdLst>
              <a:gd name="T0" fmla="*/ 0 w 93"/>
              <a:gd name="T1" fmla="*/ 2147483647 h 35"/>
              <a:gd name="T2" fmla="*/ 2147483647 w 93"/>
              <a:gd name="T3" fmla="*/ 0 h 35"/>
              <a:gd name="T4" fmla="*/ 2147483647 w 93"/>
              <a:gd name="T5" fmla="*/ 2147483647 h 35"/>
              <a:gd name="T6" fmla="*/ 0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0" y="35"/>
                </a:moveTo>
                <a:lnTo>
                  <a:pt x="47" y="0"/>
                </a:lnTo>
                <a:lnTo>
                  <a:pt x="93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13" name="Freeform 17"/>
          <p:cNvSpPr>
            <a:spLocks/>
          </p:cNvSpPr>
          <p:nvPr/>
        </p:nvSpPr>
        <p:spPr bwMode="auto">
          <a:xfrm>
            <a:off x="7502525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14" name="Freeform 18"/>
          <p:cNvSpPr>
            <a:spLocks/>
          </p:cNvSpPr>
          <p:nvPr/>
        </p:nvSpPr>
        <p:spPr bwMode="auto">
          <a:xfrm>
            <a:off x="7710488" y="0"/>
            <a:ext cx="147637" cy="55563"/>
          </a:xfrm>
          <a:custGeom>
            <a:avLst/>
            <a:gdLst>
              <a:gd name="T0" fmla="*/ 0 w 93"/>
              <a:gd name="T1" fmla="*/ 2147483647 h 35"/>
              <a:gd name="T2" fmla="*/ 2147483647 w 93"/>
              <a:gd name="T3" fmla="*/ 0 h 35"/>
              <a:gd name="T4" fmla="*/ 2147483647 w 93"/>
              <a:gd name="T5" fmla="*/ 2147483647 h 35"/>
              <a:gd name="T6" fmla="*/ 0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0" y="35"/>
                </a:moveTo>
                <a:lnTo>
                  <a:pt x="47" y="0"/>
                </a:lnTo>
                <a:lnTo>
                  <a:pt x="93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15" name="Freeform 19"/>
          <p:cNvSpPr>
            <a:spLocks/>
          </p:cNvSpPr>
          <p:nvPr/>
        </p:nvSpPr>
        <p:spPr bwMode="auto">
          <a:xfrm>
            <a:off x="7927975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16" name="Freeform 20"/>
          <p:cNvSpPr>
            <a:spLocks/>
          </p:cNvSpPr>
          <p:nvPr/>
        </p:nvSpPr>
        <p:spPr bwMode="auto">
          <a:xfrm>
            <a:off x="8128000" y="0"/>
            <a:ext cx="146050" cy="55563"/>
          </a:xfrm>
          <a:custGeom>
            <a:avLst/>
            <a:gdLst>
              <a:gd name="T0" fmla="*/ 0 w 92"/>
              <a:gd name="T1" fmla="*/ 2147483647 h 35"/>
              <a:gd name="T2" fmla="*/ 2147483647 w 92"/>
              <a:gd name="T3" fmla="*/ 0 h 35"/>
              <a:gd name="T4" fmla="*/ 2147483647 w 92"/>
              <a:gd name="T5" fmla="*/ 2147483647 h 35"/>
              <a:gd name="T6" fmla="*/ 0 w 92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2"/>
              <a:gd name="T13" fmla="*/ 0 h 35"/>
              <a:gd name="T14" fmla="*/ 92 w 92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2" h="35">
                <a:moveTo>
                  <a:pt x="0" y="35"/>
                </a:moveTo>
                <a:lnTo>
                  <a:pt x="45" y="0"/>
                </a:lnTo>
                <a:lnTo>
                  <a:pt x="92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17" name="Freeform 21"/>
          <p:cNvSpPr>
            <a:spLocks/>
          </p:cNvSpPr>
          <p:nvPr/>
        </p:nvSpPr>
        <p:spPr bwMode="auto">
          <a:xfrm>
            <a:off x="8337550" y="0"/>
            <a:ext cx="146050" cy="55563"/>
          </a:xfrm>
          <a:custGeom>
            <a:avLst/>
            <a:gdLst>
              <a:gd name="T0" fmla="*/ 0 w 92"/>
              <a:gd name="T1" fmla="*/ 2147483647 h 35"/>
              <a:gd name="T2" fmla="*/ 2147483647 w 92"/>
              <a:gd name="T3" fmla="*/ 0 h 35"/>
              <a:gd name="T4" fmla="*/ 2147483647 w 92"/>
              <a:gd name="T5" fmla="*/ 2147483647 h 35"/>
              <a:gd name="T6" fmla="*/ 0 w 92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2"/>
              <a:gd name="T13" fmla="*/ 0 h 35"/>
              <a:gd name="T14" fmla="*/ 92 w 92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2" h="35">
                <a:moveTo>
                  <a:pt x="0" y="35"/>
                </a:moveTo>
                <a:lnTo>
                  <a:pt x="47" y="0"/>
                </a:lnTo>
                <a:lnTo>
                  <a:pt x="92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18" name="Freeform 22"/>
          <p:cNvSpPr>
            <a:spLocks/>
          </p:cNvSpPr>
          <p:nvPr/>
        </p:nvSpPr>
        <p:spPr bwMode="auto">
          <a:xfrm>
            <a:off x="8542338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19" name="Freeform 23"/>
          <p:cNvSpPr>
            <a:spLocks/>
          </p:cNvSpPr>
          <p:nvPr/>
        </p:nvSpPr>
        <p:spPr bwMode="auto">
          <a:xfrm>
            <a:off x="8750300" y="0"/>
            <a:ext cx="146050" cy="55563"/>
          </a:xfrm>
          <a:custGeom>
            <a:avLst/>
            <a:gdLst>
              <a:gd name="T0" fmla="*/ 0 w 92"/>
              <a:gd name="T1" fmla="*/ 2147483647 h 35"/>
              <a:gd name="T2" fmla="*/ 2147483647 w 92"/>
              <a:gd name="T3" fmla="*/ 0 h 35"/>
              <a:gd name="T4" fmla="*/ 2147483647 w 92"/>
              <a:gd name="T5" fmla="*/ 2147483647 h 35"/>
              <a:gd name="T6" fmla="*/ 0 w 92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2"/>
              <a:gd name="T13" fmla="*/ 0 h 35"/>
              <a:gd name="T14" fmla="*/ 92 w 92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2" h="35">
                <a:moveTo>
                  <a:pt x="0" y="35"/>
                </a:moveTo>
                <a:lnTo>
                  <a:pt x="47" y="0"/>
                </a:lnTo>
                <a:lnTo>
                  <a:pt x="92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20" name="Freeform 24"/>
          <p:cNvSpPr>
            <a:spLocks/>
          </p:cNvSpPr>
          <p:nvPr/>
        </p:nvSpPr>
        <p:spPr bwMode="auto">
          <a:xfrm>
            <a:off x="5430838" y="0"/>
            <a:ext cx="147637" cy="55563"/>
          </a:xfrm>
          <a:custGeom>
            <a:avLst/>
            <a:gdLst>
              <a:gd name="T0" fmla="*/ 0 w 93"/>
              <a:gd name="T1" fmla="*/ 2147483647 h 35"/>
              <a:gd name="T2" fmla="*/ 2147483647 w 93"/>
              <a:gd name="T3" fmla="*/ 0 h 35"/>
              <a:gd name="T4" fmla="*/ 2147483647 w 93"/>
              <a:gd name="T5" fmla="*/ 2147483647 h 35"/>
              <a:gd name="T6" fmla="*/ 0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0" y="35"/>
                </a:moveTo>
                <a:lnTo>
                  <a:pt x="47" y="0"/>
                </a:lnTo>
                <a:lnTo>
                  <a:pt x="93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21" name="Freeform 25"/>
          <p:cNvSpPr>
            <a:spLocks/>
          </p:cNvSpPr>
          <p:nvPr/>
        </p:nvSpPr>
        <p:spPr bwMode="auto">
          <a:xfrm>
            <a:off x="5222875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22" name="Freeform 26"/>
          <p:cNvSpPr>
            <a:spLocks/>
          </p:cNvSpPr>
          <p:nvPr/>
        </p:nvSpPr>
        <p:spPr bwMode="auto">
          <a:xfrm>
            <a:off x="5640388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23" name="Freeform 27"/>
          <p:cNvSpPr>
            <a:spLocks/>
          </p:cNvSpPr>
          <p:nvPr/>
        </p:nvSpPr>
        <p:spPr bwMode="auto">
          <a:xfrm>
            <a:off x="5848350" y="0"/>
            <a:ext cx="146050" cy="55563"/>
          </a:xfrm>
          <a:custGeom>
            <a:avLst/>
            <a:gdLst>
              <a:gd name="T0" fmla="*/ 0 w 92"/>
              <a:gd name="T1" fmla="*/ 2147483647 h 35"/>
              <a:gd name="T2" fmla="*/ 2147483647 w 92"/>
              <a:gd name="T3" fmla="*/ 0 h 35"/>
              <a:gd name="T4" fmla="*/ 2147483647 w 92"/>
              <a:gd name="T5" fmla="*/ 2147483647 h 35"/>
              <a:gd name="T6" fmla="*/ 0 w 92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2"/>
              <a:gd name="T13" fmla="*/ 0 h 35"/>
              <a:gd name="T14" fmla="*/ 92 w 92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2" h="35">
                <a:moveTo>
                  <a:pt x="0" y="35"/>
                </a:moveTo>
                <a:lnTo>
                  <a:pt x="45" y="0"/>
                </a:lnTo>
                <a:lnTo>
                  <a:pt x="92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24" name="Freeform 28"/>
          <p:cNvSpPr>
            <a:spLocks/>
          </p:cNvSpPr>
          <p:nvPr/>
        </p:nvSpPr>
        <p:spPr bwMode="auto">
          <a:xfrm>
            <a:off x="6062663" y="0"/>
            <a:ext cx="146050" cy="55563"/>
          </a:xfrm>
          <a:custGeom>
            <a:avLst/>
            <a:gdLst>
              <a:gd name="T0" fmla="*/ 0 w 92"/>
              <a:gd name="T1" fmla="*/ 2147483647 h 35"/>
              <a:gd name="T2" fmla="*/ 2147483647 w 92"/>
              <a:gd name="T3" fmla="*/ 0 h 35"/>
              <a:gd name="T4" fmla="*/ 2147483647 w 92"/>
              <a:gd name="T5" fmla="*/ 2147483647 h 35"/>
              <a:gd name="T6" fmla="*/ 0 w 92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2"/>
              <a:gd name="T13" fmla="*/ 0 h 35"/>
              <a:gd name="T14" fmla="*/ 92 w 92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2" h="35">
                <a:moveTo>
                  <a:pt x="0" y="35"/>
                </a:moveTo>
                <a:lnTo>
                  <a:pt x="45" y="0"/>
                </a:lnTo>
                <a:lnTo>
                  <a:pt x="92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25" name="Freeform 29"/>
          <p:cNvSpPr>
            <a:spLocks/>
          </p:cNvSpPr>
          <p:nvPr/>
        </p:nvSpPr>
        <p:spPr bwMode="auto">
          <a:xfrm>
            <a:off x="6265863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26" name="Freeform 30"/>
          <p:cNvSpPr>
            <a:spLocks/>
          </p:cNvSpPr>
          <p:nvPr/>
        </p:nvSpPr>
        <p:spPr bwMode="auto">
          <a:xfrm>
            <a:off x="4181475" y="0"/>
            <a:ext cx="147638" cy="55563"/>
          </a:xfrm>
          <a:custGeom>
            <a:avLst/>
            <a:gdLst>
              <a:gd name="T0" fmla="*/ 0 w 93"/>
              <a:gd name="T1" fmla="*/ 2147483647 h 35"/>
              <a:gd name="T2" fmla="*/ 2147483647 w 93"/>
              <a:gd name="T3" fmla="*/ 0 h 35"/>
              <a:gd name="T4" fmla="*/ 2147483647 w 93"/>
              <a:gd name="T5" fmla="*/ 2147483647 h 35"/>
              <a:gd name="T6" fmla="*/ 0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0" y="35"/>
                </a:moveTo>
                <a:lnTo>
                  <a:pt x="46" y="0"/>
                </a:lnTo>
                <a:lnTo>
                  <a:pt x="93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27" name="Freeform 31"/>
          <p:cNvSpPr>
            <a:spLocks/>
          </p:cNvSpPr>
          <p:nvPr/>
        </p:nvSpPr>
        <p:spPr bwMode="auto">
          <a:xfrm>
            <a:off x="3973513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28" name="Freeform 32"/>
          <p:cNvSpPr>
            <a:spLocks/>
          </p:cNvSpPr>
          <p:nvPr/>
        </p:nvSpPr>
        <p:spPr bwMode="auto">
          <a:xfrm>
            <a:off x="4391025" y="0"/>
            <a:ext cx="147638" cy="55563"/>
          </a:xfrm>
          <a:custGeom>
            <a:avLst/>
            <a:gdLst>
              <a:gd name="T0" fmla="*/ 0 w 93"/>
              <a:gd name="T1" fmla="*/ 2147483647 h 35"/>
              <a:gd name="T2" fmla="*/ 2147483647 w 93"/>
              <a:gd name="T3" fmla="*/ 0 h 35"/>
              <a:gd name="T4" fmla="*/ 2147483647 w 93"/>
              <a:gd name="T5" fmla="*/ 2147483647 h 35"/>
              <a:gd name="T6" fmla="*/ 0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0" y="35"/>
                </a:moveTo>
                <a:lnTo>
                  <a:pt x="47" y="0"/>
                </a:lnTo>
                <a:lnTo>
                  <a:pt x="93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29" name="Freeform 33"/>
          <p:cNvSpPr>
            <a:spLocks/>
          </p:cNvSpPr>
          <p:nvPr/>
        </p:nvSpPr>
        <p:spPr bwMode="auto">
          <a:xfrm>
            <a:off x="4595813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30" name="Freeform 34"/>
          <p:cNvSpPr>
            <a:spLocks/>
          </p:cNvSpPr>
          <p:nvPr/>
        </p:nvSpPr>
        <p:spPr bwMode="auto">
          <a:xfrm>
            <a:off x="4810125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31" name="Freeform 35"/>
          <p:cNvSpPr>
            <a:spLocks/>
          </p:cNvSpPr>
          <p:nvPr/>
        </p:nvSpPr>
        <p:spPr bwMode="auto">
          <a:xfrm>
            <a:off x="5018088" y="0"/>
            <a:ext cx="147637" cy="55563"/>
          </a:xfrm>
          <a:custGeom>
            <a:avLst/>
            <a:gdLst>
              <a:gd name="T0" fmla="*/ 0 w 93"/>
              <a:gd name="T1" fmla="*/ 2147483647 h 35"/>
              <a:gd name="T2" fmla="*/ 2147483647 w 93"/>
              <a:gd name="T3" fmla="*/ 0 h 35"/>
              <a:gd name="T4" fmla="*/ 2147483647 w 93"/>
              <a:gd name="T5" fmla="*/ 2147483647 h 35"/>
              <a:gd name="T6" fmla="*/ 0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0" y="35"/>
                </a:moveTo>
                <a:lnTo>
                  <a:pt x="47" y="0"/>
                </a:lnTo>
                <a:lnTo>
                  <a:pt x="93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32" name="Freeform 36"/>
          <p:cNvSpPr>
            <a:spLocks/>
          </p:cNvSpPr>
          <p:nvPr/>
        </p:nvSpPr>
        <p:spPr bwMode="auto">
          <a:xfrm>
            <a:off x="2935288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33" name="Freeform 37"/>
          <p:cNvSpPr>
            <a:spLocks/>
          </p:cNvSpPr>
          <p:nvPr/>
        </p:nvSpPr>
        <p:spPr bwMode="auto">
          <a:xfrm>
            <a:off x="2728913" y="0"/>
            <a:ext cx="147637" cy="55563"/>
          </a:xfrm>
          <a:custGeom>
            <a:avLst/>
            <a:gdLst>
              <a:gd name="T0" fmla="*/ 0 w 93"/>
              <a:gd name="T1" fmla="*/ 2147483647 h 35"/>
              <a:gd name="T2" fmla="*/ 2147483647 w 93"/>
              <a:gd name="T3" fmla="*/ 0 h 35"/>
              <a:gd name="T4" fmla="*/ 2147483647 w 93"/>
              <a:gd name="T5" fmla="*/ 2147483647 h 35"/>
              <a:gd name="T6" fmla="*/ 0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0" y="35"/>
                </a:moveTo>
                <a:lnTo>
                  <a:pt x="46" y="0"/>
                </a:lnTo>
                <a:lnTo>
                  <a:pt x="93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34" name="Freeform 38"/>
          <p:cNvSpPr>
            <a:spLocks/>
          </p:cNvSpPr>
          <p:nvPr/>
        </p:nvSpPr>
        <p:spPr bwMode="auto">
          <a:xfrm>
            <a:off x="3144838" y="0"/>
            <a:ext cx="149225" cy="55563"/>
          </a:xfrm>
          <a:custGeom>
            <a:avLst/>
            <a:gdLst>
              <a:gd name="T0" fmla="*/ 0 w 94"/>
              <a:gd name="T1" fmla="*/ 2147483647 h 35"/>
              <a:gd name="T2" fmla="*/ 2147483647 w 94"/>
              <a:gd name="T3" fmla="*/ 0 h 35"/>
              <a:gd name="T4" fmla="*/ 2147483647 w 94"/>
              <a:gd name="T5" fmla="*/ 2147483647 h 35"/>
              <a:gd name="T6" fmla="*/ 0 w 94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4"/>
              <a:gd name="T13" fmla="*/ 0 h 35"/>
              <a:gd name="T14" fmla="*/ 94 w 94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4" h="35">
                <a:moveTo>
                  <a:pt x="0" y="35"/>
                </a:moveTo>
                <a:lnTo>
                  <a:pt x="47" y="0"/>
                </a:lnTo>
                <a:lnTo>
                  <a:pt x="94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35" name="Freeform 39"/>
          <p:cNvSpPr>
            <a:spLocks/>
          </p:cNvSpPr>
          <p:nvPr/>
        </p:nvSpPr>
        <p:spPr bwMode="auto">
          <a:xfrm>
            <a:off x="3351213" y="0"/>
            <a:ext cx="147637" cy="55563"/>
          </a:xfrm>
          <a:custGeom>
            <a:avLst/>
            <a:gdLst>
              <a:gd name="T0" fmla="*/ 0 w 93"/>
              <a:gd name="T1" fmla="*/ 2147483647 h 35"/>
              <a:gd name="T2" fmla="*/ 2147483647 w 93"/>
              <a:gd name="T3" fmla="*/ 0 h 35"/>
              <a:gd name="T4" fmla="*/ 2147483647 w 93"/>
              <a:gd name="T5" fmla="*/ 2147483647 h 35"/>
              <a:gd name="T6" fmla="*/ 0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0" y="35"/>
                </a:moveTo>
                <a:lnTo>
                  <a:pt x="47" y="0"/>
                </a:lnTo>
                <a:lnTo>
                  <a:pt x="93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36" name="Freeform 40"/>
          <p:cNvSpPr>
            <a:spLocks/>
          </p:cNvSpPr>
          <p:nvPr/>
        </p:nvSpPr>
        <p:spPr bwMode="auto">
          <a:xfrm>
            <a:off x="3565525" y="0"/>
            <a:ext cx="147638" cy="55563"/>
          </a:xfrm>
          <a:custGeom>
            <a:avLst/>
            <a:gdLst>
              <a:gd name="T0" fmla="*/ 0 w 93"/>
              <a:gd name="T1" fmla="*/ 2147483647 h 35"/>
              <a:gd name="T2" fmla="*/ 2147483647 w 93"/>
              <a:gd name="T3" fmla="*/ 0 h 35"/>
              <a:gd name="T4" fmla="*/ 2147483647 w 93"/>
              <a:gd name="T5" fmla="*/ 2147483647 h 35"/>
              <a:gd name="T6" fmla="*/ 0 w 93"/>
              <a:gd name="T7" fmla="*/ 2147483647 h 35"/>
              <a:gd name="T8" fmla="*/ 0 60000 65536"/>
              <a:gd name="T9" fmla="*/ 0 60000 65536"/>
              <a:gd name="T10" fmla="*/ 0 60000 65536"/>
              <a:gd name="T11" fmla="*/ 0 60000 65536"/>
              <a:gd name="T12" fmla="*/ 0 w 93"/>
              <a:gd name="T13" fmla="*/ 0 h 35"/>
              <a:gd name="T14" fmla="*/ 93 w 93"/>
              <a:gd name="T15" fmla="*/ 35 h 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" h="35">
                <a:moveTo>
                  <a:pt x="0" y="35"/>
                </a:moveTo>
                <a:lnTo>
                  <a:pt x="46" y="0"/>
                </a:lnTo>
                <a:lnTo>
                  <a:pt x="93" y="35"/>
                </a:lnTo>
                <a:lnTo>
                  <a:pt x="0" y="35"/>
                </a:lnTo>
                <a:close/>
              </a:path>
            </a:pathLst>
          </a:custGeom>
          <a:solidFill>
            <a:srgbClr val="BFF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pic>
        <p:nvPicPr>
          <p:cNvPr id="4137" name="Picture 41" descr="BD14742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96075"/>
            <a:ext cx="914400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38" name="Picture 42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52400"/>
            <a:ext cx="2743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39" name="Picture 43" descr="BD14742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40" name="Rectangle 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200" smtClean="0"/>
              <a:t>Goals of the Performance </a:t>
            </a:r>
            <a:br>
              <a:rPr lang="en-US" altLang="en-US" sz="3200" smtClean="0"/>
            </a:br>
            <a:r>
              <a:rPr lang="en-US" altLang="en-US" sz="3200" smtClean="0"/>
              <a:t>Measurement Pilot</a:t>
            </a:r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Feasibility Assessment – Can grantees that have these data prepare this report?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Technical Assistance – What do other grantees need to know as they start to collect, process, and report on these data?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Value – How useful are these performance measures in helping grantees to assess their program performance?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endParaRPr lang="en-US" altLang="en-US" sz="2400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lvl="1" eaLnBrk="1" hangingPunct="1"/>
            <a:endParaRPr lang="en-US" altLang="en-US" dirty="0" smtClean="0"/>
          </a:p>
          <a:p>
            <a:pPr lvl="1" eaLnBrk="1" hangingPunct="1">
              <a:buFontTx/>
              <a:buNone/>
            </a:pPr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lvl="1" eaLnBrk="1" hangingPunct="1"/>
            <a:endParaRPr lang="en-US" altLang="en-US" dirty="0" smtClean="0"/>
          </a:p>
        </p:txBody>
      </p:sp>
      <p:sp>
        <p:nvSpPr>
          <p:cNvPr id="4142" name="Text Box 46"/>
          <p:cNvSpPr txBox="1">
            <a:spLocks noChangeArrowheads="1"/>
          </p:cNvSpPr>
          <p:nvPr/>
        </p:nvSpPr>
        <p:spPr bwMode="auto">
          <a:xfrm>
            <a:off x="8534400" y="6400800"/>
            <a:ext cx="3810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fld id="{703F6B7E-D25B-4FD8-BCB5-BADD118CF21D}" type="slidenum">
              <a:rPr lang="en-US" altLang="en-US" sz="1000">
                <a:solidFill>
                  <a:srgbClr val="000000"/>
                </a:solidFill>
              </a:rPr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t>24</a:t>
            </a:fld>
            <a:endParaRPr lang="en-US" altLang="en-US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87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>
                <a:latin typeface="Arial Narrow" panose="020B0606020202030204" pitchFamily="34" charset="0"/>
              </a:rPr>
              <a:t>Performance Measures – MN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b="1" dirty="0" smtClean="0"/>
              <a:t>Feasibility: </a:t>
            </a:r>
          </a:p>
          <a:p>
            <a:pPr lvl="1"/>
            <a:r>
              <a:rPr lang="en-US" altLang="en-US" dirty="0" smtClean="0"/>
              <a:t>With the data we were already collecting we are able to report with minimal adjustments</a:t>
            </a:r>
            <a:endParaRPr lang="en-US" altLang="en-US" dirty="0"/>
          </a:p>
          <a:p>
            <a:r>
              <a:rPr lang="en-US" altLang="en-US" b="1" dirty="0"/>
              <a:t>Technical </a:t>
            </a:r>
            <a:r>
              <a:rPr lang="en-US" altLang="en-US" b="1" dirty="0" smtClean="0"/>
              <a:t>Assistance:  </a:t>
            </a:r>
          </a:p>
          <a:p>
            <a:pPr lvl="1"/>
            <a:r>
              <a:rPr lang="en-US" altLang="en-US" dirty="0" smtClean="0"/>
              <a:t>Work closely with energy vendor stakeholders; find out what they need and identify the existing obstacles to obtaining energy cost data</a:t>
            </a:r>
          </a:p>
          <a:p>
            <a:pPr lvl="1"/>
            <a:r>
              <a:rPr lang="en-US" altLang="en-US" dirty="0" smtClean="0"/>
              <a:t>Consider using the data to determine benefit amounts</a:t>
            </a:r>
          </a:p>
          <a:p>
            <a:pPr lvl="1"/>
            <a:r>
              <a:rPr lang="en-US" altLang="en-US" dirty="0" smtClean="0"/>
              <a:t>Larger investments upfront will pay off down the road</a:t>
            </a:r>
            <a:endParaRPr lang="en-US" alt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3200" b="1" dirty="0" smtClean="0"/>
              <a:t>Value: </a:t>
            </a:r>
          </a:p>
          <a:p>
            <a:pPr lvl="1"/>
            <a:r>
              <a:rPr lang="en-US" altLang="en-US" dirty="0"/>
              <a:t>The performance measures help us understand if benefits are targeted to LIHEAP households with the highest energy </a:t>
            </a:r>
            <a:r>
              <a:rPr lang="en-US" altLang="en-US" dirty="0" smtClean="0"/>
              <a:t>burdens</a:t>
            </a:r>
            <a:endParaRPr lang="en-US" altLang="en-US" dirty="0"/>
          </a:p>
          <a:p>
            <a:pPr lvl="1"/>
            <a:r>
              <a:rPr lang="en-US" altLang="en-US" dirty="0"/>
              <a:t>Once you have the data there are </a:t>
            </a:r>
            <a:r>
              <a:rPr lang="en-US" altLang="en-US" dirty="0" smtClean="0"/>
              <a:t>numerous other </a:t>
            </a:r>
            <a:r>
              <a:rPr lang="en-US" altLang="en-US" dirty="0"/>
              <a:t>potential </a:t>
            </a:r>
            <a:r>
              <a:rPr lang="en-US" altLang="en-US" dirty="0" smtClean="0"/>
              <a:t>applications</a:t>
            </a:r>
            <a:endParaRPr lang="en-US" alt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71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>
                <a:latin typeface="Arial Narrow" panose="020B0606020202030204" pitchFamily="34" charset="0"/>
              </a:rPr>
              <a:t>Performance Measures – MN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If you have questions or would like to discuss our approach, please feel free to contact me: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Michael Schmitz, Program Analyst</a:t>
            </a:r>
          </a:p>
          <a:p>
            <a:pPr marL="0" indent="0">
              <a:buNone/>
            </a:pPr>
            <a:r>
              <a:rPr lang="en-US" dirty="0" smtClean="0"/>
              <a:t>Office </a:t>
            </a:r>
            <a:r>
              <a:rPr lang="en-US" dirty="0"/>
              <a:t>of Energy Assistance Programs</a:t>
            </a:r>
          </a:p>
          <a:p>
            <a:pPr marL="0" indent="0">
              <a:buNone/>
            </a:pPr>
            <a:r>
              <a:rPr lang="en-US" dirty="0"/>
              <a:t>Minnesota Department of </a:t>
            </a:r>
            <a:r>
              <a:rPr lang="en-US" dirty="0" smtClean="0"/>
              <a:t>Commerce</a:t>
            </a: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michael.schmitz@state.mn.us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651-539-1812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79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800" dirty="0">
                <a:latin typeface="Arial Narrow" panose="020B0606020202030204" pitchFamily="34" charset="0"/>
              </a:rPr>
              <a:t>Background on data collection in MN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MN targets energy assistance benefits to households with the highest energy burdens by basing the primary benefit amount (primary heat) on the following data: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Household Income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Household Size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Fuel Type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Annual Fuel Cost</a:t>
            </a:r>
          </a:p>
        </p:txBody>
      </p:sp>
    </p:spTree>
    <p:extLst>
      <p:ext uri="{BB962C8B-B14F-4D97-AF65-F5344CB8AC3E}">
        <p14:creationId xmlns:p14="http://schemas.microsoft.com/office/powerpoint/2010/main" val="198838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800" dirty="0">
                <a:latin typeface="Arial Narrow" panose="020B0606020202030204" pitchFamily="34" charset="0"/>
              </a:rPr>
              <a:t>Background on data collection in MN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Income, household size, and fuel type are collected in our application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Fuel cost and consumption: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Supplied directly by energy vendors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800+ vendors statewide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In FFY2013 - complete data for more than 2/3 of our households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Ten largest vendors cover 80% of MN’s LIHEAP households</a:t>
            </a:r>
          </a:p>
        </p:txBody>
      </p:sp>
    </p:spTree>
    <p:extLst>
      <p:ext uri="{BB962C8B-B14F-4D97-AF65-F5344CB8AC3E}">
        <p14:creationId xmlns:p14="http://schemas.microsoft.com/office/powerpoint/2010/main" val="288366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200" dirty="0">
                <a:latin typeface="Arial Narrow" panose="020B0606020202030204" pitchFamily="34" charset="0"/>
              </a:rPr>
              <a:t>Performance Measures Pilot Test Results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830763"/>
          </a:xfrm>
        </p:spPr>
        <p:txBody>
          <a:bodyPr>
            <a:normAutofit fontScale="92500"/>
          </a:bodyPr>
          <a:lstStyle/>
          <a:p>
            <a:r>
              <a:rPr lang="en-US" sz="4000" dirty="0" smtClean="0">
                <a:latin typeface="Arial Narrow" panose="020B0606020202030204" pitchFamily="34" charset="0"/>
              </a:rPr>
              <a:t>The pilot test</a:t>
            </a:r>
          </a:p>
          <a:p>
            <a:pPr lvl="1"/>
            <a:r>
              <a:rPr lang="en-US" sz="3600" dirty="0" smtClean="0">
                <a:latin typeface="Arial Narrow" panose="020B0606020202030204" pitchFamily="34" charset="0"/>
              </a:rPr>
              <a:t>Took approximately 5 hours to gather the data</a:t>
            </a:r>
          </a:p>
          <a:p>
            <a:pPr lvl="1"/>
            <a:r>
              <a:rPr lang="en-US" sz="3600" dirty="0" smtClean="0">
                <a:latin typeface="Arial Narrow" panose="020B0606020202030204" pitchFamily="34" charset="0"/>
              </a:rPr>
              <a:t>Should take us 2-3 hours in the future</a:t>
            </a:r>
          </a:p>
          <a:p>
            <a:pPr lvl="1"/>
            <a:r>
              <a:rPr lang="en-US" sz="3600" dirty="0" smtClean="0">
                <a:latin typeface="Arial Narrow" panose="020B0606020202030204" pitchFamily="34" charset="0"/>
              </a:rPr>
              <a:t>Challenges included:</a:t>
            </a:r>
          </a:p>
          <a:p>
            <a:pPr lvl="2"/>
            <a:r>
              <a:rPr lang="en-US" sz="3200" dirty="0" smtClean="0">
                <a:latin typeface="Arial Narrow" panose="020B0606020202030204" pitchFamily="34" charset="0"/>
              </a:rPr>
              <a:t>Translating our local terms into the official performance measures terms</a:t>
            </a:r>
          </a:p>
          <a:p>
            <a:pPr lvl="2"/>
            <a:r>
              <a:rPr lang="en-US" sz="3200" dirty="0" smtClean="0">
                <a:latin typeface="Arial Narrow" panose="020B0606020202030204" pitchFamily="34" charset="0"/>
              </a:rPr>
              <a:t>There was some data we did not currently collect</a:t>
            </a:r>
          </a:p>
        </p:txBody>
      </p:sp>
    </p:spTree>
    <p:extLst>
      <p:ext uri="{BB962C8B-B14F-4D97-AF65-F5344CB8AC3E}">
        <p14:creationId xmlns:p14="http://schemas.microsoft.com/office/powerpoint/2010/main" val="196779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latin typeface="Arial Narrow" panose="020B0606020202030204" pitchFamily="34" charset="0"/>
              </a:rPr>
              <a:t>Performance Measures Pilot Test Results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735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000" dirty="0" smtClean="0">
              <a:latin typeface="Arial Narrow" panose="020B0606020202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" y="1828800"/>
            <a:ext cx="9052560" cy="4475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849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latin typeface="Arial Narrow" panose="020B0606020202030204" pitchFamily="34" charset="0"/>
              </a:rPr>
              <a:t>Performance Measures Pilot Test Results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73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Arial Narrow" panose="020B0606020202030204" pitchFamily="34" charset="0"/>
              </a:rPr>
              <a:t>We found:</a:t>
            </a:r>
          </a:p>
          <a:p>
            <a:r>
              <a:rPr lang="en-US" sz="3600" dirty="0" smtClean="0">
                <a:latin typeface="Arial Narrow" panose="020B0606020202030204" pitchFamily="34" charset="0"/>
              </a:rPr>
              <a:t>Average Annual LIHEAP Household Income:     </a:t>
            </a:r>
            <a:r>
              <a:rPr lang="en-US" sz="3600" b="1" dirty="0" smtClean="0">
                <a:latin typeface="Arial Narrow" panose="020B0606020202030204" pitchFamily="34" charset="0"/>
              </a:rPr>
              <a:t>$17,275</a:t>
            </a:r>
          </a:p>
          <a:p>
            <a:r>
              <a:rPr lang="en-US" sz="3600" dirty="0">
                <a:latin typeface="Arial Narrow" panose="020B0606020202030204" pitchFamily="34" charset="0"/>
              </a:rPr>
              <a:t>Average Total </a:t>
            </a:r>
            <a:r>
              <a:rPr lang="en-US" sz="3600" dirty="0" smtClean="0">
                <a:latin typeface="Arial Narrow" panose="020B0606020202030204" pitchFamily="34" charset="0"/>
              </a:rPr>
              <a:t>Annual Residential Energy Bill: </a:t>
            </a:r>
            <a:r>
              <a:rPr lang="en-US" sz="3600" b="1" dirty="0" smtClean="0">
                <a:latin typeface="Arial Narrow" panose="020B0606020202030204" pitchFamily="34" charset="0"/>
              </a:rPr>
              <a:t>$2,003</a:t>
            </a:r>
          </a:p>
          <a:p>
            <a:r>
              <a:rPr lang="en-US" sz="3600" dirty="0" smtClean="0">
                <a:latin typeface="Arial Narrow" panose="020B0606020202030204" pitchFamily="34" charset="0"/>
              </a:rPr>
              <a:t>Average % Reduction in Energy Burden: </a:t>
            </a:r>
            <a:r>
              <a:rPr lang="en-US" sz="3600" b="1" dirty="0" smtClean="0">
                <a:latin typeface="Arial Narrow" panose="020B0606020202030204" pitchFamily="34" charset="0"/>
              </a:rPr>
              <a:t>33.2%</a:t>
            </a:r>
          </a:p>
        </p:txBody>
      </p:sp>
    </p:spTree>
    <p:extLst>
      <p:ext uri="{BB962C8B-B14F-4D97-AF65-F5344CB8AC3E}">
        <p14:creationId xmlns:p14="http://schemas.microsoft.com/office/powerpoint/2010/main" val="216074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900" dirty="0">
                <a:latin typeface="Arial Narrow" panose="020B0606020202030204" pitchFamily="34" charset="0"/>
              </a:rPr>
              <a:t>Performance </a:t>
            </a:r>
            <a:r>
              <a:rPr lang="en-US" sz="3900" dirty="0" smtClean="0">
                <a:latin typeface="Arial Narrow" panose="020B0606020202030204" pitchFamily="34" charset="0"/>
              </a:rPr>
              <a:t>Measures Pilot </a:t>
            </a:r>
            <a:r>
              <a:rPr lang="en-US" sz="3900" dirty="0">
                <a:latin typeface="Arial Narrow" panose="020B0606020202030204" pitchFamily="34" charset="0"/>
              </a:rPr>
              <a:t>Test </a:t>
            </a:r>
            <a:r>
              <a:rPr lang="en-US" sz="3900" dirty="0" smtClean="0">
                <a:latin typeface="Arial Narrow" panose="020B0606020202030204" pitchFamily="34" charset="0"/>
              </a:rPr>
              <a:t>Data - MN</a:t>
            </a:r>
            <a:endParaRPr lang="en-US" sz="3900" dirty="0">
              <a:latin typeface="Arial Narrow" panose="020B060602020203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373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 smtClean="0">
                <a:latin typeface="Arial Narrow" panose="020B0606020202030204" pitchFamily="34" charset="0"/>
              </a:rPr>
              <a:t>For households in the top 25% of energy burden, we found:</a:t>
            </a:r>
          </a:p>
          <a:p>
            <a:r>
              <a:rPr lang="en-US" sz="3600" dirty="0" smtClean="0">
                <a:latin typeface="Arial Narrow" panose="020B0606020202030204" pitchFamily="34" charset="0"/>
              </a:rPr>
              <a:t>45% higher average total benefits</a:t>
            </a:r>
          </a:p>
          <a:p>
            <a:r>
              <a:rPr lang="en-US" sz="3600" dirty="0" smtClean="0">
                <a:latin typeface="Arial Narrow" panose="020B0606020202030204" pitchFamily="34" charset="0"/>
              </a:rPr>
              <a:t>13% greater energy burden reduction</a:t>
            </a:r>
          </a:p>
          <a:p>
            <a:r>
              <a:rPr lang="en-US" sz="3600" dirty="0" smtClean="0">
                <a:latin typeface="Arial Narrow" panose="020B0606020202030204" pitchFamily="34" charset="0"/>
              </a:rPr>
              <a:t>For fuel oil and propane households, we did not target the highest burden households as well as we did for other fuel types.</a:t>
            </a:r>
          </a:p>
        </p:txBody>
      </p:sp>
    </p:spTree>
    <p:extLst>
      <p:ext uri="{BB962C8B-B14F-4D97-AF65-F5344CB8AC3E}">
        <p14:creationId xmlns:p14="http://schemas.microsoft.com/office/powerpoint/2010/main" val="202609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>
            <a:normAutofit/>
          </a:bodyPr>
          <a:lstStyle/>
          <a:p>
            <a:pPr marL="1828800" indent="-1717675">
              <a:lnSpc>
                <a:spcPct val="90000"/>
              </a:lnSpc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Section 4:  	Explaining Energy Burden Measure Data     </a:t>
            </a:r>
            <a:r>
              <a:rPr lang="en-US" sz="2800" b="1" i="1" dirty="0">
                <a:latin typeface="Calibri" pitchFamily="34" charset="0"/>
              </a:rPr>
              <a:t>What are we reporting?  Why does it matter?</a:t>
            </a:r>
            <a:endParaRPr lang="en-US" sz="2800" b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55000" lnSpcReduction="20000"/>
          </a:bodyPr>
          <a:lstStyle/>
          <a:p>
            <a:fld id="{EFE5B013-A80A-40D2-8FAE-6E44A516CF2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304800" y="5667587"/>
            <a:ext cx="8610600" cy="971870"/>
            <a:chOff x="304800" y="5754084"/>
            <a:chExt cx="8610600" cy="971870"/>
          </a:xfrm>
        </p:grpSpPr>
        <p:sp>
          <p:nvSpPr>
            <p:cNvPr id="14" name="Rectangle 13"/>
            <p:cNvSpPr/>
            <p:nvPr/>
          </p:nvSpPr>
          <p:spPr>
            <a:xfrm>
              <a:off x="304800" y="5754084"/>
              <a:ext cx="8610600" cy="9718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7200" y="5909928"/>
              <a:ext cx="8243455" cy="6601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700" b="1" dirty="0">
                  <a:solidFill>
                    <a:prstClr val="black"/>
                  </a:solidFill>
                  <a:latin typeface="Calibri" pitchFamily="34" charset="0"/>
                </a:rPr>
                <a:t>Does </a:t>
              </a:r>
              <a:r>
                <a:rPr lang="en-US" sz="1700" b="1" dirty="0" smtClean="0">
                  <a:solidFill>
                    <a:prstClr val="black"/>
                  </a:solidFill>
                  <a:latin typeface="Calibri" pitchFamily="34" charset="0"/>
                </a:rPr>
                <a:t>the LIHEAP program furnish </a:t>
              </a:r>
              <a:r>
                <a:rPr lang="en-US" sz="1700" b="1" dirty="0">
                  <a:solidFill>
                    <a:prstClr val="black"/>
                  </a:solidFill>
                  <a:latin typeface="Calibri" pitchFamily="34" charset="0"/>
                </a:rPr>
                <a:t>higher benefits to high burden households? </a:t>
              </a:r>
              <a:endParaRPr lang="en-US" sz="1700" b="1" dirty="0" smtClean="0">
                <a:solidFill>
                  <a:prstClr val="black"/>
                </a:solidFill>
                <a:latin typeface="Calibri" pitchFamily="34" charset="0"/>
              </a:endParaRPr>
            </a:p>
            <a:p>
              <a:pPr>
                <a:lnSpc>
                  <a:spcPct val="90000"/>
                </a:lnSpc>
              </a:pPr>
              <a:endParaRPr lang="en-US" sz="700" b="1" dirty="0">
                <a:solidFill>
                  <a:prstClr val="black"/>
                </a:solidFill>
                <a:latin typeface="Calibri" pitchFamily="34" charset="0"/>
              </a:endParaRPr>
            </a:p>
            <a:p>
              <a:pPr>
                <a:lnSpc>
                  <a:spcPct val="90000"/>
                </a:lnSpc>
              </a:pPr>
              <a:r>
                <a:rPr lang="en-US" sz="1700" dirty="0" smtClean="0">
                  <a:solidFill>
                    <a:prstClr val="black"/>
                  </a:solidFill>
                  <a:latin typeface="Calibri" pitchFamily="34" charset="0"/>
                </a:rPr>
                <a:t>Not </a:t>
              </a:r>
              <a:r>
                <a:rPr lang="en-US" sz="1700" dirty="0">
                  <a:solidFill>
                    <a:prstClr val="black"/>
                  </a:solidFill>
                  <a:latin typeface="Calibri" pitchFamily="34" charset="0"/>
                </a:rPr>
                <a:t>in 2005. But, in 2009 the program did pay higher benefits to high burden households.</a:t>
              </a:r>
              <a:endParaRPr lang="en-US" sz="1700" b="1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52400" y="1607127"/>
            <a:ext cx="7072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/>
            <a:r>
              <a:rPr lang="en-US" sz="2400" b="1" dirty="0" smtClean="0">
                <a:solidFill>
                  <a:prstClr val="black"/>
                </a:solidFill>
                <a:latin typeface="Calibri" pitchFamily="34" charset="0"/>
              </a:rPr>
              <a:t>Measure 2:  Benefit Targeting Index Example</a:t>
            </a:r>
            <a:endParaRPr lang="en-US" sz="24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2293305"/>
            <a:ext cx="8167255" cy="3224361"/>
            <a:chOff x="533400" y="1905082"/>
            <a:chExt cx="8167255" cy="3224361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370" t="2837" r="6387" b="3163"/>
            <a:stretch/>
          </p:blipFill>
          <p:spPr bwMode="auto">
            <a:xfrm>
              <a:off x="533400" y="1905082"/>
              <a:ext cx="4419600" cy="32243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3" name="Group 12"/>
            <p:cNvGrpSpPr/>
            <p:nvPr/>
          </p:nvGrpSpPr>
          <p:grpSpPr>
            <a:xfrm>
              <a:off x="5271655" y="2032473"/>
              <a:ext cx="3429000" cy="2937295"/>
              <a:chOff x="5257800" y="1993086"/>
              <a:chExt cx="3429000" cy="2937295"/>
            </a:xfrm>
          </p:grpSpPr>
          <p:sp>
            <p:nvSpPr>
              <p:cNvPr id="6" name="Text Box 2"/>
              <p:cNvSpPr txBox="1">
                <a:spLocks noChangeArrowheads="1"/>
              </p:cNvSpPr>
              <p:nvPr/>
            </p:nvSpPr>
            <p:spPr bwMode="auto">
              <a:xfrm>
                <a:off x="5257800" y="1993086"/>
                <a:ext cx="3429000" cy="133882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r>
                  <a:rPr lang="en-US" dirty="0">
                    <a:solidFill>
                      <a:prstClr val="black"/>
                    </a:solidFill>
                    <a:latin typeface="Calibri"/>
                    <a:ea typeface="Calibri"/>
                    <a:cs typeface="Times New Roman"/>
                  </a:rPr>
                  <a:t>In 2005, high burden households received </a:t>
                </a:r>
                <a:r>
                  <a:rPr lang="en-US" b="1" u="sng" dirty="0">
                    <a:solidFill>
                      <a:prstClr val="black"/>
                    </a:solidFill>
                    <a:latin typeface="Calibri"/>
                    <a:ea typeface="Calibri"/>
                    <a:cs typeface="Times New Roman"/>
                  </a:rPr>
                  <a:t>the same</a:t>
                </a:r>
                <a:r>
                  <a:rPr lang="en-US" dirty="0">
                    <a:solidFill>
                      <a:prstClr val="black"/>
                    </a:solidFill>
                    <a:latin typeface="Calibri"/>
                    <a:ea typeface="Calibri"/>
                    <a:cs typeface="Times New Roman"/>
                  </a:rPr>
                  <a:t> benefit as the average </a:t>
                </a:r>
                <a:r>
                  <a:rPr lang="en-US" dirty="0" smtClean="0">
                    <a:solidFill>
                      <a:prstClr val="black"/>
                    </a:solidFill>
                    <a:latin typeface="Calibri"/>
                    <a:ea typeface="Calibri"/>
                    <a:cs typeface="Times New Roman"/>
                  </a:rPr>
                  <a:t>household. </a:t>
                </a:r>
              </a:p>
              <a:p>
                <a:pPr>
                  <a:lnSpc>
                    <a:spcPct val="50000"/>
                  </a:lnSpc>
                </a:pPr>
                <a:endParaRPr lang="en-US" dirty="0" smtClean="0">
                  <a:solidFill>
                    <a:prstClr val="black"/>
                  </a:solidFill>
                  <a:latin typeface="Calibri"/>
                  <a:ea typeface="Calibri"/>
                  <a:cs typeface="Times New Roman"/>
                </a:endParaRPr>
              </a:p>
              <a:p>
                <a:r>
                  <a:rPr lang="en-US" b="1" dirty="0" smtClean="0">
                    <a:solidFill>
                      <a:srgbClr val="00B050"/>
                    </a:solidFill>
                    <a:latin typeface="Calibri"/>
                    <a:ea typeface="Calibri"/>
                    <a:cs typeface="Times New Roman"/>
                  </a:rPr>
                  <a:t>[Index </a:t>
                </a:r>
                <a:r>
                  <a:rPr lang="en-US" b="1" dirty="0">
                    <a:solidFill>
                      <a:srgbClr val="00B050"/>
                    </a:solidFill>
                    <a:latin typeface="Calibri"/>
                    <a:ea typeface="Calibri"/>
                    <a:cs typeface="Times New Roman"/>
                  </a:rPr>
                  <a:t>Score: </a:t>
                </a:r>
                <a:r>
                  <a:rPr lang="en-US" b="1" dirty="0" smtClean="0">
                    <a:solidFill>
                      <a:srgbClr val="00B050"/>
                    </a:solidFill>
                    <a:latin typeface="Calibri"/>
                    <a:ea typeface="Calibri"/>
                    <a:cs typeface="Times New Roman"/>
                  </a:rPr>
                  <a:t>100]</a:t>
                </a:r>
                <a:endParaRPr lang="en-US" sz="1100" b="1" dirty="0">
                  <a:solidFill>
                    <a:srgbClr val="00B050"/>
                  </a:solidFill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15" name="Text Box 2"/>
              <p:cNvSpPr txBox="1">
                <a:spLocks noChangeArrowheads="1"/>
              </p:cNvSpPr>
              <p:nvPr/>
            </p:nvSpPr>
            <p:spPr bwMode="auto">
              <a:xfrm>
                <a:off x="5257800" y="3591553"/>
                <a:ext cx="3429000" cy="133882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r>
                  <a:rPr lang="en-US" dirty="0" smtClean="0">
                    <a:solidFill>
                      <a:prstClr val="black"/>
                    </a:solidFill>
                    <a:latin typeface="Calibri"/>
                    <a:ea typeface="Calibri"/>
                    <a:cs typeface="Times New Roman"/>
                  </a:rPr>
                  <a:t>In </a:t>
                </a:r>
                <a:r>
                  <a:rPr lang="en-US" dirty="0">
                    <a:solidFill>
                      <a:prstClr val="black"/>
                    </a:solidFill>
                    <a:latin typeface="Calibri"/>
                    <a:ea typeface="Calibri"/>
                    <a:cs typeface="Times New Roman"/>
                  </a:rPr>
                  <a:t>2009, high burden households received a benefit </a:t>
                </a:r>
                <a:r>
                  <a:rPr lang="en-US" b="1" u="sng" dirty="0">
                    <a:solidFill>
                      <a:prstClr val="black"/>
                    </a:solidFill>
                    <a:latin typeface="Calibri"/>
                    <a:ea typeface="Calibri"/>
                    <a:cs typeface="Times New Roman"/>
                  </a:rPr>
                  <a:t>18.6% higher</a:t>
                </a:r>
                <a:r>
                  <a:rPr lang="en-US" dirty="0">
                    <a:solidFill>
                      <a:prstClr val="black"/>
                    </a:solidFill>
                    <a:latin typeface="Calibri"/>
                    <a:ea typeface="Calibri"/>
                    <a:cs typeface="Times New Roman"/>
                  </a:rPr>
                  <a:t> than the average </a:t>
                </a:r>
                <a:r>
                  <a:rPr lang="en-US" dirty="0" smtClean="0">
                    <a:solidFill>
                      <a:prstClr val="black"/>
                    </a:solidFill>
                    <a:latin typeface="Calibri"/>
                    <a:ea typeface="Calibri"/>
                    <a:cs typeface="Times New Roman"/>
                  </a:rPr>
                  <a:t>household.</a:t>
                </a:r>
              </a:p>
              <a:p>
                <a:pPr>
                  <a:lnSpc>
                    <a:spcPct val="50000"/>
                  </a:lnSpc>
                </a:pPr>
                <a:endParaRPr lang="en-US" dirty="0" smtClean="0">
                  <a:solidFill>
                    <a:prstClr val="black"/>
                  </a:solidFill>
                  <a:latin typeface="Calibri"/>
                  <a:ea typeface="Calibri"/>
                  <a:cs typeface="Times New Roman"/>
                </a:endParaRPr>
              </a:p>
              <a:p>
                <a:r>
                  <a:rPr lang="en-US" b="1" dirty="0" smtClean="0">
                    <a:solidFill>
                      <a:srgbClr val="00B050"/>
                    </a:solidFill>
                    <a:latin typeface="Calibri"/>
                    <a:ea typeface="Calibri"/>
                    <a:cs typeface="Times New Roman"/>
                  </a:rPr>
                  <a:t>[Index Score:  118.6]</a:t>
                </a:r>
                <a:endParaRPr lang="en-US" b="1" dirty="0">
                  <a:solidFill>
                    <a:srgbClr val="00B050"/>
                  </a:solidFill>
                  <a:latin typeface="Calibri"/>
                  <a:ea typeface="Calibri"/>
                  <a:cs typeface="Times New Roman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7776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ower Point Template - Cover and Page">
  <a:themeElements>
    <a:clrScheme name="Power Point Template - Cover and Pag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ower Point Template - Cover and Pa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ower Point Template - Cover and Pag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 Point Template - Cover and Pag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 Point Template - Cover and Pag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 Point Template - Cover and Pag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 Point Template - Cover and Pag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 Point Template - Cover and Pag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 Point Template - Cover and Pag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1324</Words>
  <Application>Microsoft Office PowerPoint</Application>
  <PresentationFormat>On-screen Show (4:3)</PresentationFormat>
  <Paragraphs>193</Paragraphs>
  <Slides>26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Arial</vt:lpstr>
      <vt:lpstr>Arial Narrow</vt:lpstr>
      <vt:lpstr>Calibri</vt:lpstr>
      <vt:lpstr>Times New Roman</vt:lpstr>
      <vt:lpstr>Tw Cen MT</vt:lpstr>
      <vt:lpstr>Wingdings</vt:lpstr>
      <vt:lpstr>Wingdings 2</vt:lpstr>
      <vt:lpstr>Office Theme</vt:lpstr>
      <vt:lpstr>Median</vt:lpstr>
      <vt:lpstr>1_Median</vt:lpstr>
      <vt:lpstr>Power Point Template - Cover and Page</vt:lpstr>
      <vt:lpstr>Performance Measures: The Minnesota Experience</vt:lpstr>
      <vt:lpstr>Performance Measures – MN</vt:lpstr>
      <vt:lpstr>Background on data collection in MN</vt:lpstr>
      <vt:lpstr>Background on data collection in MN</vt:lpstr>
      <vt:lpstr>Performance Measures Pilot Test Results</vt:lpstr>
      <vt:lpstr>Performance Measures Pilot Test Results</vt:lpstr>
      <vt:lpstr>Performance Measures Pilot Test Results</vt:lpstr>
      <vt:lpstr>Performance Measures Pilot Test Data - MN</vt:lpstr>
      <vt:lpstr>Section 4:   Explaining Energy Burden Measure Data     What are we reporting?  Why does it matter?</vt:lpstr>
      <vt:lpstr>Performance Measures Pilot Test Results</vt:lpstr>
      <vt:lpstr>Section 4:   Explaining Energy Burden Measure Data      What are we reporting?  Why does it matter?</vt:lpstr>
      <vt:lpstr>Performance Measures Pilot Test Results</vt:lpstr>
      <vt:lpstr>Performance Measures Pilot Test Results</vt:lpstr>
      <vt:lpstr>PowerPoint Presentation</vt:lpstr>
      <vt:lpstr>PowerPoint Presentation</vt:lpstr>
      <vt:lpstr>PowerPoint Presentation</vt:lpstr>
      <vt:lpstr>PowerPoint Presentation</vt:lpstr>
      <vt:lpstr>What has worked for MN</vt:lpstr>
      <vt:lpstr>What has worked for MN</vt:lpstr>
      <vt:lpstr>What has worked for MN</vt:lpstr>
      <vt:lpstr>What has worked for MN</vt:lpstr>
      <vt:lpstr>What has worked for MN</vt:lpstr>
      <vt:lpstr>What has worked for MN</vt:lpstr>
      <vt:lpstr>Goals of the Performance  Measurement Pilot</vt:lpstr>
      <vt:lpstr>Performance Measures – MN</vt:lpstr>
      <vt:lpstr>Performance Measures – MN</vt:lpstr>
    </vt:vector>
  </TitlesOfParts>
  <Company>Minnesota Department of Commerce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A16 – Good Examples</dc:title>
  <dc:creator>Michael Schmitz</dc:creator>
  <cp:lastModifiedBy>Melissa Torgerson</cp:lastModifiedBy>
  <cp:revision>70</cp:revision>
  <dcterms:created xsi:type="dcterms:W3CDTF">2014-05-12T17:56:22Z</dcterms:created>
  <dcterms:modified xsi:type="dcterms:W3CDTF">2015-12-08T05:29:50Z</dcterms:modified>
</cp:coreProperties>
</file>