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49"/>
  </p:notesMasterIdLst>
  <p:sldIdLst>
    <p:sldId id="256" r:id="rId5"/>
    <p:sldId id="257" r:id="rId6"/>
    <p:sldId id="308" r:id="rId7"/>
    <p:sldId id="340" r:id="rId8"/>
    <p:sldId id="259" r:id="rId9"/>
    <p:sldId id="285" r:id="rId10"/>
    <p:sldId id="286" r:id="rId11"/>
    <p:sldId id="287" r:id="rId12"/>
    <p:sldId id="328" r:id="rId13"/>
    <p:sldId id="331" r:id="rId14"/>
    <p:sldId id="330" r:id="rId15"/>
    <p:sldId id="332" r:id="rId16"/>
    <p:sldId id="355" r:id="rId17"/>
    <p:sldId id="346" r:id="rId18"/>
    <p:sldId id="356" r:id="rId19"/>
    <p:sldId id="357" r:id="rId20"/>
    <p:sldId id="358" r:id="rId21"/>
    <p:sldId id="347" r:id="rId22"/>
    <p:sldId id="348" r:id="rId23"/>
    <p:sldId id="349" r:id="rId24"/>
    <p:sldId id="350" r:id="rId25"/>
    <p:sldId id="351" r:id="rId26"/>
    <p:sldId id="352" r:id="rId27"/>
    <p:sldId id="353" r:id="rId28"/>
    <p:sldId id="354" r:id="rId29"/>
    <p:sldId id="299" r:id="rId30"/>
    <p:sldId id="310" r:id="rId31"/>
    <p:sldId id="314" r:id="rId32"/>
    <p:sldId id="315" r:id="rId33"/>
    <p:sldId id="289" r:id="rId34"/>
    <p:sldId id="343" r:id="rId35"/>
    <p:sldId id="290" r:id="rId36"/>
    <p:sldId id="341" r:id="rId37"/>
    <p:sldId id="320" r:id="rId38"/>
    <p:sldId id="344" r:id="rId39"/>
    <p:sldId id="345" r:id="rId40"/>
    <p:sldId id="327" r:id="rId41"/>
    <p:sldId id="342" r:id="rId42"/>
    <p:sldId id="313" r:id="rId43"/>
    <p:sldId id="301" r:id="rId44"/>
    <p:sldId id="300" r:id="rId45"/>
    <p:sldId id="262" r:id="rId46"/>
    <p:sldId id="263" r:id="rId47"/>
    <p:sldId id="26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paquin" initials="lp"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75D"/>
    <a:srgbClr val="3B6480"/>
    <a:srgbClr val="CFC3A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36" autoAdjust="0"/>
    <p:restoredTop sz="71946" autoAdjust="0"/>
  </p:normalViewPr>
  <p:slideViewPr>
    <p:cSldViewPr>
      <p:cViewPr>
        <p:scale>
          <a:sx n="89" d="100"/>
          <a:sy n="89" d="100"/>
        </p:scale>
        <p:origin x="-1188"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0" d="100"/>
          <a:sy n="70" d="100"/>
        </p:scale>
        <p:origin x="145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DCEC89-CFE8-4923-A424-23D116E114F1}" type="datetimeFigureOut">
              <a:rPr lang="en-US" smtClean="0"/>
              <a:pPr/>
              <a:t>4/25/2018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Office of Community Services, Division of Energy Assistance</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23A3BD-D6B1-4A3E-906B-882F0A098F2F}" type="slidenum">
              <a:rPr lang="en-US" smtClean="0"/>
              <a:pPr/>
              <a:t>‹#›</a:t>
            </a:fld>
            <a:endParaRPr lang="en-US" dirty="0"/>
          </a:p>
        </p:txBody>
      </p:sp>
    </p:spTree>
    <p:extLst>
      <p:ext uri="{BB962C8B-B14F-4D97-AF65-F5344CB8AC3E}">
        <p14:creationId xmlns:p14="http://schemas.microsoft.com/office/powerpoint/2010/main" val="155842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Welcome</a:t>
            </a:r>
            <a:r>
              <a:rPr lang="en-US" sz="1200" kern="1200" dirty="0">
                <a:solidFill>
                  <a:schemeClr val="tx1"/>
                </a:solidFill>
                <a:effectLst/>
                <a:latin typeface="+mn-lt"/>
                <a:ea typeface="+mn-ea"/>
                <a:cs typeface="+mn-cs"/>
              </a:rPr>
              <a:t> participants to the session.</a:t>
            </a:r>
          </a:p>
          <a:p>
            <a:r>
              <a:rPr lang="en-US" sz="1200" b="1" kern="1200" dirty="0">
                <a:solidFill>
                  <a:schemeClr val="tx1"/>
                </a:solidFill>
                <a:effectLst/>
                <a:latin typeface="+mn-lt"/>
                <a:ea typeface="+mn-ea"/>
                <a:cs typeface="+mn-cs"/>
              </a:rPr>
              <a:t>Explain</a:t>
            </a:r>
            <a:r>
              <a:rPr lang="en-US" sz="1200" kern="1200" dirty="0">
                <a:solidFill>
                  <a:schemeClr val="tx1"/>
                </a:solidFill>
                <a:effectLst/>
                <a:latin typeface="+mn-lt"/>
                <a:ea typeface="+mn-ea"/>
                <a:cs typeface="+mn-cs"/>
              </a:rPr>
              <a:t> that this session will explore the concept and methods for expenses and other elements of your budget to maintain the best possible performance of your program budget throughout the fiscal year. </a:t>
            </a:r>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i="0" kern="1200" dirty="0">
                <a:solidFill>
                  <a:schemeClr val="tx1"/>
                </a:solidFill>
                <a:effectLst/>
                <a:latin typeface="+mn-lt"/>
                <a:ea typeface="+mn-ea"/>
                <a:cs typeface="+mn-cs"/>
              </a:rPr>
              <a:t>Explain </a:t>
            </a:r>
            <a:r>
              <a:rPr lang="en-US" sz="1200" b="0" i="0" kern="1200" dirty="0">
                <a:solidFill>
                  <a:schemeClr val="tx1"/>
                </a:solidFill>
                <a:effectLst/>
                <a:latin typeface="+mn-lt"/>
                <a:ea typeface="+mn-ea"/>
                <a:cs typeface="+mn-cs"/>
              </a:rPr>
              <a:t>that i</a:t>
            </a:r>
            <a:r>
              <a:rPr lang="en-US" b="0" dirty="0"/>
              <a:t>nformation is gathered from numerous reporting sources and summarized</a:t>
            </a:r>
            <a:r>
              <a:rPr lang="en-US" b="0" baseline="0" dirty="0"/>
              <a:t> to compare costs with the Program Manager’s Budget categories. </a:t>
            </a:r>
          </a:p>
          <a:p>
            <a:endParaRPr lang="en-US" sz="1200" b="0" i="0" kern="1200" baseline="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State: </a:t>
            </a:r>
            <a:r>
              <a:rPr lang="en-US" sz="1200" b="0" i="0" kern="1200" dirty="0">
                <a:solidFill>
                  <a:schemeClr val="tx1"/>
                </a:solidFill>
                <a:effectLst/>
                <a:latin typeface="+mn-lt"/>
                <a:ea typeface="+mn-ea"/>
                <a:cs typeface="+mn-cs"/>
              </a:rPr>
              <a:t>Reports are used at various times of the fiscal year, depending on the types of information you need to collect for each area of your budget. </a:t>
            </a:r>
            <a:r>
              <a:rPr lang="en-US" sz="1200" kern="1200" dirty="0">
                <a:solidFill>
                  <a:schemeClr val="tx1"/>
                </a:solidFill>
                <a:effectLst/>
                <a:latin typeface="+mn-lt"/>
                <a:ea typeface="+mn-ea"/>
                <a:cs typeface="+mn-cs"/>
              </a:rPr>
              <a:t>This includes the following:</a:t>
            </a:r>
            <a:endParaRPr lang="en-US"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Quarterly – These reviews are typically scheduled four times a year and are used to review quarterly fiscal reports from every source (summarized in the higher-level Program Manager’s Budget categories).</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Monthly – These reviews are used to examine monthly fiscal reports (may not be formally summarized).</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Weekly</a:t>
            </a:r>
            <a:r>
              <a:rPr lang="en-US" sz="1200" kern="1200" dirty="0">
                <a:solidFill>
                  <a:schemeClr val="tx1"/>
                </a:solidFill>
                <a:effectLst/>
                <a:latin typeface="+mn-lt"/>
                <a:ea typeface="+mn-ea"/>
                <a:cs typeface="+mn-cs"/>
              </a:rPr>
              <a:t> – These reviews are used to track the usage of benefit funds on a weekly basis (or even a daily basis during the height of the regular benefit season), to ensure budget limits are being met, and determine when to stop the regular season program.</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Other</a:t>
            </a:r>
            <a:r>
              <a:rPr lang="en-US" sz="1200" kern="1200" dirty="0">
                <a:solidFill>
                  <a:schemeClr val="tx1"/>
                </a:solidFill>
                <a:effectLst/>
                <a:latin typeface="+mn-lt"/>
                <a:ea typeface="+mn-ea"/>
                <a:cs typeface="+mn-cs"/>
              </a:rPr>
              <a:t> – There may be other time frames, such as during the height of the regular benefit season or when a crisis arises, that require accelerated or daily reporting.</a:t>
            </a:r>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10</a:t>
            </a:fld>
            <a:endParaRPr lang="en-US" dirty="0"/>
          </a:p>
        </p:txBody>
      </p:sp>
    </p:spTree>
    <p:extLst>
      <p:ext uri="{BB962C8B-B14F-4D97-AF65-F5344CB8AC3E}">
        <p14:creationId xmlns:p14="http://schemas.microsoft.com/office/powerpoint/2010/main" val="1022319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It takes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lot of data to produce the fiscal information needed to track the progress of a program. </a:t>
            </a:r>
            <a:endParaRPr lang="en-US"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Stress </a:t>
            </a:r>
            <a:r>
              <a:rPr lang="en-US" b="0" dirty="0"/>
              <a:t>that to obtain good information, you need to have open lines of communication and dedicated coordination</a:t>
            </a:r>
            <a:r>
              <a:rPr lang="en-US" b="1" dirty="0"/>
              <a:t> </a:t>
            </a:r>
            <a:r>
              <a:rPr lang="en-US" dirty="0"/>
              <a:t>between your program and the many sources of data. Work with other entities to get relevant information in a timely manner. </a:t>
            </a:r>
            <a:r>
              <a:rPr lang="en-US" baseline="0" dirty="0"/>
              <a:t>These entities could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Agency fiscal departments provide the program’s main source of expenditures.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Subgrantees are your source of information on local obligations and expenditures.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Other agencies, such as those providing weatherization assistance, are a source of information for additional obligations and expenditures outside of heating and cooling assistance.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Utility vendors have information about heating and cooling expenditures. While you will likely be able to obtain this information from other sources, information from utility vendors can be used as a good way to double-check the expenditure amounts are correct.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Other contractors typically provide information on obligations and expenditures related to the administration of your program.</a:t>
            </a:r>
          </a:p>
          <a:p>
            <a:endParaRPr lang="en-US" dirty="0"/>
          </a:p>
          <a:p>
            <a:r>
              <a:rPr lang="en-US" sz="1200" b="1" kern="1200" dirty="0">
                <a:solidFill>
                  <a:schemeClr val="tx1"/>
                </a:solidFill>
                <a:effectLst/>
                <a:latin typeface="+mn-lt"/>
                <a:ea typeface="+mn-ea"/>
                <a:cs typeface="+mn-cs"/>
              </a:rPr>
              <a:t>State:</a:t>
            </a:r>
            <a:r>
              <a:rPr lang="en-US" sz="1200" kern="1200" dirty="0">
                <a:solidFill>
                  <a:schemeClr val="tx1"/>
                </a:solidFill>
                <a:effectLst/>
                <a:latin typeface="+mn-lt"/>
                <a:ea typeface="+mn-ea"/>
                <a:cs typeface="+mn-cs"/>
              </a:rPr>
              <a:t> Depending on how robust your program is, you could have other sources, too. With all of these sources communicating information, you can see how coordination plays a key role in managing a successful budget. In fact, because coordination is so important, I would like to ask a few guest speakers to come forward so we can get their input on what they do to get/track this information, how they communicate this information, and what they can do with this information once they have it.</a:t>
            </a:r>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11</a:t>
            </a:fld>
            <a:endParaRPr lang="en-US" dirty="0"/>
          </a:p>
        </p:txBody>
      </p:sp>
    </p:spTree>
    <p:extLst>
      <p:ext uri="{BB962C8B-B14F-4D97-AF65-F5344CB8AC3E}">
        <p14:creationId xmlns:p14="http://schemas.microsoft.com/office/powerpoint/2010/main" val="326410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that some sources of information will come from various reports.</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Briefly </a:t>
            </a:r>
            <a:r>
              <a:rPr lang="en-US" sz="1200" kern="1200" dirty="0">
                <a:solidFill>
                  <a:schemeClr val="tx1"/>
                </a:solidFill>
                <a:effectLst/>
                <a:latin typeface="+mn-lt"/>
                <a:ea typeface="+mn-ea"/>
                <a:cs typeface="+mn-cs"/>
              </a:rPr>
              <a:t>identify these various reports:</a:t>
            </a:r>
          </a:p>
          <a:p>
            <a:pPr lvl="0"/>
            <a:r>
              <a:rPr lang="en-US" sz="1200" kern="1200" dirty="0">
                <a:solidFill>
                  <a:schemeClr val="tx1"/>
                </a:solidFill>
                <a:effectLst/>
                <a:latin typeface="+mn-lt"/>
                <a:ea typeface="+mn-ea"/>
                <a:cs typeface="+mn-cs"/>
              </a:rPr>
              <a:t>Types of Reports</a:t>
            </a:r>
          </a:p>
          <a:p>
            <a:pPr lvl="1"/>
            <a:r>
              <a:rPr lang="en-US" sz="1200" kern="1200" dirty="0">
                <a:solidFill>
                  <a:schemeClr val="tx1"/>
                </a:solidFill>
                <a:effectLst/>
                <a:latin typeface="+mn-lt"/>
                <a:ea typeface="+mn-ea"/>
                <a:cs typeface="+mn-cs"/>
              </a:rPr>
              <a:t>Quarterly Budget (Established Targets)</a:t>
            </a:r>
          </a:p>
          <a:p>
            <a:pPr lvl="1"/>
            <a:r>
              <a:rPr lang="en-US" sz="1200" kern="1200" dirty="0">
                <a:solidFill>
                  <a:schemeClr val="tx1"/>
                </a:solidFill>
                <a:effectLst/>
                <a:latin typeface="+mn-lt"/>
                <a:ea typeface="+mn-ea"/>
                <a:cs typeface="+mn-cs"/>
              </a:rPr>
              <a:t>Budget Variances </a:t>
            </a:r>
          </a:p>
          <a:p>
            <a:pPr lvl="1"/>
            <a:r>
              <a:rPr lang="en-US" sz="1200" kern="1200" dirty="0">
                <a:solidFill>
                  <a:schemeClr val="tx1"/>
                </a:solidFill>
                <a:effectLst/>
                <a:latin typeface="+mn-lt"/>
                <a:ea typeface="+mn-ea"/>
                <a:cs typeface="+mn-cs"/>
              </a:rPr>
              <a:t>Seasonal Program (Accelerated Tracking)</a:t>
            </a:r>
          </a:p>
          <a:p>
            <a:pPr lvl="1"/>
            <a:r>
              <a:rPr lang="en-US" sz="1200" kern="1200" dirty="0">
                <a:solidFill>
                  <a:schemeClr val="tx1"/>
                </a:solidFill>
                <a:effectLst/>
                <a:latin typeface="+mn-lt"/>
                <a:ea typeface="+mn-ea"/>
                <a:cs typeface="+mn-cs"/>
              </a:rPr>
              <a:t>Federal Funding Sources</a:t>
            </a:r>
          </a:p>
          <a:p>
            <a:pPr lvl="0"/>
            <a:r>
              <a:rPr lang="en-US" sz="1200" kern="1200" dirty="0">
                <a:solidFill>
                  <a:schemeClr val="tx1"/>
                </a:solidFill>
                <a:effectLst/>
                <a:latin typeface="+mn-lt"/>
                <a:ea typeface="+mn-ea"/>
                <a:cs typeface="+mn-cs"/>
              </a:rPr>
              <a:t>Common Reports</a:t>
            </a:r>
          </a:p>
          <a:p>
            <a:pPr lvl="1"/>
            <a:r>
              <a:rPr lang="en-US" sz="1200" kern="1200" dirty="0">
                <a:solidFill>
                  <a:schemeClr val="tx1"/>
                </a:solidFill>
                <a:effectLst/>
                <a:latin typeface="+mn-lt"/>
                <a:ea typeface="+mn-ea"/>
                <a:cs typeface="+mn-cs"/>
              </a:rPr>
              <a:t>Grantee Level Fiscal Reports </a:t>
            </a:r>
          </a:p>
          <a:p>
            <a:pPr lvl="1"/>
            <a:r>
              <a:rPr lang="en-US" sz="1200" kern="1200" dirty="0" err="1">
                <a:solidFill>
                  <a:schemeClr val="tx1"/>
                </a:solidFill>
                <a:effectLst/>
                <a:latin typeface="+mn-lt"/>
                <a:ea typeface="+mn-ea"/>
                <a:cs typeface="+mn-cs"/>
              </a:rPr>
              <a:t>Subgrantee</a:t>
            </a:r>
            <a:r>
              <a:rPr lang="en-US" sz="1200" kern="1200" dirty="0">
                <a:solidFill>
                  <a:schemeClr val="tx1"/>
                </a:solidFill>
                <a:effectLst/>
                <a:latin typeface="+mn-lt"/>
                <a:ea typeface="+mn-ea"/>
                <a:cs typeface="+mn-cs"/>
              </a:rPr>
              <a:t> Level Fiscal Reports </a:t>
            </a:r>
          </a:p>
          <a:p>
            <a:pPr lvl="1"/>
            <a:r>
              <a:rPr lang="en-US" sz="1200" kern="1200" dirty="0" err="1">
                <a:solidFill>
                  <a:schemeClr val="tx1"/>
                </a:solidFill>
                <a:effectLst/>
                <a:latin typeface="+mn-lt"/>
                <a:ea typeface="+mn-ea"/>
                <a:cs typeface="+mn-cs"/>
              </a:rPr>
              <a:t>Subgrantee</a:t>
            </a:r>
            <a:r>
              <a:rPr lang="en-US" sz="1200" kern="1200" dirty="0">
                <a:solidFill>
                  <a:schemeClr val="tx1"/>
                </a:solidFill>
                <a:effectLst/>
                <a:latin typeface="+mn-lt"/>
                <a:ea typeface="+mn-ea"/>
                <a:cs typeface="+mn-cs"/>
              </a:rPr>
              <a:t> Periodic Reports</a:t>
            </a:r>
          </a:p>
          <a:p>
            <a:pPr lvl="1"/>
            <a:r>
              <a:rPr lang="en-US" sz="1200" kern="1200" dirty="0">
                <a:solidFill>
                  <a:schemeClr val="tx1"/>
                </a:solidFill>
                <a:effectLst/>
                <a:latin typeface="+mn-lt"/>
                <a:ea typeface="+mn-ea"/>
                <a:cs typeface="+mn-cs"/>
              </a:rPr>
              <a:t>Federal Reports</a:t>
            </a:r>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12</a:t>
            </a:fld>
            <a:endParaRPr lang="en-US" dirty="0"/>
          </a:p>
        </p:txBody>
      </p:sp>
    </p:spTree>
    <p:extLst>
      <p:ext uri="{BB962C8B-B14F-4D97-AF65-F5344CB8AC3E}">
        <p14:creationId xmlns:p14="http://schemas.microsoft.com/office/powerpoint/2010/main" val="934462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State: </a:t>
            </a:r>
            <a:r>
              <a:rPr lang="en-US" sz="1200" kern="1200" dirty="0">
                <a:solidFill>
                  <a:schemeClr val="tx1"/>
                </a:solidFill>
                <a:effectLst/>
                <a:latin typeface="+mn-lt"/>
                <a:ea typeface="+mn-ea"/>
                <a:cs typeface="+mn-cs"/>
              </a:rPr>
              <a:t>Before we get into the details about how to track information against your budget, let’s see two examples of a budget that is well-designed to fit the needs of the grantee.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Introduce </a:t>
            </a:r>
            <a:r>
              <a:rPr lang="en-US" sz="1200" kern="1200" dirty="0">
                <a:solidFill>
                  <a:schemeClr val="tx1"/>
                </a:solidFill>
                <a:effectLst/>
                <a:latin typeface="+mn-lt"/>
                <a:ea typeface="+mn-ea"/>
                <a:cs typeface="+mn-cs"/>
              </a:rPr>
              <a:t>John and </a:t>
            </a:r>
            <a:r>
              <a:rPr lang="en-US" sz="1200" kern="1200" dirty="0" err="1">
                <a:solidFill>
                  <a:schemeClr val="tx1"/>
                </a:solidFill>
                <a:effectLst/>
                <a:latin typeface="+mn-lt"/>
                <a:ea typeface="+mn-ea"/>
                <a:cs typeface="+mn-cs"/>
              </a:rPr>
              <a:t>Häly</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823A3BD-D6B1-4A3E-906B-882F0A098F2F}" type="slidenum">
              <a:rPr lang="en-US" smtClean="0"/>
              <a:pPr/>
              <a:t>13</a:t>
            </a:fld>
            <a:endParaRPr lang="en-US" dirty="0"/>
          </a:p>
        </p:txBody>
      </p:sp>
    </p:spTree>
    <p:extLst>
      <p:ext uri="{BB962C8B-B14F-4D97-AF65-F5344CB8AC3E}">
        <p14:creationId xmlns:p14="http://schemas.microsoft.com/office/powerpoint/2010/main" val="2550239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Communication</a:t>
            </a:r>
          </a:p>
          <a:p>
            <a:pPr lvl="1"/>
            <a:r>
              <a:rPr lang="en-US" dirty="0"/>
              <a:t>Establish relationship with your fiscal department/staff/unit.</a:t>
            </a:r>
          </a:p>
          <a:p>
            <a:pPr lvl="1"/>
            <a:r>
              <a:rPr lang="en-US" dirty="0"/>
              <a:t>Meet on a regularly basis.</a:t>
            </a:r>
          </a:p>
          <a:p>
            <a:pPr lvl="1"/>
            <a:r>
              <a:rPr lang="en-US" dirty="0"/>
              <a:t>Attend each business unit’s regular meeting.</a:t>
            </a:r>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14</a:t>
            </a:fld>
            <a:endParaRPr lang="en-US" dirty="0"/>
          </a:p>
        </p:txBody>
      </p:sp>
    </p:spTree>
    <p:extLst>
      <p:ext uri="{BB962C8B-B14F-4D97-AF65-F5344CB8AC3E}">
        <p14:creationId xmlns:p14="http://schemas.microsoft.com/office/powerpoint/2010/main" val="2223689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 processes (both program and fiscal)</a:t>
            </a:r>
          </a:p>
          <a:p>
            <a:pPr lvl="1"/>
            <a:r>
              <a:rPr lang="en-US" dirty="0"/>
              <a:t>Develop and write processes for both program and fiscal activities</a:t>
            </a:r>
          </a:p>
          <a:p>
            <a:pPr lvl="2"/>
            <a:r>
              <a:rPr lang="en-US" dirty="0"/>
              <a:t>Include who, what, and when</a:t>
            </a:r>
          </a:p>
          <a:p>
            <a:pPr lvl="2"/>
            <a:r>
              <a:rPr lang="en-US" dirty="0"/>
              <a:t>Have backups</a:t>
            </a:r>
          </a:p>
          <a:p>
            <a:pPr lvl="1"/>
            <a:r>
              <a:rPr lang="en-US" dirty="0"/>
              <a:t>Reports</a:t>
            </a:r>
          </a:p>
          <a:p>
            <a:pPr lvl="2"/>
            <a:r>
              <a:rPr lang="en-US" dirty="0"/>
              <a:t>Requirements and management</a:t>
            </a:r>
          </a:p>
          <a:p>
            <a:pPr lvl="2"/>
            <a:r>
              <a:rPr lang="en-US" dirty="0"/>
              <a:t>Understand and document each other’s terminology</a:t>
            </a:r>
          </a:p>
          <a:p>
            <a:pPr lvl="2"/>
            <a:r>
              <a:rPr lang="en-US" dirty="0"/>
              <a:t>Understand and document each other’s definition of “year”</a:t>
            </a:r>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15</a:t>
            </a:fld>
            <a:endParaRPr lang="en-US" dirty="0"/>
          </a:p>
        </p:txBody>
      </p:sp>
    </p:spTree>
    <p:extLst>
      <p:ext uri="{BB962C8B-B14F-4D97-AF65-F5344CB8AC3E}">
        <p14:creationId xmlns:p14="http://schemas.microsoft.com/office/powerpoint/2010/main" val="3649484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Planning</a:t>
            </a:r>
          </a:p>
          <a:p>
            <a:pPr lvl="1"/>
            <a:r>
              <a:rPr lang="en-US" dirty="0"/>
              <a:t>Use the documentation to establish and maintain routines</a:t>
            </a:r>
          </a:p>
          <a:p>
            <a:pPr lvl="1"/>
            <a:r>
              <a:rPr lang="en-US" dirty="0"/>
              <a:t>Be prepare for upcoming report (see EAP List of Reports) </a:t>
            </a:r>
          </a:p>
          <a:p>
            <a:pPr lvl="1"/>
            <a:r>
              <a:rPr lang="en-US" dirty="0"/>
              <a:t>Adjust when needed or when things are working</a:t>
            </a:r>
          </a:p>
          <a:p>
            <a:pPr lvl="1"/>
            <a:r>
              <a:rPr lang="en-US" dirty="0"/>
              <a:t>Repeat</a:t>
            </a:r>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16</a:t>
            </a:fld>
            <a:endParaRPr lang="en-US" dirty="0"/>
          </a:p>
        </p:txBody>
      </p:sp>
    </p:spTree>
    <p:extLst>
      <p:ext uri="{BB962C8B-B14F-4D97-AF65-F5344CB8AC3E}">
        <p14:creationId xmlns:p14="http://schemas.microsoft.com/office/powerpoint/2010/main" val="2326641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Review </a:t>
            </a:r>
            <a:r>
              <a:rPr lang="en-US" sz="1200" kern="1200" dirty="0">
                <a:solidFill>
                  <a:schemeClr val="tx1"/>
                </a:solidFill>
                <a:effectLst/>
                <a:latin typeface="+mn-lt"/>
                <a:ea typeface="+mn-ea"/>
                <a:cs typeface="+mn-cs"/>
              </a:rPr>
              <a:t>your contact information.</a:t>
            </a:r>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17</a:t>
            </a:fld>
            <a:endParaRPr lang="en-US" dirty="0"/>
          </a:p>
        </p:txBody>
      </p:sp>
    </p:spTree>
    <p:extLst>
      <p:ext uri="{BB962C8B-B14F-4D97-AF65-F5344CB8AC3E}">
        <p14:creationId xmlns:p14="http://schemas.microsoft.com/office/powerpoint/2010/main" val="3485520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Delaware,</a:t>
            </a:r>
            <a:r>
              <a:rPr lang="en-US" baseline="0" dirty="0"/>
              <a:t> LIHEAP program uses two main internal controls for reliable reporting and operational efficiency. One is for tracking budgets outside the financial system and the other one is for tracking contractual expenditures against the budgets. </a:t>
            </a:r>
            <a:r>
              <a:rPr lang="en-US" dirty="0"/>
              <a:t>The State of Delaware</a:t>
            </a:r>
            <a:r>
              <a:rPr lang="en-US" baseline="0" dirty="0"/>
              <a:t> utilizes the financial application called the First State Financials Accounting System and in Microsoft Excel we create the budget that reflects the structure of our financial application, so that we can communicate with fiscal staff accurately and effectively. We use this budget spreadsheet to communicate the status of the budget and what changes have been or should be executed in the financial system. However, if you don’t have such a financial software, these spreadsheets can still make your tracking of budget and contracts less stressful and reporting easier. </a:t>
            </a:r>
          </a:p>
          <a:p>
            <a:r>
              <a:rPr lang="en-US" sz="1200" kern="1200" dirty="0">
                <a:solidFill>
                  <a:schemeClr val="tx1"/>
                </a:solidFill>
                <a:effectLst/>
                <a:latin typeface="+mn-lt"/>
                <a:ea typeface="+mn-ea"/>
                <a:cs typeface="+mn-cs"/>
              </a:rPr>
              <a:t>Before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beginning of the Program Year</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 create and estimate the overarching budget that includes all the aspects of statutory requirements so that it would be easier for us to track the budget spending the rest of the year.</a:t>
            </a:r>
          </a:p>
          <a:p>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that purpose w</a:t>
            </a:r>
            <a:r>
              <a:rPr lang="en-US" sz="1200" kern="1200" dirty="0">
                <a:solidFill>
                  <a:schemeClr val="tx1"/>
                </a:solidFill>
                <a:effectLst/>
                <a:latin typeface="+mn-lt"/>
                <a:ea typeface="+mn-ea"/>
                <a:cs typeface="+mn-cs"/>
              </a:rPr>
              <a:t>e make sure that the budget includes two identical sections-current section and carryover section, plus the special sections for the </a:t>
            </a:r>
            <a:r>
              <a:rPr lang="en-US" sz="1200" kern="1200" dirty="0" err="1">
                <a:solidFill>
                  <a:schemeClr val="tx1"/>
                </a:solidFill>
                <a:effectLst/>
                <a:latin typeface="+mn-lt"/>
                <a:ea typeface="+mn-ea"/>
                <a:cs typeface="+mn-cs"/>
              </a:rPr>
              <a:t>reallotment</a:t>
            </a:r>
            <a:r>
              <a:rPr lang="en-US" sz="1200" kern="1200" dirty="0">
                <a:solidFill>
                  <a:schemeClr val="tx1"/>
                </a:solidFill>
                <a:effectLst/>
                <a:latin typeface="+mn-lt"/>
                <a:ea typeface="+mn-ea"/>
                <a:cs typeface="+mn-cs"/>
              </a:rPr>
              <a:t> funds and</a:t>
            </a:r>
            <a:r>
              <a:rPr lang="en-US" sz="1200" kern="1200" baseline="0" dirty="0">
                <a:solidFill>
                  <a:schemeClr val="tx1"/>
                </a:solidFill>
                <a:effectLst/>
                <a:latin typeface="+mn-lt"/>
                <a:ea typeface="+mn-ea"/>
                <a:cs typeface="+mn-cs"/>
              </a:rPr>
              <a:t> for the </a:t>
            </a:r>
            <a:r>
              <a:rPr lang="en-US" sz="1200" kern="1200" dirty="0">
                <a:solidFill>
                  <a:schemeClr val="tx1"/>
                </a:solidFill>
                <a:effectLst/>
                <a:latin typeface="+mn-lt"/>
                <a:ea typeface="+mn-ea"/>
                <a:cs typeface="+mn-cs"/>
              </a:rPr>
              <a:t>funds that we allocate</a:t>
            </a:r>
            <a:r>
              <a:rPr lang="en-US" sz="1200" kern="1200" baseline="0" dirty="0">
                <a:solidFill>
                  <a:schemeClr val="tx1"/>
                </a:solidFill>
                <a:effectLst/>
                <a:latin typeface="+mn-lt"/>
                <a:ea typeface="+mn-ea"/>
                <a:cs typeface="+mn-cs"/>
              </a:rPr>
              <a:t> to other state agencies. And after we have created the estimated budget we start using the budget spreadsheet for all the future adjustments to the budget.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18</a:t>
            </a:fld>
            <a:endParaRPr lang="en-US" dirty="0"/>
          </a:p>
        </p:txBody>
      </p:sp>
    </p:spTree>
    <p:extLst>
      <p:ext uri="{BB962C8B-B14F-4D97-AF65-F5344CB8AC3E}">
        <p14:creationId xmlns:p14="http://schemas.microsoft.com/office/powerpoint/2010/main" val="1861719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you</a:t>
            </a:r>
            <a:r>
              <a:rPr lang="en-US" baseline="0" dirty="0"/>
              <a:t> can see the entire example budget how it would look in Microsoft Excel. In this example, every section is colored differently for easier view and every sub-section is separated by grey median. Light blue is the current budget, brown is the carryover budget, purple is the </a:t>
            </a:r>
            <a:r>
              <a:rPr lang="en-US" baseline="0" dirty="0" err="1"/>
              <a:t>reallotment</a:t>
            </a:r>
            <a:r>
              <a:rPr lang="en-US" baseline="0" dirty="0"/>
              <a:t> budget, green is the funds distributed to another state agency and dark blue is the federal grant distributions to the state. And the bottom part of the budget tracks the statutory guidelines for managing LIHEAP grant. </a:t>
            </a:r>
            <a:endParaRPr lang="en-US" dirty="0"/>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19</a:t>
            </a:fld>
            <a:endParaRPr lang="en-US" dirty="0"/>
          </a:p>
        </p:txBody>
      </p:sp>
    </p:spTree>
    <p:extLst>
      <p:ext uri="{BB962C8B-B14F-4D97-AF65-F5344CB8AC3E}">
        <p14:creationId xmlns:p14="http://schemas.microsoft.com/office/powerpoint/2010/main" val="1491435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Review</a:t>
            </a:r>
            <a:r>
              <a:rPr lang="en-US" sz="1200" kern="1200" dirty="0">
                <a:solidFill>
                  <a:schemeClr val="tx1"/>
                </a:solidFill>
                <a:effectLst/>
                <a:latin typeface="+mn-lt"/>
                <a:ea typeface="+mn-ea"/>
                <a:cs typeface="+mn-cs"/>
              </a:rPr>
              <a:t> the agenda.</a:t>
            </a:r>
          </a:p>
          <a:p>
            <a:r>
              <a:rPr lang="en-US" sz="1200" b="1" kern="1200" dirty="0">
                <a:solidFill>
                  <a:schemeClr val="tx1"/>
                </a:solidFill>
                <a:effectLst/>
                <a:latin typeface="+mn-lt"/>
                <a:ea typeface="+mn-ea"/>
                <a:cs typeface="+mn-cs"/>
              </a:rPr>
              <a:t>State:</a:t>
            </a:r>
            <a:r>
              <a:rPr lang="en-US" sz="1200" kern="1200" dirty="0">
                <a:solidFill>
                  <a:schemeClr val="tx1"/>
                </a:solidFill>
                <a:effectLst/>
                <a:latin typeface="+mn-lt"/>
                <a:ea typeface="+mn-ea"/>
                <a:cs typeface="+mn-cs"/>
              </a:rPr>
              <a:t> For this session, we will first e</a:t>
            </a:r>
            <a:r>
              <a:rPr lang="en-US" dirty="0"/>
              <a:t>xplain the importance of tracking expenditures against your LIHEAP budget. Next, we will discuss how to gather information, such as various reports, that can be used to track the information that affects your budget. Then, we will identify the elements you need to track in order to control how your budget performs. Finally, we will b</a:t>
            </a:r>
            <a:r>
              <a:rPr lang="en-US" sz="1200" kern="1200" dirty="0">
                <a:solidFill>
                  <a:schemeClr val="tx1"/>
                </a:solidFill>
                <a:effectLst/>
                <a:latin typeface="+mn-lt"/>
                <a:ea typeface="+mn-ea"/>
                <a:cs typeface="+mn-cs"/>
              </a:rPr>
              <a:t>riefly talk about what to do after you have obtained tracking information that identifies a need for change, before addressing any final questions you may have.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2</a:t>
            </a:fld>
            <a:endParaRPr lang="en-US" dirty="0"/>
          </a:p>
        </p:txBody>
      </p:sp>
    </p:spTree>
    <p:extLst>
      <p:ext uri="{BB962C8B-B14F-4D97-AF65-F5344CB8AC3E}">
        <p14:creationId xmlns:p14="http://schemas.microsoft.com/office/powerpoint/2010/main" val="1638737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Here you can see better all the criteria of the budget that the spreadsheet helps us to track. </a:t>
            </a:r>
            <a:r>
              <a:rPr lang="en-US" dirty="0"/>
              <a:t>We make sure that all the statutory limits are easily</a:t>
            </a:r>
            <a:r>
              <a:rPr lang="en-US" baseline="0" dirty="0"/>
              <a:t> trackable and you can always see how much you are over the allowed percent or how much more you are allowed to spend before you exceed the threshold. The little red box is for recording the static results of the obligated funds by the end of September of the first grant year. The latter is necessary because the spreadsheet is dynamic and changes with every adjustment and we want to make sure that we don’t forget to record the obligated amount in the end of the program year and that we have that amount easily available for carryover report. </a:t>
            </a:r>
            <a:endParaRPr lang="en-US" dirty="0"/>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20</a:t>
            </a:fld>
            <a:endParaRPr lang="en-US" dirty="0"/>
          </a:p>
        </p:txBody>
      </p:sp>
    </p:spTree>
    <p:extLst>
      <p:ext uri="{BB962C8B-B14F-4D97-AF65-F5344CB8AC3E}">
        <p14:creationId xmlns:p14="http://schemas.microsoft.com/office/powerpoint/2010/main" val="354716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Times New Roman" panose="02020603050405020304" pitchFamily="18" charset="0"/>
              </a:rPr>
              <a:t>Here you can see the section</a:t>
            </a:r>
            <a:r>
              <a:rPr lang="en-US" baseline="0" dirty="0">
                <a:latin typeface="Calibri" panose="020F0502020204030204" pitchFamily="34" charset="0"/>
                <a:ea typeface="Calibri" panose="020F0502020204030204" pitchFamily="34" charset="0"/>
                <a:cs typeface="Times New Roman" panose="02020603050405020304" pitchFamily="18" charset="0"/>
              </a:rPr>
              <a:t> of the budget dedicated for current year expenses. The current year portion of the budget is used for obligating and reimbursing the expenses incurred during the first grant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Times New Roman" panose="02020603050405020304" pitchFamily="18" charset="0"/>
              </a:rPr>
              <a:t>In the end of the first grant year we move all the funds from the available budget of the current section to the carryover section of the budget so that we can use the remaining funds for obligation and reimbursement. As you</a:t>
            </a:r>
            <a:r>
              <a:rPr lang="en-US" baseline="0" dirty="0">
                <a:latin typeface="Calibri" panose="020F0502020204030204" pitchFamily="34" charset="0"/>
                <a:ea typeface="Calibri" panose="020F0502020204030204" pitchFamily="34" charset="0"/>
                <a:cs typeface="Times New Roman" panose="02020603050405020304" pitchFamily="18" charset="0"/>
              </a:rPr>
              <a:t> saw in previous slide, the carryover section is the exact copy of the current year section and I will show in the subsequent slides how we move the funds from one section to another section. </a:t>
            </a:r>
            <a:r>
              <a:rPr lang="en-US" dirty="0">
                <a:latin typeface="Calibri" panose="020F0502020204030204" pitchFamily="34" charset="0"/>
                <a:ea typeface="Calibri" panose="020F0502020204030204" pitchFamily="34" charset="0"/>
                <a:cs typeface="Times New Roman" panose="02020603050405020304" pitchFamily="18" charset="0"/>
              </a:rPr>
              <a:t>This technique</a:t>
            </a:r>
            <a:r>
              <a:rPr lang="en-US" baseline="0" dirty="0">
                <a:latin typeface="Calibri" panose="020F0502020204030204" pitchFamily="34" charset="0"/>
                <a:ea typeface="Calibri" panose="020F0502020204030204" pitchFamily="34" charset="0"/>
                <a:cs typeface="Times New Roman" panose="02020603050405020304" pitchFamily="18" charset="0"/>
              </a:rPr>
              <a:t> allows us easily to track and report the carryover amounts.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baseline="0" dirty="0"/>
              <a:t>When we create the budget, we make sure that the current and the carryover budgets have two sub-sections. One for tracking program funds and the other for tracking administrative funds. Each sub-section also has its own project number. For example, the current budget’s program sub-section has project number 1000 and the administrative sub-section has project number 2000.  </a:t>
            </a:r>
          </a:p>
          <a:p>
            <a:endParaRPr lang="en-US" baseline="0" dirty="0"/>
          </a:p>
          <a:p>
            <a:r>
              <a:rPr lang="en-US" baseline="0" dirty="0"/>
              <a:t>We also make sure that each activity that we plan to conduct during the program year will have its own budget line. For example, if we plan to distribute electric benefit during the summer, we make sure that we have an activity called Cooling Electric. We also specify certain activities in our budget at more detailed level. For example, we divide our internal administrative costs into several different account descriptions – salaries, fringes, travel, supply, and so on. Or we divide Assurance 16 activities into contractual and supplies.  Creating specific budget lines for each LIHEAP component, like heating, cooling, and crisis, have made our reporting for grantee survey much easier. </a:t>
            </a:r>
          </a:p>
          <a:p>
            <a:endParaRPr lang="en-US" dirty="0"/>
          </a:p>
          <a:p>
            <a:r>
              <a:rPr lang="en-US" dirty="0"/>
              <a:t>Each</a:t>
            </a:r>
            <a:r>
              <a:rPr lang="en-US" baseline="0" dirty="0"/>
              <a:t> budget Line in our budget includes 4 budget elements that demonstrate status of that budget line. Budget element shows the allocated amount of grant funds to the budget line. Two obligation elements, Expenses for the funds that have been reimbursed or actually spent, Encumbrances for the funds that have been put on the purchase orders but have not yet been spent, including the funds under contractual obligations. The Available Budget is what we have remaining after deducting the expenses and encumbrances from the budget of that budget 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Here you can see the example of how the budget would look if we have created a contract but the contractor has not yet spent any funds. </a:t>
            </a:r>
            <a:r>
              <a:rPr lang="en-US" dirty="0"/>
              <a:t>Before</a:t>
            </a:r>
            <a:r>
              <a:rPr lang="en-US" baseline="0" dirty="0"/>
              <a:t> the funds would move to encumbrance from the available budget, we will create a contract and give fiscal staff the exact coding reflecting this spreadsheet for creating a purchase order. While fiscal office creates the purchase order and executes other necessary tasks, we create a contractual tracking sheet with the same coding that we gave to fiscal for tracking the balance of the contract.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21</a:t>
            </a:fld>
            <a:endParaRPr lang="en-US" dirty="0"/>
          </a:p>
        </p:txBody>
      </p:sp>
    </p:spTree>
    <p:extLst>
      <p:ext uri="{BB962C8B-B14F-4D97-AF65-F5344CB8AC3E}">
        <p14:creationId xmlns:p14="http://schemas.microsoft.com/office/powerpoint/2010/main" val="1959767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the example</a:t>
            </a:r>
            <a:r>
              <a:rPr lang="en-US" baseline="0" dirty="0"/>
              <a:t> of the contract tracking sheet. Actually we create these tracking sheets for all of our budget lines so that the program office would know better what invoices or expenses were deducted from each budget line. This aids us in auditing the expenses and communicating not only with fiscal staff but also with all of our contractors because we can send the tracking sheet to the contractor and tell them to review it against their fiscal tracking mechanisms to make sure that our balances match. If they don’t match, we both can easily see what is causing discrepancy. This tracking sheet also helps us with figuring out where to return the refunds received from the energy vendors because it tells us exactly which invoice was paid with what funds. </a:t>
            </a:r>
            <a:endParaRPr lang="en-US" dirty="0"/>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22</a:t>
            </a:fld>
            <a:endParaRPr lang="en-US" dirty="0"/>
          </a:p>
        </p:txBody>
      </p:sp>
    </p:spTree>
    <p:extLst>
      <p:ext uri="{BB962C8B-B14F-4D97-AF65-F5344CB8AC3E}">
        <p14:creationId xmlns:p14="http://schemas.microsoft.com/office/powerpoint/2010/main" val="3281036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a:t>
            </a:r>
            <a:r>
              <a:rPr lang="en-US" baseline="0" dirty="0"/>
              <a:t> an example of budget adjustment and how we communicate it to the fiscal office so that they can change the budget accurately in the financial system. On the left side you see budget before adjustment and on the right side you see the budget after adjustment. The column in the middle shows the date of the adjustment and the amounts. For example, crisis has 400 dollar budget on the left side, before adjustment, and after we deduct 300 dollars in the adjustment column, the new budget on the right side shows only 100 dollars for crisis budget. </a:t>
            </a:r>
          </a:p>
          <a:p>
            <a:r>
              <a:rPr lang="en-US" baseline="0" dirty="0"/>
              <a:t>This spreadsheet also helps us easily to move the money around without causing budget deficit. You can see in the bottom of the spreadsheet what is the result of your adjustment. If the difference says TRUE, our changes to the budget have not caused it to go out of equilibrium. If the difference says FALSE, you have caused the budget to go out of balance. To me personally this has been extremely useful when making complicated budget changes that include lot of different budget lines because it catches you right away if you make a mistake even by a penny and then you can go back and forth in the adjustment column to balance your budget.  </a:t>
            </a:r>
          </a:p>
          <a:p>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23</a:t>
            </a:fld>
            <a:endParaRPr lang="en-US" dirty="0"/>
          </a:p>
        </p:txBody>
      </p:sp>
    </p:spTree>
    <p:extLst>
      <p:ext uri="{BB962C8B-B14F-4D97-AF65-F5344CB8AC3E}">
        <p14:creationId xmlns:p14="http://schemas.microsoft.com/office/powerpoint/2010/main" val="1781779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here you</a:t>
            </a:r>
            <a:r>
              <a:rPr lang="en-US" baseline="0" dirty="0"/>
              <a:t> can see how we credit and debit the estimated expense budget lines when creating the carryover budget.  As you can see we deplete all the available budget in the current budget section to zero and increase the same budget lines accordingly in the carryover section. This is the main reason why we create two exact copies of the budget sections in the beginning of the program year. It makes creation of carryover budget very easy process. And after recording our carryover amount we start  utilizing the carryover portion of the budget. Now, if we get a refund during the carryover period and it has to go back to the current year budget line, the blue section, we use the same method of moving it from the current year available budget to the carryover budget and we keep doing it as long as we are not going over 10% carryover, which we can easily track in the bottom of the spreadsheet.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24</a:t>
            </a:fld>
            <a:endParaRPr lang="en-US" dirty="0"/>
          </a:p>
        </p:txBody>
      </p:sp>
    </p:spTree>
    <p:extLst>
      <p:ext uri="{BB962C8B-B14F-4D97-AF65-F5344CB8AC3E}">
        <p14:creationId xmlns:p14="http://schemas.microsoft.com/office/powerpoint/2010/main" val="1226992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Review </a:t>
            </a:r>
            <a:r>
              <a:rPr lang="en-US" sz="1200" kern="1200" dirty="0">
                <a:solidFill>
                  <a:schemeClr val="tx1"/>
                </a:solidFill>
                <a:effectLst/>
                <a:latin typeface="+mn-lt"/>
                <a:ea typeface="+mn-ea"/>
                <a:cs typeface="+mn-cs"/>
              </a:rPr>
              <a:t>your contact information.</a:t>
            </a:r>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25</a:t>
            </a:fld>
            <a:endParaRPr lang="en-US" dirty="0"/>
          </a:p>
        </p:txBody>
      </p:sp>
    </p:spTree>
    <p:extLst>
      <p:ext uri="{BB962C8B-B14F-4D97-AF65-F5344CB8AC3E}">
        <p14:creationId xmlns:p14="http://schemas.microsoft.com/office/powerpoint/2010/main" val="340899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State: </a:t>
            </a:r>
            <a:r>
              <a:rPr lang="en-US" sz="1200" kern="1200" dirty="0">
                <a:solidFill>
                  <a:schemeClr val="tx1"/>
                </a:solidFill>
                <a:effectLst/>
                <a:latin typeface="+mn-lt"/>
                <a:ea typeface="+mn-ea"/>
                <a:cs typeface="+mn-cs"/>
              </a:rPr>
              <a:t>Now that we have heard about some methods for obtaining the information needed to track your budget, let’s get into the details about how to use this information to determine where a problem may occur so that corrective action can be applied quickly, before the problem gets out of hand.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In this section, you will learn about the elements that need to be tracked in order to control how your budget performs. </a:t>
            </a:r>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26</a:t>
            </a:fld>
            <a:endParaRPr lang="en-US" dirty="0"/>
          </a:p>
        </p:txBody>
      </p:sp>
    </p:spTree>
    <p:extLst>
      <p:ext uri="{BB962C8B-B14F-4D97-AF65-F5344CB8AC3E}">
        <p14:creationId xmlns:p14="http://schemas.microsoft.com/office/powerpoint/2010/main" val="3759776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Ask</a:t>
            </a:r>
            <a:r>
              <a:rPr lang="en-US" dirty="0"/>
              <a:t> participants what types of items they think should be tracked in the budget. </a:t>
            </a:r>
          </a:p>
          <a:p>
            <a:endParaRPr lang="en-US" dirty="0"/>
          </a:p>
          <a:p>
            <a:r>
              <a:rPr lang="en-US" b="1" dirty="0"/>
              <a:t>Allow</a:t>
            </a:r>
            <a:r>
              <a:rPr lang="en-US" dirty="0"/>
              <a:t> participants to provide some suggestions before continuing.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chemeClr val="tx2">
                    <a:lumMod val="50000"/>
                  </a:schemeClr>
                </a:solidFill>
              </a:rPr>
              <a:t>[click presentation to bring up bullet text]</a:t>
            </a:r>
            <a:endParaRPr lang="en-US" sz="1200" b="0" kern="1200" dirty="0">
              <a:solidFill>
                <a:schemeClr val="tx1"/>
              </a:solidFill>
              <a:effectLst/>
              <a:latin typeface="+mn-lt"/>
              <a:ea typeface="+mn-ea"/>
              <a:cs typeface="+mn-cs"/>
            </a:endParaRPr>
          </a:p>
          <a:p>
            <a:endParaRPr lang="en-US" dirty="0"/>
          </a:p>
          <a:p>
            <a:r>
              <a:rPr lang="en-US" b="1" dirty="0"/>
              <a:t>State: </a:t>
            </a:r>
            <a:r>
              <a:rPr lang="en-US" dirty="0"/>
              <a:t>Good answers. For this session, we are going to focus on the following items to track:</a:t>
            </a:r>
          </a:p>
          <a:p>
            <a:pPr marL="171450" indent="-171450">
              <a:buFont typeface="Arial" panose="020B0604020202020204" pitchFamily="34" charset="0"/>
              <a:buChar char="•"/>
            </a:pPr>
            <a:r>
              <a:rPr lang="en-US" dirty="0"/>
              <a:t>Obligations</a:t>
            </a:r>
          </a:p>
          <a:p>
            <a:pPr marL="171450" indent="-171450">
              <a:buFont typeface="Arial" panose="020B0604020202020204" pitchFamily="34" charset="0"/>
              <a:buChar char="•"/>
            </a:pPr>
            <a:r>
              <a:rPr lang="en-US" dirty="0"/>
              <a:t>Expenditures</a:t>
            </a:r>
          </a:p>
          <a:p>
            <a:pPr marL="171450" indent="-171450">
              <a:buFont typeface="Arial" panose="020B0604020202020204" pitchFamily="34" charset="0"/>
              <a:buChar char="•"/>
            </a:pPr>
            <a:r>
              <a:rPr lang="en-US" dirty="0"/>
              <a:t>Limits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27</a:t>
            </a:fld>
            <a:endParaRPr lang="en-US" dirty="0"/>
          </a:p>
        </p:txBody>
      </p:sp>
    </p:spTree>
    <p:extLst>
      <p:ext uri="{BB962C8B-B14F-4D97-AF65-F5344CB8AC3E}">
        <p14:creationId xmlns:p14="http://schemas.microsoft.com/office/powerpoint/2010/main" val="1386524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that it is important to keep track of the funds that have been committed for payment of goods and services so that you do not spend more than you have allotted for those payments. These committed funds are called obligations.</a:t>
            </a:r>
          </a:p>
          <a:p>
            <a:pPr marL="0" lv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r>
              <a:rPr lang="en-US" sz="1200" b="1" i="0" kern="1200" baseline="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Who can give me an example of what you consider obligated funds to be?</a:t>
            </a:r>
          </a:p>
          <a:p>
            <a:pPr marL="0" lvl="0" indent="0">
              <a:buFont typeface="Arial" panose="020B0604020202020204" pitchFamily="34" charset="0"/>
              <a:buNone/>
            </a:pPr>
            <a:r>
              <a:rPr lang="en-US" sz="1200" b="1" i="0" kern="1200" baseline="0" dirty="0">
                <a:solidFill>
                  <a:schemeClr val="tx1"/>
                </a:solidFill>
                <a:effectLst/>
                <a:latin typeface="+mn-lt"/>
                <a:ea typeface="+mn-ea"/>
                <a:cs typeface="+mn-cs"/>
              </a:rPr>
              <a:t>Call</a:t>
            </a:r>
            <a:r>
              <a:rPr lang="en-US" sz="1200" b="0" i="0" kern="1200" baseline="0" dirty="0">
                <a:solidFill>
                  <a:schemeClr val="tx1"/>
                </a:solidFill>
                <a:effectLst/>
                <a:latin typeface="+mn-lt"/>
                <a:ea typeface="+mn-ea"/>
                <a:cs typeface="+mn-cs"/>
              </a:rPr>
              <a:t> on a few participants to provide answers. </a:t>
            </a:r>
          </a:p>
          <a:p>
            <a:pPr marL="0" lvl="0" indent="0">
              <a:buFont typeface="Arial" panose="020B0604020202020204" pitchFamily="34" charset="0"/>
              <a:buNone/>
            </a:pPr>
            <a:r>
              <a:rPr lang="en-US" sz="1200" b="1" i="0" kern="1200" baseline="0" dirty="0">
                <a:solidFill>
                  <a:schemeClr val="tx1"/>
                </a:solidFill>
                <a:effectLst/>
                <a:latin typeface="+mn-lt"/>
                <a:ea typeface="+mn-ea"/>
                <a:cs typeface="+mn-cs"/>
              </a:rPr>
              <a:t>Provide</a:t>
            </a:r>
            <a:r>
              <a:rPr lang="en-US" sz="1200" b="0" i="0" kern="1200" baseline="0" dirty="0">
                <a:solidFill>
                  <a:schemeClr val="tx1"/>
                </a:solidFill>
                <a:effectLst/>
                <a:latin typeface="+mn-lt"/>
                <a:ea typeface="+mn-ea"/>
                <a:cs typeface="+mn-cs"/>
              </a:rPr>
              <a:t> the following information if it has not already been addressed by participants: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Purchase Orders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Signed Contracts/Agreements (e.g., </a:t>
            </a:r>
            <a:r>
              <a:rPr lang="en-US" sz="1200" kern="1200" dirty="0" err="1">
                <a:solidFill>
                  <a:schemeClr val="tx1"/>
                </a:solidFill>
                <a:effectLst/>
                <a:latin typeface="+mn-lt"/>
                <a:ea typeface="+mn-ea"/>
                <a:cs typeface="+mn-cs"/>
              </a:rPr>
              <a:t>subgrantee</a:t>
            </a:r>
            <a:r>
              <a:rPr lang="en-US" sz="1200" kern="1200" dirty="0">
                <a:solidFill>
                  <a:schemeClr val="tx1"/>
                </a:solidFill>
                <a:effectLst/>
                <a:latin typeface="+mn-lt"/>
                <a:ea typeface="+mn-ea"/>
                <a:cs typeface="+mn-cs"/>
              </a:rPr>
              <a:t> agreements, copier service agreement)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Household Benefits Approved (not yet paid)</a:t>
            </a:r>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28</a:t>
            </a:fld>
            <a:endParaRPr lang="en-US" dirty="0"/>
          </a:p>
        </p:txBody>
      </p:sp>
    </p:spTree>
    <p:extLst>
      <p:ext uri="{BB962C8B-B14F-4D97-AF65-F5344CB8AC3E}">
        <p14:creationId xmlns:p14="http://schemas.microsoft.com/office/powerpoint/2010/main" val="3315696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effectLst/>
                <a:latin typeface="+mn-lt"/>
                <a:ea typeface="+mn-ea"/>
                <a:cs typeface="+mn-cs"/>
              </a:rPr>
              <a:t>State: </a:t>
            </a:r>
            <a:r>
              <a:rPr lang="en-US" sz="1200" b="0" i="0" kern="1200" baseline="0" dirty="0">
                <a:solidFill>
                  <a:schemeClr val="tx1"/>
                </a:solidFill>
                <a:effectLst/>
                <a:latin typeface="+mn-lt"/>
                <a:ea typeface="+mn-ea"/>
                <a:cs typeface="+mn-cs"/>
              </a:rPr>
              <a:t>Actual payments are referred to as expenditures. </a:t>
            </a:r>
            <a:r>
              <a:rPr lang="en-US" sz="1200" kern="1200" dirty="0">
                <a:solidFill>
                  <a:schemeClr val="tx1"/>
                </a:solidFill>
                <a:effectLst/>
                <a:latin typeface="+mn-lt"/>
                <a:ea typeface="+mn-ea"/>
                <a:cs typeface="+mn-cs"/>
              </a:rPr>
              <a:t>For your program, keep in mind that most of your expenditures will be for your pre-determined obligations.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b="1" i="0" kern="1200" baseline="0" dirty="0">
                <a:solidFill>
                  <a:schemeClr val="tx1"/>
                </a:solidFill>
                <a:effectLst/>
                <a:latin typeface="+mn-lt"/>
                <a:ea typeface="+mn-ea"/>
                <a:cs typeface="+mn-cs"/>
              </a:rPr>
              <a:t>Ask: </a:t>
            </a:r>
            <a:r>
              <a:rPr lang="en-US" sz="1200" b="0" i="0" kern="1200" baseline="0" dirty="0">
                <a:solidFill>
                  <a:schemeClr val="tx1"/>
                </a:solidFill>
                <a:effectLst/>
                <a:latin typeface="+mn-lt"/>
                <a:ea typeface="+mn-ea"/>
                <a:cs typeface="+mn-cs"/>
              </a:rPr>
              <a:t>Who can give me an example of an expenditure?</a:t>
            </a:r>
          </a:p>
          <a:p>
            <a:pPr marL="0" lvl="0" indent="0">
              <a:buFont typeface="Arial" panose="020B0604020202020204" pitchFamily="34" charset="0"/>
              <a:buNone/>
            </a:pPr>
            <a:r>
              <a:rPr lang="en-US" sz="1200" b="1" i="0" kern="1200" baseline="0" dirty="0">
                <a:solidFill>
                  <a:schemeClr val="tx1"/>
                </a:solidFill>
                <a:effectLst/>
                <a:latin typeface="+mn-lt"/>
                <a:ea typeface="+mn-ea"/>
                <a:cs typeface="+mn-cs"/>
              </a:rPr>
              <a:t>Call</a:t>
            </a:r>
            <a:r>
              <a:rPr lang="en-US" sz="1200" b="0" i="0" kern="1200" baseline="0" dirty="0">
                <a:solidFill>
                  <a:schemeClr val="tx1"/>
                </a:solidFill>
                <a:effectLst/>
                <a:latin typeface="+mn-lt"/>
                <a:ea typeface="+mn-ea"/>
                <a:cs typeface="+mn-cs"/>
              </a:rPr>
              <a:t> on a few participants to provide answers. </a:t>
            </a:r>
          </a:p>
          <a:p>
            <a:pPr marL="0" lvl="0" indent="0">
              <a:buFont typeface="Arial" panose="020B0604020202020204" pitchFamily="34" charset="0"/>
              <a:buNone/>
            </a:pPr>
            <a:r>
              <a:rPr lang="en-US" sz="1200" b="1" i="0" kern="1200" baseline="0" dirty="0">
                <a:solidFill>
                  <a:schemeClr val="tx1"/>
                </a:solidFill>
                <a:effectLst/>
                <a:latin typeface="+mn-lt"/>
                <a:ea typeface="+mn-ea"/>
                <a:cs typeface="+mn-cs"/>
              </a:rPr>
              <a:t>Provide</a:t>
            </a:r>
            <a:r>
              <a:rPr lang="en-US" sz="1200" b="0" i="0" kern="1200" baseline="0" dirty="0">
                <a:solidFill>
                  <a:schemeClr val="tx1"/>
                </a:solidFill>
                <a:effectLst/>
                <a:latin typeface="+mn-lt"/>
                <a:ea typeface="+mn-ea"/>
                <a:cs typeface="+mn-cs"/>
              </a:rPr>
              <a:t> the following information if it has not already been addressed by participants. </a:t>
            </a:r>
          </a:p>
          <a:p>
            <a:pPr marL="171450" lvl="0" indent="-171450">
              <a:buFont typeface="Arial" panose="020B0604020202020204" pitchFamily="34" charset="0"/>
              <a:buChar char="•"/>
            </a:pPr>
            <a:r>
              <a:rPr lang="en-US" sz="1200" b="0" i="0" kern="1200" baseline="0" dirty="0">
                <a:solidFill>
                  <a:schemeClr val="tx1"/>
                </a:solidFill>
                <a:effectLst/>
                <a:latin typeface="+mn-lt"/>
                <a:ea typeface="+mn-ea"/>
                <a:cs typeface="+mn-cs"/>
              </a:rPr>
              <a:t>Benefit Payments for Goods or Services on Behalf of Households</a:t>
            </a:r>
          </a:p>
          <a:p>
            <a:pPr marL="171450" lvl="0" indent="-171450">
              <a:buFont typeface="Arial" panose="020B0604020202020204" pitchFamily="34" charset="0"/>
              <a:buChar char="•"/>
            </a:pPr>
            <a:r>
              <a:rPr lang="en-US" sz="1200" b="0" i="0" kern="1200" baseline="0" dirty="0">
                <a:solidFill>
                  <a:schemeClr val="tx1"/>
                </a:solidFill>
                <a:effectLst/>
                <a:latin typeface="+mn-lt"/>
                <a:ea typeface="+mn-ea"/>
                <a:cs typeface="+mn-cs"/>
              </a:rPr>
              <a:t>Payments for Office Supplies</a:t>
            </a:r>
          </a:p>
          <a:p>
            <a:pPr marL="171450" lvl="0" indent="-171450">
              <a:buFont typeface="Arial" panose="020B0604020202020204" pitchFamily="34" charset="0"/>
              <a:buChar char="•"/>
            </a:pPr>
            <a:r>
              <a:rPr lang="en-US" sz="1200" b="0" i="0" kern="1200" baseline="0" dirty="0">
                <a:solidFill>
                  <a:schemeClr val="tx1"/>
                </a:solidFill>
                <a:effectLst/>
                <a:latin typeface="+mn-lt"/>
                <a:ea typeface="+mn-ea"/>
                <a:cs typeface="+mn-cs"/>
              </a:rPr>
              <a:t>Payments to Employees for Salaries</a:t>
            </a:r>
          </a:p>
          <a:p>
            <a:pPr marL="171450" lvl="0" indent="-171450">
              <a:buFont typeface="Arial" panose="020B0604020202020204" pitchFamily="34" charset="0"/>
              <a:buChar char="•"/>
            </a:pPr>
            <a:r>
              <a:rPr lang="en-US" sz="1200" b="0" i="0" kern="1200" baseline="0" dirty="0">
                <a:solidFill>
                  <a:schemeClr val="tx1"/>
                </a:solidFill>
                <a:effectLst/>
                <a:latin typeface="+mn-lt"/>
                <a:ea typeface="+mn-ea"/>
                <a:cs typeface="+mn-cs"/>
              </a:rPr>
              <a:t>Reimbursements to Local Agencies for Incurred Costs</a:t>
            </a:r>
          </a:p>
        </p:txBody>
      </p:sp>
      <p:sp>
        <p:nvSpPr>
          <p:cNvPr id="4" name="Slide Number Placeholder 3"/>
          <p:cNvSpPr>
            <a:spLocks noGrp="1"/>
          </p:cNvSpPr>
          <p:nvPr>
            <p:ph type="sldNum" sz="quarter" idx="10"/>
          </p:nvPr>
        </p:nvSpPr>
        <p:spPr/>
        <p:txBody>
          <a:bodyPr/>
          <a:lstStyle/>
          <a:p>
            <a:fld id="{A823A3BD-D6B1-4A3E-906B-882F0A098F2F}" type="slidenum">
              <a:rPr lang="en-US" smtClean="0"/>
              <a:pPr/>
              <a:t>29</a:t>
            </a:fld>
            <a:endParaRPr lang="en-US" dirty="0"/>
          </a:p>
        </p:txBody>
      </p:sp>
    </p:spTree>
    <p:extLst>
      <p:ext uri="{BB962C8B-B14F-4D97-AF65-F5344CB8AC3E}">
        <p14:creationId xmlns:p14="http://schemas.microsoft.com/office/powerpoint/2010/main" val="279781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Ask: </a:t>
            </a:r>
            <a:r>
              <a:rPr lang="en-US" sz="1200" kern="1200" dirty="0">
                <a:solidFill>
                  <a:schemeClr val="tx1"/>
                </a:solidFill>
                <a:effectLst/>
                <a:latin typeface="+mn-lt"/>
                <a:ea typeface="+mn-ea"/>
                <a:cs typeface="+mn-cs"/>
              </a:rPr>
              <a:t>How many of you participated in or saw the Program Manager’s Budget Webinar on April 17</a:t>
            </a:r>
            <a:r>
              <a:rPr lang="en-US" sz="1200" b="0" kern="1200" dirty="0">
                <a:solidFill>
                  <a:schemeClr val="tx1"/>
                </a:solidFill>
                <a:effectLst/>
                <a:latin typeface="+mn-lt"/>
                <a:ea typeface="+mn-ea"/>
                <a:cs typeface="+mn-cs"/>
              </a:rPr>
              <a:t>?</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Acknowledge</a:t>
            </a:r>
            <a:r>
              <a:rPr lang="en-US" sz="1200" b="0" kern="1200" dirty="0">
                <a:solidFill>
                  <a:schemeClr val="tx1"/>
                </a:solidFill>
                <a:effectLst/>
                <a:latin typeface="+mn-lt"/>
                <a:ea typeface="+mn-ea"/>
                <a:cs typeface="+mn-cs"/>
              </a:rPr>
              <a:t> the response according to the results: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[Most of the participants saw it] – Excellent! For those who didn’t see it, that’s okay.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[About half of the participants saw it] – Great! If you didn’t see it, that’s okay.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[Less than half of the participants saw it] – For those who didn’t see it, that’s okay.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3</a:t>
            </a:fld>
            <a:endParaRPr lang="en-US" dirty="0"/>
          </a:p>
        </p:txBody>
      </p:sp>
    </p:spTree>
    <p:extLst>
      <p:ext uri="{BB962C8B-B14F-4D97-AF65-F5344CB8AC3E}">
        <p14:creationId xmlns:p14="http://schemas.microsoft.com/office/powerpoint/2010/main" val="3311272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Explain</a:t>
            </a:r>
            <a:r>
              <a:rPr lang="en-US" dirty="0"/>
              <a:t> that you will need to analyze your tracked obligations and expenditures in each budget category to make sure you are effectively controlling your budget limits.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State: </a:t>
            </a:r>
            <a:r>
              <a:rPr lang="en-US" dirty="0"/>
              <a:t>When obligations and expenditures are within the established budget limits, you will have a balanced budget.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r>
              <a:rPr lang="en-US" b="1" baseline="0" dirty="0"/>
              <a:t>Explain </a:t>
            </a:r>
            <a:r>
              <a:rPr lang="en-US" b="0" baseline="0" dirty="0"/>
              <a:t>that your </a:t>
            </a:r>
            <a:r>
              <a:rPr lang="en-US" baseline="0" dirty="0"/>
              <a:t>budget limits are caps you impose for each category, such as seasonal benefits (heating/cooling). </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State: </a:t>
            </a:r>
            <a:r>
              <a:rPr lang="en-US" dirty="0"/>
              <a:t>When obligations and expenditures are within the established Statue limits, you will not exceed the caps for any of these categories. </a:t>
            </a:r>
          </a:p>
          <a:p>
            <a:endParaRPr lang="en-US" baseline="0" dirty="0"/>
          </a:p>
          <a:p>
            <a:r>
              <a:rPr lang="en-US" b="1" baseline="0" dirty="0"/>
              <a:t>Ask: </a:t>
            </a:r>
            <a:r>
              <a:rPr lang="en-US" baseline="0" dirty="0"/>
              <a:t>Who can tell me some of the caps defined in the Statute limits? </a:t>
            </a:r>
          </a:p>
          <a:p>
            <a:r>
              <a:rPr lang="en-US" baseline="0" dirty="0"/>
              <a:t>Provide corrective feedback if answers do not include the following caps:</a:t>
            </a:r>
          </a:p>
          <a:p>
            <a:pPr marL="171450" indent="-171450">
              <a:buFont typeface="Arial" panose="020B0604020202020204" pitchFamily="34" charset="0"/>
              <a:buChar char="•"/>
            </a:pPr>
            <a:r>
              <a:rPr lang="en-US" baseline="0" dirty="0"/>
              <a:t>Administration: 10%</a:t>
            </a:r>
          </a:p>
          <a:p>
            <a:pPr marL="171450" indent="-171450">
              <a:buFont typeface="Arial" panose="020B0604020202020204" pitchFamily="34" charset="0"/>
              <a:buChar char="•"/>
            </a:pPr>
            <a:r>
              <a:rPr lang="en-US" baseline="0" dirty="0"/>
              <a:t>Weatherization: 15%, </a:t>
            </a:r>
          </a:p>
          <a:p>
            <a:pPr marL="171450" indent="-171450">
              <a:buFont typeface="Arial" panose="020B0604020202020204" pitchFamily="34" charset="0"/>
              <a:buChar char="•"/>
            </a:pPr>
            <a:r>
              <a:rPr lang="en-US" baseline="0" dirty="0"/>
              <a:t>Assurance 16: 5%</a:t>
            </a:r>
          </a:p>
          <a:p>
            <a:pPr marL="171450" indent="-171450">
              <a:buFont typeface="Arial" panose="020B0604020202020204" pitchFamily="34" charset="0"/>
              <a:buChar char="•"/>
            </a:pPr>
            <a:r>
              <a:rPr lang="en-US" baseline="0" dirty="0"/>
              <a:t>Carryover: 10% (un-obligated)</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Stress: </a:t>
            </a:r>
            <a:r>
              <a:rPr lang="en-US" dirty="0"/>
              <a:t>When your budget is balanced and you are within the cap limits, you know that your program is performing effectively.</a:t>
            </a:r>
          </a:p>
        </p:txBody>
      </p:sp>
      <p:sp>
        <p:nvSpPr>
          <p:cNvPr id="4" name="Slide Number Placeholder 3"/>
          <p:cNvSpPr>
            <a:spLocks noGrp="1"/>
          </p:cNvSpPr>
          <p:nvPr>
            <p:ph type="sldNum" sz="quarter" idx="10"/>
          </p:nvPr>
        </p:nvSpPr>
        <p:spPr/>
        <p:txBody>
          <a:bodyPr/>
          <a:lstStyle/>
          <a:p>
            <a:fld id="{A823A3BD-D6B1-4A3E-906B-882F0A098F2F}" type="slidenum">
              <a:rPr lang="en-US" smtClean="0"/>
              <a:pPr/>
              <a:t>30</a:t>
            </a:fld>
            <a:endParaRPr lang="en-US" dirty="0"/>
          </a:p>
        </p:txBody>
      </p:sp>
    </p:spTree>
    <p:extLst>
      <p:ext uri="{BB962C8B-B14F-4D97-AF65-F5344CB8AC3E}">
        <p14:creationId xmlns:p14="http://schemas.microsoft.com/office/powerpoint/2010/main" val="857093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Ask</a:t>
            </a:r>
            <a:r>
              <a:rPr lang="en-US" dirty="0"/>
              <a:t> participants what types of methods they think should be used to track these items in the budget. </a:t>
            </a:r>
          </a:p>
          <a:p>
            <a:endParaRPr lang="en-US" dirty="0"/>
          </a:p>
          <a:p>
            <a:r>
              <a:rPr lang="en-US" b="1" dirty="0"/>
              <a:t>Allow</a:t>
            </a:r>
            <a:r>
              <a:rPr lang="en-US" dirty="0"/>
              <a:t> participants to provide some suggestions before continuing.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chemeClr val="tx2">
                    <a:lumMod val="50000"/>
                  </a:schemeClr>
                </a:solidFill>
              </a:rPr>
              <a:t>[click presentation to bring up bullet text]</a:t>
            </a:r>
            <a:endParaRPr lang="en-US" sz="1200" b="0" kern="1200" dirty="0">
              <a:solidFill>
                <a:schemeClr val="tx1"/>
              </a:solidFill>
              <a:effectLst/>
              <a:latin typeface="+mn-lt"/>
              <a:ea typeface="+mn-ea"/>
              <a:cs typeface="+mn-cs"/>
            </a:endParaRPr>
          </a:p>
          <a:p>
            <a:endParaRPr lang="en-US" dirty="0"/>
          </a:p>
          <a:p>
            <a:r>
              <a:rPr lang="en-US" b="1" dirty="0"/>
              <a:t>State: </a:t>
            </a:r>
            <a:r>
              <a:rPr lang="en-US" dirty="0"/>
              <a:t>Good answers. For this session, we are going to focus on the following methods:</a:t>
            </a:r>
          </a:p>
          <a:p>
            <a:pPr marL="171450" indent="-171450">
              <a:buFont typeface="Arial" panose="020B0604020202020204" pitchFamily="34" charset="0"/>
              <a:buChar char="•"/>
            </a:pPr>
            <a:r>
              <a:rPr lang="en-US" dirty="0"/>
              <a:t>Monitoring Variances</a:t>
            </a:r>
          </a:p>
          <a:p>
            <a:pPr marL="171450" indent="-171450">
              <a:buFont typeface="Arial" panose="020B0604020202020204" pitchFamily="34" charset="0"/>
              <a:buChar char="•"/>
            </a:pPr>
            <a:r>
              <a:rPr lang="en-US" dirty="0"/>
              <a:t>Testing Performance</a:t>
            </a:r>
          </a:p>
          <a:p>
            <a:pPr marL="171450" indent="-171450">
              <a:buFont typeface="Arial" panose="020B0604020202020204" pitchFamily="34" charset="0"/>
              <a:buChar char="•"/>
            </a:pPr>
            <a:r>
              <a:rPr lang="en-US" dirty="0"/>
              <a:t>Testing Assumptions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31</a:t>
            </a:fld>
            <a:endParaRPr lang="en-US" dirty="0"/>
          </a:p>
        </p:txBody>
      </p:sp>
    </p:spTree>
    <p:extLst>
      <p:ext uri="{BB962C8B-B14F-4D97-AF65-F5344CB8AC3E}">
        <p14:creationId xmlns:p14="http://schemas.microsoft.com/office/powerpoint/2010/main" val="1075892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State: </a:t>
            </a:r>
            <a:r>
              <a:rPr lang="en-US" sz="1200" b="0" kern="1200" dirty="0">
                <a:solidFill>
                  <a:schemeClr val="tx1"/>
                </a:solidFill>
                <a:effectLst/>
                <a:latin typeface="+mn-lt"/>
                <a:ea typeface="+mn-ea"/>
                <a:cs typeface="+mn-cs"/>
              </a:rPr>
              <a:t>Your budget provides the direction of your program, guiding your program towards its objectives. Budget controls are tracking techniques used to compare actual results against the budget. This comparison is used to identify differences (called variances) that need to be addressed through corrective actions or budget changes.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Explain</a:t>
            </a:r>
            <a:r>
              <a:rPr lang="en-US" sz="1200" b="0" kern="1200" dirty="0">
                <a:solidFill>
                  <a:schemeClr val="tx1"/>
                </a:solidFill>
                <a:effectLst/>
                <a:latin typeface="+mn-lt"/>
                <a:ea typeface="+mn-ea"/>
                <a:cs typeface="+mn-cs"/>
              </a:rPr>
              <a:t> that budget variances (in dollars or percentages) are the differences between your budgeted funds for a category and the amount of total funds used (which include both obligations and expenditures for that category).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Explain</a:t>
            </a:r>
            <a:r>
              <a:rPr lang="en-US" sz="1200" b="0" kern="1200" dirty="0">
                <a:solidFill>
                  <a:schemeClr val="tx1"/>
                </a:solidFill>
                <a:effectLst/>
                <a:latin typeface="+mn-lt"/>
                <a:ea typeface="+mn-ea"/>
                <a:cs typeface="+mn-cs"/>
              </a:rPr>
              <a:t> that there are two types of variances, positive and negative.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Positive Budget Variance (favorable) occurs when you have more funds available in your budget than you have obligated and expended. </a:t>
            </a:r>
            <a:r>
              <a:rPr lang="en-US" b="0" i="1" dirty="0">
                <a:solidFill>
                  <a:schemeClr val="tx2">
                    <a:lumMod val="50000"/>
                  </a:schemeClr>
                </a:solidFill>
              </a:rPr>
              <a:t>[click presentation to bring up highlight]</a:t>
            </a:r>
            <a:endParaRPr lang="en-US"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Negative Budget Variance (unfavorable) occurs when you have less funds available in your budget than you have obligated and expended. </a:t>
            </a:r>
            <a:r>
              <a:rPr lang="en-US" b="0" i="1" dirty="0">
                <a:solidFill>
                  <a:schemeClr val="tx2">
                    <a:lumMod val="50000"/>
                  </a:schemeClr>
                </a:solidFill>
              </a:rPr>
              <a:t>[click presentation to bring up highlight]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32</a:t>
            </a:fld>
            <a:endParaRPr lang="en-US" dirty="0"/>
          </a:p>
        </p:txBody>
      </p:sp>
    </p:spTree>
    <p:extLst>
      <p:ext uri="{BB962C8B-B14F-4D97-AF65-F5344CB8AC3E}">
        <p14:creationId xmlns:p14="http://schemas.microsoft.com/office/powerpoint/2010/main" val="39610760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State: </a:t>
            </a:r>
            <a:r>
              <a:rPr lang="en-US" dirty="0"/>
              <a:t>To determine the variances in your budget, you will need to track each budget line item separately. You will also need to identify the following items in your budget: </a:t>
            </a:r>
            <a:r>
              <a:rPr lang="en-US" b="0" i="1" dirty="0">
                <a:solidFill>
                  <a:schemeClr val="tx2">
                    <a:lumMod val="50000"/>
                  </a:schemeClr>
                </a:solidFill>
              </a:rPr>
              <a:t>[click presentation to bring up each highlight with the associated bullet]</a:t>
            </a:r>
            <a:endParaRPr lang="en-US" sz="1200" b="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kern="1200" dirty="0">
                <a:solidFill>
                  <a:schemeClr val="tx1"/>
                </a:solidFill>
                <a:effectLst/>
                <a:latin typeface="+mn-lt"/>
                <a:ea typeface="+mn-ea"/>
                <a:cs typeface="+mn-cs"/>
              </a:rPr>
              <a:t>Budgeted Period: Number of weeks budgeted for use of funds for each budget category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kern="1200" dirty="0">
                <a:solidFill>
                  <a:schemeClr val="tx1"/>
                </a:solidFill>
                <a:effectLst/>
                <a:latin typeface="+mn-lt"/>
                <a:ea typeface="+mn-ea"/>
                <a:cs typeface="+mn-cs"/>
              </a:rPr>
              <a:t>Budgeted Amount: Amount in each budget category in the Program Manager’s Budget (such as, Administration, Assurance</a:t>
            </a:r>
            <a:r>
              <a:rPr lang="en-US" sz="1200" b="0" u="none" kern="1200" baseline="0" dirty="0">
                <a:solidFill>
                  <a:schemeClr val="tx1"/>
                </a:solidFill>
                <a:effectLst/>
                <a:latin typeface="+mn-lt"/>
                <a:ea typeface="+mn-ea"/>
                <a:cs typeface="+mn-cs"/>
              </a:rPr>
              <a:t> 16, Weatherization, Carryover, Benefits)</a:t>
            </a:r>
            <a:endParaRPr lang="en-US" sz="1200" b="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Report Period: Amount of time (weekly</a:t>
            </a:r>
            <a:r>
              <a:rPr lang="en-US" dirty="0">
                <a:solidFill>
                  <a:schemeClr val="tx2">
                    <a:lumMod val="25000"/>
                  </a:schemeClr>
                </a:solidFill>
              </a:rPr>
              <a:t>, monthly, quarterly, or year-to-date) during which the information is measured</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u="none" kern="1200" dirty="0">
                <a:solidFill>
                  <a:schemeClr val="tx1"/>
                </a:solidFill>
                <a:effectLst/>
                <a:latin typeface="+mn-lt"/>
                <a:ea typeface="+mn-ea"/>
                <a:cs typeface="+mn-cs"/>
              </a:rPr>
              <a:t>Actual Usage: Funds already obligated and expended to-date for the budget category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kern="1200" dirty="0">
                <a:solidFill>
                  <a:schemeClr val="tx1"/>
                </a:solidFill>
                <a:effectLst/>
                <a:latin typeface="+mn-lt"/>
                <a:ea typeface="+mn-ea"/>
                <a:cs typeface="+mn-cs"/>
              </a:rPr>
              <a:t>Projections: Anticipated</a:t>
            </a:r>
            <a:r>
              <a:rPr lang="en-US" sz="1200" b="0" kern="1200" dirty="0">
                <a:solidFill>
                  <a:schemeClr val="tx1"/>
                </a:solidFill>
                <a:effectLst/>
                <a:latin typeface="+mn-lt"/>
                <a:ea typeface="+mn-ea"/>
                <a:cs typeface="+mn-cs"/>
              </a:rPr>
              <a:t> use of funds for a remaining period (helps predict whether</a:t>
            </a:r>
            <a:r>
              <a:rPr lang="en-US" sz="1200" b="0" kern="1200" baseline="0" dirty="0">
                <a:solidFill>
                  <a:schemeClr val="tx1"/>
                </a:solidFill>
                <a:effectLst/>
                <a:latin typeface="+mn-lt"/>
                <a:ea typeface="+mn-ea"/>
                <a:cs typeface="+mn-cs"/>
              </a:rPr>
              <a:t> funds are adequate as budgeted and whether overall budget or an individual budget category is over- or under-spending) </a:t>
            </a:r>
            <a:endParaRPr lang="en-US" dirty="0"/>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23A3BD-D6B1-4A3E-906B-882F0A098F2F}" type="slidenum">
              <a:rPr lang="en-US" smtClean="0"/>
              <a:pPr/>
              <a:t>33</a:t>
            </a:fld>
            <a:endParaRPr lang="en-US" dirty="0"/>
          </a:p>
        </p:txBody>
      </p:sp>
    </p:spTree>
    <p:extLst>
      <p:ext uri="{BB962C8B-B14F-4D97-AF65-F5344CB8AC3E}">
        <p14:creationId xmlns:p14="http://schemas.microsoft.com/office/powerpoint/2010/main" val="3011479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i="0" u="none" kern="1200" dirty="0">
                <a:solidFill>
                  <a:schemeClr val="tx1"/>
                </a:solidFill>
                <a:effectLst/>
                <a:latin typeface="+mn-lt"/>
                <a:ea typeface="+mn-ea"/>
                <a:cs typeface="+mn-cs"/>
              </a:rPr>
              <a:t>State: </a:t>
            </a:r>
            <a:r>
              <a:rPr lang="en-US" sz="1200" b="0" i="0" u="none" kern="1200" dirty="0">
                <a:solidFill>
                  <a:schemeClr val="tx1"/>
                </a:solidFill>
                <a:effectLst/>
                <a:latin typeface="+mn-lt"/>
                <a:ea typeface="+mn-ea"/>
                <a:cs typeface="+mn-cs"/>
              </a:rPr>
              <a:t>Let’s walk</a:t>
            </a:r>
            <a:r>
              <a:rPr lang="en-US" sz="1200" b="0" i="1" u="none" kern="1200" dirty="0">
                <a:solidFill>
                  <a:schemeClr val="tx1"/>
                </a:solidFill>
                <a:effectLst/>
                <a:latin typeface="+mn-lt"/>
                <a:ea typeface="+mn-ea"/>
                <a:cs typeface="+mn-cs"/>
              </a:rPr>
              <a:t> </a:t>
            </a:r>
            <a:r>
              <a:rPr lang="en-US" sz="1200" b="0" i="0" u="none" kern="1200" dirty="0">
                <a:solidFill>
                  <a:schemeClr val="tx1"/>
                </a:solidFill>
                <a:effectLst/>
                <a:latin typeface="+mn-lt"/>
                <a:ea typeface="+mn-ea"/>
                <a:cs typeface="+mn-cs"/>
              </a:rPr>
              <a:t>through an example of how to analyze tracked information. We will take a look at three types of variance: Usage-To-Date, Projected Expenditures, and Projected Cap Usage.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chemeClr val="tx2">
                    <a:lumMod val="50000"/>
                  </a:schemeClr>
                </a:solidFill>
              </a:rPr>
              <a:t>[click presentation to highlight the first type of variance]</a:t>
            </a:r>
            <a:endParaRPr lang="en-US" sz="1200" b="0" kern="1200" dirty="0">
              <a:solidFill>
                <a:schemeClr val="tx1"/>
              </a:solidFill>
              <a:effectLst/>
              <a:latin typeface="+mn-lt"/>
              <a:ea typeface="+mn-ea"/>
              <a:cs typeface="+mn-cs"/>
            </a:endParaRPr>
          </a:p>
          <a:p>
            <a:endParaRPr lang="en-US" sz="1200" b="0" i="0" u="none" kern="1200" dirty="0">
              <a:solidFill>
                <a:schemeClr val="tx1"/>
              </a:solidFill>
              <a:effectLst/>
              <a:latin typeface="+mn-lt"/>
              <a:ea typeface="+mn-ea"/>
              <a:cs typeface="+mn-cs"/>
            </a:endParaRPr>
          </a:p>
          <a:p>
            <a:r>
              <a:rPr lang="en-US" sz="1200" b="1" i="0" u="none" kern="1200" dirty="0">
                <a:solidFill>
                  <a:schemeClr val="tx1"/>
                </a:solidFill>
                <a:effectLst/>
                <a:latin typeface="+mn-lt"/>
                <a:ea typeface="+mn-ea"/>
                <a:cs typeface="+mn-cs"/>
              </a:rPr>
              <a:t>State: </a:t>
            </a:r>
            <a:r>
              <a:rPr lang="en-US" sz="1200" b="0" i="0" u="none" kern="1200" dirty="0">
                <a:solidFill>
                  <a:schemeClr val="tx1"/>
                </a:solidFill>
                <a:effectLst/>
                <a:latin typeface="+mn-lt"/>
                <a:ea typeface="+mn-ea"/>
                <a:cs typeface="+mn-cs"/>
              </a:rPr>
              <a:t>First, let’s look at this example’s usage-to-date variance. </a:t>
            </a:r>
          </a:p>
          <a:p>
            <a:endParaRPr lang="en-US" sz="1200" b="0" i="0" u="none" kern="1200" dirty="0">
              <a:solidFill>
                <a:schemeClr val="tx1"/>
              </a:solidFill>
              <a:effectLst/>
              <a:latin typeface="+mn-lt"/>
              <a:ea typeface="+mn-ea"/>
              <a:cs typeface="+mn-cs"/>
            </a:endParaRPr>
          </a:p>
          <a:p>
            <a:r>
              <a:rPr lang="en-US" sz="1200" b="1" i="0" u="none" kern="1200" dirty="0">
                <a:solidFill>
                  <a:schemeClr val="tx1"/>
                </a:solidFill>
                <a:effectLst/>
                <a:latin typeface="+mn-lt"/>
                <a:ea typeface="+mn-ea"/>
                <a:cs typeface="+mn-cs"/>
              </a:rPr>
              <a:t>Explain</a:t>
            </a:r>
            <a:r>
              <a:rPr lang="en-US" sz="1200" b="0" i="0" u="none" kern="1200" dirty="0">
                <a:solidFill>
                  <a:schemeClr val="tx1"/>
                </a:solidFill>
                <a:effectLst/>
                <a:latin typeface="+mn-lt"/>
                <a:ea typeface="+mn-ea"/>
                <a:cs typeface="+mn-cs"/>
              </a:rPr>
              <a:t> that this variance is calculated by subtracting the actual usage ($3,850,000) </a:t>
            </a:r>
            <a:r>
              <a:rPr lang="en-US" b="0" i="1" dirty="0">
                <a:solidFill>
                  <a:schemeClr val="tx2">
                    <a:lumMod val="50000"/>
                  </a:schemeClr>
                </a:solidFill>
              </a:rPr>
              <a:t>[click presentation to bring in the highlight] </a:t>
            </a:r>
            <a:r>
              <a:rPr lang="en-US" sz="1200" b="0" i="0" u="none" kern="1200" dirty="0">
                <a:solidFill>
                  <a:schemeClr val="tx1"/>
                </a:solidFill>
                <a:effectLst/>
                <a:latin typeface="+mn-lt"/>
                <a:ea typeface="+mn-ea"/>
                <a:cs typeface="+mn-cs"/>
              </a:rPr>
              <a:t>from the target usage ($3,125,000) </a:t>
            </a:r>
            <a:r>
              <a:rPr lang="en-US" b="0" i="1" dirty="0">
                <a:solidFill>
                  <a:schemeClr val="tx2">
                    <a:lumMod val="50000"/>
                  </a:schemeClr>
                </a:solidFill>
              </a:rPr>
              <a:t>[click presentation to bring in the highlight]</a:t>
            </a:r>
            <a:r>
              <a:rPr lang="en-US" sz="1200" b="0" i="0" u="none" kern="1200" dirty="0">
                <a:solidFill>
                  <a:schemeClr val="tx1"/>
                </a:solidFill>
                <a:effectLst/>
                <a:latin typeface="+mn-lt"/>
                <a:ea typeface="+mn-ea"/>
                <a:cs typeface="+mn-cs"/>
              </a:rPr>
              <a:t>. </a:t>
            </a:r>
          </a:p>
          <a:p>
            <a:endParaRPr lang="en-US" sz="1200" b="0" i="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Ask: </a:t>
            </a:r>
            <a:r>
              <a:rPr lang="en-US" sz="1200" kern="1200" baseline="0" dirty="0">
                <a:solidFill>
                  <a:schemeClr val="tx1"/>
                </a:solidFill>
                <a:effectLst/>
                <a:latin typeface="+mn-lt"/>
                <a:ea typeface="+mn-ea"/>
                <a:cs typeface="+mn-cs"/>
              </a:rPr>
              <a:t>Based on this information, should you be concerned about the projected performance of this budget? Why/why not?</a:t>
            </a: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Allow</a:t>
            </a:r>
            <a:r>
              <a:rPr lang="en-US" sz="1200" kern="1200" baseline="0" dirty="0">
                <a:solidFill>
                  <a:schemeClr val="tx1"/>
                </a:solidFill>
                <a:effectLst/>
                <a:latin typeface="+mn-lt"/>
                <a:ea typeface="+mn-ea"/>
                <a:cs typeface="+mn-cs"/>
              </a:rPr>
              <a:t> a few participants to respond.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Confirm</a:t>
            </a:r>
            <a:r>
              <a:rPr lang="en-US" sz="1200" kern="1200" baseline="0" dirty="0">
                <a:solidFill>
                  <a:schemeClr val="tx1"/>
                </a:solidFill>
                <a:effectLst/>
                <a:latin typeface="+mn-lt"/>
                <a:ea typeface="+mn-ea"/>
                <a:cs typeface="+mn-cs"/>
              </a:rPr>
              <a:t> that f</a:t>
            </a:r>
            <a:r>
              <a:rPr lang="en-US" sz="1200" b="0" i="0" u="none" kern="1200" dirty="0">
                <a:solidFill>
                  <a:schemeClr val="tx1"/>
                </a:solidFill>
                <a:effectLst/>
                <a:latin typeface="+mn-lt"/>
                <a:ea typeface="+mn-ea"/>
                <a:cs typeface="+mn-cs"/>
              </a:rPr>
              <a:t>or this example, the variance equals a negative (unfavorable) variance of $725,000 (or 23.2%) </a:t>
            </a:r>
            <a:r>
              <a:rPr lang="en-US" b="0" i="1" dirty="0">
                <a:solidFill>
                  <a:schemeClr val="tx2">
                    <a:lumMod val="50000"/>
                  </a:schemeClr>
                </a:solidFill>
              </a:rPr>
              <a:t>[click presentation to bring in the highlight]</a:t>
            </a:r>
            <a:r>
              <a:rPr lang="en-US" sz="1200" b="0" i="0" u="none" kern="1200" dirty="0">
                <a:solidFill>
                  <a:schemeClr val="tx1"/>
                </a:solidFill>
                <a:effectLst/>
                <a:latin typeface="+mn-lt"/>
                <a:ea typeface="+mn-ea"/>
                <a:cs typeface="+mn-cs"/>
              </a:rPr>
              <a:t>. At almost half way through the budget period, this negative variance may be cause for concern because it indicates that funds are being spent at an accelerated rate. </a:t>
            </a:r>
          </a:p>
        </p:txBody>
      </p:sp>
      <p:sp>
        <p:nvSpPr>
          <p:cNvPr id="4" name="Slide Number Placeholder 3"/>
          <p:cNvSpPr>
            <a:spLocks noGrp="1"/>
          </p:cNvSpPr>
          <p:nvPr>
            <p:ph type="sldNum" sz="quarter" idx="10"/>
          </p:nvPr>
        </p:nvSpPr>
        <p:spPr/>
        <p:txBody>
          <a:bodyPr/>
          <a:lstStyle/>
          <a:p>
            <a:fld id="{A823A3BD-D6B1-4A3E-906B-882F0A098F2F}" type="slidenum">
              <a:rPr lang="en-US" smtClean="0"/>
              <a:pPr/>
              <a:t>34</a:t>
            </a:fld>
            <a:endParaRPr lang="en-US" dirty="0"/>
          </a:p>
        </p:txBody>
      </p:sp>
    </p:spTree>
    <p:extLst>
      <p:ext uri="{BB962C8B-B14F-4D97-AF65-F5344CB8AC3E}">
        <p14:creationId xmlns:p14="http://schemas.microsoft.com/office/powerpoint/2010/main" val="2793086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US" sz="1200" b="1" kern="1200" dirty="0">
                <a:solidFill>
                  <a:schemeClr val="tx1"/>
                </a:solidFill>
                <a:effectLst/>
                <a:latin typeface="+mn-lt"/>
                <a:ea typeface="+mn-ea"/>
                <a:cs typeface="+mn-cs"/>
              </a:rPr>
              <a:t>State:</a:t>
            </a:r>
            <a:r>
              <a:rPr lang="en-US" sz="1200" kern="1200" dirty="0">
                <a:solidFill>
                  <a:schemeClr val="tx1"/>
                </a:solidFill>
                <a:effectLst/>
                <a:latin typeface="+mn-lt"/>
                <a:ea typeface="+mn-ea"/>
                <a:cs typeface="+mn-cs"/>
              </a:rPr>
              <a:t> Recall that the actual usage includes both obligated and expended funds. To investigate this potential concern, you may want to look at only the expended funds to analyze the amount of funds you may need for the rest of the budget period. This is where the projected expenditure variance comes into play.</a:t>
            </a:r>
          </a:p>
          <a:p>
            <a:endParaRPr lang="en-US" sz="1200" u="sng" kern="1200" dirty="0">
              <a:solidFill>
                <a:schemeClr val="tx1"/>
              </a:solidFill>
              <a:effectLst/>
              <a:latin typeface="+mn-lt"/>
              <a:ea typeface="+mn-ea"/>
              <a:cs typeface="+mn-cs"/>
            </a:endParaRPr>
          </a:p>
          <a:p>
            <a:r>
              <a:rPr lang="en-US" sz="1200" b="1" i="0" u="none" kern="1200" dirty="0">
                <a:solidFill>
                  <a:schemeClr val="tx1"/>
                </a:solidFill>
                <a:effectLst/>
                <a:latin typeface="+mn-lt"/>
                <a:ea typeface="+mn-ea"/>
                <a:cs typeface="+mn-cs"/>
              </a:rPr>
              <a:t>Explain</a:t>
            </a:r>
            <a:r>
              <a:rPr lang="en-US" sz="1200" b="0" i="0" u="none" kern="1200" dirty="0">
                <a:solidFill>
                  <a:schemeClr val="tx1"/>
                </a:solidFill>
                <a:effectLst/>
                <a:latin typeface="+mn-lt"/>
                <a:ea typeface="+mn-ea"/>
                <a:cs typeface="+mn-cs"/>
              </a:rPr>
              <a:t> that this variance is calculated in a few parts. </a:t>
            </a:r>
          </a:p>
          <a:p>
            <a:pPr marL="171450" indent="-171450">
              <a:buFont typeface="Arial" panose="020B0604020202020204" pitchFamily="34" charset="0"/>
              <a:buChar char="•"/>
            </a:pPr>
            <a:r>
              <a:rPr lang="en-US" sz="1200" b="0" i="0" u="none" kern="1200" dirty="0">
                <a:solidFill>
                  <a:schemeClr val="tx1"/>
                </a:solidFill>
                <a:effectLst/>
                <a:latin typeface="+mn-lt"/>
                <a:ea typeface="+mn-ea"/>
                <a:cs typeface="+mn-cs"/>
              </a:rPr>
              <a:t>First, you need to find the average expended funds by report period. </a:t>
            </a:r>
            <a:r>
              <a:rPr lang="en-US" sz="1200" kern="1200" dirty="0">
                <a:solidFill>
                  <a:schemeClr val="tx1"/>
                </a:solidFill>
                <a:effectLst/>
                <a:latin typeface="+mn-lt"/>
                <a:ea typeface="+mn-ea"/>
                <a:cs typeface="+mn-cs"/>
              </a:rPr>
              <a:t>To do this, divide the </a:t>
            </a:r>
            <a:r>
              <a:rPr lang="en-US" sz="1200" b="0" i="0" u="none" kern="1200" dirty="0">
                <a:solidFill>
                  <a:schemeClr val="tx1"/>
                </a:solidFill>
                <a:effectLst/>
                <a:latin typeface="+mn-lt"/>
                <a:ea typeface="+mn-ea"/>
                <a:cs typeface="+mn-cs"/>
              </a:rPr>
              <a:t>funds expended-to-date ($3,400,000) </a:t>
            </a:r>
            <a:r>
              <a:rPr lang="en-US" b="0" i="1" dirty="0">
                <a:solidFill>
                  <a:schemeClr val="tx2">
                    <a:lumMod val="50000"/>
                  </a:schemeClr>
                </a:solidFill>
              </a:rPr>
              <a:t>[click presentation to bring in the highlight] </a:t>
            </a:r>
            <a:r>
              <a:rPr lang="en-US" sz="1200" b="0" i="0" u="none" kern="1200" dirty="0">
                <a:solidFill>
                  <a:schemeClr val="tx1"/>
                </a:solidFill>
                <a:effectLst/>
                <a:latin typeface="+mn-lt"/>
                <a:ea typeface="+mn-ea"/>
                <a:cs typeface="+mn-cs"/>
              </a:rPr>
              <a:t>by the number of report periods that have passed so far (25 weeks) </a:t>
            </a:r>
            <a:r>
              <a:rPr lang="en-US" b="0" i="1" dirty="0">
                <a:solidFill>
                  <a:schemeClr val="tx2">
                    <a:lumMod val="50000"/>
                  </a:schemeClr>
                </a:solidFill>
              </a:rPr>
              <a:t>[click presentation to bring in the highlight]</a:t>
            </a:r>
            <a:r>
              <a:rPr lang="en-US" sz="1200" b="0" i="0" u="none" kern="1200" dirty="0">
                <a:solidFill>
                  <a:schemeClr val="tx1"/>
                </a:solidFill>
                <a:effectLst/>
                <a:latin typeface="+mn-lt"/>
                <a:ea typeface="+mn-ea"/>
                <a:cs typeface="+mn-cs"/>
              </a:rPr>
              <a:t>. For this example, the average is $136,000 per week. </a:t>
            </a:r>
          </a:p>
          <a:p>
            <a:pPr marL="171450" indent="-171450">
              <a:buFont typeface="Arial" panose="020B0604020202020204" pitchFamily="34" charset="0"/>
              <a:buChar char="•"/>
            </a:pPr>
            <a:r>
              <a:rPr lang="en-US" sz="1200" b="0" i="0" u="none" kern="1200" dirty="0">
                <a:solidFill>
                  <a:schemeClr val="tx1"/>
                </a:solidFill>
                <a:effectLst/>
                <a:latin typeface="+mn-lt"/>
                <a:ea typeface="+mn-ea"/>
                <a:cs typeface="+mn-cs"/>
              </a:rPr>
              <a:t>Then, you will use this average to calculate the projected expenditures for the entire budget period by multiplying that average by the number of periods in the budget period (52 weeks) </a:t>
            </a:r>
            <a:r>
              <a:rPr lang="en-US" b="0" i="1" dirty="0">
                <a:solidFill>
                  <a:schemeClr val="tx2">
                    <a:lumMod val="50000"/>
                  </a:schemeClr>
                </a:solidFill>
              </a:rPr>
              <a:t>[click presentation to bring in the highlight]</a:t>
            </a:r>
            <a:r>
              <a:rPr lang="en-US" sz="1200" b="0" i="0" u="none" kern="1200" dirty="0">
                <a:solidFill>
                  <a:schemeClr val="tx1"/>
                </a:solidFill>
                <a:effectLst/>
                <a:latin typeface="+mn-lt"/>
                <a:ea typeface="+mn-ea"/>
                <a:cs typeface="+mn-cs"/>
              </a:rPr>
              <a:t>. For this example, the projected budget period expenditures are $7,072,000 for 52 weeks </a:t>
            </a:r>
            <a:r>
              <a:rPr lang="en-US" b="0" i="1" dirty="0">
                <a:solidFill>
                  <a:schemeClr val="tx2">
                    <a:lumMod val="50000"/>
                  </a:schemeClr>
                </a:solidFill>
              </a:rPr>
              <a:t>[click presentation to bring in the highlight]</a:t>
            </a:r>
            <a:r>
              <a:rPr lang="en-US" sz="1200" b="0" i="0" u="none"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kern="1200" dirty="0">
                <a:solidFill>
                  <a:schemeClr val="tx1"/>
                </a:solidFill>
                <a:effectLst/>
                <a:latin typeface="+mn-lt"/>
                <a:ea typeface="+mn-ea"/>
                <a:cs typeface="+mn-cs"/>
              </a:rPr>
              <a:t>Finally, you will use this average to calculate the projected expenditure variance by subtracting the projected budget period expenditures for the year ($7,072,000) </a:t>
            </a:r>
            <a:r>
              <a:rPr lang="en-US" b="0" i="1" dirty="0">
                <a:solidFill>
                  <a:schemeClr val="tx2">
                    <a:lumMod val="50000"/>
                  </a:schemeClr>
                </a:solidFill>
              </a:rPr>
              <a:t>[click presentation to bring in the highlight] </a:t>
            </a:r>
            <a:r>
              <a:rPr lang="en-US" sz="1200" b="0" i="0" u="none" kern="1200" dirty="0">
                <a:solidFill>
                  <a:schemeClr val="tx1"/>
                </a:solidFill>
                <a:effectLst/>
                <a:latin typeface="+mn-lt"/>
                <a:ea typeface="+mn-ea"/>
                <a:cs typeface="+mn-cs"/>
              </a:rPr>
              <a:t>from the total budgeted amount for the year ($6,500,000) </a:t>
            </a:r>
            <a:r>
              <a:rPr lang="en-US" b="0" i="1" dirty="0">
                <a:solidFill>
                  <a:schemeClr val="tx2">
                    <a:lumMod val="50000"/>
                  </a:schemeClr>
                </a:solidFill>
              </a:rPr>
              <a:t>[click presentation to bring in the highlight]</a:t>
            </a:r>
            <a:r>
              <a:rPr lang="en-US" sz="1200" b="0" i="0" u="none" kern="1200" dirty="0">
                <a:solidFill>
                  <a:schemeClr val="tx1"/>
                </a:solidFill>
                <a:effectLst/>
                <a:latin typeface="+mn-lt"/>
                <a:ea typeface="+mn-ea"/>
                <a:cs typeface="+mn-cs"/>
              </a:rPr>
              <a:t>. For this example, the projected expenditure variance equals a negative (unfavorable) variance of $572,000 (or 8.8%) </a:t>
            </a:r>
            <a:r>
              <a:rPr lang="en-US" b="0" i="1" dirty="0">
                <a:solidFill>
                  <a:schemeClr val="tx2">
                    <a:lumMod val="50000"/>
                  </a:schemeClr>
                </a:solidFill>
              </a:rPr>
              <a:t>[click presentation to bring in the highlight]</a:t>
            </a:r>
            <a:r>
              <a:rPr lang="en-US" sz="1200" b="0" i="0" u="none" kern="1200" dirty="0">
                <a:solidFill>
                  <a:schemeClr val="tx1"/>
                </a:solidFill>
                <a:effectLst/>
                <a:latin typeface="+mn-lt"/>
                <a:ea typeface="+mn-ea"/>
                <a:cs typeface="+mn-cs"/>
              </a:rPr>
              <a:t>. </a:t>
            </a:r>
          </a:p>
          <a:p>
            <a:pPr marL="0" indent="0">
              <a:buFont typeface="Arial" panose="020B0604020202020204" pitchFamily="34" charset="0"/>
              <a:buNone/>
            </a:pPr>
            <a:endParaRPr lang="en-US" sz="1200" b="0" i="0" u="none" kern="1200" dirty="0">
              <a:solidFill>
                <a:schemeClr val="tx1"/>
              </a:solidFill>
              <a:effectLst/>
              <a:latin typeface="+mn-lt"/>
              <a:ea typeface="+mn-ea"/>
              <a:cs typeface="+mn-cs"/>
            </a:endParaRPr>
          </a:p>
          <a:p>
            <a:pPr marL="0" indent="0">
              <a:buFont typeface="Arial" panose="020B0604020202020204" pitchFamily="34" charset="0"/>
              <a:buNone/>
            </a:pPr>
            <a:r>
              <a:rPr lang="en-US" sz="1200" b="1" i="0" u="none" kern="1200" dirty="0">
                <a:solidFill>
                  <a:schemeClr val="tx1"/>
                </a:solidFill>
                <a:effectLst/>
                <a:latin typeface="+mn-lt"/>
                <a:ea typeface="+mn-ea"/>
                <a:cs typeface="+mn-cs"/>
              </a:rPr>
              <a:t>Explain</a:t>
            </a:r>
            <a:r>
              <a:rPr lang="en-US" sz="1200" b="0" i="0" u="none" kern="1200" dirty="0">
                <a:solidFill>
                  <a:schemeClr val="tx1"/>
                </a:solidFill>
                <a:effectLst/>
                <a:latin typeface="+mn-lt"/>
                <a:ea typeface="+mn-ea"/>
                <a:cs typeface="+mn-cs"/>
              </a:rPr>
              <a:t> that this negative variance indicates that if funds continue to be expended at the rate they currently are, by the end of the budget period, you will have spent significantly more than what you had budgeted. </a:t>
            </a:r>
            <a:endParaRPr lang="en-US" sz="1200" b="1"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35</a:t>
            </a:fld>
            <a:endParaRPr lang="en-US" dirty="0"/>
          </a:p>
        </p:txBody>
      </p:sp>
    </p:spTree>
    <p:extLst>
      <p:ext uri="{BB962C8B-B14F-4D97-AF65-F5344CB8AC3E}">
        <p14:creationId xmlns:p14="http://schemas.microsoft.com/office/powerpoint/2010/main" val="997634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i="0" u="none" kern="1200" dirty="0">
                <a:solidFill>
                  <a:schemeClr val="tx1"/>
                </a:solidFill>
                <a:effectLst/>
                <a:latin typeface="+mn-lt"/>
                <a:ea typeface="+mn-ea"/>
                <a:cs typeface="+mn-cs"/>
              </a:rPr>
              <a:t>State: </a:t>
            </a:r>
            <a:r>
              <a:rPr lang="en-US" sz="1200" b="0" i="0" u="none" kern="1200" dirty="0">
                <a:solidFill>
                  <a:schemeClr val="tx1"/>
                </a:solidFill>
                <a:effectLst/>
                <a:latin typeface="+mn-lt"/>
                <a:ea typeface="+mn-ea"/>
                <a:cs typeface="+mn-cs"/>
              </a:rPr>
              <a:t>Now, let’s look at the third type of variance, the projected cap variance. You should monitor this type of variance for each budget category that has a statutory limit on expenditures. </a:t>
            </a:r>
          </a:p>
          <a:p>
            <a:endParaRPr lang="en-US"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kern="1200" dirty="0">
                <a:solidFill>
                  <a:schemeClr val="tx1"/>
                </a:solidFill>
                <a:effectLst/>
                <a:latin typeface="+mn-lt"/>
                <a:ea typeface="+mn-ea"/>
                <a:cs typeface="+mn-cs"/>
              </a:rPr>
              <a:t>Explain</a:t>
            </a:r>
            <a:r>
              <a:rPr lang="en-US" sz="1200" b="0" i="0" u="none" kern="1200" dirty="0">
                <a:solidFill>
                  <a:schemeClr val="tx1"/>
                </a:solidFill>
                <a:effectLst/>
                <a:latin typeface="+mn-lt"/>
                <a:ea typeface="+mn-ea"/>
                <a:cs typeface="+mn-cs"/>
              </a:rPr>
              <a:t> that this variance is calculated by subtracting the projected budget period expenditures ($7,072,000) </a:t>
            </a:r>
            <a:r>
              <a:rPr lang="en-US" b="0" i="1" dirty="0">
                <a:solidFill>
                  <a:schemeClr val="tx2">
                    <a:lumMod val="50000"/>
                  </a:schemeClr>
                </a:solidFill>
              </a:rPr>
              <a:t>[click presentation to bring in the highlight] </a:t>
            </a:r>
            <a:r>
              <a:rPr lang="en-US" sz="1200" b="0" i="0" u="none" kern="1200" dirty="0">
                <a:solidFill>
                  <a:schemeClr val="tx1"/>
                </a:solidFill>
                <a:effectLst/>
                <a:latin typeface="+mn-lt"/>
                <a:ea typeface="+mn-ea"/>
                <a:cs typeface="+mn-cs"/>
              </a:rPr>
              <a:t>from the projected cap usage ($7,203,100) </a:t>
            </a:r>
            <a:r>
              <a:rPr lang="en-US" b="0" i="1" dirty="0">
                <a:solidFill>
                  <a:schemeClr val="tx2">
                    <a:lumMod val="50000"/>
                  </a:schemeClr>
                </a:solidFill>
              </a:rPr>
              <a:t>[click presentation to bring in the highlight]</a:t>
            </a:r>
            <a:r>
              <a:rPr lang="en-US" sz="1200" b="0" i="0" u="none" kern="1200" dirty="0">
                <a:solidFill>
                  <a:schemeClr val="tx1"/>
                </a:solidFill>
                <a:effectLst/>
                <a:latin typeface="+mn-lt"/>
                <a:ea typeface="+mn-ea"/>
                <a:cs typeface="+mn-cs"/>
              </a:rPr>
              <a:t>. </a:t>
            </a:r>
            <a:r>
              <a:rPr lang="en-US" sz="1200" b="0" i="0" u="none" kern="1200" baseline="0" dirty="0">
                <a:solidFill>
                  <a:schemeClr val="tx1"/>
                </a:solidFill>
                <a:effectLst/>
                <a:latin typeface="+mn-lt"/>
                <a:ea typeface="+mn-ea"/>
                <a:cs typeface="+mn-cs"/>
              </a:rPr>
              <a:t>F</a:t>
            </a:r>
            <a:r>
              <a:rPr lang="en-US" sz="1200" b="0" i="0" u="none" kern="1200" dirty="0">
                <a:solidFill>
                  <a:schemeClr val="tx1"/>
                </a:solidFill>
                <a:effectLst/>
                <a:latin typeface="+mn-lt"/>
                <a:ea typeface="+mn-ea"/>
                <a:cs typeface="+mn-cs"/>
              </a:rPr>
              <a:t>or this example, the variance equals a positive (favorable) variance of $131,000 (or 1.82%) </a:t>
            </a:r>
            <a:r>
              <a:rPr lang="en-US" b="0" i="1" dirty="0">
                <a:solidFill>
                  <a:schemeClr val="tx2">
                    <a:lumMod val="50000"/>
                  </a:schemeClr>
                </a:solidFill>
              </a:rPr>
              <a:t>[click presentation to bring in the highlight]</a:t>
            </a:r>
            <a:r>
              <a:rPr lang="en-US" sz="1200" b="0" i="0" u="none" kern="1200" dirty="0">
                <a:solidFill>
                  <a:schemeClr val="tx1"/>
                </a:solidFill>
                <a:effectLst/>
                <a:latin typeface="+mn-lt"/>
                <a:ea typeface="+mn-ea"/>
                <a:cs typeface="+mn-cs"/>
              </a:rPr>
              <a:t>. This positive variance indicates that if funds continue to be spent at the current rate, you will end up within the statutory limit for this category by the end of the budget period. </a:t>
            </a:r>
          </a:p>
          <a:p>
            <a:endParaRPr lang="en-US"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kern="1200" dirty="0">
                <a:solidFill>
                  <a:schemeClr val="tx1"/>
                </a:solidFill>
                <a:effectLst/>
                <a:latin typeface="+mn-lt"/>
                <a:ea typeface="+mn-ea"/>
                <a:cs typeface="+mn-cs"/>
              </a:rPr>
              <a:t>NOTE: </a:t>
            </a:r>
            <a:r>
              <a:rPr lang="en-US" sz="1200" b="0" i="0" u="none" kern="1200" dirty="0">
                <a:solidFill>
                  <a:schemeClr val="tx1"/>
                </a:solidFill>
                <a:effectLst/>
                <a:latin typeface="+mn-lt"/>
                <a:ea typeface="+mn-ea"/>
                <a:cs typeface="+mn-cs"/>
              </a:rPr>
              <a:t>For this example, the projected cap usage amount is given. To calculate this yourself, you would multiple the total LIHEAP funds by the percentage cap. </a:t>
            </a:r>
          </a:p>
          <a:p>
            <a:endParaRPr lang="en-US" sz="1200" b="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23A3BD-D6B1-4A3E-906B-882F0A098F2F}" type="slidenum">
              <a:rPr lang="en-US" smtClean="0"/>
              <a:pPr/>
              <a:t>36</a:t>
            </a:fld>
            <a:endParaRPr lang="en-US" dirty="0"/>
          </a:p>
        </p:txBody>
      </p:sp>
    </p:spTree>
    <p:extLst>
      <p:ext uri="{BB962C8B-B14F-4D97-AF65-F5344CB8AC3E}">
        <p14:creationId xmlns:p14="http://schemas.microsoft.com/office/powerpoint/2010/main" val="9066953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Explain</a:t>
            </a:r>
            <a:r>
              <a:rPr lang="en-US" sz="1200" b="0" i="0" kern="1200" dirty="0">
                <a:solidFill>
                  <a:schemeClr val="tx1"/>
                </a:solidFill>
                <a:effectLst/>
                <a:latin typeface="+mn-lt"/>
                <a:ea typeface="+mn-ea"/>
                <a:cs typeface="+mn-cs"/>
              </a:rPr>
              <a:t> that </a:t>
            </a:r>
            <a:r>
              <a:rPr lang="en-US" sz="1200" b="0" i="0" kern="1200" baseline="0" dirty="0">
                <a:solidFill>
                  <a:schemeClr val="tx1"/>
                </a:solidFill>
                <a:effectLst/>
                <a:latin typeface="+mn-lt"/>
                <a:ea typeface="+mn-ea"/>
                <a:cs typeface="+mn-cs"/>
              </a:rPr>
              <a:t>after variances are identified, you should analyze these variances by asking questions such 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baseline="0" dirty="0">
                <a:solidFill>
                  <a:schemeClr val="tx1"/>
                </a:solidFill>
                <a:effectLst/>
                <a:latin typeface="+mn-lt"/>
                <a:ea typeface="+mn-ea"/>
                <a:cs typeface="+mn-cs"/>
              </a:rPr>
              <a:t>Is the amount of the variance significant? (For example, crisis funds are depleted a month prior to March 15.)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Are funds being used at a significantly </a:t>
            </a:r>
            <a:r>
              <a:rPr lang="en-US" sz="1200" u="none" kern="1200" baseline="0" dirty="0">
                <a:solidFill>
                  <a:schemeClr val="tx1"/>
                </a:solidFill>
                <a:effectLst/>
                <a:latin typeface="+mn-lt"/>
                <a:ea typeface="+mn-ea"/>
                <a:cs typeface="+mn-cs"/>
              </a:rPr>
              <a:t>higher</a:t>
            </a:r>
            <a:r>
              <a:rPr lang="en-US" sz="1200" kern="1200" baseline="0" dirty="0">
                <a:solidFill>
                  <a:schemeClr val="tx1"/>
                </a:solidFill>
                <a:effectLst/>
                <a:latin typeface="+mn-lt"/>
                <a:ea typeface="+mn-ea"/>
                <a:cs typeface="+mn-cs"/>
              </a:rPr>
              <a:t> amount than budgeted? (For example, a</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subgrantee</a:t>
            </a:r>
            <a:r>
              <a:rPr lang="en-US" sz="1200" u="none" kern="1200" baseline="0" dirty="0">
                <a:solidFill>
                  <a:schemeClr val="tx1"/>
                </a:solidFill>
                <a:effectLst/>
                <a:latin typeface="+mn-lt"/>
                <a:ea typeface="+mn-ea"/>
                <a:cs typeface="+mn-cs"/>
              </a:rPr>
              <a:t> is nearly out of Administrative money with three months left in the primary benefit season.) </a:t>
            </a:r>
            <a:endParaRPr lang="en-US" sz="1200" kern="1200" baseline="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Are funds being used at a significantly </a:t>
            </a:r>
            <a:r>
              <a:rPr lang="en-US" sz="1200" u="none" kern="1200" baseline="0" dirty="0">
                <a:solidFill>
                  <a:schemeClr val="tx1"/>
                </a:solidFill>
                <a:effectLst/>
                <a:latin typeface="+mn-lt"/>
                <a:ea typeface="+mn-ea"/>
                <a:cs typeface="+mn-cs"/>
              </a:rPr>
              <a:t>lower </a:t>
            </a:r>
            <a:r>
              <a:rPr lang="en-US" sz="1200" kern="1200" baseline="0" dirty="0">
                <a:solidFill>
                  <a:schemeClr val="tx1"/>
                </a:solidFill>
                <a:effectLst/>
                <a:latin typeface="+mn-lt"/>
                <a:ea typeface="+mn-ea"/>
                <a:cs typeface="+mn-cs"/>
              </a:rPr>
              <a:t>rate than budgeted</a:t>
            </a:r>
            <a:r>
              <a:rPr lang="en-US" sz="1200" u="none" kern="1200" baseline="0" dirty="0">
                <a:solidFill>
                  <a:schemeClr val="tx1"/>
                </a:solidFill>
                <a:effectLst/>
                <a:latin typeface="+mn-lt"/>
                <a:ea typeface="+mn-ea"/>
                <a:cs typeface="+mn-cs"/>
              </a:rPr>
              <a:t>? (For example, a </a:t>
            </a:r>
            <a:r>
              <a:rPr lang="en-US" sz="1200" kern="1200" baseline="0" dirty="0" err="1">
                <a:solidFill>
                  <a:schemeClr val="tx1"/>
                </a:solidFill>
                <a:effectLst/>
                <a:latin typeface="+mn-lt"/>
                <a:ea typeface="+mn-ea"/>
                <a:cs typeface="+mn-cs"/>
              </a:rPr>
              <a:t>subgrantee</a:t>
            </a:r>
            <a:r>
              <a:rPr lang="en-US" sz="1200" kern="1200" baseline="0" dirty="0">
                <a:solidFill>
                  <a:schemeClr val="tx1"/>
                </a:solidFill>
                <a:effectLst/>
                <a:latin typeface="+mn-lt"/>
                <a:ea typeface="+mn-ea"/>
                <a:cs typeface="+mn-cs"/>
              </a:rPr>
              <a:t> is using a lower amount of heating dollars than it normally spends.)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Are used funds within the limits of the budget, particularly the statutory limits</a:t>
            </a:r>
            <a:r>
              <a:rPr lang="en-US" sz="1200" u="none" kern="1200" baseline="0" dirty="0">
                <a:solidFill>
                  <a:schemeClr val="tx1"/>
                </a:solidFill>
                <a:effectLst/>
                <a:latin typeface="+mn-lt"/>
                <a:ea typeface="+mn-ea"/>
                <a:cs typeface="+mn-cs"/>
              </a:rPr>
              <a:t>? (For example, an </a:t>
            </a:r>
            <a:r>
              <a:rPr lang="en-US" sz="1200" kern="1200" baseline="0" dirty="0">
                <a:solidFill>
                  <a:schemeClr val="tx1"/>
                </a:solidFill>
                <a:effectLst/>
                <a:latin typeface="+mn-lt"/>
                <a:ea typeface="+mn-ea"/>
                <a:cs typeface="+mn-cs"/>
              </a:rPr>
              <a:t>error in accounting results in Administrative costs exceeding the 10% statutory cap.)</a:t>
            </a:r>
          </a:p>
          <a:p>
            <a:endParaRPr lang="en-US" b="1" dirty="0"/>
          </a:p>
          <a:p>
            <a:r>
              <a:rPr lang="en-US" b="1" dirty="0"/>
              <a:t>Explain</a:t>
            </a:r>
            <a:r>
              <a:rPr lang="en-US" dirty="0"/>
              <a:t> that when projections show a negative (unfavorable) variance, you should take a look at what is left for the period to determine where you can make adjustments. You will learn more about adapting your budget during the Adapting to Change session later in this conference. For now, let’s move on to the types of performance that you will want to track. </a:t>
            </a:r>
          </a:p>
        </p:txBody>
      </p:sp>
      <p:sp>
        <p:nvSpPr>
          <p:cNvPr id="4" name="Slide Number Placeholder 3"/>
          <p:cNvSpPr>
            <a:spLocks noGrp="1"/>
          </p:cNvSpPr>
          <p:nvPr>
            <p:ph type="sldNum" sz="quarter" idx="10"/>
          </p:nvPr>
        </p:nvSpPr>
        <p:spPr/>
        <p:txBody>
          <a:bodyPr/>
          <a:lstStyle/>
          <a:p>
            <a:fld id="{A823A3BD-D6B1-4A3E-906B-882F0A098F2F}" type="slidenum">
              <a:rPr lang="en-US" smtClean="0"/>
              <a:pPr/>
              <a:t>37</a:t>
            </a:fld>
            <a:endParaRPr lang="en-US" dirty="0"/>
          </a:p>
        </p:txBody>
      </p:sp>
    </p:spTree>
    <p:extLst>
      <p:ext uri="{BB962C8B-B14F-4D97-AF65-F5344CB8AC3E}">
        <p14:creationId xmlns:p14="http://schemas.microsoft.com/office/powerpoint/2010/main" val="3017721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chemeClr val="tx2">
                    <a:lumMod val="50000"/>
                  </a:schemeClr>
                </a:solidFill>
              </a:rPr>
              <a:t>Explain</a:t>
            </a:r>
            <a:r>
              <a:rPr lang="en-US" b="0" i="0" dirty="0">
                <a:solidFill>
                  <a:schemeClr val="tx2">
                    <a:lumMod val="50000"/>
                  </a:schemeClr>
                </a:solidFill>
              </a:rPr>
              <a:t> that testing the performance of a category, such as seasonal benefits, from year to year can be helpful to see if you are trending along the same path. This can help you estimate whether you think your budget will be enough for the season. For example, you can look at factors such 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2">
                    <a:lumMod val="50000"/>
                  </a:schemeClr>
                </a:solidFill>
              </a:rPr>
              <a:t>Spending at least the same amount of heating benefit money as last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2">
                    <a:lumMod val="50000"/>
                  </a:schemeClr>
                </a:solidFill>
              </a:rPr>
              <a:t>Serving at least the same number of households with heating benefits as last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2">
                    <a:lumMod val="50000"/>
                  </a:schemeClr>
                </a:solidFill>
              </a:rPr>
              <a:t>Maintaining the same level of average heating benefit as last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chemeClr val="tx2">
                  <a:lumMod val="50000"/>
                </a:schemeClr>
              </a:solidFill>
            </a:endParaRPr>
          </a:p>
          <a:p>
            <a:r>
              <a:rPr lang="en-US" sz="1200" b="1" kern="1200" dirty="0">
                <a:solidFill>
                  <a:schemeClr val="tx1"/>
                </a:solidFill>
                <a:effectLst/>
                <a:latin typeface="+mn-lt"/>
                <a:ea typeface="+mn-ea"/>
                <a:cs typeface="+mn-cs"/>
              </a:rPr>
              <a:t>State:</a:t>
            </a:r>
            <a:r>
              <a:rPr lang="en-US" sz="1200" kern="1200" dirty="0">
                <a:solidFill>
                  <a:schemeClr val="tx1"/>
                </a:solidFill>
                <a:effectLst/>
                <a:latin typeface="+mn-lt"/>
                <a:ea typeface="+mn-ea"/>
                <a:cs typeface="+mn-cs"/>
              </a:rPr>
              <a:t> We are going to hand out an example that you can look at on your own time. It goes into a lot more detail about how you might track performance from one year to the 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chemeClr val="tx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chemeClr val="tx2">
                    <a:lumMod val="50000"/>
                  </a:schemeClr>
                </a:solidFill>
              </a:rPr>
              <a:t>Distribute</a:t>
            </a:r>
            <a:r>
              <a:rPr lang="en-US" b="0" i="0" dirty="0">
                <a:solidFill>
                  <a:schemeClr val="tx2">
                    <a:lumMod val="50000"/>
                  </a:schemeClr>
                </a:solidFill>
              </a:rPr>
              <a:t> the Performance Testing handout.</a:t>
            </a:r>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38</a:t>
            </a:fld>
            <a:endParaRPr lang="en-US" dirty="0"/>
          </a:p>
        </p:txBody>
      </p:sp>
    </p:spTree>
    <p:extLst>
      <p:ext uri="{BB962C8B-B14F-4D97-AF65-F5344CB8AC3E}">
        <p14:creationId xmlns:p14="http://schemas.microsoft.com/office/powerpoint/2010/main" val="10221320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pPr algn="l"/>
            <a:r>
              <a:rPr lang="en-US" b="1" i="0" dirty="0">
                <a:solidFill>
                  <a:schemeClr val="tx2">
                    <a:lumMod val="50000"/>
                  </a:schemeClr>
                </a:solidFill>
              </a:rPr>
              <a:t>Explain</a:t>
            </a:r>
            <a:r>
              <a:rPr lang="en-US" b="0" i="0" dirty="0">
                <a:solidFill>
                  <a:schemeClr val="tx2">
                    <a:lumMod val="50000"/>
                  </a:schemeClr>
                </a:solidFill>
              </a:rPr>
              <a:t> that another part of your budget that you should track is your assumptions (often referred to as “testing assumptions”). By testing assumptions in your budget, you can evaluate your program’s performance. </a:t>
            </a:r>
          </a:p>
          <a:p>
            <a:pPr algn="l"/>
            <a:endParaRPr lang="en-US" b="0" i="1" dirty="0">
              <a:solidFill>
                <a:schemeClr val="tx2">
                  <a:lumMod val="50000"/>
                </a:schemeClr>
              </a:solidFill>
            </a:endParaRPr>
          </a:p>
          <a:p>
            <a:pPr algn="l"/>
            <a:r>
              <a:rPr lang="en-US" b="1" i="0" u="none" dirty="0">
                <a:solidFill>
                  <a:schemeClr val="tx2">
                    <a:lumMod val="50000"/>
                  </a:schemeClr>
                </a:solidFill>
              </a:rPr>
              <a:t>Ask: </a:t>
            </a:r>
            <a:r>
              <a:rPr lang="en-US" b="0" i="0" u="none" dirty="0">
                <a:solidFill>
                  <a:schemeClr val="tx2">
                    <a:lumMod val="50000"/>
                  </a:schemeClr>
                </a:solidFill>
              </a:rPr>
              <a:t>What are some program assumptions </a:t>
            </a:r>
            <a:r>
              <a:rPr lang="en-US" b="0" i="0" u="none" baseline="0" dirty="0">
                <a:solidFill>
                  <a:schemeClr val="tx2">
                    <a:lumMod val="50000"/>
                  </a:schemeClr>
                </a:solidFill>
              </a:rPr>
              <a:t>that might be used when allotting funds to A16?</a:t>
            </a:r>
          </a:p>
          <a:p>
            <a:pPr algn="l"/>
            <a:r>
              <a:rPr lang="en-US" b="0" i="1" dirty="0">
                <a:solidFill>
                  <a:schemeClr val="tx2">
                    <a:lumMod val="50000"/>
                  </a:schemeClr>
                </a:solidFill>
              </a:rPr>
              <a:t>[click presentation to bring up bullet text]</a:t>
            </a:r>
          </a:p>
          <a:p>
            <a:pPr algn="l"/>
            <a:endParaRPr lang="en-US" b="1" i="0" dirty="0">
              <a:solidFill>
                <a:schemeClr val="tx2">
                  <a:lumMod val="50000"/>
                </a:schemeClr>
              </a:solidFill>
            </a:endParaRPr>
          </a:p>
          <a:p>
            <a:pPr algn="l"/>
            <a:r>
              <a:rPr lang="en-US" b="1" i="0" dirty="0">
                <a:solidFill>
                  <a:schemeClr val="tx2">
                    <a:lumMod val="50000"/>
                  </a:schemeClr>
                </a:solidFill>
              </a:rPr>
              <a:t>Based </a:t>
            </a:r>
            <a:r>
              <a:rPr lang="en-US" b="0" i="0" dirty="0">
                <a:solidFill>
                  <a:schemeClr val="tx2">
                    <a:lumMod val="50000"/>
                  </a:schemeClr>
                </a:solidFill>
              </a:rPr>
              <a:t>on participant responses, confirm the following program assumptions:</a:t>
            </a:r>
            <a:endParaRPr lang="en-US" b="1" i="0" dirty="0">
              <a:solidFill>
                <a:schemeClr val="tx2">
                  <a:lumMod val="50000"/>
                </a:schemeClr>
              </a:solidFill>
            </a:endParaRPr>
          </a:p>
          <a:p>
            <a:pPr marL="171450" lvl="0" indent="-171450">
              <a:buFont typeface="Arial" panose="020B0604020202020204" pitchFamily="34" charset="0"/>
              <a:buChar char="•"/>
            </a:pPr>
            <a:r>
              <a:rPr lang="en-US" u="none" strike="noStrike" dirty="0">
                <a:effectLst/>
              </a:rPr>
              <a:t>Spending funds on Assurance 16 services will reduce the energy assistance needs. </a:t>
            </a:r>
          </a:p>
          <a:p>
            <a:pPr marL="171450" lvl="0" indent="-171450">
              <a:buFont typeface="Arial" panose="020B0604020202020204" pitchFamily="34" charset="0"/>
              <a:buChar char="•"/>
            </a:pPr>
            <a:r>
              <a:rPr lang="en-US" u="none" strike="noStrike" dirty="0">
                <a:effectLst/>
              </a:rPr>
              <a:t>Spending additional percentage of funds on weatherization will save program benefit money for a targeted group (such as households with high energy burdens).</a:t>
            </a:r>
          </a:p>
          <a:p>
            <a:pPr marL="171450" lvl="0" indent="-171450">
              <a:buFont typeface="Arial" panose="020B0604020202020204" pitchFamily="34" charset="0"/>
              <a:buChar char="•"/>
            </a:pPr>
            <a:r>
              <a:rPr lang="en-US" u="none" strike="noStrike" dirty="0">
                <a:effectLst/>
              </a:rPr>
              <a:t>Reducing the average benefit through a change in the benefit calculation matrix will increase the number of households served overall.</a:t>
            </a:r>
          </a:p>
          <a:p>
            <a:pPr marL="0" lvl="0" indent="0">
              <a:buFont typeface="Arial" panose="020B0604020202020204" pitchFamily="34" charset="0"/>
              <a:buNone/>
            </a:pPr>
            <a:endParaRPr lang="en-US" b="1" i="0" u="none" strike="noStrike" dirty="0">
              <a:solidFill>
                <a:schemeClr val="tx2">
                  <a:lumMod val="50000"/>
                </a:schemeClr>
              </a:solidFill>
              <a:effectLst/>
            </a:endParaRPr>
          </a:p>
          <a:p>
            <a:pPr marL="0" lvl="0" indent="0">
              <a:buFont typeface="Arial" panose="020B0604020202020204" pitchFamily="34" charset="0"/>
              <a:buNone/>
            </a:pPr>
            <a:r>
              <a:rPr lang="en-US" b="1" i="0" u="none" strike="noStrike" dirty="0">
                <a:solidFill>
                  <a:schemeClr val="tx2">
                    <a:lumMod val="50000"/>
                  </a:schemeClr>
                </a:solidFill>
                <a:effectLst/>
              </a:rPr>
              <a:t>Additionally: </a:t>
            </a:r>
          </a:p>
          <a:p>
            <a:pPr marL="171450" lvl="0" indent="-171450">
              <a:buFont typeface="Arial" panose="020B0604020202020204" pitchFamily="34" charset="0"/>
              <a:buChar char="•"/>
            </a:pPr>
            <a:r>
              <a:rPr lang="en-US" u="none" strike="noStrike" dirty="0">
                <a:effectLst/>
              </a:rPr>
              <a:t>Planning to carry over a certain percentage of funds will improve the start of the next year’s program. </a:t>
            </a:r>
          </a:p>
          <a:p>
            <a:pPr marL="171450" lvl="0" indent="-171450">
              <a:buFont typeface="Arial" panose="020B0604020202020204" pitchFamily="34" charset="0"/>
              <a:buChar char="•"/>
            </a:pPr>
            <a:r>
              <a:rPr lang="en-US" u="none" strike="noStrike" dirty="0">
                <a:effectLst/>
              </a:rPr>
              <a:t>Adding Administrative expenditures for another position at the grantee level will improve program monitoring, without affecting program efficiency elsewhere. </a:t>
            </a:r>
          </a:p>
          <a:p>
            <a:pPr marL="171450" indent="-171450" algn="l">
              <a:buFont typeface="Arial" panose="020B0604020202020204" pitchFamily="34" charset="0"/>
              <a:buChar char="•"/>
            </a:pPr>
            <a:endParaRPr lang="en-US" b="0" i="1" dirty="0">
              <a:solidFill>
                <a:schemeClr val="tx2">
                  <a:lumMod val="50000"/>
                </a:schemeClr>
              </a:solidFill>
            </a:endParaRPr>
          </a:p>
          <a:p>
            <a:r>
              <a:rPr lang="en-US" sz="1200" b="1" kern="1200" dirty="0">
                <a:solidFill>
                  <a:schemeClr val="tx1"/>
                </a:solidFill>
                <a:effectLst/>
                <a:latin typeface="+mn-lt"/>
                <a:ea typeface="+mn-ea"/>
                <a:cs typeface="+mn-cs"/>
              </a:rPr>
              <a:t>State: </a:t>
            </a:r>
            <a:r>
              <a:rPr lang="en-US" sz="1200" kern="1200" dirty="0">
                <a:solidFill>
                  <a:schemeClr val="tx1"/>
                </a:solidFill>
                <a:effectLst/>
                <a:latin typeface="+mn-lt"/>
                <a:ea typeface="+mn-ea"/>
                <a:cs typeface="+mn-cs"/>
              </a:rPr>
              <a:t>As a budget assumption, we are also assuming that the allotment of funds to Assurance 16 activities from other budget line items is cost-effective.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State: </a:t>
            </a:r>
            <a:r>
              <a:rPr lang="en-US" sz="1200" kern="1200" dirty="0">
                <a:solidFill>
                  <a:schemeClr val="tx1"/>
                </a:solidFill>
                <a:effectLst/>
                <a:latin typeface="+mn-lt"/>
                <a:ea typeface="+mn-ea"/>
                <a:cs typeface="+mn-cs"/>
              </a:rPr>
              <a:t>As you progress through the fiscal year, your initial budget assumptions may no longer be true. When this happens, you may need to adjust your budget. We are going to hand out an example that you can look at on your own time. It goes into a lot more detail about how assumptions are tracked and their impact on a budget.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Distribute</a:t>
            </a:r>
            <a:r>
              <a:rPr lang="en-US" sz="1200" kern="1200" dirty="0">
                <a:solidFill>
                  <a:schemeClr val="tx1"/>
                </a:solidFill>
                <a:effectLst/>
                <a:latin typeface="+mn-lt"/>
                <a:ea typeface="+mn-ea"/>
                <a:cs typeface="+mn-cs"/>
              </a:rPr>
              <a:t> the Assumptions Testing handout.</a:t>
            </a:r>
          </a:p>
          <a:p>
            <a:endParaRPr lang="en-US" sz="120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23A3BD-D6B1-4A3E-906B-882F0A098F2F}" type="slidenum">
              <a:rPr lang="en-US" smtClean="0"/>
              <a:pPr/>
              <a:t>39</a:t>
            </a:fld>
            <a:endParaRPr lang="en-US" dirty="0"/>
          </a:p>
        </p:txBody>
      </p:sp>
    </p:spTree>
    <p:extLst>
      <p:ext uri="{BB962C8B-B14F-4D97-AF65-F5344CB8AC3E}">
        <p14:creationId xmlns:p14="http://schemas.microsoft.com/office/powerpoint/2010/main" val="3552683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Explain: </a:t>
            </a:r>
            <a:r>
              <a:rPr lang="en-US" sz="1200" b="0" kern="1200" dirty="0">
                <a:solidFill>
                  <a:schemeClr val="tx1"/>
                </a:solidFill>
                <a:effectLst/>
                <a:latin typeface="+mn-lt"/>
                <a:ea typeface="+mn-ea"/>
                <a:cs typeface="+mn-cs"/>
              </a:rPr>
              <a:t>In the Webinar, we talked about how a budget is established so that it can be used throughout the fiscal year to plan, track, and control the key areas within the budget to ensure program performance. We discussed, at a high level, the formal review process using data inputs from various sources to gather needed information on expenditures and obligations in these key areas that can be used to evaluate the program’s performance in order to adapt to changing circumstances. It is that gathering of information process, called tracking, that we will focus on for this session.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Turn</a:t>
            </a:r>
            <a:r>
              <a:rPr lang="en-US" sz="1200" kern="1200" dirty="0">
                <a:solidFill>
                  <a:schemeClr val="tx1"/>
                </a:solidFill>
                <a:effectLst/>
                <a:latin typeface="+mn-lt"/>
                <a:ea typeface="+mn-ea"/>
                <a:cs typeface="+mn-cs"/>
              </a:rPr>
              <a:t> this presentation over to Iris.</a:t>
            </a:r>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4</a:t>
            </a:fld>
            <a:endParaRPr lang="en-US" dirty="0"/>
          </a:p>
        </p:txBody>
      </p:sp>
    </p:spTree>
    <p:extLst>
      <p:ext uri="{BB962C8B-B14F-4D97-AF65-F5344CB8AC3E}">
        <p14:creationId xmlns:p14="http://schemas.microsoft.com/office/powerpoint/2010/main" val="3639401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In this section, we will briefly explain the next steps you will take after you have obtained information that identifies a need for change. </a:t>
            </a:r>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40</a:t>
            </a:fld>
            <a:endParaRPr lang="en-US" dirty="0"/>
          </a:p>
        </p:txBody>
      </p:sp>
    </p:spTree>
    <p:extLst>
      <p:ext uri="{BB962C8B-B14F-4D97-AF65-F5344CB8AC3E}">
        <p14:creationId xmlns:p14="http://schemas.microsoft.com/office/powerpoint/2010/main" val="22723984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Explain</a:t>
            </a:r>
            <a:r>
              <a:rPr lang="en-US" sz="1200" kern="1200" dirty="0">
                <a:solidFill>
                  <a:schemeClr val="tx1"/>
                </a:solidFill>
                <a:effectLst/>
                <a:latin typeface="+mn-lt"/>
                <a:ea typeface="+mn-ea"/>
                <a:cs typeface="+mn-cs"/>
              </a:rPr>
              <a:t> that with the information you obtained from all of this tracking, you will be able to determine when you need to take action to correct and adjust elements within your program. Changes in your program may be needed at any time, or even several times, throughout the fiscal year. Changes could include the need for corrective actions for subgrantees, contractors, or clients when monitoring findings are not favorable. Most often, changes needed are due to elements outside of your control. When these types of changes happen, you will want to review projections for households served and make adjustments to your budget to provide the best outcome for those households within the limitations of where your budget it at.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State:</a:t>
            </a:r>
            <a:r>
              <a:rPr lang="en-US" sz="1200" kern="1200" dirty="0">
                <a:solidFill>
                  <a:schemeClr val="tx1"/>
                </a:solidFill>
                <a:effectLst/>
                <a:latin typeface="+mn-lt"/>
                <a:ea typeface="+mn-ea"/>
                <a:cs typeface="+mn-cs"/>
              </a:rPr>
              <a:t> You will learn techniques for how use the tracked information in the Adapting to Change session later in this conference.</a:t>
            </a:r>
          </a:p>
        </p:txBody>
      </p:sp>
      <p:sp>
        <p:nvSpPr>
          <p:cNvPr id="4" name="Slide Number Placeholder 3"/>
          <p:cNvSpPr>
            <a:spLocks noGrp="1"/>
          </p:cNvSpPr>
          <p:nvPr>
            <p:ph type="sldNum" sz="quarter" idx="10"/>
          </p:nvPr>
        </p:nvSpPr>
        <p:spPr/>
        <p:txBody>
          <a:bodyPr/>
          <a:lstStyle/>
          <a:p>
            <a:fld id="{A823A3BD-D6B1-4A3E-906B-882F0A098F2F}" type="slidenum">
              <a:rPr lang="en-US" smtClean="0"/>
              <a:pPr/>
              <a:t>41</a:t>
            </a:fld>
            <a:endParaRPr lang="en-US" dirty="0"/>
          </a:p>
        </p:txBody>
      </p:sp>
    </p:spTree>
    <p:extLst>
      <p:ext uri="{BB962C8B-B14F-4D97-AF65-F5344CB8AC3E}">
        <p14:creationId xmlns:p14="http://schemas.microsoft.com/office/powerpoint/2010/main" val="1036106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Explain:</a:t>
            </a:r>
            <a:r>
              <a:rPr lang="en-US" sz="1200" kern="1200" dirty="0">
                <a:solidFill>
                  <a:schemeClr val="tx1"/>
                </a:solidFill>
                <a:effectLst/>
                <a:latin typeface="+mn-lt"/>
                <a:ea typeface="+mn-ea"/>
                <a:cs typeface="+mn-cs"/>
              </a:rPr>
              <a:t> Let’s review some of the key points for implementing and tracking expenses.</a:t>
            </a:r>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42</a:t>
            </a:fld>
            <a:endParaRPr lang="en-US" dirty="0"/>
          </a:p>
        </p:txBody>
      </p:sp>
    </p:spTree>
    <p:extLst>
      <p:ext uri="{BB962C8B-B14F-4D97-AF65-F5344CB8AC3E}">
        <p14:creationId xmlns:p14="http://schemas.microsoft.com/office/powerpoint/2010/main" val="18146943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Stress</a:t>
            </a:r>
            <a:r>
              <a:rPr lang="en-US" sz="1200" kern="1200" dirty="0">
                <a:solidFill>
                  <a:schemeClr val="tx1"/>
                </a:solidFill>
                <a:effectLst/>
                <a:latin typeface="+mn-lt"/>
                <a:ea typeface="+mn-ea"/>
                <a:cs typeface="+mn-cs"/>
              </a:rPr>
              <a:t> the following key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Use various tracking methods to ensure you are capturing a well-rounded picture of what is going on with your budget throughout the year.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Identify and track every expense, comparing it to your budget continuously within the fiscal year.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Analyze the tracked information often to identify problems early, while they can still be corrected.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23A3BD-D6B1-4A3E-906B-882F0A098F2F}" type="slidenum">
              <a:rPr lang="en-US" smtClean="0"/>
              <a:pPr/>
              <a:t>43</a:t>
            </a:fld>
            <a:endParaRPr lang="en-US" dirty="0"/>
          </a:p>
        </p:txBody>
      </p:sp>
    </p:spTree>
    <p:extLst>
      <p:ext uri="{BB962C8B-B14F-4D97-AF65-F5344CB8AC3E}">
        <p14:creationId xmlns:p14="http://schemas.microsoft.com/office/powerpoint/2010/main" val="6210025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Are there any other questions or comments?</a:t>
            </a:r>
          </a:p>
          <a:p>
            <a:r>
              <a:rPr lang="en-US" sz="1200" b="1" kern="1200" dirty="0">
                <a:solidFill>
                  <a:schemeClr val="tx1"/>
                </a:solidFill>
                <a:effectLst/>
                <a:latin typeface="+mn-lt"/>
                <a:ea typeface="+mn-ea"/>
                <a:cs typeface="+mn-cs"/>
              </a:rPr>
              <a:t>Allow</a:t>
            </a:r>
            <a:r>
              <a:rPr lang="en-US" sz="1200" kern="1200" dirty="0">
                <a:solidFill>
                  <a:schemeClr val="tx1"/>
                </a:solidFill>
                <a:effectLst/>
                <a:latin typeface="+mn-lt"/>
                <a:ea typeface="+mn-ea"/>
                <a:cs typeface="+mn-cs"/>
              </a:rPr>
              <a:t> several minutes for any last questions or comments.</a:t>
            </a:r>
          </a:p>
          <a:p>
            <a:r>
              <a:rPr lang="en-US" sz="1200" b="1" kern="1200">
                <a:solidFill>
                  <a:schemeClr val="tx1"/>
                </a:solidFill>
                <a:effectLst/>
                <a:latin typeface="+mn-lt"/>
                <a:ea typeface="+mn-ea"/>
                <a:cs typeface="+mn-cs"/>
              </a:rPr>
              <a:t>Thank</a:t>
            </a:r>
            <a:r>
              <a:rPr lang="en-US" sz="1200" kern="1200">
                <a:solidFill>
                  <a:schemeClr val="tx1"/>
                </a:solidFill>
                <a:effectLst/>
                <a:latin typeface="+mn-lt"/>
                <a:ea typeface="+mn-ea"/>
                <a:cs typeface="+mn-cs"/>
              </a:rPr>
              <a:t> the participants for attending the session.</a:t>
            </a:r>
          </a:p>
          <a:p>
            <a:endParaRPr lang="en-US"/>
          </a:p>
        </p:txBody>
      </p:sp>
      <p:sp>
        <p:nvSpPr>
          <p:cNvPr id="4" name="Slide Number Placeholder 3"/>
          <p:cNvSpPr>
            <a:spLocks noGrp="1"/>
          </p:cNvSpPr>
          <p:nvPr>
            <p:ph type="sldNum" sz="quarter" idx="10"/>
          </p:nvPr>
        </p:nvSpPr>
        <p:spPr/>
        <p:txBody>
          <a:bodyPr/>
          <a:lstStyle/>
          <a:p>
            <a:fld id="{A823A3BD-D6B1-4A3E-906B-882F0A098F2F}" type="slidenum">
              <a:rPr lang="en-US" smtClean="0"/>
              <a:pPr/>
              <a:t>44</a:t>
            </a:fld>
            <a:endParaRPr lang="en-US" dirty="0"/>
          </a:p>
        </p:txBody>
      </p:sp>
    </p:spTree>
    <p:extLst>
      <p:ext uri="{BB962C8B-B14F-4D97-AF65-F5344CB8AC3E}">
        <p14:creationId xmlns:p14="http://schemas.microsoft.com/office/powerpoint/2010/main" val="287237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In this section, we will talk about the importance of tracking expenditures and what it means for the performance of your LIHEAP budget. </a:t>
            </a:r>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State: </a:t>
            </a:r>
            <a:r>
              <a:rPr lang="en-US" sz="1200" kern="1200" dirty="0">
                <a:solidFill>
                  <a:schemeClr val="tx1"/>
                </a:solidFill>
                <a:effectLst/>
                <a:latin typeface="+mn-lt"/>
                <a:ea typeface="+mn-ea"/>
                <a:cs typeface="+mn-cs"/>
              </a:rPr>
              <a:t>If you saw the Program Manager’s Budget Webinar, you learned that your budget is a crucial part of your manager’s plan and should reflect the policy priorities of your LIHEAP program. Your PMB should be adaptable to program needs throughout the year, such as the following:</a:t>
            </a:r>
          </a:p>
          <a:p>
            <a:pPr marL="171450" indent="-171450">
              <a:buFont typeface="Arial" panose="020B0604020202020204" pitchFamily="34" charset="0"/>
              <a:buChar char="•"/>
            </a:pPr>
            <a:r>
              <a:rPr lang="en-US" dirty="0"/>
              <a:t>Mid-course corrections</a:t>
            </a:r>
          </a:p>
          <a:p>
            <a:pPr marL="171450" indent="-171450">
              <a:buFont typeface="Arial" panose="020B0604020202020204" pitchFamily="34" charset="0"/>
              <a:buChar char="•"/>
            </a:pPr>
            <a:r>
              <a:rPr lang="en-US" dirty="0"/>
              <a:t>Re-allocation of funds based on </a:t>
            </a:r>
            <a:r>
              <a:rPr lang="en-US" dirty="0" err="1"/>
              <a:t>subgrantee</a:t>
            </a:r>
            <a:r>
              <a:rPr lang="en-US" dirty="0"/>
              <a:t> program performance</a:t>
            </a:r>
          </a:p>
          <a:p>
            <a:pPr marL="171450" indent="-171450">
              <a:buFont typeface="Arial" panose="020B0604020202020204" pitchFamily="34" charset="0"/>
              <a:buChar char="•"/>
            </a:pPr>
            <a:r>
              <a:rPr lang="en-US" dirty="0"/>
              <a:t>Adjustments to supplemental funding</a:t>
            </a:r>
          </a:p>
          <a:p>
            <a:pPr marL="171450" indent="-171450">
              <a:buFont typeface="Arial" panose="020B0604020202020204" pitchFamily="34" charset="0"/>
              <a:buChar char="•"/>
            </a:pPr>
            <a:r>
              <a:rPr lang="en-US" dirty="0"/>
              <a:t>Unanticipated program changes</a:t>
            </a:r>
          </a:p>
          <a:p>
            <a:pPr marL="171450" indent="-171450">
              <a:buFont typeface="Arial" panose="020B0604020202020204" pitchFamily="34" charset="0"/>
              <a:buChar char="•"/>
            </a:pPr>
            <a:r>
              <a:rPr lang="en-US" dirty="0"/>
              <a:t>Adapting to disasters</a:t>
            </a:r>
          </a:p>
          <a:p>
            <a:pPr marL="171450" indent="-171450">
              <a:buFont typeface="Arial" panose="020B0604020202020204" pitchFamily="34" charset="0"/>
              <a:buChar char="•"/>
            </a:pPr>
            <a:r>
              <a:rPr lang="en-US" dirty="0"/>
              <a:t>Accounting for </a:t>
            </a:r>
            <a:r>
              <a:rPr lang="en-US" dirty="0" err="1"/>
              <a:t>subgrantee</a:t>
            </a:r>
            <a:r>
              <a:rPr lang="en-US" dirty="0"/>
              <a:t> failures </a:t>
            </a:r>
          </a:p>
          <a:p>
            <a:pPr marL="171450" indent="-171450">
              <a:buFont typeface="Arial" panose="020B0604020202020204" pitchFamily="34" charset="0"/>
              <a:buChar char="•"/>
            </a:pPr>
            <a:endParaRPr lang="en-US" dirty="0"/>
          </a:p>
          <a:p>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that tracking your actual expenditures against your budget throughout the year helps to ensure that your program is neither over- nor under-expending in any important line item in your original budget. The continuous monitoring of your expenditures helps to ensure that your program’s priorities are being met.</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Stress</a:t>
            </a:r>
            <a:r>
              <a:rPr lang="en-US" dirty="0"/>
              <a:t> that this means remaining within expenditure and obligation limits, not just within your budget.</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State: </a:t>
            </a:r>
            <a:r>
              <a:rPr lang="en-US" dirty="0"/>
              <a:t>Tracking this information helps to spot troubles before they become major issues.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6</a:t>
            </a:fld>
            <a:endParaRPr lang="en-US" dirty="0"/>
          </a:p>
        </p:txBody>
      </p:sp>
    </p:spTree>
    <p:extLst>
      <p:ext uri="{BB962C8B-B14F-4D97-AF65-F5344CB8AC3E}">
        <p14:creationId xmlns:p14="http://schemas.microsoft.com/office/powerpoint/2010/main" val="3111336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Explain</a:t>
            </a:r>
            <a:r>
              <a:rPr lang="en-US" dirty="0"/>
              <a:t> that tracking your obligations and expenditures are part of the fiscal and administrative requirements.</a:t>
            </a:r>
          </a:p>
          <a:p>
            <a:endParaRPr lang="en-US" dirty="0"/>
          </a:p>
          <a:p>
            <a:r>
              <a:rPr lang="en-US" b="1" dirty="0"/>
              <a:t>State: </a:t>
            </a:r>
            <a:r>
              <a:rPr lang="en-US" dirty="0"/>
              <a:t>Per the Uniform Administrative Guidelines, a grantee must obligate and expend block grant funds in accordance with the applicable laws and procedures. The grantee’s fiscal control and accounting procedures must be sufficient to provide the required reports and track funds in such a way to prove that those funds have not been misused, based on the restrictions and prohibitions of the statute authorizing the block grant.</a:t>
            </a:r>
          </a:p>
          <a:p>
            <a:endParaRPr lang="en-US" dirty="0"/>
          </a:p>
          <a:p>
            <a:r>
              <a:rPr lang="en-US" b="1" dirty="0"/>
              <a:t>Stress: </a:t>
            </a:r>
            <a:r>
              <a:rPr lang="en-US" dirty="0"/>
              <a:t>Compliance with statutory requirements on the use of funds is based on actual expenditures, not on budgeted limits.</a:t>
            </a:r>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7</a:t>
            </a:fld>
            <a:endParaRPr lang="en-US" dirty="0"/>
          </a:p>
        </p:txBody>
      </p:sp>
    </p:spTree>
    <p:extLst>
      <p:ext uri="{BB962C8B-B14F-4D97-AF65-F5344CB8AC3E}">
        <p14:creationId xmlns:p14="http://schemas.microsoft.com/office/powerpoint/2010/main" val="1913739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Explain</a:t>
            </a:r>
            <a:r>
              <a:rPr lang="en-US" sz="1200" kern="1200" dirty="0">
                <a:solidFill>
                  <a:schemeClr val="tx1"/>
                </a:solidFill>
                <a:effectLst/>
                <a:latin typeface="+mn-lt"/>
                <a:ea typeface="+mn-ea"/>
                <a:cs typeface="+mn-cs"/>
              </a:rPr>
              <a:t> that a program manager should track the actual usage of LIHEAP funds throughout the year to ensure the program operates within the budgeted parameters. There are numerous ways to track your budget. Some of the most common methods include the following:</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High-Level Cost Tracking</a:t>
            </a:r>
            <a:r>
              <a:rPr lang="en-US" sz="1200" kern="1200" dirty="0">
                <a:solidFill>
                  <a:schemeClr val="tx1"/>
                </a:solidFill>
                <a:effectLst/>
                <a:latin typeface="+mn-lt"/>
                <a:ea typeface="+mn-ea"/>
                <a:cs typeface="+mn-cs"/>
              </a:rPr>
              <a:t> – Helps spot variances or possible trouble spots in the program</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Progress Toward Objectives</a:t>
            </a:r>
            <a:r>
              <a:rPr lang="en-US" sz="1200" kern="1200" dirty="0">
                <a:solidFill>
                  <a:schemeClr val="tx1"/>
                </a:solidFill>
                <a:effectLst/>
                <a:latin typeface="+mn-lt"/>
                <a:ea typeface="+mn-ea"/>
                <a:cs typeface="+mn-cs"/>
              </a:rPr>
              <a:t> – Monitors actual spending versus the projected spending in the budget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Milestones and Deliverables</a:t>
            </a:r>
            <a:r>
              <a:rPr lang="en-US" sz="1200" kern="1200" dirty="0">
                <a:solidFill>
                  <a:schemeClr val="tx1"/>
                </a:solidFill>
                <a:effectLst/>
                <a:latin typeface="+mn-lt"/>
                <a:ea typeface="+mn-ea"/>
                <a:cs typeface="+mn-cs"/>
              </a:rPr>
              <a:t> – Monitors the overall project progress by meeting milestone and/or deliverable criteria on schedule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State: </a:t>
            </a:r>
            <a:r>
              <a:rPr lang="en-US" sz="1200" b="0" kern="1200" dirty="0">
                <a:solidFill>
                  <a:schemeClr val="tx1"/>
                </a:solidFill>
                <a:effectLst/>
                <a:latin typeface="+mn-lt"/>
                <a:ea typeface="+mn-ea"/>
                <a:cs typeface="+mn-cs"/>
              </a:rPr>
              <a:t>Before we get into the details about tracking your budget, let’s look at some methods you can use to track needed information. </a:t>
            </a:r>
            <a:endParaRPr lang="en-US" dirty="0"/>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8</a:t>
            </a:fld>
            <a:endParaRPr lang="en-US" dirty="0"/>
          </a:p>
        </p:txBody>
      </p:sp>
    </p:spTree>
    <p:extLst>
      <p:ext uri="{BB962C8B-B14F-4D97-AF65-F5344CB8AC3E}">
        <p14:creationId xmlns:p14="http://schemas.microsoft.com/office/powerpoint/2010/main" val="629445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In this section, we will </a:t>
            </a:r>
            <a:r>
              <a:rPr lang="en-US" dirty="0"/>
              <a:t>discuss how to gather information, such as various reports, that can be used to track the information </a:t>
            </a:r>
            <a:r>
              <a:rPr lang="en-US" sz="1200" kern="1200" dirty="0">
                <a:solidFill>
                  <a:schemeClr val="tx1"/>
                </a:solidFill>
                <a:effectLst/>
                <a:latin typeface="+mn-lt"/>
                <a:ea typeface="+mn-ea"/>
                <a:cs typeface="+mn-cs"/>
              </a:rPr>
              <a:t>that affects your budget. </a:t>
            </a:r>
          </a:p>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9</a:t>
            </a:fld>
            <a:endParaRPr lang="en-US" dirty="0"/>
          </a:p>
        </p:txBody>
      </p:sp>
    </p:spTree>
    <p:extLst>
      <p:ext uri="{BB962C8B-B14F-4D97-AF65-F5344CB8AC3E}">
        <p14:creationId xmlns:p14="http://schemas.microsoft.com/office/powerpoint/2010/main" val="3022112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3" name="Rounded Rectangle 12"/>
          <p:cNvSpPr/>
          <p:nvPr/>
        </p:nvSpPr>
        <p:spPr>
          <a:xfrm>
            <a:off x="87084" y="69756"/>
            <a:ext cx="12017829" cy="6692201"/>
          </a:xfrm>
          <a:prstGeom prst="roundRect">
            <a:avLst>
              <a:gd name="adj" fmla="val 4929"/>
            </a:avLst>
          </a:prstGeom>
          <a:solidFill>
            <a:schemeClr val="accent4">
              <a:lumMod val="60000"/>
              <a:lumOff val="40000"/>
            </a:schemeClr>
          </a:solid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lumMod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8" name="Date Placeholder 27"/>
          <p:cNvSpPr>
            <a:spLocks noGrp="1"/>
          </p:cNvSpPr>
          <p:nvPr>
            <p:ph type="dt" sz="half" idx="10"/>
          </p:nvPr>
        </p:nvSpPr>
        <p:spPr/>
        <p:txBody>
          <a:bodyPr/>
          <a:lstStyle/>
          <a:p>
            <a:fld id="{CC02AEC8-E0E9-4623-AD0E-AD7B825E3A8D}" type="datetime1">
              <a:rPr lang="en-US" smtClean="0"/>
              <a:pPr/>
              <a:t>4/25/2018</a:t>
            </a:fld>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32540F5-BE53-4980-ABDE-DC5A5DE073AE}" type="slidenum">
              <a:rPr lang="en-US" smtClean="0"/>
              <a:pPr/>
              <a:t>‹#›</a:t>
            </a:fld>
            <a:endParaRPr lang="en-US" dirty="0"/>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a:t>Click to edit Master title style</a:t>
            </a:r>
            <a:endParaRPr kumimoji="0" lang="en-US" dirty="0"/>
          </a:p>
        </p:txBody>
      </p:sp>
      <p:pic>
        <p:nvPicPr>
          <p:cNvPr id="15" name="Picture 14" descr="HHS and ACF logos"/>
          <p:cNvPicPr>
            <a:picLocks noChangeAspect="1"/>
          </p:cNvPicPr>
          <p:nvPr userDrawn="1"/>
        </p:nvPicPr>
        <p:blipFill>
          <a:blip r:embed="rId2" cstate="print"/>
          <a:stretch>
            <a:fillRect/>
          </a:stretch>
        </p:blipFill>
        <p:spPr>
          <a:xfrm>
            <a:off x="4056635" y="4953000"/>
            <a:ext cx="4078730" cy="838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84B45E9-2B42-4DCB-BDEF-BF058FBEEDFB}" type="datetime1">
              <a:rPr lang="en-US" smtClean="0"/>
              <a:pPr/>
              <a:t>4/25/2018</a:t>
            </a:fld>
            <a:endParaRPr lang="en-US" dirty="0"/>
          </a:p>
        </p:txBody>
      </p:sp>
      <p:sp>
        <p:nvSpPr>
          <p:cNvPr id="6" name="Slide Number Placeholder 5"/>
          <p:cNvSpPr>
            <a:spLocks noGrp="1"/>
          </p:cNvSpPr>
          <p:nvPr>
            <p:ph type="sldNum" sz="quarter" idx="12"/>
          </p:nvPr>
        </p:nvSpPr>
        <p:spPr/>
        <p:txBody>
          <a:bodyPr/>
          <a:lstStyle/>
          <a:p>
            <a:fld id="{232540F5-BE53-4980-ABDE-DC5A5DE073A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133600" cy="5851525"/>
          </a:xfrm>
        </p:spPr>
        <p:txBody>
          <a:bodyPr vert="eaVert">
            <a:normAutofit/>
          </a:bodyPr>
          <a:lstStyle>
            <a:lvl1pPr>
              <a:defRPr sz="3600"/>
            </a:lvl1pPr>
          </a:lstStyle>
          <a:p>
            <a:r>
              <a:rPr kumimoji="0" lang="en-US"/>
              <a:t>Click to edit Master title style</a:t>
            </a:r>
            <a:endParaRPr kumimoji="0" lang="en-US" dirty="0"/>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D3B4EA-2DCD-429D-BF95-C53571A45301}" type="datetime1">
              <a:rPr lang="en-US" smtClean="0"/>
              <a:pPr/>
              <a:t>4/25/2018</a:t>
            </a:fld>
            <a:endParaRPr lang="en-US" dirty="0"/>
          </a:p>
        </p:txBody>
      </p:sp>
      <p:sp>
        <p:nvSpPr>
          <p:cNvPr id="6" name="Slide Number Placeholder 5"/>
          <p:cNvSpPr>
            <a:spLocks noGrp="1"/>
          </p:cNvSpPr>
          <p:nvPr>
            <p:ph type="sldNum" sz="quarter" idx="12"/>
          </p:nvPr>
        </p:nvSpPr>
        <p:spPr/>
        <p:txBody>
          <a:bodyPr/>
          <a:lstStyle/>
          <a:p>
            <a:fld id="{232540F5-BE53-4980-ABDE-DC5A5DE073A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C19F33A-6118-41BE-AD03-789BC2CCB868}" type="datetime1">
              <a:rPr lang="en-US" smtClean="0"/>
              <a:pPr/>
              <a:t>4/25/2018</a:t>
            </a:fld>
            <a:endParaRPr lang="en-US" dirty="0"/>
          </a:p>
        </p:txBody>
      </p:sp>
      <p:sp>
        <p:nvSpPr>
          <p:cNvPr id="5" name="Footer Placeholder 4"/>
          <p:cNvSpPr>
            <a:spLocks noGrp="1"/>
          </p:cNvSpPr>
          <p:nvPr>
            <p:ph type="ftr" sz="quarter" idx="11"/>
          </p:nvPr>
        </p:nvSpPr>
        <p:spPr>
          <a:xfrm>
            <a:off x="1219200" y="6172200"/>
            <a:ext cx="5283200" cy="45720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32540F5-BE53-4980-ABDE-DC5A5DE073AE}" type="slidenum">
              <a:rPr lang="en-US" smtClean="0"/>
              <a:pPr/>
              <a:t>‹#›</a:t>
            </a:fld>
            <a:endParaRPr lang="en-US" dirty="0"/>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0" name="Rounded Rectangle 9"/>
          <p:cNvSpPr/>
          <p:nvPr/>
        </p:nvSpPr>
        <p:spPr>
          <a:xfrm>
            <a:off x="87084" y="69756"/>
            <a:ext cx="12017829" cy="6692201"/>
          </a:xfrm>
          <a:prstGeom prst="roundRect">
            <a:avLst>
              <a:gd name="adj" fmla="val 4929"/>
            </a:avLst>
          </a:prstGeom>
          <a:solidFill>
            <a:schemeClr val="accent4">
              <a:lumMod val="60000"/>
              <a:lumOff val="40000"/>
            </a:schemeClr>
          </a:solidFill>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963084" y="952501"/>
            <a:ext cx="10363200" cy="1362075"/>
          </a:xfrm>
        </p:spPr>
        <p:txBody>
          <a:bodyPr anchor="ctr" anchorCtr="0"/>
          <a:lstStyle>
            <a:lvl1pPr algn="l">
              <a:buNone/>
              <a:defRPr sz="4000" b="0" cap="none">
                <a:solidFill>
                  <a:schemeClr val="tx1"/>
                </a:solidFill>
              </a:defRPr>
            </a:lvl1pPr>
          </a:lstStyle>
          <a:p>
            <a:r>
              <a:rPr kumimoji="0" lang="en-US" dirty="0"/>
              <a:t>Click to edit Master title style</a:t>
            </a:r>
          </a:p>
        </p:txBody>
      </p:sp>
      <p:sp>
        <p:nvSpPr>
          <p:cNvPr id="3" name="Text Placeholder 2"/>
          <p:cNvSpPr>
            <a:spLocks noGrp="1"/>
          </p:cNvSpPr>
          <p:nvPr>
            <p:ph type="body" idx="1"/>
          </p:nvPr>
        </p:nvSpPr>
        <p:spPr>
          <a:xfrm>
            <a:off x="963084" y="2776538"/>
            <a:ext cx="10363200" cy="1338262"/>
          </a:xfrm>
        </p:spPr>
        <p:txBody>
          <a:bodyPr anchor="t" anchorCtr="0"/>
          <a:lstStyle>
            <a:lvl1pPr marL="0" indent="0">
              <a:buNone/>
              <a:defRPr sz="2400">
                <a:solidFill>
                  <a:schemeClr val="tx2">
                    <a:lumMod val="2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solidFill>
                  <a:schemeClr val="tx2">
                    <a:lumMod val="25000"/>
                  </a:schemeClr>
                </a:solidFill>
              </a:defRPr>
            </a:lvl1pPr>
          </a:lstStyle>
          <a:p>
            <a:fld id="{D4B7C761-8C20-41C5-9020-E8407943EA5A}" type="datetime1">
              <a:rPr lang="en-US" smtClean="0"/>
              <a:pPr/>
              <a:t>4/25/2018</a:t>
            </a:fld>
            <a:endParaRPr lang="en-US" dirty="0"/>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a:off x="195072" y="6208776"/>
            <a:ext cx="457200" cy="457200"/>
          </a:xfrm>
        </p:spPr>
        <p:txBody>
          <a:bodyPr/>
          <a:lstStyle/>
          <a:p>
            <a:fld id="{232540F5-BE53-4980-ABDE-DC5A5DE073AE}" type="slidenum">
              <a:rPr lang="en-US" smtClean="0"/>
              <a:pPr/>
              <a:t>‹#›</a:t>
            </a:fld>
            <a:endParaRPr lang="en-US" dirty="0"/>
          </a:p>
        </p:txBody>
      </p:sp>
      <p:pic>
        <p:nvPicPr>
          <p:cNvPr id="13" name="Picture 12" descr="HHS and ACF logos"/>
          <p:cNvPicPr>
            <a:picLocks/>
          </p:cNvPicPr>
          <p:nvPr userDrawn="1"/>
        </p:nvPicPr>
        <p:blipFill>
          <a:blip r:embed="rId2" cstate="print"/>
          <a:stretch>
            <a:fillRect/>
          </a:stretch>
        </p:blipFill>
        <p:spPr>
          <a:xfrm>
            <a:off x="8145783" y="228601"/>
            <a:ext cx="3151746" cy="650101"/>
          </a:xfrm>
          <a:prstGeom prst="rect">
            <a:avLst/>
          </a:prstGeom>
        </p:spPr>
      </p:pic>
      <p:sp>
        <p:nvSpPr>
          <p:cNvPr id="15" name="Picture Placeholder 14"/>
          <p:cNvSpPr>
            <a:spLocks noGrp="1"/>
          </p:cNvSpPr>
          <p:nvPr>
            <p:ph type="pic" sz="quarter" idx="13"/>
          </p:nvPr>
        </p:nvSpPr>
        <p:spPr>
          <a:xfrm>
            <a:off x="1117600" y="4343400"/>
            <a:ext cx="3657600" cy="1143000"/>
          </a:xfrm>
        </p:spPr>
        <p:txBody>
          <a:bodyPr/>
          <a:lstStyle/>
          <a:p>
            <a:r>
              <a:rPr lang="en-US" dirty="0"/>
              <a:t>Click icon to add picture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1674B15-1D77-4594-A64D-1C62F5AEF711}" type="datetime1">
              <a:rPr lang="en-US" smtClean="0"/>
              <a:pPr/>
              <a:t>4/25/2018</a:t>
            </a:fld>
            <a:endParaRPr lang="en-US" dirty="0"/>
          </a:p>
        </p:txBody>
      </p:sp>
      <p:sp>
        <p:nvSpPr>
          <p:cNvPr id="6" name="Footer Placeholder 5"/>
          <p:cNvSpPr>
            <a:spLocks noGrp="1"/>
          </p:cNvSpPr>
          <p:nvPr>
            <p:ph type="ftr" sz="quarter" idx="11"/>
          </p:nvPr>
        </p:nvSpPr>
        <p:spPr>
          <a:xfrm>
            <a:off x="1219200" y="6172200"/>
            <a:ext cx="5283200" cy="45720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232540F5-BE53-4980-ABDE-DC5A5DE073AE}" type="slidenum">
              <a:rPr lang="en-US" smtClean="0"/>
              <a:pPr/>
              <a:t>‹#›</a:t>
            </a:fld>
            <a:endParaRPr lang="en-US" dirty="0"/>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ctr" anchorCtr="0"/>
          <a:lstStyle>
            <a:lvl1pPr>
              <a:defRPr/>
            </a:lvl1pPr>
          </a:lstStyle>
          <a:p>
            <a:r>
              <a:rPr kumimoji="0" lang="en-US" dirty="0"/>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tx2">
                    <a:lumMod val="25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tx2">
                    <a:lumMod val="25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C553CA75-BE76-4C4D-85AA-84D0E35B137C}" type="datetime1">
              <a:rPr lang="en-US" smtClean="0"/>
              <a:pPr/>
              <a:t>4/25/2018</a:t>
            </a:fld>
            <a:endParaRPr lang="en-US" dirty="0"/>
          </a:p>
        </p:txBody>
      </p:sp>
      <p:sp>
        <p:nvSpPr>
          <p:cNvPr id="8" name="Footer Placeholder 7"/>
          <p:cNvSpPr>
            <a:spLocks noGrp="1"/>
          </p:cNvSpPr>
          <p:nvPr>
            <p:ph type="ftr" sz="quarter" idx="11"/>
          </p:nvPr>
        </p:nvSpPr>
        <p:spPr>
          <a:xfrm>
            <a:off x="1219200" y="6172200"/>
            <a:ext cx="5283200" cy="45720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232540F5-BE53-4980-ABDE-DC5A5DE073AE}" type="slidenum">
              <a:rPr lang="en-US" smtClean="0"/>
              <a:pPr/>
              <a:t>‹#›</a:t>
            </a:fld>
            <a:endParaRPr lang="en-US" dirty="0"/>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a:t>Click to edit Master title style</a:t>
            </a:r>
            <a:endParaRPr kumimoji="0" lang="en-US" dirty="0"/>
          </a:p>
        </p:txBody>
      </p:sp>
      <p:sp>
        <p:nvSpPr>
          <p:cNvPr id="3" name="Date Placeholder 2"/>
          <p:cNvSpPr>
            <a:spLocks noGrp="1"/>
          </p:cNvSpPr>
          <p:nvPr>
            <p:ph type="dt" sz="half" idx="10"/>
          </p:nvPr>
        </p:nvSpPr>
        <p:spPr/>
        <p:txBody>
          <a:bodyPr/>
          <a:lstStyle/>
          <a:p>
            <a:fld id="{2F9953F9-47A5-4552-AC6B-B8ACE4E4B703}" type="datetime1">
              <a:rPr lang="en-US" smtClean="0"/>
              <a:pPr/>
              <a:t>4/25/2018</a:t>
            </a:fld>
            <a:endParaRPr lang="en-US" dirty="0"/>
          </a:p>
        </p:txBody>
      </p:sp>
      <p:sp>
        <p:nvSpPr>
          <p:cNvPr id="4" name="Footer Placeholder 3"/>
          <p:cNvSpPr>
            <a:spLocks noGrp="1"/>
          </p:cNvSpPr>
          <p:nvPr>
            <p:ph type="ftr" sz="quarter" idx="11"/>
          </p:nvPr>
        </p:nvSpPr>
        <p:spPr>
          <a:xfrm>
            <a:off x="1219200" y="6172200"/>
            <a:ext cx="5283200" cy="457200"/>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a:t>
            </a:fld>
            <a:endParaRPr lang="en-US" dirty="0"/>
          </a:p>
        </p:txBody>
      </p:sp>
      <p:pic>
        <p:nvPicPr>
          <p:cNvPr id="6" name="Picture 5" descr="ACF logo"/>
          <p:cNvPicPr>
            <a:picLocks noChangeAspect="1"/>
          </p:cNvPicPr>
          <p:nvPr userDrawn="1"/>
        </p:nvPicPr>
        <p:blipFill>
          <a:blip r:embed="rId2" cstate="print"/>
          <a:stretch>
            <a:fillRect/>
          </a:stretch>
        </p:blipFill>
        <p:spPr>
          <a:xfrm>
            <a:off x="406400" y="304800"/>
            <a:ext cx="713323" cy="97840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0166F-270A-430A-B7B6-5A5211F92A8D}" type="datetime1">
              <a:rPr lang="en-US" smtClean="0"/>
              <a:pPr/>
              <a:t>4/25/2018</a:t>
            </a:fld>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29048EF-E2DE-4DED-BA38-A23A19A8CE6D}" type="datetime1">
              <a:rPr lang="en-US" smtClean="0"/>
              <a:pPr/>
              <a:t>4/25/2018</a:t>
            </a:fld>
            <a:endParaRPr lang="en-US" dirty="0"/>
          </a:p>
        </p:txBody>
      </p:sp>
      <p:sp>
        <p:nvSpPr>
          <p:cNvPr id="7" name="Slide Number Placeholder 6"/>
          <p:cNvSpPr>
            <a:spLocks noGrp="1"/>
          </p:cNvSpPr>
          <p:nvPr>
            <p:ph type="sldNum" sz="quarter" idx="12"/>
          </p:nvPr>
        </p:nvSpPr>
        <p:spPr/>
        <p:txBody>
          <a:bodyPr/>
          <a:lstStyle/>
          <a:p>
            <a:fld id="{232540F5-BE53-4980-ABDE-DC5A5DE073AE}" type="slidenum">
              <a:rPr lang="en-US" smtClean="0"/>
              <a:pPr/>
              <a:t>‹#›</a:t>
            </a:fld>
            <a:endParaRPr lang="en-US" dirty="0"/>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12" name="Picture 11" descr="HHS and ACF logos"/>
          <p:cNvPicPr>
            <a:picLocks noChangeAspect="1"/>
          </p:cNvPicPr>
          <p:nvPr userDrawn="1"/>
        </p:nvPicPr>
        <p:blipFill>
          <a:blip r:embed="rId2" cstate="print"/>
          <a:stretch>
            <a:fillRect/>
          </a:stretch>
        </p:blipFill>
        <p:spPr>
          <a:xfrm>
            <a:off x="1219200" y="6172201"/>
            <a:ext cx="3251200" cy="49770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6"/>
            <a:ext cx="9753600" cy="573975"/>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
        <p:nvSpPr>
          <p:cNvPr id="14" name="Date Placeholder 13"/>
          <p:cNvSpPr>
            <a:spLocks noGrp="1"/>
          </p:cNvSpPr>
          <p:nvPr>
            <p:ph type="dt" sz="half" idx="10"/>
          </p:nvPr>
        </p:nvSpPr>
        <p:spPr/>
        <p:txBody>
          <a:bodyPr/>
          <a:lstStyle/>
          <a:p>
            <a:fld id="{5054E3F8-9D44-4782-8AFD-15AA43072402}" type="datetime1">
              <a:rPr lang="en-US" smtClean="0"/>
              <a:pPr/>
              <a:t>4/25/2018</a:t>
            </a:fld>
            <a:endParaRPr lang="en-US" dirty="0"/>
          </a:p>
        </p:txBody>
      </p:sp>
      <p:sp>
        <p:nvSpPr>
          <p:cNvPr id="15" name="Slide Number Placeholder 14"/>
          <p:cNvSpPr>
            <a:spLocks noGrp="1"/>
          </p:cNvSpPr>
          <p:nvPr>
            <p:ph type="sldNum" sz="quarter" idx="11"/>
          </p:nvPr>
        </p:nvSpPr>
        <p:spPr/>
        <p:txBody>
          <a:bodyPr/>
          <a:lstStyle/>
          <a:p>
            <a:fld id="{232540F5-BE53-4980-ABDE-DC5A5DE073A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alpha val="75000"/>
              </a:schemeClr>
            </a:gs>
            <a:gs pos="64999">
              <a:srgbClr val="F0EBD5"/>
            </a:gs>
            <a:gs pos="100000">
              <a:srgbClr val="D1C39F"/>
            </a:gs>
          </a:gsLst>
          <a:lin ang="2700000" scaled="1"/>
          <a:tileRect/>
        </a:gra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8" name="Rounded Rectangle 7"/>
          <p:cNvSpPr/>
          <p:nvPr/>
        </p:nvSpPr>
        <p:spPr>
          <a:xfrm>
            <a:off x="85344" y="69755"/>
            <a:ext cx="12017829" cy="6693408"/>
          </a:xfrm>
          <a:prstGeom prst="roundRect">
            <a:avLst>
              <a:gd name="adj" fmla="val 4929"/>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50000" t="50000" r="50000" b="50000"/>
            </a:path>
            <a:tileRect/>
          </a:grad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2" name="Title Placeholder 21"/>
          <p:cNvSpPr>
            <a:spLocks noGrp="1"/>
          </p:cNvSpPr>
          <p:nvPr>
            <p:ph type="title"/>
          </p:nvPr>
        </p:nvSpPr>
        <p:spPr>
          <a:xfrm>
            <a:off x="203200" y="274638"/>
            <a:ext cx="11785600" cy="1143000"/>
          </a:xfrm>
          <a:prstGeom prst="rect">
            <a:avLst/>
          </a:prstGeom>
          <a:solidFill>
            <a:schemeClr val="accent6"/>
          </a:solidFill>
        </p:spPr>
        <p:txBody>
          <a:bodyPr bIns="91440" anchor="ctr" anchorCtr="0">
            <a:normAutofit/>
          </a:bodyPr>
          <a:lstStyle/>
          <a:p>
            <a:r>
              <a:rPr kumimoji="0" lang="en-US" dirty="0"/>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lumMod val="25000"/>
                  </a:schemeClr>
                </a:solidFill>
              </a:defRPr>
            </a:lvl1pPr>
          </a:lstStyle>
          <a:p>
            <a:fld id="{A9DCDC86-81CA-40A8-8098-24B1A073828B}" type="datetime1">
              <a:rPr lang="en-US" smtClean="0"/>
              <a:pPr/>
              <a:t>4/25/2018</a:t>
            </a:fld>
            <a:endParaRPr lang="en-US" dirty="0"/>
          </a:p>
        </p:txBody>
      </p:sp>
      <p:sp>
        <p:nvSpPr>
          <p:cNvPr id="23" name="Slide Number Placeholder 22"/>
          <p:cNvSpPr>
            <a:spLocks noGrp="1"/>
          </p:cNvSpPr>
          <p:nvPr>
            <p:ph type="sldNum" sz="quarter" idx="4"/>
          </p:nvPr>
        </p:nvSpPr>
        <p:spPr>
          <a:xfrm>
            <a:off x="195072"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32540F5-BE53-4980-ABDE-DC5A5DE073A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latinLnBrk="0" hangingPunct="1">
        <a:spcBef>
          <a:spcPct val="0"/>
        </a:spcBef>
        <a:buNone/>
        <a:defRPr kumimoji="0" sz="4000" b="1" kern="1200">
          <a:solidFill>
            <a:schemeClr val="tx1"/>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rgbClr val="02475D"/>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50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50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50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50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John.harvanko@state.mn.u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Haly.Laasme-Mcquilkin@state.de.u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819400" y="3200400"/>
            <a:ext cx="6400800" cy="1676400"/>
          </a:xfrm>
        </p:spPr>
        <p:txBody>
          <a:bodyPr>
            <a:normAutofit/>
          </a:bodyPr>
          <a:lstStyle/>
          <a:p>
            <a:r>
              <a:rPr lang="en-US" sz="2000" dirty="0"/>
              <a:t>Division of Energy Assistance (DEA)</a:t>
            </a:r>
          </a:p>
          <a:p>
            <a:r>
              <a:rPr lang="en-US" sz="2000" dirty="0"/>
              <a:t>Office of Community Services (OCS)</a:t>
            </a:r>
          </a:p>
          <a:p>
            <a:r>
              <a:rPr lang="en-US" sz="2000" dirty="0"/>
              <a:t>Administration for Children &amp; Families (ACF)</a:t>
            </a:r>
          </a:p>
          <a:p>
            <a:r>
              <a:rPr lang="en-US" sz="2000" dirty="0"/>
              <a:t>U.S. Department of Health and Human Services (HHS)</a:t>
            </a:r>
          </a:p>
        </p:txBody>
      </p:sp>
      <p:sp>
        <p:nvSpPr>
          <p:cNvPr id="3" name="Title 2"/>
          <p:cNvSpPr>
            <a:spLocks noGrp="1"/>
          </p:cNvSpPr>
          <p:nvPr>
            <p:ph type="ctrTitle"/>
          </p:nvPr>
        </p:nvSpPr>
        <p:spPr/>
        <p:txBody>
          <a:bodyPr/>
          <a:lstStyle/>
          <a:p>
            <a:r>
              <a:rPr lang="en-US" dirty="0"/>
              <a:t>Budget Tracking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71A301-DA17-4D92-B395-9FD60776537A}"/>
              </a:ext>
            </a:extLst>
          </p:cNvPr>
          <p:cNvSpPr>
            <a:spLocks noGrp="1"/>
          </p:cNvSpPr>
          <p:nvPr>
            <p:ph type="title"/>
          </p:nvPr>
        </p:nvSpPr>
        <p:spPr/>
        <p:txBody>
          <a:bodyPr/>
          <a:lstStyle/>
          <a:p>
            <a:r>
              <a:rPr lang="en-US" dirty="0"/>
              <a:t>Reporting Time Frames</a:t>
            </a:r>
          </a:p>
        </p:txBody>
      </p:sp>
      <p:sp>
        <p:nvSpPr>
          <p:cNvPr id="3" name="Slide Number Placeholder 2">
            <a:extLst>
              <a:ext uri="{FF2B5EF4-FFF2-40B4-BE49-F238E27FC236}">
                <a16:creationId xmlns:a16="http://schemas.microsoft.com/office/drawing/2014/main" xmlns="" id="{A9889B0C-6150-42EB-A635-F169F9AF7BCC}"/>
              </a:ext>
            </a:extLst>
          </p:cNvPr>
          <p:cNvSpPr>
            <a:spLocks noGrp="1"/>
          </p:cNvSpPr>
          <p:nvPr>
            <p:ph type="sldNum" sz="quarter" idx="12"/>
          </p:nvPr>
        </p:nvSpPr>
        <p:spPr/>
        <p:txBody>
          <a:bodyPr/>
          <a:lstStyle/>
          <a:p>
            <a:fld id="{232540F5-BE53-4980-ABDE-DC5A5DE073AE}" type="slidenum">
              <a:rPr lang="en-US" smtClean="0"/>
              <a:pPr/>
              <a:t>10</a:t>
            </a:fld>
            <a:endParaRPr lang="en-US" dirty="0"/>
          </a:p>
        </p:txBody>
      </p:sp>
      <p:sp>
        <p:nvSpPr>
          <p:cNvPr id="4" name="Content Placeholder 3">
            <a:extLst>
              <a:ext uri="{FF2B5EF4-FFF2-40B4-BE49-F238E27FC236}">
                <a16:creationId xmlns:a16="http://schemas.microsoft.com/office/drawing/2014/main" xmlns="" id="{21D16C5F-362C-4ACF-83C7-E66CF50DBFAC}"/>
              </a:ext>
            </a:extLst>
          </p:cNvPr>
          <p:cNvSpPr>
            <a:spLocks noGrp="1"/>
          </p:cNvSpPr>
          <p:nvPr>
            <p:ph sz="quarter" idx="1"/>
          </p:nvPr>
        </p:nvSpPr>
        <p:spPr/>
        <p:txBody>
          <a:bodyPr>
            <a:normAutofit/>
          </a:bodyPr>
          <a:lstStyle/>
          <a:p>
            <a:endParaRPr lang="en-US" dirty="0"/>
          </a:p>
          <a:p>
            <a:r>
              <a:rPr lang="en-US" dirty="0"/>
              <a:t>Quarterly Reports</a:t>
            </a:r>
          </a:p>
          <a:p>
            <a:endParaRPr lang="en-US" dirty="0"/>
          </a:p>
          <a:p>
            <a:r>
              <a:rPr lang="en-US" dirty="0"/>
              <a:t>Monthly Reports</a:t>
            </a:r>
          </a:p>
          <a:p>
            <a:endParaRPr lang="en-US" dirty="0"/>
          </a:p>
          <a:p>
            <a:r>
              <a:rPr lang="en-US" dirty="0"/>
              <a:t>Weekly Reports</a:t>
            </a:r>
          </a:p>
          <a:p>
            <a:endParaRPr lang="en-US" dirty="0"/>
          </a:p>
          <a:p>
            <a:r>
              <a:rPr lang="en-US" dirty="0"/>
              <a:t>Other Reports</a:t>
            </a:r>
          </a:p>
          <a:p>
            <a:pPr lvl="1"/>
            <a:endParaRPr lang="en-US" dirty="0"/>
          </a:p>
        </p:txBody>
      </p:sp>
      <p:pic>
        <p:nvPicPr>
          <p:cNvPr id="14" name="Picture 13">
            <a:extLst>
              <a:ext uri="{FF2B5EF4-FFF2-40B4-BE49-F238E27FC236}">
                <a16:creationId xmlns:a16="http://schemas.microsoft.com/office/drawing/2014/main" xmlns="" id="{29FE8B1C-AF60-46BC-B496-CD3F9D2060D6}"/>
              </a:ext>
            </a:extLst>
          </p:cNvPr>
          <p:cNvPicPr>
            <a:picLocks noChangeAspect="1"/>
          </p:cNvPicPr>
          <p:nvPr/>
        </p:nvPicPr>
        <p:blipFill rotWithShape="1">
          <a:blip r:embed="rId3">
            <a:extLst>
              <a:ext uri="{28A0092B-C50C-407E-A947-70E740481C1C}">
                <a14:useLocalDpi xmlns:a14="http://schemas.microsoft.com/office/drawing/2010/main" val="0"/>
              </a:ext>
            </a:extLst>
          </a:blip>
          <a:srcRect r="19358"/>
          <a:stretch/>
        </p:blipFill>
        <p:spPr>
          <a:xfrm flipH="1">
            <a:off x="7543800" y="1941376"/>
            <a:ext cx="4312727" cy="4268924"/>
          </a:xfrm>
          <a:prstGeom prst="rect">
            <a:avLst/>
          </a:prstGeom>
          <a:ln>
            <a:solidFill>
              <a:schemeClr val="accent6"/>
            </a:solidFill>
          </a:ln>
        </p:spPr>
      </p:pic>
    </p:spTree>
    <p:extLst>
      <p:ext uri="{BB962C8B-B14F-4D97-AF65-F5344CB8AC3E}">
        <p14:creationId xmlns:p14="http://schemas.microsoft.com/office/powerpoint/2010/main" val="1655438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303DF6-4F26-4519-84A6-2A25ECAEF1BC}"/>
              </a:ext>
            </a:extLst>
          </p:cNvPr>
          <p:cNvSpPr>
            <a:spLocks noGrp="1"/>
          </p:cNvSpPr>
          <p:nvPr>
            <p:ph type="title"/>
          </p:nvPr>
        </p:nvSpPr>
        <p:spPr/>
        <p:txBody>
          <a:bodyPr/>
          <a:lstStyle/>
          <a:p>
            <a:r>
              <a:rPr lang="en-US"/>
              <a:t>It Takes Coordination!</a:t>
            </a:r>
            <a:endParaRPr lang="en-US" dirty="0"/>
          </a:p>
        </p:txBody>
      </p:sp>
      <p:sp>
        <p:nvSpPr>
          <p:cNvPr id="3" name="Slide Number Placeholder 2">
            <a:extLst>
              <a:ext uri="{FF2B5EF4-FFF2-40B4-BE49-F238E27FC236}">
                <a16:creationId xmlns:a16="http://schemas.microsoft.com/office/drawing/2014/main" xmlns="" id="{F9931064-6FD3-41BE-AFB1-95FA0E712AD3}"/>
              </a:ext>
            </a:extLst>
          </p:cNvPr>
          <p:cNvSpPr>
            <a:spLocks noGrp="1"/>
          </p:cNvSpPr>
          <p:nvPr>
            <p:ph type="sldNum" sz="quarter" idx="12"/>
          </p:nvPr>
        </p:nvSpPr>
        <p:spPr/>
        <p:txBody>
          <a:bodyPr/>
          <a:lstStyle/>
          <a:p>
            <a:fld id="{232540F5-BE53-4980-ABDE-DC5A5DE073AE}" type="slidenum">
              <a:rPr lang="en-US" smtClean="0"/>
              <a:pPr/>
              <a:t>11</a:t>
            </a:fld>
            <a:endParaRPr lang="en-US" dirty="0"/>
          </a:p>
        </p:txBody>
      </p:sp>
      <p:sp>
        <p:nvSpPr>
          <p:cNvPr id="4" name="Content Placeholder 3">
            <a:extLst>
              <a:ext uri="{FF2B5EF4-FFF2-40B4-BE49-F238E27FC236}">
                <a16:creationId xmlns:a16="http://schemas.microsoft.com/office/drawing/2014/main" xmlns="" id="{0525D2B8-83B2-4EA9-B36D-4F0E4601F488}"/>
              </a:ext>
            </a:extLst>
          </p:cNvPr>
          <p:cNvSpPr>
            <a:spLocks noGrp="1"/>
          </p:cNvSpPr>
          <p:nvPr>
            <p:ph sz="quarter" idx="1"/>
          </p:nvPr>
        </p:nvSpPr>
        <p:spPr/>
        <p:txBody>
          <a:bodyPr/>
          <a:lstStyle/>
          <a:p>
            <a:endParaRPr lang="en-US"/>
          </a:p>
          <a:p>
            <a:r>
              <a:rPr lang="en-US"/>
              <a:t>Sources</a:t>
            </a:r>
          </a:p>
          <a:p>
            <a:pPr lvl="1"/>
            <a:r>
              <a:rPr lang="en-US"/>
              <a:t>Agency Fiscal Departments</a:t>
            </a:r>
          </a:p>
          <a:p>
            <a:pPr lvl="1"/>
            <a:r>
              <a:rPr lang="en-US"/>
              <a:t>Subgrantees</a:t>
            </a:r>
          </a:p>
          <a:p>
            <a:pPr lvl="1"/>
            <a:r>
              <a:rPr lang="en-US"/>
              <a:t>Other Agencies</a:t>
            </a:r>
          </a:p>
          <a:p>
            <a:pPr lvl="1"/>
            <a:r>
              <a:rPr lang="en-US"/>
              <a:t>Utility Vendors</a:t>
            </a:r>
          </a:p>
          <a:p>
            <a:pPr lvl="1"/>
            <a:r>
              <a:rPr lang="en-US"/>
              <a:t>Other Contractors</a:t>
            </a:r>
          </a:p>
          <a:p>
            <a:pPr lvl="1"/>
            <a:endParaRPr lang="en-US" dirty="0"/>
          </a:p>
        </p:txBody>
      </p:sp>
      <p:pic>
        <p:nvPicPr>
          <p:cNvPr id="9" name="Picture 8">
            <a:extLst>
              <a:ext uri="{FF2B5EF4-FFF2-40B4-BE49-F238E27FC236}">
                <a16:creationId xmlns:a16="http://schemas.microsoft.com/office/drawing/2014/main" xmlns="" id="{3FA3BBD4-3AFA-4232-BB1E-2DA35FCD10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68" t="-1" r="17443" b="1113"/>
          <a:stretch/>
        </p:blipFill>
        <p:spPr>
          <a:xfrm>
            <a:off x="7060442" y="1981200"/>
            <a:ext cx="4737643" cy="4229100"/>
          </a:xfrm>
          <a:prstGeom prst="rect">
            <a:avLst/>
          </a:prstGeom>
          <a:ln>
            <a:solidFill>
              <a:schemeClr val="accent6"/>
            </a:solidFill>
          </a:ln>
        </p:spPr>
      </p:pic>
    </p:spTree>
    <p:extLst>
      <p:ext uri="{BB962C8B-B14F-4D97-AF65-F5344CB8AC3E}">
        <p14:creationId xmlns:p14="http://schemas.microsoft.com/office/powerpoint/2010/main" val="3258564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71A301-DA17-4D92-B395-9FD60776537A}"/>
              </a:ext>
            </a:extLst>
          </p:cNvPr>
          <p:cNvSpPr>
            <a:spLocks noGrp="1"/>
          </p:cNvSpPr>
          <p:nvPr>
            <p:ph type="title"/>
          </p:nvPr>
        </p:nvSpPr>
        <p:spPr/>
        <p:txBody>
          <a:bodyPr/>
          <a:lstStyle/>
          <a:p>
            <a:r>
              <a:rPr lang="en-US" dirty="0"/>
              <a:t>Reporting</a:t>
            </a:r>
          </a:p>
        </p:txBody>
      </p:sp>
      <p:sp>
        <p:nvSpPr>
          <p:cNvPr id="3" name="Slide Number Placeholder 2">
            <a:extLst>
              <a:ext uri="{FF2B5EF4-FFF2-40B4-BE49-F238E27FC236}">
                <a16:creationId xmlns:a16="http://schemas.microsoft.com/office/drawing/2014/main" xmlns="" id="{A9889B0C-6150-42EB-A635-F169F9AF7BCC}"/>
              </a:ext>
            </a:extLst>
          </p:cNvPr>
          <p:cNvSpPr>
            <a:spLocks noGrp="1"/>
          </p:cNvSpPr>
          <p:nvPr>
            <p:ph type="sldNum" sz="quarter" idx="12"/>
          </p:nvPr>
        </p:nvSpPr>
        <p:spPr/>
        <p:txBody>
          <a:bodyPr/>
          <a:lstStyle/>
          <a:p>
            <a:fld id="{232540F5-BE53-4980-ABDE-DC5A5DE073AE}" type="slidenum">
              <a:rPr lang="en-US" smtClean="0"/>
              <a:pPr/>
              <a:t>12</a:t>
            </a:fld>
            <a:endParaRPr lang="en-US" dirty="0"/>
          </a:p>
        </p:txBody>
      </p:sp>
      <p:sp>
        <p:nvSpPr>
          <p:cNvPr id="4" name="Content Placeholder 3">
            <a:extLst>
              <a:ext uri="{FF2B5EF4-FFF2-40B4-BE49-F238E27FC236}">
                <a16:creationId xmlns:a16="http://schemas.microsoft.com/office/drawing/2014/main" xmlns="" id="{21D16C5F-362C-4ACF-83C7-E66CF50DBFAC}"/>
              </a:ext>
            </a:extLst>
          </p:cNvPr>
          <p:cNvSpPr>
            <a:spLocks noGrp="1"/>
          </p:cNvSpPr>
          <p:nvPr>
            <p:ph sz="quarter" idx="1"/>
          </p:nvPr>
        </p:nvSpPr>
        <p:spPr/>
        <p:txBody>
          <a:bodyPr>
            <a:noAutofit/>
          </a:bodyPr>
          <a:lstStyle/>
          <a:p>
            <a:endParaRPr lang="en-US" dirty="0"/>
          </a:p>
          <a:p>
            <a:r>
              <a:rPr lang="en-US" dirty="0"/>
              <a:t>Types of Reports</a:t>
            </a:r>
          </a:p>
          <a:p>
            <a:pPr lvl="1"/>
            <a:r>
              <a:rPr lang="en-US" dirty="0"/>
              <a:t>Quarterly Budget (Established Targets)</a:t>
            </a:r>
          </a:p>
          <a:p>
            <a:pPr lvl="1"/>
            <a:r>
              <a:rPr lang="en-US" dirty="0"/>
              <a:t>Budget Variances </a:t>
            </a:r>
          </a:p>
          <a:p>
            <a:pPr lvl="1"/>
            <a:r>
              <a:rPr lang="en-US" dirty="0"/>
              <a:t>Seasonal Program (Accelerated Tracking)</a:t>
            </a:r>
          </a:p>
          <a:p>
            <a:pPr lvl="1"/>
            <a:r>
              <a:rPr lang="en-US" dirty="0"/>
              <a:t>Federal Funding Sources</a:t>
            </a:r>
          </a:p>
          <a:p>
            <a:r>
              <a:rPr lang="en-US" dirty="0"/>
              <a:t>Common Reports</a:t>
            </a:r>
          </a:p>
          <a:p>
            <a:pPr lvl="1"/>
            <a:r>
              <a:rPr lang="en-US" dirty="0"/>
              <a:t>Grantee Level Fiscal Reports </a:t>
            </a:r>
          </a:p>
          <a:p>
            <a:pPr lvl="1"/>
            <a:r>
              <a:rPr lang="en-US" dirty="0" err="1"/>
              <a:t>Subgrantee</a:t>
            </a:r>
            <a:r>
              <a:rPr lang="en-US" dirty="0"/>
              <a:t> Level Fiscal Reports </a:t>
            </a:r>
          </a:p>
          <a:p>
            <a:pPr lvl="1"/>
            <a:r>
              <a:rPr lang="en-US" dirty="0" err="1"/>
              <a:t>Subgrantee</a:t>
            </a:r>
            <a:r>
              <a:rPr lang="en-US" dirty="0"/>
              <a:t> Periodic Reports</a:t>
            </a:r>
          </a:p>
          <a:p>
            <a:pPr lvl="1"/>
            <a:r>
              <a:rPr lang="en-US" dirty="0"/>
              <a:t>Federal Reports</a:t>
            </a:r>
          </a:p>
          <a:p>
            <a:pPr lvl="1"/>
            <a:endParaRPr lang="en-US" dirty="0"/>
          </a:p>
        </p:txBody>
      </p:sp>
    </p:spTree>
    <p:extLst>
      <p:ext uri="{BB962C8B-B14F-4D97-AF65-F5344CB8AC3E}">
        <p14:creationId xmlns:p14="http://schemas.microsoft.com/office/powerpoint/2010/main" val="2922193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F21587-6586-4E2A-A02D-87726531DFCD}"/>
              </a:ext>
            </a:extLst>
          </p:cNvPr>
          <p:cNvSpPr>
            <a:spLocks noGrp="1"/>
          </p:cNvSpPr>
          <p:nvPr>
            <p:ph type="title"/>
          </p:nvPr>
        </p:nvSpPr>
        <p:spPr/>
        <p:txBody>
          <a:bodyPr/>
          <a:lstStyle/>
          <a:p>
            <a:r>
              <a:rPr lang="en-US" dirty="0"/>
              <a:t>Designing A Useful Budget</a:t>
            </a:r>
          </a:p>
        </p:txBody>
      </p:sp>
      <p:sp>
        <p:nvSpPr>
          <p:cNvPr id="3" name="Slide Number Placeholder 2">
            <a:extLst>
              <a:ext uri="{FF2B5EF4-FFF2-40B4-BE49-F238E27FC236}">
                <a16:creationId xmlns:a16="http://schemas.microsoft.com/office/drawing/2014/main" xmlns="" id="{0F1F6DC7-95EF-43B0-98D2-219CD817DF91}"/>
              </a:ext>
            </a:extLst>
          </p:cNvPr>
          <p:cNvSpPr>
            <a:spLocks noGrp="1"/>
          </p:cNvSpPr>
          <p:nvPr>
            <p:ph type="sldNum" sz="quarter" idx="12"/>
          </p:nvPr>
        </p:nvSpPr>
        <p:spPr/>
        <p:txBody>
          <a:bodyPr/>
          <a:lstStyle/>
          <a:p>
            <a:fld id="{232540F5-BE53-4980-ABDE-DC5A5DE073AE}" type="slidenum">
              <a:rPr lang="en-US" smtClean="0"/>
              <a:pPr/>
              <a:t>13</a:t>
            </a:fld>
            <a:endParaRPr lang="en-US" dirty="0"/>
          </a:p>
        </p:txBody>
      </p:sp>
      <p:pic>
        <p:nvPicPr>
          <p:cNvPr id="11" name="Picture 10">
            <a:extLst>
              <a:ext uri="{FF2B5EF4-FFF2-40B4-BE49-F238E27FC236}">
                <a16:creationId xmlns:a16="http://schemas.microsoft.com/office/drawing/2014/main" xmlns="" id="{8225B578-25CF-4630-BAC6-D84200A399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6709" y="1685712"/>
            <a:ext cx="7658583" cy="4753188"/>
          </a:xfrm>
          <a:prstGeom prst="rect">
            <a:avLst/>
          </a:prstGeom>
        </p:spPr>
      </p:pic>
    </p:spTree>
    <p:extLst>
      <p:ext uri="{BB962C8B-B14F-4D97-AF65-F5344CB8AC3E}">
        <p14:creationId xmlns:p14="http://schemas.microsoft.com/office/powerpoint/2010/main" val="1977827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71A301-DA17-4D92-B395-9FD60776537A}"/>
              </a:ext>
            </a:extLst>
          </p:cNvPr>
          <p:cNvSpPr>
            <a:spLocks noGrp="1"/>
          </p:cNvSpPr>
          <p:nvPr>
            <p:ph type="title"/>
          </p:nvPr>
        </p:nvSpPr>
        <p:spPr/>
        <p:txBody>
          <a:bodyPr/>
          <a:lstStyle/>
          <a:p>
            <a:r>
              <a:rPr lang="en-US" dirty="0"/>
              <a:t>Minnesota LIHEAP</a:t>
            </a:r>
          </a:p>
        </p:txBody>
      </p:sp>
      <p:sp>
        <p:nvSpPr>
          <p:cNvPr id="3" name="Slide Number Placeholder 2">
            <a:extLst>
              <a:ext uri="{FF2B5EF4-FFF2-40B4-BE49-F238E27FC236}">
                <a16:creationId xmlns:a16="http://schemas.microsoft.com/office/drawing/2014/main" xmlns="" id="{A9889B0C-6150-42EB-A635-F169F9AF7BCC}"/>
              </a:ext>
            </a:extLst>
          </p:cNvPr>
          <p:cNvSpPr>
            <a:spLocks noGrp="1"/>
          </p:cNvSpPr>
          <p:nvPr>
            <p:ph type="sldNum" sz="quarter" idx="12"/>
          </p:nvPr>
        </p:nvSpPr>
        <p:spPr/>
        <p:txBody>
          <a:bodyPr/>
          <a:lstStyle/>
          <a:p>
            <a:fld id="{232540F5-BE53-4980-ABDE-DC5A5DE073AE}" type="slidenum">
              <a:rPr lang="en-US" smtClean="0"/>
              <a:pPr/>
              <a:t>14</a:t>
            </a:fld>
            <a:endParaRPr lang="en-US" dirty="0"/>
          </a:p>
        </p:txBody>
      </p:sp>
      <p:sp>
        <p:nvSpPr>
          <p:cNvPr id="4" name="Content Placeholder 3">
            <a:extLst>
              <a:ext uri="{FF2B5EF4-FFF2-40B4-BE49-F238E27FC236}">
                <a16:creationId xmlns:a16="http://schemas.microsoft.com/office/drawing/2014/main" xmlns="" id="{21D16C5F-362C-4ACF-83C7-E66CF50DBFAC}"/>
              </a:ext>
            </a:extLst>
          </p:cNvPr>
          <p:cNvSpPr>
            <a:spLocks noGrp="1"/>
          </p:cNvSpPr>
          <p:nvPr>
            <p:ph sz="quarter" idx="1"/>
          </p:nvPr>
        </p:nvSpPr>
        <p:spPr/>
        <p:txBody>
          <a:bodyPr>
            <a:noAutofit/>
          </a:bodyPr>
          <a:lstStyle/>
          <a:p>
            <a:endParaRPr lang="en-US" dirty="0"/>
          </a:p>
          <a:p>
            <a:r>
              <a:rPr lang="en-US" dirty="0"/>
              <a:t>Communication</a:t>
            </a:r>
          </a:p>
          <a:p>
            <a:pPr lvl="1"/>
            <a:r>
              <a:rPr lang="en-US" dirty="0"/>
              <a:t>Establish relationship with your fiscal department/staff/unit.</a:t>
            </a:r>
          </a:p>
          <a:p>
            <a:pPr lvl="1"/>
            <a:r>
              <a:rPr lang="en-US" dirty="0"/>
              <a:t>Meet on a regularly basis.</a:t>
            </a:r>
          </a:p>
          <a:p>
            <a:pPr lvl="1"/>
            <a:r>
              <a:rPr lang="en-US" dirty="0"/>
              <a:t>Attend each business unit’s regular meeting.</a:t>
            </a:r>
          </a:p>
          <a:p>
            <a:pPr lvl="1"/>
            <a:endParaRPr lang="en-US" dirty="0"/>
          </a:p>
        </p:txBody>
      </p:sp>
    </p:spTree>
    <p:extLst>
      <p:ext uri="{BB962C8B-B14F-4D97-AF65-F5344CB8AC3E}">
        <p14:creationId xmlns:p14="http://schemas.microsoft.com/office/powerpoint/2010/main" val="1820268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EB84C1-9FB7-4194-ADDC-37A9E9A69060}"/>
              </a:ext>
            </a:extLst>
          </p:cNvPr>
          <p:cNvSpPr>
            <a:spLocks noGrp="1"/>
          </p:cNvSpPr>
          <p:nvPr>
            <p:ph type="title"/>
          </p:nvPr>
        </p:nvSpPr>
        <p:spPr/>
        <p:txBody>
          <a:bodyPr/>
          <a:lstStyle/>
          <a:p>
            <a:r>
              <a:rPr lang="en-US" dirty="0"/>
              <a:t>Minnesota LIHEAP</a:t>
            </a:r>
          </a:p>
        </p:txBody>
      </p:sp>
      <p:sp>
        <p:nvSpPr>
          <p:cNvPr id="3" name="Slide Number Placeholder 2">
            <a:extLst>
              <a:ext uri="{FF2B5EF4-FFF2-40B4-BE49-F238E27FC236}">
                <a16:creationId xmlns:a16="http://schemas.microsoft.com/office/drawing/2014/main" xmlns="" id="{429101B4-E253-4AAE-934A-C7B7D98D5D7C}"/>
              </a:ext>
            </a:extLst>
          </p:cNvPr>
          <p:cNvSpPr>
            <a:spLocks noGrp="1"/>
          </p:cNvSpPr>
          <p:nvPr>
            <p:ph type="sldNum" sz="quarter" idx="12"/>
          </p:nvPr>
        </p:nvSpPr>
        <p:spPr/>
        <p:txBody>
          <a:bodyPr/>
          <a:lstStyle/>
          <a:p>
            <a:fld id="{232540F5-BE53-4980-ABDE-DC5A5DE073AE}" type="slidenum">
              <a:rPr lang="en-US" smtClean="0"/>
              <a:pPr/>
              <a:t>15</a:t>
            </a:fld>
            <a:endParaRPr lang="en-US" dirty="0"/>
          </a:p>
        </p:txBody>
      </p:sp>
      <p:sp>
        <p:nvSpPr>
          <p:cNvPr id="4" name="Content Placeholder 3">
            <a:extLst>
              <a:ext uri="{FF2B5EF4-FFF2-40B4-BE49-F238E27FC236}">
                <a16:creationId xmlns:a16="http://schemas.microsoft.com/office/drawing/2014/main" xmlns="" id="{106EB73A-BFB9-49F3-81D7-EF763F67354F}"/>
              </a:ext>
            </a:extLst>
          </p:cNvPr>
          <p:cNvSpPr>
            <a:spLocks noGrp="1"/>
          </p:cNvSpPr>
          <p:nvPr>
            <p:ph sz="quarter" idx="1"/>
          </p:nvPr>
        </p:nvSpPr>
        <p:spPr/>
        <p:txBody>
          <a:bodyPr>
            <a:noAutofit/>
          </a:bodyPr>
          <a:lstStyle/>
          <a:p>
            <a:endParaRPr lang="en-US" dirty="0"/>
          </a:p>
          <a:p>
            <a:r>
              <a:rPr lang="en-US" dirty="0"/>
              <a:t>Document processes (both program and fiscal)</a:t>
            </a:r>
          </a:p>
          <a:p>
            <a:pPr lvl="1"/>
            <a:r>
              <a:rPr lang="en-US" dirty="0"/>
              <a:t>Develop and write processes for both program and fiscal activities</a:t>
            </a:r>
          </a:p>
          <a:p>
            <a:pPr lvl="2"/>
            <a:r>
              <a:rPr lang="en-US" dirty="0"/>
              <a:t>Include who, what, and when</a:t>
            </a:r>
          </a:p>
          <a:p>
            <a:pPr lvl="2"/>
            <a:r>
              <a:rPr lang="en-US" dirty="0"/>
              <a:t>Have backups</a:t>
            </a:r>
          </a:p>
          <a:p>
            <a:pPr lvl="1"/>
            <a:r>
              <a:rPr lang="en-US" dirty="0"/>
              <a:t>Reports</a:t>
            </a:r>
          </a:p>
          <a:p>
            <a:pPr lvl="2"/>
            <a:r>
              <a:rPr lang="en-US" dirty="0"/>
              <a:t>Requirements and management</a:t>
            </a:r>
          </a:p>
          <a:p>
            <a:pPr lvl="2"/>
            <a:r>
              <a:rPr lang="en-US" dirty="0"/>
              <a:t>Understand and document each other’s terminology</a:t>
            </a:r>
          </a:p>
          <a:p>
            <a:pPr lvl="2"/>
            <a:r>
              <a:rPr lang="en-US" dirty="0"/>
              <a:t>Understand and document each other’s definition of “year”</a:t>
            </a:r>
          </a:p>
          <a:p>
            <a:endParaRPr lang="en-US" dirty="0"/>
          </a:p>
        </p:txBody>
      </p:sp>
    </p:spTree>
    <p:extLst>
      <p:ext uri="{BB962C8B-B14F-4D97-AF65-F5344CB8AC3E}">
        <p14:creationId xmlns:p14="http://schemas.microsoft.com/office/powerpoint/2010/main" val="3294925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DB9A54-AB1A-45E9-A842-5A298AA46F6B}"/>
              </a:ext>
            </a:extLst>
          </p:cNvPr>
          <p:cNvSpPr>
            <a:spLocks noGrp="1"/>
          </p:cNvSpPr>
          <p:nvPr>
            <p:ph type="title"/>
          </p:nvPr>
        </p:nvSpPr>
        <p:spPr/>
        <p:txBody>
          <a:bodyPr/>
          <a:lstStyle/>
          <a:p>
            <a:r>
              <a:rPr lang="en-US" dirty="0"/>
              <a:t>Minnesota LIHEAP</a:t>
            </a:r>
          </a:p>
        </p:txBody>
      </p:sp>
      <p:sp>
        <p:nvSpPr>
          <p:cNvPr id="3" name="Slide Number Placeholder 2">
            <a:extLst>
              <a:ext uri="{FF2B5EF4-FFF2-40B4-BE49-F238E27FC236}">
                <a16:creationId xmlns:a16="http://schemas.microsoft.com/office/drawing/2014/main" xmlns="" id="{C0EA46ED-374A-4E3D-B0D2-656A6B21D515}"/>
              </a:ext>
            </a:extLst>
          </p:cNvPr>
          <p:cNvSpPr>
            <a:spLocks noGrp="1"/>
          </p:cNvSpPr>
          <p:nvPr>
            <p:ph type="sldNum" sz="quarter" idx="12"/>
          </p:nvPr>
        </p:nvSpPr>
        <p:spPr/>
        <p:txBody>
          <a:bodyPr/>
          <a:lstStyle/>
          <a:p>
            <a:fld id="{232540F5-BE53-4980-ABDE-DC5A5DE073AE}" type="slidenum">
              <a:rPr lang="en-US" smtClean="0"/>
              <a:pPr/>
              <a:t>16</a:t>
            </a:fld>
            <a:endParaRPr lang="en-US" dirty="0"/>
          </a:p>
        </p:txBody>
      </p:sp>
      <p:sp>
        <p:nvSpPr>
          <p:cNvPr id="4" name="Content Placeholder 3">
            <a:extLst>
              <a:ext uri="{FF2B5EF4-FFF2-40B4-BE49-F238E27FC236}">
                <a16:creationId xmlns:a16="http://schemas.microsoft.com/office/drawing/2014/main" xmlns="" id="{D26B35DF-D066-40EE-B846-C958F270DB3A}"/>
              </a:ext>
            </a:extLst>
          </p:cNvPr>
          <p:cNvSpPr>
            <a:spLocks noGrp="1"/>
          </p:cNvSpPr>
          <p:nvPr>
            <p:ph sz="quarter" idx="1"/>
          </p:nvPr>
        </p:nvSpPr>
        <p:spPr/>
        <p:txBody>
          <a:bodyPr/>
          <a:lstStyle/>
          <a:p>
            <a:endParaRPr lang="en-US" dirty="0"/>
          </a:p>
          <a:p>
            <a:r>
              <a:rPr lang="en-US" dirty="0"/>
              <a:t>Planning</a:t>
            </a:r>
          </a:p>
          <a:p>
            <a:pPr lvl="1"/>
            <a:r>
              <a:rPr lang="en-US" dirty="0"/>
              <a:t>Use the documentation to establish and maintain routines</a:t>
            </a:r>
          </a:p>
          <a:p>
            <a:pPr lvl="1"/>
            <a:r>
              <a:rPr lang="en-US" dirty="0"/>
              <a:t>Be prepare for upcoming report (see EAP List of Reports) </a:t>
            </a:r>
          </a:p>
          <a:p>
            <a:pPr lvl="1"/>
            <a:r>
              <a:rPr lang="en-US" dirty="0"/>
              <a:t>Adjust when needed or when things are working</a:t>
            </a:r>
          </a:p>
          <a:p>
            <a:pPr lvl="1"/>
            <a:r>
              <a:rPr lang="en-US" dirty="0"/>
              <a:t>Repeat</a:t>
            </a:r>
          </a:p>
          <a:p>
            <a:endParaRPr lang="en-US" dirty="0"/>
          </a:p>
        </p:txBody>
      </p:sp>
    </p:spTree>
    <p:extLst>
      <p:ext uri="{BB962C8B-B14F-4D97-AF65-F5344CB8AC3E}">
        <p14:creationId xmlns:p14="http://schemas.microsoft.com/office/powerpoint/2010/main" val="2321078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3621AB-A749-4256-A33B-EC3F13E7431E}"/>
              </a:ext>
            </a:extLst>
          </p:cNvPr>
          <p:cNvSpPr>
            <a:spLocks noGrp="1"/>
          </p:cNvSpPr>
          <p:nvPr>
            <p:ph type="title"/>
          </p:nvPr>
        </p:nvSpPr>
        <p:spPr/>
        <p:txBody>
          <a:bodyPr/>
          <a:lstStyle/>
          <a:p>
            <a:r>
              <a:rPr lang="en-US" dirty="0"/>
              <a:t>Minnesota LIHEAP</a:t>
            </a:r>
          </a:p>
        </p:txBody>
      </p:sp>
      <p:sp>
        <p:nvSpPr>
          <p:cNvPr id="3" name="Slide Number Placeholder 2">
            <a:extLst>
              <a:ext uri="{FF2B5EF4-FFF2-40B4-BE49-F238E27FC236}">
                <a16:creationId xmlns:a16="http://schemas.microsoft.com/office/drawing/2014/main" xmlns="" id="{541FCC45-C6A3-48F2-850F-A1A19566162F}"/>
              </a:ext>
            </a:extLst>
          </p:cNvPr>
          <p:cNvSpPr>
            <a:spLocks noGrp="1"/>
          </p:cNvSpPr>
          <p:nvPr>
            <p:ph type="sldNum" sz="quarter" idx="12"/>
          </p:nvPr>
        </p:nvSpPr>
        <p:spPr/>
        <p:txBody>
          <a:bodyPr/>
          <a:lstStyle/>
          <a:p>
            <a:fld id="{232540F5-BE53-4980-ABDE-DC5A5DE073AE}" type="slidenum">
              <a:rPr lang="en-US" smtClean="0"/>
              <a:pPr/>
              <a:t>17</a:t>
            </a:fld>
            <a:endParaRPr lang="en-US" dirty="0"/>
          </a:p>
        </p:txBody>
      </p:sp>
      <p:sp>
        <p:nvSpPr>
          <p:cNvPr id="4" name="Content Placeholder 3">
            <a:extLst>
              <a:ext uri="{FF2B5EF4-FFF2-40B4-BE49-F238E27FC236}">
                <a16:creationId xmlns:a16="http://schemas.microsoft.com/office/drawing/2014/main" xmlns="" id="{4DB026FD-7BDF-4E94-B36C-3A8DFCC9780A}"/>
              </a:ext>
            </a:extLst>
          </p:cNvPr>
          <p:cNvSpPr>
            <a:spLocks noGrp="1"/>
          </p:cNvSpPr>
          <p:nvPr>
            <p:ph sz="quarter" idx="1"/>
          </p:nvPr>
        </p:nvSpPr>
        <p:spPr>
          <a:xfrm>
            <a:off x="1219200" y="1447800"/>
            <a:ext cx="10363200" cy="4572000"/>
          </a:xfrm>
        </p:spPr>
        <p:txBody>
          <a:bodyPr/>
          <a:lstStyle/>
          <a:p>
            <a:endParaRPr lang="en-US" dirty="0"/>
          </a:p>
          <a:p>
            <a:r>
              <a:rPr lang="en-US" b="1" dirty="0"/>
              <a:t>John </a:t>
            </a:r>
            <a:r>
              <a:rPr lang="en-US" b="1" dirty="0" err="1"/>
              <a:t>Harvanko</a:t>
            </a:r>
            <a:r>
              <a:rPr lang="en-US" dirty="0"/>
              <a:t/>
            </a:r>
            <a:br>
              <a:rPr lang="en-US" dirty="0"/>
            </a:br>
            <a:r>
              <a:rPr lang="en-US" sz="2800" i="1" dirty="0"/>
              <a:t>Director of Office of Energy Assistance Programs</a:t>
            </a:r>
            <a:r>
              <a:rPr lang="en-US" sz="2800" dirty="0"/>
              <a:t/>
            </a:r>
            <a:br>
              <a:rPr lang="en-US" sz="2800" dirty="0"/>
            </a:br>
            <a:r>
              <a:rPr lang="en-US" sz="2800" dirty="0"/>
              <a:t>Phone: (651) 539-1805</a:t>
            </a:r>
            <a:br>
              <a:rPr lang="en-US" sz="2800" dirty="0"/>
            </a:br>
            <a:r>
              <a:rPr lang="en-US" sz="2800" dirty="0"/>
              <a:t>Email: </a:t>
            </a:r>
            <a:r>
              <a:rPr lang="en-US" sz="2800" dirty="0">
                <a:hlinkClick r:id="rId3"/>
              </a:rPr>
              <a:t>John.harvanko@state.mn.us</a:t>
            </a:r>
            <a:r>
              <a:rPr lang="en-US" sz="2800" dirty="0"/>
              <a:t> </a:t>
            </a:r>
          </a:p>
          <a:p>
            <a:endParaRPr lang="en-US" dirty="0"/>
          </a:p>
        </p:txBody>
      </p:sp>
      <p:pic>
        <p:nvPicPr>
          <p:cNvPr id="1026" name="Picture 1" descr="image001">
            <a:extLst>
              <a:ext uri="{FF2B5EF4-FFF2-40B4-BE49-F238E27FC236}">
                <a16:creationId xmlns:a16="http://schemas.microsoft.com/office/drawing/2014/main" xmlns="" id="{DA1C98C6-C788-419B-97E2-027B814500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6146" y="5621391"/>
            <a:ext cx="2819048" cy="42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252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12CB15-2B1B-4BBF-9F5E-75297B45D884}"/>
              </a:ext>
            </a:extLst>
          </p:cNvPr>
          <p:cNvSpPr>
            <a:spLocks noGrp="1"/>
          </p:cNvSpPr>
          <p:nvPr>
            <p:ph type="title"/>
          </p:nvPr>
        </p:nvSpPr>
        <p:spPr/>
        <p:txBody>
          <a:bodyPr/>
          <a:lstStyle/>
          <a:p>
            <a:r>
              <a:rPr lang="en-US" dirty="0"/>
              <a:t>Delaware LIHEAP</a:t>
            </a:r>
          </a:p>
        </p:txBody>
      </p:sp>
      <p:sp>
        <p:nvSpPr>
          <p:cNvPr id="3" name="Slide Number Placeholder 2">
            <a:extLst>
              <a:ext uri="{FF2B5EF4-FFF2-40B4-BE49-F238E27FC236}">
                <a16:creationId xmlns:a16="http://schemas.microsoft.com/office/drawing/2014/main" xmlns="" id="{4D38205E-9243-4EE4-B9BB-607C9F82480F}"/>
              </a:ext>
            </a:extLst>
          </p:cNvPr>
          <p:cNvSpPr>
            <a:spLocks noGrp="1"/>
          </p:cNvSpPr>
          <p:nvPr>
            <p:ph type="sldNum" sz="quarter" idx="12"/>
          </p:nvPr>
        </p:nvSpPr>
        <p:spPr/>
        <p:txBody>
          <a:bodyPr/>
          <a:lstStyle/>
          <a:p>
            <a:fld id="{232540F5-BE53-4980-ABDE-DC5A5DE073AE}" type="slidenum">
              <a:rPr lang="en-US" smtClean="0"/>
              <a:pPr/>
              <a:t>18</a:t>
            </a:fld>
            <a:endParaRPr lang="en-US" dirty="0"/>
          </a:p>
        </p:txBody>
      </p:sp>
      <p:sp>
        <p:nvSpPr>
          <p:cNvPr id="4" name="Content Placeholder 3">
            <a:extLst>
              <a:ext uri="{FF2B5EF4-FFF2-40B4-BE49-F238E27FC236}">
                <a16:creationId xmlns:a16="http://schemas.microsoft.com/office/drawing/2014/main" xmlns="" id="{435E8829-0767-4315-807E-34452C48D230}"/>
              </a:ext>
            </a:extLst>
          </p:cNvPr>
          <p:cNvSpPr>
            <a:spLocks noGrp="1"/>
          </p:cNvSpPr>
          <p:nvPr>
            <p:ph sz="quarter" idx="1"/>
          </p:nvPr>
        </p:nvSpPr>
        <p:spPr>
          <a:xfrm>
            <a:off x="4263845" y="1447800"/>
            <a:ext cx="7696200" cy="4572000"/>
          </a:xfrm>
        </p:spPr>
        <p:txBody>
          <a:bodyPr>
            <a:noAutofit/>
          </a:bodyPr>
          <a:lstStyle/>
          <a:p>
            <a:endParaRPr lang="en-US" dirty="0"/>
          </a:p>
          <a:p>
            <a:r>
              <a:rPr lang="en-US" dirty="0"/>
              <a:t>Before the beginning of the Program Year:</a:t>
            </a:r>
          </a:p>
          <a:p>
            <a:pPr marL="777240" lvl="1" indent="-457200">
              <a:buFont typeface="+mj-lt"/>
              <a:buAutoNum type="arabicPeriod"/>
            </a:pPr>
            <a:r>
              <a:rPr lang="en-US" dirty="0"/>
              <a:t>Create and estimate the overarching budget that includes all the aspects of statutory requirements. </a:t>
            </a:r>
          </a:p>
          <a:p>
            <a:pPr marL="777240" lvl="1" indent="-457200">
              <a:buFont typeface="+mj-lt"/>
              <a:buAutoNum type="arabicPeriod"/>
            </a:pPr>
            <a:r>
              <a:rPr lang="en-US" dirty="0"/>
              <a:t>Make sure that it includes </a:t>
            </a:r>
            <a:r>
              <a:rPr lang="en-US" dirty="0">
                <a:solidFill>
                  <a:srgbClr val="C00000"/>
                </a:solidFill>
              </a:rPr>
              <a:t>TWO</a:t>
            </a:r>
            <a:r>
              <a:rPr lang="en-US" dirty="0"/>
              <a:t> identical sections: Current Budget and Carryover Budget. </a:t>
            </a:r>
          </a:p>
          <a:p>
            <a:pPr marL="777240" lvl="1" indent="-457200">
              <a:buFont typeface="+mj-lt"/>
              <a:buAutoNum type="arabicPeriod"/>
            </a:pPr>
            <a:r>
              <a:rPr lang="en-US" dirty="0"/>
              <a:t>Include sections for the funds distributed to other state agencies and </a:t>
            </a:r>
            <a:r>
              <a:rPr lang="en-US" dirty="0" err="1"/>
              <a:t>reallotment</a:t>
            </a:r>
            <a:r>
              <a:rPr lang="en-US" dirty="0"/>
              <a:t> disbursement. </a:t>
            </a:r>
          </a:p>
          <a:p>
            <a:pPr marL="777240" lvl="1" indent="-457200">
              <a:buFont typeface="+mj-lt"/>
              <a:buAutoNum type="arabicPeriod"/>
            </a:pPr>
            <a:r>
              <a:rPr lang="en-US" dirty="0"/>
              <a:t>Provide the copy of estimated budget to our fiscal and program staff fiscal and program staff </a:t>
            </a:r>
          </a:p>
          <a:p>
            <a:pPr marL="777240" lvl="1" indent="-457200">
              <a:buFont typeface="+mj-lt"/>
              <a:buAutoNum type="arabicPeriod"/>
            </a:pPr>
            <a:endParaRPr lang="en-US" dirty="0"/>
          </a:p>
          <a:p>
            <a:pPr marL="777240" lvl="1" indent="-457200">
              <a:buFont typeface="+mj-lt"/>
              <a:buAutoNum type="arabicPeriod"/>
            </a:pPr>
            <a:endParaRPr lang="en-US" dirty="0"/>
          </a:p>
          <a:p>
            <a:pPr marL="777240" lvl="1" indent="-457200">
              <a:buFont typeface="+mj-lt"/>
              <a:buAutoNum type="arabicPeriod"/>
            </a:pPr>
            <a:endParaRPr lang="en-US" dirty="0"/>
          </a:p>
          <a:p>
            <a:pPr marL="777240" lvl="1" indent="-457200">
              <a:buFont typeface="+mj-lt"/>
              <a:buAutoNum type="arabicPeriod"/>
            </a:pPr>
            <a:endParaRPr lang="en-US" dirty="0"/>
          </a:p>
        </p:txBody>
      </p:sp>
      <p:sp>
        <p:nvSpPr>
          <p:cNvPr id="6" name="Rounded Rectangle 4">
            <a:extLst>
              <a:ext uri="{FF2B5EF4-FFF2-40B4-BE49-F238E27FC236}">
                <a16:creationId xmlns:a16="http://schemas.microsoft.com/office/drawing/2014/main" xmlns="" id="{7D573C69-7E80-4018-94EE-5BE6EFF7CD39}"/>
              </a:ext>
            </a:extLst>
          </p:cNvPr>
          <p:cNvSpPr/>
          <p:nvPr/>
        </p:nvSpPr>
        <p:spPr>
          <a:xfrm>
            <a:off x="422234" y="1981200"/>
            <a:ext cx="3378201" cy="3581400"/>
          </a:xfrm>
          <a:prstGeom prst="round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lgn="ctr"/>
            <a:r>
              <a:rPr lang="en-US" b="1" u="sng" dirty="0">
                <a:solidFill>
                  <a:schemeClr val="accent5">
                    <a:lumMod val="50000"/>
                  </a:schemeClr>
                </a:solidFill>
              </a:rPr>
              <a:t>INTERNAL CONTROLS</a:t>
            </a:r>
          </a:p>
          <a:p>
            <a:pPr marL="0" lvl="1" algn="ctr"/>
            <a:endParaRPr lang="en-US" b="1" u="sng" dirty="0">
              <a:solidFill>
                <a:schemeClr val="accent5">
                  <a:lumMod val="50000"/>
                </a:schemeClr>
              </a:solidFill>
            </a:endParaRPr>
          </a:p>
          <a:p>
            <a:pPr marL="0" lvl="1"/>
            <a:r>
              <a:rPr lang="en-US" b="1" dirty="0">
                <a:solidFill>
                  <a:schemeClr val="accent5">
                    <a:lumMod val="50000"/>
                  </a:schemeClr>
                </a:solidFill>
              </a:rPr>
              <a:t>Examples  </a:t>
            </a:r>
          </a:p>
          <a:p>
            <a:pPr marL="285750" indent="-285750">
              <a:buFont typeface="Arial" panose="020B0604020202020204" pitchFamily="34" charset="0"/>
              <a:buChar char="•"/>
            </a:pPr>
            <a:r>
              <a:rPr lang="en-US" i="1" dirty="0">
                <a:solidFill>
                  <a:schemeClr val="accent5">
                    <a:lumMod val="50000"/>
                  </a:schemeClr>
                </a:solidFill>
              </a:rPr>
              <a:t>Budget Tracking Tool</a:t>
            </a:r>
          </a:p>
          <a:p>
            <a:pPr marL="285750" indent="-285750">
              <a:buFont typeface="Arial" panose="020B0604020202020204" pitchFamily="34" charset="0"/>
              <a:buChar char="•"/>
            </a:pPr>
            <a:r>
              <a:rPr lang="en-US" i="1" dirty="0">
                <a:solidFill>
                  <a:schemeClr val="accent5">
                    <a:lumMod val="50000"/>
                  </a:schemeClr>
                </a:solidFill>
              </a:rPr>
              <a:t>Contract Tracking Tool</a:t>
            </a:r>
          </a:p>
          <a:p>
            <a:pPr marL="285750" indent="-285750">
              <a:buFont typeface="Arial" panose="020B0604020202020204" pitchFamily="34" charset="0"/>
              <a:buChar char="•"/>
            </a:pPr>
            <a:endParaRPr lang="en-US" b="1" dirty="0">
              <a:solidFill>
                <a:schemeClr val="accent5">
                  <a:lumMod val="50000"/>
                </a:schemeClr>
              </a:solidFill>
            </a:endParaRPr>
          </a:p>
          <a:p>
            <a:r>
              <a:rPr lang="en-US" b="1" dirty="0">
                <a:solidFill>
                  <a:schemeClr val="accent5">
                    <a:lumMod val="50000"/>
                  </a:schemeClr>
                </a:solidFill>
              </a:rPr>
              <a:t>Purpose  </a:t>
            </a:r>
          </a:p>
          <a:p>
            <a:pPr marL="285750" indent="-285750">
              <a:buFont typeface="Arial" panose="020B0604020202020204" pitchFamily="34" charset="0"/>
              <a:buChar char="•"/>
            </a:pPr>
            <a:r>
              <a:rPr lang="en-US" i="1" dirty="0">
                <a:solidFill>
                  <a:schemeClr val="accent5">
                    <a:lumMod val="50000"/>
                  </a:schemeClr>
                </a:solidFill>
              </a:rPr>
              <a:t>Effective Communication </a:t>
            </a:r>
          </a:p>
          <a:p>
            <a:pPr marL="285750" indent="-285750">
              <a:buFont typeface="Arial" panose="020B0604020202020204" pitchFamily="34" charset="0"/>
              <a:buChar char="•"/>
            </a:pPr>
            <a:r>
              <a:rPr lang="en-US" i="1" dirty="0">
                <a:solidFill>
                  <a:schemeClr val="accent5">
                    <a:lumMod val="50000"/>
                  </a:schemeClr>
                </a:solidFill>
              </a:rPr>
              <a:t>Accurate Communication</a:t>
            </a:r>
          </a:p>
        </p:txBody>
      </p:sp>
    </p:spTree>
    <p:extLst>
      <p:ext uri="{BB962C8B-B14F-4D97-AF65-F5344CB8AC3E}">
        <p14:creationId xmlns:p14="http://schemas.microsoft.com/office/powerpoint/2010/main" val="411126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9D6ECFF-8BDF-4463-AED5-8E9313199A33}"/>
              </a:ext>
            </a:extLst>
          </p:cNvPr>
          <p:cNvSpPr>
            <a:spLocks noGrp="1"/>
          </p:cNvSpPr>
          <p:nvPr>
            <p:ph type="sldNum" sz="quarter" idx="12"/>
          </p:nvPr>
        </p:nvSpPr>
        <p:spPr/>
        <p:txBody>
          <a:bodyPr/>
          <a:lstStyle/>
          <a:p>
            <a:fld id="{232540F5-BE53-4980-ABDE-DC5A5DE073AE}" type="slidenum">
              <a:rPr lang="en-US" smtClean="0"/>
              <a:pPr/>
              <a:t>19</a:t>
            </a:fld>
            <a:endParaRPr lang="en-US" dirty="0"/>
          </a:p>
        </p:txBody>
      </p:sp>
      <p:pic>
        <p:nvPicPr>
          <p:cNvPr id="6" name="Picture 5">
            <a:extLst>
              <a:ext uri="{FF2B5EF4-FFF2-40B4-BE49-F238E27FC236}">
                <a16:creationId xmlns:a16="http://schemas.microsoft.com/office/drawing/2014/main" xmlns="" id="{EF975B8B-CCCC-46FC-980E-FEFCE5FB3356}"/>
              </a:ext>
            </a:extLst>
          </p:cNvPr>
          <p:cNvPicPr>
            <a:picLocks noChangeAspect="1"/>
          </p:cNvPicPr>
          <p:nvPr/>
        </p:nvPicPr>
        <p:blipFill>
          <a:blip r:embed="rId3"/>
          <a:stretch>
            <a:fillRect/>
          </a:stretch>
        </p:blipFill>
        <p:spPr>
          <a:xfrm>
            <a:off x="4920026" y="0"/>
            <a:ext cx="7235952" cy="6858000"/>
          </a:xfrm>
          <a:prstGeom prst="rect">
            <a:avLst/>
          </a:prstGeom>
          <a:ln>
            <a:solidFill>
              <a:schemeClr val="accent5">
                <a:lumMod val="50000"/>
              </a:schemeClr>
            </a:solidFill>
          </a:ln>
        </p:spPr>
      </p:pic>
      <p:sp>
        <p:nvSpPr>
          <p:cNvPr id="7" name="Right Arrow 8">
            <a:extLst>
              <a:ext uri="{FF2B5EF4-FFF2-40B4-BE49-F238E27FC236}">
                <a16:creationId xmlns:a16="http://schemas.microsoft.com/office/drawing/2014/main" xmlns="" id="{3E1D6483-618B-4B62-B178-16A6621DDF95}"/>
              </a:ext>
            </a:extLst>
          </p:cNvPr>
          <p:cNvSpPr/>
          <p:nvPr/>
        </p:nvSpPr>
        <p:spPr>
          <a:xfrm>
            <a:off x="0" y="511392"/>
            <a:ext cx="3429000" cy="609600"/>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a:r>
              <a:rPr lang="en-US" sz="2400" b="1" dirty="0">
                <a:solidFill>
                  <a:schemeClr val="tx1"/>
                </a:solidFill>
              </a:rPr>
              <a:t>Budget Example</a:t>
            </a:r>
          </a:p>
        </p:txBody>
      </p:sp>
    </p:spTree>
    <p:extLst>
      <p:ext uri="{BB962C8B-B14F-4D97-AF65-F5344CB8AC3E}">
        <p14:creationId xmlns:p14="http://schemas.microsoft.com/office/powerpoint/2010/main" val="1968512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Agenda</a:t>
            </a:r>
          </a:p>
        </p:txBody>
      </p:sp>
      <p:sp>
        <p:nvSpPr>
          <p:cNvPr id="8" name="Content Placeholder 7"/>
          <p:cNvSpPr>
            <a:spLocks noGrp="1"/>
          </p:cNvSpPr>
          <p:nvPr>
            <p:ph sz="quarter" idx="1"/>
          </p:nvPr>
        </p:nvSpPr>
        <p:spPr/>
        <p:txBody>
          <a:bodyPr>
            <a:normAutofit/>
          </a:bodyPr>
          <a:lstStyle/>
          <a:p>
            <a:endParaRPr lang="en-US" dirty="0"/>
          </a:p>
          <a:p>
            <a:r>
              <a:rPr lang="en-US" dirty="0"/>
              <a:t>Understanding the Importance of Tracking</a:t>
            </a:r>
          </a:p>
          <a:p>
            <a:r>
              <a:rPr lang="en-US" dirty="0"/>
              <a:t>Gathering Tracking Information</a:t>
            </a:r>
          </a:p>
          <a:p>
            <a:r>
              <a:rPr lang="en-US" dirty="0"/>
              <a:t>Tracking Information Against Your Budget</a:t>
            </a:r>
          </a:p>
          <a:p>
            <a:r>
              <a:rPr lang="en-US" dirty="0"/>
              <a:t>Using Tracked Information to Adapt</a:t>
            </a:r>
          </a:p>
          <a:p>
            <a:r>
              <a:rPr lang="en-US" dirty="0"/>
              <a:t>Questions and Answers</a:t>
            </a:r>
          </a:p>
          <a:p>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F3771993-AF6C-420B-9148-A516E0EC442D}"/>
              </a:ext>
            </a:extLst>
          </p:cNvPr>
          <p:cNvSpPr>
            <a:spLocks noGrp="1"/>
          </p:cNvSpPr>
          <p:nvPr>
            <p:ph type="sldNum" sz="quarter" idx="12"/>
          </p:nvPr>
        </p:nvSpPr>
        <p:spPr/>
        <p:txBody>
          <a:bodyPr/>
          <a:lstStyle/>
          <a:p>
            <a:fld id="{232540F5-BE53-4980-ABDE-DC5A5DE073AE}" type="slidenum">
              <a:rPr lang="en-US" smtClean="0"/>
              <a:pPr/>
              <a:t>20</a:t>
            </a:fld>
            <a:endParaRPr lang="en-US" dirty="0"/>
          </a:p>
        </p:txBody>
      </p:sp>
      <p:pic>
        <p:nvPicPr>
          <p:cNvPr id="8" name="Picture 7">
            <a:extLst>
              <a:ext uri="{FF2B5EF4-FFF2-40B4-BE49-F238E27FC236}">
                <a16:creationId xmlns:a16="http://schemas.microsoft.com/office/drawing/2014/main" xmlns="" id="{EDB49E2D-2A48-40DF-8D4B-2F90CDB8BC69}"/>
              </a:ext>
            </a:extLst>
          </p:cNvPr>
          <p:cNvPicPr>
            <a:picLocks noChangeAspect="1"/>
          </p:cNvPicPr>
          <p:nvPr/>
        </p:nvPicPr>
        <p:blipFill>
          <a:blip r:embed="rId3"/>
          <a:stretch>
            <a:fillRect/>
          </a:stretch>
        </p:blipFill>
        <p:spPr>
          <a:xfrm>
            <a:off x="3659092" y="511392"/>
            <a:ext cx="8532908" cy="4289208"/>
          </a:xfrm>
          <a:prstGeom prst="rect">
            <a:avLst/>
          </a:prstGeom>
          <a:ln>
            <a:solidFill>
              <a:schemeClr val="accent5">
                <a:lumMod val="50000"/>
              </a:schemeClr>
            </a:solidFill>
          </a:ln>
        </p:spPr>
      </p:pic>
      <p:sp>
        <p:nvSpPr>
          <p:cNvPr id="9" name="Right Arrow 8">
            <a:extLst>
              <a:ext uri="{FF2B5EF4-FFF2-40B4-BE49-F238E27FC236}">
                <a16:creationId xmlns:a16="http://schemas.microsoft.com/office/drawing/2014/main" xmlns="" id="{FCD0B2D6-AA07-4D5B-A397-FAF7B3470924}"/>
              </a:ext>
            </a:extLst>
          </p:cNvPr>
          <p:cNvSpPr/>
          <p:nvPr/>
        </p:nvSpPr>
        <p:spPr>
          <a:xfrm>
            <a:off x="0" y="511392"/>
            <a:ext cx="3429000" cy="609600"/>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a:r>
              <a:rPr lang="en-US" sz="2400" b="1" dirty="0">
                <a:solidFill>
                  <a:schemeClr val="tx1"/>
                </a:solidFill>
              </a:rPr>
              <a:t>Statutory Limits</a:t>
            </a:r>
          </a:p>
        </p:txBody>
      </p:sp>
      <p:sp>
        <p:nvSpPr>
          <p:cNvPr id="10" name="Rounded Rectangle 4">
            <a:extLst>
              <a:ext uri="{FF2B5EF4-FFF2-40B4-BE49-F238E27FC236}">
                <a16:creationId xmlns:a16="http://schemas.microsoft.com/office/drawing/2014/main" xmlns="" id="{682ED0F3-DE5E-4CE1-868C-13755CE371B0}"/>
              </a:ext>
            </a:extLst>
          </p:cNvPr>
          <p:cNvSpPr/>
          <p:nvPr/>
        </p:nvSpPr>
        <p:spPr>
          <a:xfrm>
            <a:off x="0" y="1120992"/>
            <a:ext cx="3124200" cy="3762860"/>
          </a:xfrm>
          <a:prstGeom prst="rect">
            <a:avLst/>
          </a:prstGeom>
          <a:solidFill>
            <a:schemeClr val="accent1">
              <a:lumMod val="20000"/>
              <a:lumOff val="80000"/>
            </a:schemeClr>
          </a:solidFill>
          <a:ln>
            <a:solidFill>
              <a:srgbClr val="3B648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lvl="1" indent="-342900">
              <a:buAutoNum type="alphaUcPeriod"/>
            </a:pPr>
            <a:endParaRPr lang="en-US" dirty="0">
              <a:solidFill>
                <a:srgbClr val="02475D"/>
              </a:solidFill>
            </a:endParaRPr>
          </a:p>
          <a:p>
            <a:pPr marL="342900" lvl="1" indent="-342900">
              <a:buAutoNum type="alphaUcPeriod"/>
            </a:pPr>
            <a:r>
              <a:rPr lang="en-US" dirty="0">
                <a:solidFill>
                  <a:srgbClr val="02475D"/>
                </a:solidFill>
              </a:rPr>
              <a:t>10% Carryover</a:t>
            </a:r>
          </a:p>
          <a:p>
            <a:pPr marL="342900" lvl="1" indent="-342900">
              <a:buAutoNum type="alphaUcPeriod"/>
            </a:pPr>
            <a:endParaRPr lang="en-US" dirty="0">
              <a:solidFill>
                <a:srgbClr val="02475D"/>
              </a:solidFill>
            </a:endParaRPr>
          </a:p>
          <a:p>
            <a:pPr marL="342900" lvl="1" indent="-342900">
              <a:buAutoNum type="alphaUcPeriod"/>
            </a:pPr>
            <a:r>
              <a:rPr lang="en-US" dirty="0">
                <a:solidFill>
                  <a:srgbClr val="02475D"/>
                </a:solidFill>
              </a:rPr>
              <a:t>10% Administrative</a:t>
            </a:r>
          </a:p>
          <a:p>
            <a:pPr marL="342900" lvl="1" indent="-342900">
              <a:buAutoNum type="alphaUcPeriod"/>
            </a:pPr>
            <a:endParaRPr lang="en-US" dirty="0">
              <a:solidFill>
                <a:srgbClr val="02475D"/>
              </a:solidFill>
            </a:endParaRPr>
          </a:p>
          <a:p>
            <a:pPr marL="342900" lvl="1" indent="-342900">
              <a:buAutoNum type="alphaUcPeriod"/>
            </a:pPr>
            <a:r>
              <a:rPr lang="en-US" dirty="0">
                <a:solidFill>
                  <a:srgbClr val="02475D"/>
                </a:solidFill>
              </a:rPr>
              <a:t>90% Obligation</a:t>
            </a:r>
          </a:p>
          <a:p>
            <a:pPr marL="342900" lvl="1" indent="-342900">
              <a:buAutoNum type="alphaUcPeriod"/>
            </a:pPr>
            <a:endParaRPr lang="en-US" dirty="0">
              <a:solidFill>
                <a:srgbClr val="02475D"/>
              </a:solidFill>
            </a:endParaRPr>
          </a:p>
          <a:p>
            <a:pPr marL="342900" lvl="1" indent="-342900">
              <a:buAutoNum type="alphaUcPeriod"/>
            </a:pPr>
            <a:r>
              <a:rPr lang="en-US" dirty="0">
                <a:solidFill>
                  <a:srgbClr val="02475D"/>
                </a:solidFill>
              </a:rPr>
              <a:t>5% Administrative</a:t>
            </a:r>
          </a:p>
        </p:txBody>
      </p:sp>
    </p:spTree>
    <p:extLst>
      <p:ext uri="{BB962C8B-B14F-4D97-AF65-F5344CB8AC3E}">
        <p14:creationId xmlns:p14="http://schemas.microsoft.com/office/powerpoint/2010/main" val="267172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4">
            <a:extLst>
              <a:ext uri="{FF2B5EF4-FFF2-40B4-BE49-F238E27FC236}">
                <a16:creationId xmlns:a16="http://schemas.microsoft.com/office/drawing/2014/main" xmlns="" id="{C58E9D46-75AB-46E7-BBCE-C59CB3E530B9}"/>
              </a:ext>
            </a:extLst>
          </p:cNvPr>
          <p:cNvSpPr/>
          <p:nvPr/>
        </p:nvSpPr>
        <p:spPr>
          <a:xfrm>
            <a:off x="1" y="1120992"/>
            <a:ext cx="3124200" cy="3762860"/>
          </a:xfrm>
          <a:prstGeom prst="rect">
            <a:avLst/>
          </a:prstGeom>
          <a:solidFill>
            <a:schemeClr val="accent1">
              <a:lumMod val="20000"/>
              <a:lumOff val="80000"/>
            </a:schemeClr>
          </a:solidFill>
          <a:ln>
            <a:solidFill>
              <a:srgbClr val="3B648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US" dirty="0">
                <a:solidFill>
                  <a:srgbClr val="02475D"/>
                </a:solidFill>
              </a:rPr>
              <a:t>Each Budget Section includes </a:t>
            </a:r>
            <a:r>
              <a:rPr lang="en-US" b="1" dirty="0">
                <a:solidFill>
                  <a:srgbClr val="02475D"/>
                </a:solidFill>
              </a:rPr>
              <a:t>TWO </a:t>
            </a:r>
            <a:r>
              <a:rPr lang="en-US" dirty="0">
                <a:solidFill>
                  <a:srgbClr val="02475D"/>
                </a:solidFill>
              </a:rPr>
              <a:t>sub-sections:</a:t>
            </a:r>
          </a:p>
          <a:p>
            <a:pPr marL="285750" indent="-285750">
              <a:buFont typeface="Arial" panose="020B0604020202020204" pitchFamily="34" charset="0"/>
              <a:buChar char="•"/>
            </a:pPr>
            <a:r>
              <a:rPr lang="en-US" i="1" dirty="0">
                <a:solidFill>
                  <a:srgbClr val="02475D"/>
                </a:solidFill>
              </a:rPr>
              <a:t>Program</a:t>
            </a:r>
          </a:p>
          <a:p>
            <a:pPr marL="285750" indent="-285750">
              <a:buFont typeface="Arial" panose="020B0604020202020204" pitchFamily="34" charset="0"/>
              <a:buChar char="•"/>
            </a:pPr>
            <a:r>
              <a:rPr lang="en-US" i="1" dirty="0">
                <a:solidFill>
                  <a:srgbClr val="02475D"/>
                </a:solidFill>
              </a:rPr>
              <a:t>Administrative</a:t>
            </a:r>
          </a:p>
          <a:p>
            <a:pPr marL="285750" indent="-285750">
              <a:buFont typeface="Arial" panose="020B0604020202020204" pitchFamily="34" charset="0"/>
              <a:buChar char="•"/>
            </a:pPr>
            <a:endParaRPr lang="en-US" b="1" dirty="0">
              <a:solidFill>
                <a:srgbClr val="02475D"/>
              </a:solidFill>
            </a:endParaRPr>
          </a:p>
          <a:p>
            <a:r>
              <a:rPr lang="en-US" dirty="0">
                <a:solidFill>
                  <a:srgbClr val="02475D"/>
                </a:solidFill>
              </a:rPr>
              <a:t>Each Budget Line includes </a:t>
            </a:r>
            <a:r>
              <a:rPr lang="en-US" b="1" dirty="0">
                <a:solidFill>
                  <a:srgbClr val="02475D"/>
                </a:solidFill>
              </a:rPr>
              <a:t>FOUR </a:t>
            </a:r>
            <a:r>
              <a:rPr lang="en-US" dirty="0">
                <a:solidFill>
                  <a:srgbClr val="02475D"/>
                </a:solidFill>
              </a:rPr>
              <a:t>status elements:</a:t>
            </a:r>
          </a:p>
          <a:p>
            <a:pPr marL="285750" indent="-285750">
              <a:buFont typeface="Arial" panose="020B0604020202020204" pitchFamily="34" charset="0"/>
              <a:buChar char="•"/>
            </a:pPr>
            <a:r>
              <a:rPr lang="en-US" i="1" dirty="0">
                <a:solidFill>
                  <a:srgbClr val="02475D"/>
                </a:solidFill>
              </a:rPr>
              <a:t>Budget</a:t>
            </a:r>
          </a:p>
          <a:p>
            <a:pPr marL="285750" indent="-285750">
              <a:buFont typeface="Arial" panose="020B0604020202020204" pitchFamily="34" charset="0"/>
              <a:buChar char="•"/>
            </a:pPr>
            <a:r>
              <a:rPr lang="en-US" i="1" dirty="0">
                <a:solidFill>
                  <a:srgbClr val="02475D"/>
                </a:solidFill>
              </a:rPr>
              <a:t>Expense</a:t>
            </a:r>
          </a:p>
          <a:p>
            <a:pPr marL="285750" indent="-285750">
              <a:buFont typeface="Arial" panose="020B0604020202020204" pitchFamily="34" charset="0"/>
              <a:buChar char="•"/>
            </a:pPr>
            <a:r>
              <a:rPr lang="en-US" i="1" dirty="0">
                <a:solidFill>
                  <a:srgbClr val="02475D"/>
                </a:solidFill>
              </a:rPr>
              <a:t>Encumbrance</a:t>
            </a:r>
          </a:p>
          <a:p>
            <a:pPr marL="285750" indent="-285750">
              <a:buFont typeface="Arial" panose="020B0604020202020204" pitchFamily="34" charset="0"/>
              <a:buChar char="•"/>
            </a:pPr>
            <a:r>
              <a:rPr lang="en-US" i="1" dirty="0">
                <a:solidFill>
                  <a:srgbClr val="02475D"/>
                </a:solidFill>
              </a:rPr>
              <a:t>Available Budget</a:t>
            </a:r>
          </a:p>
        </p:txBody>
      </p:sp>
      <p:sp>
        <p:nvSpPr>
          <p:cNvPr id="3" name="Slide Number Placeholder 2">
            <a:extLst>
              <a:ext uri="{FF2B5EF4-FFF2-40B4-BE49-F238E27FC236}">
                <a16:creationId xmlns:a16="http://schemas.microsoft.com/office/drawing/2014/main" xmlns="" id="{A14FCE5A-6049-4FE1-9CBD-2940C7893BA6}"/>
              </a:ext>
            </a:extLst>
          </p:cNvPr>
          <p:cNvSpPr>
            <a:spLocks noGrp="1"/>
          </p:cNvSpPr>
          <p:nvPr>
            <p:ph type="sldNum" sz="quarter" idx="12"/>
          </p:nvPr>
        </p:nvSpPr>
        <p:spPr/>
        <p:txBody>
          <a:bodyPr/>
          <a:lstStyle/>
          <a:p>
            <a:fld id="{232540F5-BE53-4980-ABDE-DC5A5DE073AE}" type="slidenum">
              <a:rPr lang="en-US" smtClean="0"/>
              <a:pPr/>
              <a:t>21</a:t>
            </a:fld>
            <a:endParaRPr lang="en-US" dirty="0"/>
          </a:p>
        </p:txBody>
      </p:sp>
      <p:pic>
        <p:nvPicPr>
          <p:cNvPr id="5" name="Picture 4">
            <a:extLst>
              <a:ext uri="{FF2B5EF4-FFF2-40B4-BE49-F238E27FC236}">
                <a16:creationId xmlns:a16="http://schemas.microsoft.com/office/drawing/2014/main" xmlns="" id="{29CCBC89-A803-41C2-ACA0-47A5A2A10372}"/>
              </a:ext>
            </a:extLst>
          </p:cNvPr>
          <p:cNvPicPr>
            <a:picLocks noChangeAspect="1"/>
          </p:cNvPicPr>
          <p:nvPr/>
        </p:nvPicPr>
        <p:blipFill>
          <a:blip r:embed="rId3"/>
          <a:stretch>
            <a:fillRect/>
          </a:stretch>
        </p:blipFill>
        <p:spPr>
          <a:xfrm>
            <a:off x="3659093" y="511392"/>
            <a:ext cx="8532908" cy="4492254"/>
          </a:xfrm>
          <a:prstGeom prst="rect">
            <a:avLst/>
          </a:prstGeom>
          <a:ln>
            <a:solidFill>
              <a:schemeClr val="accent5">
                <a:lumMod val="50000"/>
              </a:schemeClr>
            </a:solidFill>
          </a:ln>
        </p:spPr>
      </p:pic>
      <p:sp>
        <p:nvSpPr>
          <p:cNvPr id="9" name="Right Arrow 8">
            <a:extLst>
              <a:ext uri="{FF2B5EF4-FFF2-40B4-BE49-F238E27FC236}">
                <a16:creationId xmlns:a16="http://schemas.microsoft.com/office/drawing/2014/main" xmlns="" id="{C8CA2772-8E69-4A60-9F07-3DD447B460C4}"/>
              </a:ext>
            </a:extLst>
          </p:cNvPr>
          <p:cNvSpPr/>
          <p:nvPr/>
        </p:nvSpPr>
        <p:spPr>
          <a:xfrm>
            <a:off x="0" y="511392"/>
            <a:ext cx="3429000" cy="609600"/>
          </a:xfrm>
          <a:prstGeom prst="rightArrow">
            <a:avLst>
              <a:gd name="adj1" fmla="val 100000"/>
              <a:gd name="adj2" fmla="val 50000"/>
            </a:avLst>
          </a:prstGeom>
          <a:ln>
            <a:solidFill>
              <a:srgbClr val="3B6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a:r>
              <a:rPr lang="en-US" sz="2400" b="1" dirty="0">
                <a:solidFill>
                  <a:schemeClr val="tx1"/>
                </a:solidFill>
              </a:rPr>
              <a:t>Budget Details</a:t>
            </a:r>
          </a:p>
        </p:txBody>
      </p:sp>
    </p:spTree>
    <p:extLst>
      <p:ext uri="{BB962C8B-B14F-4D97-AF65-F5344CB8AC3E}">
        <p14:creationId xmlns:p14="http://schemas.microsoft.com/office/powerpoint/2010/main" val="17677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EEC0C52-33B4-41AF-93A8-8ED9FF595D26}"/>
              </a:ext>
            </a:extLst>
          </p:cNvPr>
          <p:cNvSpPr>
            <a:spLocks noGrp="1"/>
          </p:cNvSpPr>
          <p:nvPr>
            <p:ph type="sldNum" sz="quarter" idx="12"/>
          </p:nvPr>
        </p:nvSpPr>
        <p:spPr/>
        <p:txBody>
          <a:bodyPr/>
          <a:lstStyle/>
          <a:p>
            <a:fld id="{232540F5-BE53-4980-ABDE-DC5A5DE073AE}" type="slidenum">
              <a:rPr lang="en-US" smtClean="0"/>
              <a:pPr/>
              <a:t>22</a:t>
            </a:fld>
            <a:endParaRPr lang="en-US" dirty="0"/>
          </a:p>
        </p:txBody>
      </p:sp>
      <p:pic>
        <p:nvPicPr>
          <p:cNvPr id="6" name="Picture 5">
            <a:extLst>
              <a:ext uri="{FF2B5EF4-FFF2-40B4-BE49-F238E27FC236}">
                <a16:creationId xmlns:a16="http://schemas.microsoft.com/office/drawing/2014/main" xmlns="" id="{DE46329D-29A0-4FA1-97AF-92BF16B2F470}"/>
              </a:ext>
            </a:extLst>
          </p:cNvPr>
          <p:cNvPicPr>
            <a:picLocks noChangeAspect="1"/>
          </p:cNvPicPr>
          <p:nvPr/>
        </p:nvPicPr>
        <p:blipFill>
          <a:blip r:embed="rId3"/>
          <a:stretch>
            <a:fillRect/>
          </a:stretch>
        </p:blipFill>
        <p:spPr>
          <a:xfrm>
            <a:off x="3659092" y="514164"/>
            <a:ext cx="8532908" cy="4721542"/>
          </a:xfrm>
          <a:prstGeom prst="rect">
            <a:avLst/>
          </a:prstGeom>
          <a:ln>
            <a:solidFill>
              <a:schemeClr val="accent5">
                <a:lumMod val="50000"/>
              </a:schemeClr>
            </a:solidFill>
          </a:ln>
        </p:spPr>
      </p:pic>
      <p:sp>
        <p:nvSpPr>
          <p:cNvPr id="8" name="Right Arrow 8">
            <a:extLst>
              <a:ext uri="{FF2B5EF4-FFF2-40B4-BE49-F238E27FC236}">
                <a16:creationId xmlns:a16="http://schemas.microsoft.com/office/drawing/2014/main" xmlns="" id="{E456946F-1B4C-4F1E-8FAD-A31608BD3CED}"/>
              </a:ext>
            </a:extLst>
          </p:cNvPr>
          <p:cNvSpPr/>
          <p:nvPr/>
        </p:nvSpPr>
        <p:spPr>
          <a:xfrm>
            <a:off x="0" y="511392"/>
            <a:ext cx="3429000" cy="609600"/>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a:r>
              <a:rPr lang="en-US" sz="2400" b="1" dirty="0">
                <a:solidFill>
                  <a:schemeClr val="tx1"/>
                </a:solidFill>
              </a:rPr>
              <a:t>Contract Tracking</a:t>
            </a:r>
          </a:p>
        </p:txBody>
      </p:sp>
    </p:spTree>
    <p:extLst>
      <p:ext uri="{BB962C8B-B14F-4D97-AF65-F5344CB8AC3E}">
        <p14:creationId xmlns:p14="http://schemas.microsoft.com/office/powerpoint/2010/main" val="2819958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DBDAE03-18F2-49EF-A066-923E1D198F00}"/>
              </a:ext>
            </a:extLst>
          </p:cNvPr>
          <p:cNvSpPr>
            <a:spLocks noGrp="1"/>
          </p:cNvSpPr>
          <p:nvPr>
            <p:ph type="sldNum" sz="quarter" idx="12"/>
          </p:nvPr>
        </p:nvSpPr>
        <p:spPr/>
        <p:txBody>
          <a:bodyPr/>
          <a:lstStyle/>
          <a:p>
            <a:fld id="{232540F5-BE53-4980-ABDE-DC5A5DE073AE}" type="slidenum">
              <a:rPr lang="en-US" smtClean="0"/>
              <a:pPr/>
              <a:t>23</a:t>
            </a:fld>
            <a:endParaRPr lang="en-US" dirty="0"/>
          </a:p>
        </p:txBody>
      </p:sp>
      <p:pic>
        <p:nvPicPr>
          <p:cNvPr id="6" name="Picture 5">
            <a:extLst>
              <a:ext uri="{FF2B5EF4-FFF2-40B4-BE49-F238E27FC236}">
                <a16:creationId xmlns:a16="http://schemas.microsoft.com/office/drawing/2014/main" xmlns="" id="{F52573CC-4392-4DA5-A72D-1ADE9467A3D6}"/>
              </a:ext>
            </a:extLst>
          </p:cNvPr>
          <p:cNvPicPr>
            <a:picLocks noChangeAspect="1"/>
          </p:cNvPicPr>
          <p:nvPr/>
        </p:nvPicPr>
        <p:blipFill>
          <a:blip r:embed="rId3"/>
          <a:stretch>
            <a:fillRect/>
          </a:stretch>
        </p:blipFill>
        <p:spPr>
          <a:xfrm>
            <a:off x="3656860" y="511392"/>
            <a:ext cx="8535140" cy="5114987"/>
          </a:xfrm>
          <a:prstGeom prst="rect">
            <a:avLst/>
          </a:prstGeom>
          <a:ln>
            <a:solidFill>
              <a:schemeClr val="accent5">
                <a:lumMod val="50000"/>
              </a:schemeClr>
            </a:solidFill>
          </a:ln>
        </p:spPr>
      </p:pic>
      <p:sp>
        <p:nvSpPr>
          <p:cNvPr id="8" name="Rounded Rectangle 4">
            <a:extLst>
              <a:ext uri="{FF2B5EF4-FFF2-40B4-BE49-F238E27FC236}">
                <a16:creationId xmlns:a16="http://schemas.microsoft.com/office/drawing/2014/main" xmlns="" id="{35504422-85ED-42AE-A86E-769B32FD3795}"/>
              </a:ext>
            </a:extLst>
          </p:cNvPr>
          <p:cNvSpPr/>
          <p:nvPr/>
        </p:nvSpPr>
        <p:spPr>
          <a:xfrm>
            <a:off x="5486400" y="6083002"/>
            <a:ext cx="4397188" cy="584498"/>
          </a:xfrm>
          <a:prstGeom prst="wedgeRoundRectCallout">
            <a:avLst>
              <a:gd name="adj1" fmla="val 21020"/>
              <a:gd name="adj2" fmla="val -100816"/>
              <a:gd name="adj3" fmla="val 16667"/>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a:solidFill>
                  <a:schemeClr val="accent5">
                    <a:lumMod val="50000"/>
                  </a:schemeClr>
                </a:solidFill>
              </a:rPr>
              <a:t>TRUE </a:t>
            </a:r>
            <a:r>
              <a:rPr lang="en-US" sz="1600" dirty="0">
                <a:solidFill>
                  <a:schemeClr val="accent5">
                    <a:lumMod val="50000"/>
                  </a:schemeClr>
                </a:solidFill>
              </a:rPr>
              <a:t>if budget is in balance, </a:t>
            </a:r>
            <a:r>
              <a:rPr lang="en-US" sz="1600" b="1" dirty="0">
                <a:solidFill>
                  <a:schemeClr val="accent5">
                    <a:lumMod val="50000"/>
                  </a:schemeClr>
                </a:solidFill>
              </a:rPr>
              <a:t>FALSE </a:t>
            </a:r>
            <a:r>
              <a:rPr lang="en-US" sz="1600" dirty="0">
                <a:solidFill>
                  <a:schemeClr val="accent5">
                    <a:lumMod val="50000"/>
                  </a:schemeClr>
                </a:solidFill>
              </a:rPr>
              <a:t>if not</a:t>
            </a:r>
            <a:endParaRPr lang="en-US" sz="1600" i="1" dirty="0">
              <a:solidFill>
                <a:schemeClr val="accent5">
                  <a:lumMod val="50000"/>
                </a:schemeClr>
              </a:solidFill>
            </a:endParaRPr>
          </a:p>
        </p:txBody>
      </p:sp>
      <p:sp>
        <p:nvSpPr>
          <p:cNvPr id="10" name="Right Arrow 8">
            <a:extLst>
              <a:ext uri="{FF2B5EF4-FFF2-40B4-BE49-F238E27FC236}">
                <a16:creationId xmlns:a16="http://schemas.microsoft.com/office/drawing/2014/main" xmlns="" id="{5457FCDA-ECEF-4B03-AF22-8A3907F28AA9}"/>
              </a:ext>
            </a:extLst>
          </p:cNvPr>
          <p:cNvSpPr/>
          <p:nvPr/>
        </p:nvSpPr>
        <p:spPr>
          <a:xfrm>
            <a:off x="0" y="511392"/>
            <a:ext cx="3429000" cy="609600"/>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a:r>
              <a:rPr lang="en-US" sz="2400" b="1" dirty="0">
                <a:solidFill>
                  <a:schemeClr val="tx1"/>
                </a:solidFill>
              </a:rPr>
              <a:t>Adjusting Funds </a:t>
            </a:r>
          </a:p>
        </p:txBody>
      </p:sp>
      <p:sp>
        <p:nvSpPr>
          <p:cNvPr id="11" name="Oval 10">
            <a:extLst>
              <a:ext uri="{FF2B5EF4-FFF2-40B4-BE49-F238E27FC236}">
                <a16:creationId xmlns:a16="http://schemas.microsoft.com/office/drawing/2014/main" xmlns="" id="{C6DE45D2-A052-48A9-978E-18588E60AC2B}"/>
              </a:ext>
            </a:extLst>
          </p:cNvPr>
          <p:cNvSpPr/>
          <p:nvPr/>
        </p:nvSpPr>
        <p:spPr>
          <a:xfrm>
            <a:off x="8077200" y="5334000"/>
            <a:ext cx="1065680" cy="4089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07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1CFC9EAC-621C-4482-AC58-EC59D17BA795}"/>
              </a:ext>
            </a:extLst>
          </p:cNvPr>
          <p:cNvSpPr>
            <a:spLocks noGrp="1"/>
          </p:cNvSpPr>
          <p:nvPr>
            <p:ph type="sldNum" sz="quarter" idx="12"/>
          </p:nvPr>
        </p:nvSpPr>
        <p:spPr/>
        <p:txBody>
          <a:bodyPr/>
          <a:lstStyle/>
          <a:p>
            <a:fld id="{232540F5-BE53-4980-ABDE-DC5A5DE073AE}" type="slidenum">
              <a:rPr lang="en-US" smtClean="0"/>
              <a:pPr/>
              <a:t>24</a:t>
            </a:fld>
            <a:endParaRPr lang="en-US" dirty="0"/>
          </a:p>
        </p:txBody>
      </p:sp>
      <p:pic>
        <p:nvPicPr>
          <p:cNvPr id="5" name="Picture 4">
            <a:extLst>
              <a:ext uri="{FF2B5EF4-FFF2-40B4-BE49-F238E27FC236}">
                <a16:creationId xmlns:a16="http://schemas.microsoft.com/office/drawing/2014/main" xmlns="" id="{9CF2F8CA-C12C-42BF-80FF-E30F57913EFB}"/>
              </a:ext>
            </a:extLst>
          </p:cNvPr>
          <p:cNvPicPr>
            <a:picLocks noChangeAspect="1"/>
          </p:cNvPicPr>
          <p:nvPr/>
        </p:nvPicPr>
        <p:blipFill>
          <a:blip r:embed="rId3"/>
          <a:stretch>
            <a:fillRect/>
          </a:stretch>
        </p:blipFill>
        <p:spPr>
          <a:xfrm>
            <a:off x="3659091" y="504323"/>
            <a:ext cx="8532909" cy="6125077"/>
          </a:xfrm>
          <a:prstGeom prst="rect">
            <a:avLst/>
          </a:prstGeom>
          <a:ln>
            <a:solidFill>
              <a:schemeClr val="accent5">
                <a:lumMod val="50000"/>
              </a:schemeClr>
            </a:solidFill>
          </a:ln>
        </p:spPr>
      </p:pic>
      <p:sp>
        <p:nvSpPr>
          <p:cNvPr id="7" name="Right Arrow 8">
            <a:extLst>
              <a:ext uri="{FF2B5EF4-FFF2-40B4-BE49-F238E27FC236}">
                <a16:creationId xmlns:a16="http://schemas.microsoft.com/office/drawing/2014/main" xmlns="" id="{3D5092CA-6EAF-465D-8C84-F754DC39A9DB}"/>
              </a:ext>
            </a:extLst>
          </p:cNvPr>
          <p:cNvSpPr/>
          <p:nvPr/>
        </p:nvSpPr>
        <p:spPr>
          <a:xfrm>
            <a:off x="0" y="511392"/>
            <a:ext cx="3429000" cy="609600"/>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a:r>
              <a:rPr lang="en-US" sz="2400" b="1" dirty="0">
                <a:solidFill>
                  <a:schemeClr val="tx1"/>
                </a:solidFill>
              </a:rPr>
              <a:t>Carryover</a:t>
            </a:r>
          </a:p>
        </p:txBody>
      </p:sp>
    </p:spTree>
    <p:extLst>
      <p:ext uri="{BB962C8B-B14F-4D97-AF65-F5344CB8AC3E}">
        <p14:creationId xmlns:p14="http://schemas.microsoft.com/office/powerpoint/2010/main" val="2744708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83D9ED-5B53-4480-A7AF-4EFFDBBD7C71}"/>
              </a:ext>
            </a:extLst>
          </p:cNvPr>
          <p:cNvSpPr>
            <a:spLocks noGrp="1"/>
          </p:cNvSpPr>
          <p:nvPr>
            <p:ph type="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xmlns="" id="{C2119EAB-9A4D-41FA-ACD9-BBC7B45CBA75}"/>
              </a:ext>
            </a:extLst>
          </p:cNvPr>
          <p:cNvSpPr>
            <a:spLocks noGrp="1"/>
          </p:cNvSpPr>
          <p:nvPr>
            <p:ph type="sldNum" sz="quarter" idx="12"/>
          </p:nvPr>
        </p:nvSpPr>
        <p:spPr/>
        <p:txBody>
          <a:bodyPr/>
          <a:lstStyle/>
          <a:p>
            <a:fld id="{232540F5-BE53-4980-ABDE-DC5A5DE073AE}" type="slidenum">
              <a:rPr lang="en-US" smtClean="0"/>
              <a:pPr/>
              <a:t>25</a:t>
            </a:fld>
            <a:endParaRPr lang="en-US" dirty="0"/>
          </a:p>
        </p:txBody>
      </p:sp>
      <p:sp>
        <p:nvSpPr>
          <p:cNvPr id="8" name="Content Placeholder 7">
            <a:extLst>
              <a:ext uri="{FF2B5EF4-FFF2-40B4-BE49-F238E27FC236}">
                <a16:creationId xmlns:a16="http://schemas.microsoft.com/office/drawing/2014/main" xmlns="" id="{0D3C4C77-C950-4EF5-A4C3-5FAF020E24BA}"/>
              </a:ext>
            </a:extLst>
          </p:cNvPr>
          <p:cNvSpPr>
            <a:spLocks noGrp="1"/>
          </p:cNvSpPr>
          <p:nvPr>
            <p:ph sz="quarter" idx="1"/>
          </p:nvPr>
        </p:nvSpPr>
        <p:spPr/>
        <p:txBody>
          <a:bodyPr/>
          <a:lstStyle/>
          <a:p>
            <a:endParaRPr lang="en-US" dirty="0"/>
          </a:p>
          <a:p>
            <a:r>
              <a:rPr lang="en-US" b="1" dirty="0" err="1"/>
              <a:t>Häly</a:t>
            </a:r>
            <a:r>
              <a:rPr lang="en-US" b="1" dirty="0"/>
              <a:t> </a:t>
            </a:r>
            <a:r>
              <a:rPr lang="en-US" b="1" dirty="0" err="1"/>
              <a:t>Laasme</a:t>
            </a:r>
            <a:r>
              <a:rPr lang="en-US" b="1" dirty="0"/>
              <a:t> </a:t>
            </a:r>
            <a:r>
              <a:rPr lang="en-US" dirty="0"/>
              <a:t/>
            </a:r>
            <a:br>
              <a:rPr lang="en-US" dirty="0"/>
            </a:br>
            <a:r>
              <a:rPr lang="en-US" sz="2400" i="1" dirty="0"/>
              <a:t>LIHEAP Program Manager</a:t>
            </a:r>
            <a:r>
              <a:rPr lang="en-US" sz="2400" dirty="0"/>
              <a:t/>
            </a:r>
            <a:br>
              <a:rPr lang="en-US" sz="2400" dirty="0"/>
            </a:br>
            <a:r>
              <a:rPr lang="en-US" sz="2400" dirty="0"/>
              <a:t>Phone: (302) 255-9744</a:t>
            </a:r>
            <a:br>
              <a:rPr lang="en-US" sz="2400" dirty="0"/>
            </a:br>
            <a:r>
              <a:rPr lang="en-US" sz="2400" dirty="0"/>
              <a:t>Email: </a:t>
            </a:r>
            <a:r>
              <a:rPr lang="en-US" sz="2400" dirty="0">
                <a:hlinkClick r:id="rId3"/>
              </a:rPr>
              <a:t>Haly.Laasme-Mcquilkin@state.de.us</a:t>
            </a:r>
            <a:r>
              <a:rPr lang="en-US" sz="2400" dirty="0"/>
              <a:t> </a:t>
            </a:r>
          </a:p>
          <a:p>
            <a:endParaRPr lang="en-US" dirty="0"/>
          </a:p>
        </p:txBody>
      </p:sp>
      <p:sp>
        <p:nvSpPr>
          <p:cNvPr id="5" name="Content Placeholder 2">
            <a:extLst>
              <a:ext uri="{FF2B5EF4-FFF2-40B4-BE49-F238E27FC236}">
                <a16:creationId xmlns:a16="http://schemas.microsoft.com/office/drawing/2014/main" xmlns="" id="{A7DAEFCB-B214-4D0E-9068-951B3077A3D7}"/>
              </a:ext>
            </a:extLst>
          </p:cNvPr>
          <p:cNvSpPr txBox="1">
            <a:spLocks/>
          </p:cNvSpPr>
          <p:nvPr/>
        </p:nvSpPr>
        <p:spPr>
          <a:xfrm>
            <a:off x="1224742" y="5753100"/>
            <a:ext cx="10662458" cy="9144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rgbClr val="02475D"/>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50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50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50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50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68580" indent="0">
              <a:buFont typeface="Wingdings 2"/>
              <a:buNone/>
            </a:pPr>
            <a:r>
              <a:rPr lang="en-US" sz="1400" i="1" dirty="0">
                <a:solidFill>
                  <a:schemeClr val="accent1"/>
                </a:solidFill>
                <a:latin typeface="Bookman Old Style" panose="02050604050505020204" pitchFamily="18" charset="0"/>
              </a:rPr>
              <a:t>LIHEAP is funded by the U.S. Department of Health and Human Services. The opinions, findings, conclusions, and recommendations expressed in this presentation are those of the author(s) and do not necessarily reflect the views of the U.S. Department of Health and Human Services or the State of Delaware. </a:t>
            </a:r>
            <a:endParaRPr lang="en-US" i="1" dirty="0">
              <a:solidFill>
                <a:schemeClr val="accent1"/>
              </a:solidFill>
            </a:endParaRPr>
          </a:p>
        </p:txBody>
      </p:sp>
      <p:sp>
        <p:nvSpPr>
          <p:cNvPr id="10" name="Rounded Rectangle 4">
            <a:extLst>
              <a:ext uri="{FF2B5EF4-FFF2-40B4-BE49-F238E27FC236}">
                <a16:creationId xmlns:a16="http://schemas.microsoft.com/office/drawing/2014/main" xmlns="" id="{2072C5E5-FA02-4FE0-8D4E-88CCA96FFFC8}"/>
              </a:ext>
            </a:extLst>
          </p:cNvPr>
          <p:cNvSpPr/>
          <p:nvPr/>
        </p:nvSpPr>
        <p:spPr>
          <a:xfrm>
            <a:off x="8063624" y="1963348"/>
            <a:ext cx="3428999" cy="2514600"/>
          </a:xfrm>
          <a:prstGeom prst="round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b="1" dirty="0">
                <a:solidFill>
                  <a:schemeClr val="accent5">
                    <a:lumMod val="50000"/>
                  </a:schemeClr>
                </a:solidFill>
              </a:rPr>
              <a:t>Please do not hesitate to contact me if you wish to use these spreadsheets or you have more questions. </a:t>
            </a:r>
          </a:p>
        </p:txBody>
      </p:sp>
    </p:spTree>
    <p:extLst>
      <p:ext uri="{BB962C8B-B14F-4D97-AF65-F5344CB8AC3E}">
        <p14:creationId xmlns:p14="http://schemas.microsoft.com/office/powerpoint/2010/main" val="103810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Tracking Information Against Your Budget</a:t>
            </a:r>
          </a:p>
        </p:txBody>
      </p:sp>
      <p:sp>
        <p:nvSpPr>
          <p:cNvPr id="5" name="Text Placeholder 4"/>
          <p:cNvSpPr>
            <a:spLocks noGrp="1"/>
          </p:cNvSpPr>
          <p:nvPr>
            <p:ph type="body" idx="1"/>
          </p:nvPr>
        </p:nvSpPr>
        <p:spPr/>
        <p:txBody>
          <a:bodyPr/>
          <a:lstStyle/>
          <a:p>
            <a:r>
              <a:rPr lang="en-US" dirty="0"/>
              <a:t>Identify the elements you need to track to control how your </a:t>
            </a:r>
            <a:br>
              <a:rPr lang="en-US" dirty="0"/>
            </a:br>
            <a:r>
              <a:rPr lang="en-US" dirty="0"/>
              <a:t>budget performs. </a:t>
            </a:r>
          </a:p>
        </p:txBody>
      </p:sp>
      <p:sp>
        <p:nvSpPr>
          <p:cNvPr id="3" name="Slide Number Placeholder 2"/>
          <p:cNvSpPr>
            <a:spLocks noGrp="1"/>
          </p:cNvSpPr>
          <p:nvPr>
            <p:ph type="sldNum" sz="quarter" idx="12"/>
          </p:nvPr>
        </p:nvSpPr>
        <p:spPr/>
        <p:txBody>
          <a:bodyPr/>
          <a:lstStyle/>
          <a:p>
            <a:fld id="{232540F5-BE53-4980-ABDE-DC5A5DE073AE}" type="slidenum">
              <a:rPr lang="en-US" smtClean="0"/>
              <a:pPr/>
              <a:t>26</a:t>
            </a:fld>
            <a:endParaRPr lang="en-US" dirty="0"/>
          </a:p>
        </p:txBody>
      </p:sp>
    </p:spTree>
    <p:extLst>
      <p:ext uri="{BB962C8B-B14F-4D97-AF65-F5344CB8AC3E}">
        <p14:creationId xmlns:p14="http://schemas.microsoft.com/office/powerpoint/2010/main" val="2231158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7E872A6B-23AE-4FEE-823B-0B5848A8854B}"/>
              </a:ext>
            </a:extLst>
          </p:cNvPr>
          <p:cNvPicPr>
            <a:picLocks noChangeAspect="1"/>
          </p:cNvPicPr>
          <p:nvPr/>
        </p:nvPicPr>
        <p:blipFill rotWithShape="1">
          <a:blip r:embed="rId3">
            <a:extLst>
              <a:ext uri="{28A0092B-C50C-407E-A947-70E740481C1C}">
                <a14:useLocalDpi xmlns:a14="http://schemas.microsoft.com/office/drawing/2010/main" val="0"/>
              </a:ext>
            </a:extLst>
          </a:blip>
          <a:srcRect l="29166" r="29166"/>
          <a:stretch/>
        </p:blipFill>
        <p:spPr>
          <a:xfrm>
            <a:off x="8409768" y="2052557"/>
            <a:ext cx="3134532" cy="4239455"/>
          </a:xfrm>
          <a:prstGeom prst="rect">
            <a:avLst/>
          </a:prstGeom>
          <a:ln>
            <a:solidFill>
              <a:schemeClr val="accent6"/>
            </a:solidFill>
          </a:ln>
        </p:spPr>
      </p:pic>
      <p:sp>
        <p:nvSpPr>
          <p:cNvPr id="2" name="Title 1">
            <a:extLst>
              <a:ext uri="{FF2B5EF4-FFF2-40B4-BE49-F238E27FC236}">
                <a16:creationId xmlns:a16="http://schemas.microsoft.com/office/drawing/2014/main" xmlns="" id="{52CB8AE4-5C74-48D6-B1AC-6611E3F5BD22}"/>
              </a:ext>
            </a:extLst>
          </p:cNvPr>
          <p:cNvSpPr>
            <a:spLocks noGrp="1"/>
          </p:cNvSpPr>
          <p:nvPr>
            <p:ph type="title"/>
          </p:nvPr>
        </p:nvSpPr>
        <p:spPr/>
        <p:txBody>
          <a:bodyPr/>
          <a:lstStyle/>
          <a:p>
            <a:r>
              <a:rPr lang="en-US" dirty="0"/>
              <a:t>Know What to Track</a:t>
            </a:r>
          </a:p>
        </p:txBody>
      </p:sp>
      <p:sp>
        <p:nvSpPr>
          <p:cNvPr id="3" name="Slide Number Placeholder 2">
            <a:extLst>
              <a:ext uri="{FF2B5EF4-FFF2-40B4-BE49-F238E27FC236}">
                <a16:creationId xmlns:a16="http://schemas.microsoft.com/office/drawing/2014/main" xmlns="" id="{C8A2A5AB-1348-49DE-8716-D4101E357E7F}"/>
              </a:ext>
            </a:extLst>
          </p:cNvPr>
          <p:cNvSpPr>
            <a:spLocks noGrp="1"/>
          </p:cNvSpPr>
          <p:nvPr>
            <p:ph type="sldNum" sz="quarter" idx="12"/>
          </p:nvPr>
        </p:nvSpPr>
        <p:spPr/>
        <p:txBody>
          <a:bodyPr/>
          <a:lstStyle/>
          <a:p>
            <a:fld id="{232540F5-BE53-4980-ABDE-DC5A5DE073AE}" type="slidenum">
              <a:rPr lang="en-US" smtClean="0"/>
              <a:pPr/>
              <a:t>27</a:t>
            </a:fld>
            <a:endParaRPr lang="en-US" dirty="0"/>
          </a:p>
        </p:txBody>
      </p:sp>
      <p:sp>
        <p:nvSpPr>
          <p:cNvPr id="4" name="Content Placeholder 3">
            <a:extLst>
              <a:ext uri="{FF2B5EF4-FFF2-40B4-BE49-F238E27FC236}">
                <a16:creationId xmlns:a16="http://schemas.microsoft.com/office/drawing/2014/main" xmlns="" id="{73FEA19C-464B-4C3F-8A9A-9FB9962CAD6D}"/>
              </a:ext>
            </a:extLst>
          </p:cNvPr>
          <p:cNvSpPr>
            <a:spLocks noGrp="1"/>
          </p:cNvSpPr>
          <p:nvPr>
            <p:ph sz="quarter" idx="1"/>
          </p:nvPr>
        </p:nvSpPr>
        <p:spPr/>
        <p:txBody>
          <a:bodyPr/>
          <a:lstStyle/>
          <a:p>
            <a:endParaRPr lang="en-US" dirty="0"/>
          </a:p>
          <a:p>
            <a:r>
              <a:rPr lang="en-US" dirty="0"/>
              <a:t>Obligations</a:t>
            </a:r>
          </a:p>
          <a:p>
            <a:endParaRPr lang="en-US" dirty="0"/>
          </a:p>
          <a:p>
            <a:r>
              <a:rPr lang="en-US" dirty="0"/>
              <a:t>Expenditures</a:t>
            </a:r>
          </a:p>
          <a:p>
            <a:endParaRPr lang="en-US" dirty="0"/>
          </a:p>
          <a:p>
            <a:r>
              <a:rPr lang="en-US" dirty="0"/>
              <a:t>Limits</a:t>
            </a:r>
          </a:p>
          <a:p>
            <a:endParaRPr lang="en-US" dirty="0"/>
          </a:p>
          <a:p>
            <a:pPr lvl="1"/>
            <a:endParaRPr lang="en-US" dirty="0"/>
          </a:p>
        </p:txBody>
      </p:sp>
    </p:spTree>
    <p:extLst>
      <p:ext uri="{BB962C8B-B14F-4D97-AF65-F5344CB8AC3E}">
        <p14:creationId xmlns:p14="http://schemas.microsoft.com/office/powerpoint/2010/main" val="295616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wipe(left)">
                                      <p:cBhvr>
                                        <p:cTn id="11" dur="500"/>
                                        <p:tgtEl>
                                          <p:spTgt spid="4">
                                            <p:txEl>
                                              <p:pRg st="3" end="3"/>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wipe(left)">
                                      <p:cBhvr>
                                        <p:cTn id="1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E4F4A7-A726-4BF7-8A64-06BEC33BACE1}"/>
              </a:ext>
            </a:extLst>
          </p:cNvPr>
          <p:cNvSpPr>
            <a:spLocks noGrp="1"/>
          </p:cNvSpPr>
          <p:nvPr>
            <p:ph type="title"/>
          </p:nvPr>
        </p:nvSpPr>
        <p:spPr/>
        <p:txBody>
          <a:bodyPr/>
          <a:lstStyle/>
          <a:p>
            <a:r>
              <a:rPr lang="en-US" dirty="0"/>
              <a:t>Tracking Obligations</a:t>
            </a:r>
          </a:p>
        </p:txBody>
      </p:sp>
      <p:sp>
        <p:nvSpPr>
          <p:cNvPr id="3" name="Slide Number Placeholder 2">
            <a:extLst>
              <a:ext uri="{FF2B5EF4-FFF2-40B4-BE49-F238E27FC236}">
                <a16:creationId xmlns:a16="http://schemas.microsoft.com/office/drawing/2014/main" xmlns="" id="{4DF2C259-A723-4BA3-869D-F647F76C637B}"/>
              </a:ext>
            </a:extLst>
          </p:cNvPr>
          <p:cNvSpPr>
            <a:spLocks noGrp="1"/>
          </p:cNvSpPr>
          <p:nvPr>
            <p:ph type="sldNum" sz="quarter" idx="12"/>
          </p:nvPr>
        </p:nvSpPr>
        <p:spPr/>
        <p:txBody>
          <a:bodyPr/>
          <a:lstStyle/>
          <a:p>
            <a:fld id="{232540F5-BE53-4980-ABDE-DC5A5DE073AE}" type="slidenum">
              <a:rPr lang="en-US" smtClean="0"/>
              <a:pPr/>
              <a:t>28</a:t>
            </a:fld>
            <a:endParaRPr lang="en-US" dirty="0"/>
          </a:p>
        </p:txBody>
      </p:sp>
      <p:sp>
        <p:nvSpPr>
          <p:cNvPr id="4" name="Content Placeholder 3">
            <a:extLst>
              <a:ext uri="{FF2B5EF4-FFF2-40B4-BE49-F238E27FC236}">
                <a16:creationId xmlns:a16="http://schemas.microsoft.com/office/drawing/2014/main" xmlns="" id="{2E2A68BE-0157-44A3-B281-4A472BFA2B40}"/>
              </a:ext>
            </a:extLst>
          </p:cNvPr>
          <p:cNvSpPr>
            <a:spLocks noGrp="1"/>
          </p:cNvSpPr>
          <p:nvPr>
            <p:ph sz="quarter" idx="1"/>
          </p:nvPr>
        </p:nvSpPr>
        <p:spPr>
          <a:xfrm>
            <a:off x="1219200" y="1447800"/>
            <a:ext cx="5638800" cy="4572000"/>
          </a:xfrm>
        </p:spPr>
        <p:txBody>
          <a:bodyPr/>
          <a:lstStyle/>
          <a:p>
            <a:endParaRPr lang="en-US" dirty="0"/>
          </a:p>
          <a:p>
            <a:r>
              <a:rPr lang="en-US" dirty="0"/>
              <a:t>Obligations are funds that have been committed for payment of goods and services. </a:t>
            </a:r>
          </a:p>
          <a:p>
            <a:endParaRPr lang="en-US" dirty="0"/>
          </a:p>
          <a:p>
            <a:r>
              <a:rPr lang="en-US" dirty="0"/>
              <a:t>Try to keep spending within the obligated limits you set. </a:t>
            </a:r>
          </a:p>
          <a:p>
            <a:endParaRPr lang="en-US" dirty="0"/>
          </a:p>
        </p:txBody>
      </p:sp>
      <p:pic>
        <p:nvPicPr>
          <p:cNvPr id="8" name="Picture 7">
            <a:extLst>
              <a:ext uri="{FF2B5EF4-FFF2-40B4-BE49-F238E27FC236}">
                <a16:creationId xmlns:a16="http://schemas.microsoft.com/office/drawing/2014/main" xmlns="" id="{ADF41DBA-E732-434B-8DA8-44BA02CBA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200" y="2038350"/>
            <a:ext cx="3124200" cy="3905250"/>
          </a:xfrm>
          <a:prstGeom prst="rect">
            <a:avLst/>
          </a:prstGeom>
          <a:ln>
            <a:solidFill>
              <a:schemeClr val="accent6"/>
            </a:solidFill>
          </a:ln>
        </p:spPr>
      </p:pic>
      <p:sp>
        <p:nvSpPr>
          <p:cNvPr id="9" name="Rounded Rectangle 4">
            <a:extLst>
              <a:ext uri="{FF2B5EF4-FFF2-40B4-BE49-F238E27FC236}">
                <a16:creationId xmlns:a16="http://schemas.microsoft.com/office/drawing/2014/main" xmlns="" id="{38AEE845-5BDF-4C70-8AAA-AC46A7638B5C}"/>
              </a:ext>
            </a:extLst>
          </p:cNvPr>
          <p:cNvSpPr/>
          <p:nvPr/>
        </p:nvSpPr>
        <p:spPr>
          <a:xfrm>
            <a:off x="1371600" y="5359102"/>
            <a:ext cx="6096000" cy="736898"/>
          </a:xfrm>
          <a:prstGeom prst="round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b="1" dirty="0">
                <a:solidFill>
                  <a:schemeClr val="accent5">
                    <a:lumMod val="50000"/>
                  </a:schemeClr>
                </a:solidFill>
              </a:rPr>
              <a:t>REMEMBER: </a:t>
            </a:r>
            <a:r>
              <a:rPr lang="en-US" dirty="0">
                <a:solidFill>
                  <a:schemeClr val="accent5">
                    <a:lumMod val="50000"/>
                  </a:schemeClr>
                </a:solidFill>
              </a:rPr>
              <a:t>Block grant funds are to be obligated in accordance with the Grantee’s own laws and procedures.</a:t>
            </a:r>
          </a:p>
        </p:txBody>
      </p:sp>
    </p:spTree>
    <p:extLst>
      <p:ext uri="{BB962C8B-B14F-4D97-AF65-F5344CB8AC3E}">
        <p14:creationId xmlns:p14="http://schemas.microsoft.com/office/powerpoint/2010/main" val="175059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4295A4-F8E8-4D0E-915E-48FDCD8DE4A2}"/>
              </a:ext>
            </a:extLst>
          </p:cNvPr>
          <p:cNvSpPr>
            <a:spLocks noGrp="1"/>
          </p:cNvSpPr>
          <p:nvPr>
            <p:ph type="title"/>
          </p:nvPr>
        </p:nvSpPr>
        <p:spPr/>
        <p:txBody>
          <a:bodyPr/>
          <a:lstStyle/>
          <a:p>
            <a:r>
              <a:rPr lang="en-US" dirty="0"/>
              <a:t>Tracking Expenditures</a:t>
            </a:r>
          </a:p>
        </p:txBody>
      </p:sp>
      <p:sp>
        <p:nvSpPr>
          <p:cNvPr id="3" name="Slide Number Placeholder 2">
            <a:extLst>
              <a:ext uri="{FF2B5EF4-FFF2-40B4-BE49-F238E27FC236}">
                <a16:creationId xmlns:a16="http://schemas.microsoft.com/office/drawing/2014/main" xmlns="" id="{A12AC829-45F8-4A9A-A44E-724DA92F6AE1}"/>
              </a:ext>
            </a:extLst>
          </p:cNvPr>
          <p:cNvSpPr>
            <a:spLocks noGrp="1"/>
          </p:cNvSpPr>
          <p:nvPr>
            <p:ph type="sldNum" sz="quarter" idx="12"/>
          </p:nvPr>
        </p:nvSpPr>
        <p:spPr/>
        <p:txBody>
          <a:bodyPr/>
          <a:lstStyle/>
          <a:p>
            <a:fld id="{232540F5-BE53-4980-ABDE-DC5A5DE073AE}" type="slidenum">
              <a:rPr lang="en-US" smtClean="0"/>
              <a:pPr/>
              <a:t>29</a:t>
            </a:fld>
            <a:endParaRPr lang="en-US" dirty="0"/>
          </a:p>
        </p:txBody>
      </p:sp>
      <p:sp>
        <p:nvSpPr>
          <p:cNvPr id="4" name="Content Placeholder 3">
            <a:extLst>
              <a:ext uri="{FF2B5EF4-FFF2-40B4-BE49-F238E27FC236}">
                <a16:creationId xmlns:a16="http://schemas.microsoft.com/office/drawing/2014/main" xmlns="" id="{E30937D2-C30E-4179-A504-A8F5AF5F3C05}"/>
              </a:ext>
            </a:extLst>
          </p:cNvPr>
          <p:cNvSpPr>
            <a:spLocks noGrp="1"/>
          </p:cNvSpPr>
          <p:nvPr>
            <p:ph sz="quarter" idx="1"/>
          </p:nvPr>
        </p:nvSpPr>
        <p:spPr>
          <a:xfrm>
            <a:off x="1219200" y="1447800"/>
            <a:ext cx="5638800" cy="4572000"/>
          </a:xfrm>
        </p:spPr>
        <p:txBody>
          <a:bodyPr/>
          <a:lstStyle/>
          <a:p>
            <a:endParaRPr lang="en-US" dirty="0"/>
          </a:p>
          <a:p>
            <a:r>
              <a:rPr lang="en-US" dirty="0"/>
              <a:t>Expenditures are funds that have been paid for goods and services. </a:t>
            </a:r>
          </a:p>
          <a:p>
            <a:endParaRPr lang="en-US" dirty="0"/>
          </a:p>
          <a:p>
            <a:r>
              <a:rPr lang="en-US" dirty="0"/>
              <a:t>Try to keep payments within the limits you have obligated. </a:t>
            </a:r>
          </a:p>
        </p:txBody>
      </p:sp>
      <p:pic>
        <p:nvPicPr>
          <p:cNvPr id="10" name="Picture 9">
            <a:extLst>
              <a:ext uri="{FF2B5EF4-FFF2-40B4-BE49-F238E27FC236}">
                <a16:creationId xmlns:a16="http://schemas.microsoft.com/office/drawing/2014/main" xmlns="" id="{F960CFB2-63FC-4C0B-9002-41AC058138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3333"/>
          <a:stretch/>
        </p:blipFill>
        <p:spPr>
          <a:xfrm>
            <a:off x="7829159" y="2038350"/>
            <a:ext cx="3905642" cy="3905250"/>
          </a:xfrm>
          <a:prstGeom prst="rect">
            <a:avLst/>
          </a:prstGeom>
          <a:ln>
            <a:solidFill>
              <a:schemeClr val="accent6"/>
            </a:solidFill>
          </a:ln>
        </p:spPr>
      </p:pic>
      <p:sp>
        <p:nvSpPr>
          <p:cNvPr id="9" name="Rounded Rectangle 4">
            <a:extLst>
              <a:ext uri="{FF2B5EF4-FFF2-40B4-BE49-F238E27FC236}">
                <a16:creationId xmlns:a16="http://schemas.microsoft.com/office/drawing/2014/main" xmlns="" id="{38AEE845-5BDF-4C70-8AAA-AC46A7638B5C}"/>
              </a:ext>
            </a:extLst>
          </p:cNvPr>
          <p:cNvSpPr/>
          <p:nvPr/>
        </p:nvSpPr>
        <p:spPr>
          <a:xfrm>
            <a:off x="1219200" y="5359102"/>
            <a:ext cx="6096000" cy="736898"/>
          </a:xfrm>
          <a:prstGeom prst="round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b="1" dirty="0">
                <a:solidFill>
                  <a:schemeClr val="accent5">
                    <a:lumMod val="50000"/>
                  </a:schemeClr>
                </a:solidFill>
              </a:rPr>
              <a:t>REMEMBER: </a:t>
            </a:r>
            <a:r>
              <a:rPr lang="en-US" dirty="0">
                <a:solidFill>
                  <a:schemeClr val="accent5">
                    <a:lumMod val="50000"/>
                  </a:schemeClr>
                </a:solidFill>
              </a:rPr>
              <a:t>Block grant funds are to be obligated in accordance with the Grantee’s own laws and procedures.</a:t>
            </a:r>
          </a:p>
        </p:txBody>
      </p:sp>
    </p:spTree>
    <p:extLst>
      <p:ext uri="{BB962C8B-B14F-4D97-AF65-F5344CB8AC3E}">
        <p14:creationId xmlns:p14="http://schemas.microsoft.com/office/powerpoint/2010/main" val="103955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0B1DF2-DF27-43BE-B0DA-C6BA647C82AF}"/>
              </a:ext>
            </a:extLst>
          </p:cNvPr>
          <p:cNvSpPr>
            <a:spLocks noGrp="1"/>
          </p:cNvSpPr>
          <p:nvPr>
            <p:ph type="title"/>
          </p:nvPr>
        </p:nvSpPr>
        <p:spPr/>
        <p:txBody>
          <a:bodyPr/>
          <a:lstStyle/>
          <a:p>
            <a:r>
              <a:rPr lang="en-US" dirty="0"/>
              <a:t>Were You There?</a:t>
            </a:r>
          </a:p>
        </p:txBody>
      </p:sp>
      <p:sp>
        <p:nvSpPr>
          <p:cNvPr id="3" name="Slide Number Placeholder 2">
            <a:extLst>
              <a:ext uri="{FF2B5EF4-FFF2-40B4-BE49-F238E27FC236}">
                <a16:creationId xmlns:a16="http://schemas.microsoft.com/office/drawing/2014/main" xmlns="" id="{2761B632-035C-474E-9918-DAB1C02F97E1}"/>
              </a:ext>
            </a:extLst>
          </p:cNvPr>
          <p:cNvSpPr>
            <a:spLocks noGrp="1"/>
          </p:cNvSpPr>
          <p:nvPr>
            <p:ph type="sldNum" sz="quarter" idx="12"/>
          </p:nvPr>
        </p:nvSpPr>
        <p:spPr/>
        <p:txBody>
          <a:bodyPr/>
          <a:lstStyle/>
          <a:p>
            <a:fld id="{232540F5-BE53-4980-ABDE-DC5A5DE073AE}" type="slidenum">
              <a:rPr lang="en-US" smtClean="0"/>
              <a:pPr/>
              <a:t>3</a:t>
            </a:fld>
            <a:endParaRPr lang="en-US" dirty="0"/>
          </a:p>
        </p:txBody>
      </p:sp>
      <p:pic>
        <p:nvPicPr>
          <p:cNvPr id="9" name="Content Placeholder 8">
            <a:extLst>
              <a:ext uri="{FF2B5EF4-FFF2-40B4-BE49-F238E27FC236}">
                <a16:creationId xmlns:a16="http://schemas.microsoft.com/office/drawing/2014/main" xmlns="" id="{E1943C70-0441-47A3-919A-732A8857D480}"/>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819401" y="1866900"/>
            <a:ext cx="6857129" cy="4572000"/>
          </a:xfrm>
          <a:ln>
            <a:solidFill>
              <a:schemeClr val="accent6"/>
            </a:solidFill>
          </a:ln>
        </p:spPr>
      </p:pic>
    </p:spTree>
    <p:extLst>
      <p:ext uri="{BB962C8B-B14F-4D97-AF65-F5344CB8AC3E}">
        <p14:creationId xmlns:p14="http://schemas.microsoft.com/office/powerpoint/2010/main" val="2532289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4295A4-F8E8-4D0E-915E-48FDCD8DE4A2}"/>
              </a:ext>
            </a:extLst>
          </p:cNvPr>
          <p:cNvSpPr>
            <a:spLocks noGrp="1"/>
          </p:cNvSpPr>
          <p:nvPr>
            <p:ph type="title"/>
          </p:nvPr>
        </p:nvSpPr>
        <p:spPr/>
        <p:txBody>
          <a:bodyPr/>
          <a:lstStyle/>
          <a:p>
            <a:r>
              <a:rPr lang="en-US" dirty="0"/>
              <a:t>Tracking Limits</a:t>
            </a:r>
          </a:p>
        </p:txBody>
      </p:sp>
      <p:sp>
        <p:nvSpPr>
          <p:cNvPr id="3" name="Slide Number Placeholder 2">
            <a:extLst>
              <a:ext uri="{FF2B5EF4-FFF2-40B4-BE49-F238E27FC236}">
                <a16:creationId xmlns:a16="http://schemas.microsoft.com/office/drawing/2014/main" xmlns="" id="{A12AC829-45F8-4A9A-A44E-724DA92F6AE1}"/>
              </a:ext>
            </a:extLst>
          </p:cNvPr>
          <p:cNvSpPr>
            <a:spLocks noGrp="1"/>
          </p:cNvSpPr>
          <p:nvPr>
            <p:ph type="sldNum" sz="quarter" idx="12"/>
          </p:nvPr>
        </p:nvSpPr>
        <p:spPr/>
        <p:txBody>
          <a:bodyPr/>
          <a:lstStyle/>
          <a:p>
            <a:fld id="{232540F5-BE53-4980-ABDE-DC5A5DE073AE}" type="slidenum">
              <a:rPr lang="en-US" smtClean="0"/>
              <a:pPr/>
              <a:t>30</a:t>
            </a:fld>
            <a:endParaRPr lang="en-US" dirty="0"/>
          </a:p>
        </p:txBody>
      </p:sp>
      <p:sp>
        <p:nvSpPr>
          <p:cNvPr id="14" name="Content Placeholder 13">
            <a:extLst>
              <a:ext uri="{FF2B5EF4-FFF2-40B4-BE49-F238E27FC236}">
                <a16:creationId xmlns:a16="http://schemas.microsoft.com/office/drawing/2014/main" xmlns="" id="{7BFB6909-849D-41ED-93D4-1CCDFF43446E}"/>
              </a:ext>
            </a:extLst>
          </p:cNvPr>
          <p:cNvSpPr>
            <a:spLocks noGrp="1"/>
          </p:cNvSpPr>
          <p:nvPr>
            <p:ph sz="quarter" idx="1"/>
          </p:nvPr>
        </p:nvSpPr>
        <p:spPr>
          <a:xfrm>
            <a:off x="1219200" y="1447800"/>
            <a:ext cx="4876800" cy="4572000"/>
          </a:xfrm>
        </p:spPr>
        <p:txBody>
          <a:bodyPr/>
          <a:lstStyle/>
          <a:p>
            <a:endParaRPr lang="en-US" dirty="0"/>
          </a:p>
          <a:p>
            <a:r>
              <a:rPr lang="en-US" dirty="0"/>
              <a:t>Budgetary limits indicate budget balance.</a:t>
            </a:r>
          </a:p>
          <a:p>
            <a:endParaRPr lang="en-US" dirty="0"/>
          </a:p>
          <a:p>
            <a:r>
              <a:rPr lang="en-US" dirty="0"/>
              <a:t>Statutory limits indicate budget category caps. </a:t>
            </a:r>
          </a:p>
          <a:p>
            <a:endParaRPr lang="en-US" dirty="0"/>
          </a:p>
          <a:p>
            <a:endParaRPr lang="en-US" dirty="0"/>
          </a:p>
        </p:txBody>
      </p:sp>
      <p:graphicFrame>
        <p:nvGraphicFramePr>
          <p:cNvPr id="6" name="Table 5">
            <a:extLst>
              <a:ext uri="{FF2B5EF4-FFF2-40B4-BE49-F238E27FC236}">
                <a16:creationId xmlns:a16="http://schemas.microsoft.com/office/drawing/2014/main" xmlns="" id="{AD6E8F02-08F3-4855-B8A5-A9EB2C88EBD4}"/>
              </a:ext>
            </a:extLst>
          </p:cNvPr>
          <p:cNvGraphicFramePr>
            <a:graphicFrameLocks noGrp="1"/>
          </p:cNvGraphicFramePr>
          <p:nvPr>
            <p:extLst>
              <p:ext uri="{D42A27DB-BD31-4B8C-83A1-F6EECF244321}">
                <p14:modId xmlns:p14="http://schemas.microsoft.com/office/powerpoint/2010/main" val="2326066364"/>
              </p:ext>
            </p:extLst>
          </p:nvPr>
        </p:nvGraphicFramePr>
        <p:xfrm>
          <a:off x="5715000" y="2066040"/>
          <a:ext cx="6019799" cy="4334762"/>
        </p:xfrm>
        <a:graphic>
          <a:graphicData uri="http://schemas.openxmlformats.org/drawingml/2006/table">
            <a:tbl>
              <a:tblPr firstRow="1" firstCol="1" bandRow="1"/>
              <a:tblGrid>
                <a:gridCol w="29718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3999">
                  <a:extLst>
                    <a:ext uri="{9D8B030D-6E8A-4147-A177-3AD203B41FA5}">
                      <a16:colId xmlns:a16="http://schemas.microsoft.com/office/drawing/2014/main" xmlns="" val="20002"/>
                    </a:ext>
                  </a:extLst>
                </a:gridCol>
              </a:tblGrid>
              <a:tr h="637738">
                <a:tc>
                  <a:txBody>
                    <a:bodyPr/>
                    <a:lstStyle/>
                    <a:p>
                      <a:pPr marL="0" marR="0" algn="ctr">
                        <a:lnSpc>
                          <a:spcPct val="115000"/>
                        </a:lnSpc>
                        <a:spcBef>
                          <a:spcPts val="0"/>
                        </a:spcBef>
                        <a:spcAft>
                          <a:spcPts val="0"/>
                        </a:spcAft>
                      </a:pPr>
                      <a:r>
                        <a:rPr lang="en-US" sz="1400" b="1" dirty="0">
                          <a:solidFill>
                            <a:schemeClr val="tx1"/>
                          </a:solidFill>
                          <a:effectLst/>
                          <a:latin typeface="+mj-lt"/>
                          <a:ea typeface="Times New Roman"/>
                          <a:cs typeface="Times New Roman"/>
                        </a:rPr>
                        <a:t>BUDGET CATEGORIES</a:t>
                      </a:r>
                      <a:endParaRPr lang="en-US" sz="1400" b="1" dirty="0">
                        <a:solidFill>
                          <a:schemeClr val="tx1"/>
                        </a:solidFill>
                        <a:effectLst/>
                        <a:latin typeface="+mj-lt"/>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lgn="ctr">
                        <a:lnSpc>
                          <a:spcPct val="115000"/>
                        </a:lnSpc>
                        <a:spcBef>
                          <a:spcPts val="0"/>
                        </a:spcBef>
                        <a:spcAft>
                          <a:spcPts val="0"/>
                        </a:spcAft>
                      </a:pPr>
                      <a:r>
                        <a:rPr lang="en-US" sz="1400" b="1" dirty="0">
                          <a:solidFill>
                            <a:schemeClr val="tx1"/>
                          </a:solidFill>
                          <a:effectLst/>
                          <a:latin typeface="+mj-lt"/>
                          <a:ea typeface="Times New Roman"/>
                          <a:cs typeface="Times New Roman"/>
                        </a:rPr>
                        <a:t>BUDGETARY LIMITS</a:t>
                      </a:r>
                      <a:endParaRPr lang="en-US" sz="1400" b="1" dirty="0">
                        <a:solidFill>
                          <a:schemeClr val="tx1"/>
                        </a:solidFill>
                        <a:effectLst/>
                        <a:latin typeface="+mj-lt"/>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lgn="ctr">
                        <a:lnSpc>
                          <a:spcPct val="115000"/>
                        </a:lnSpc>
                        <a:spcBef>
                          <a:spcPts val="0"/>
                        </a:spcBef>
                        <a:spcAft>
                          <a:spcPts val="0"/>
                        </a:spcAft>
                      </a:pPr>
                      <a:r>
                        <a:rPr lang="en-US" sz="1400" b="1" dirty="0">
                          <a:solidFill>
                            <a:schemeClr val="tx1"/>
                          </a:solidFill>
                          <a:effectLst/>
                          <a:latin typeface="+mj-lt"/>
                          <a:ea typeface="Times New Roman"/>
                          <a:cs typeface="Times New Roman"/>
                        </a:rPr>
                        <a:t>STATUTORY LIMITS</a:t>
                      </a:r>
                      <a:endParaRPr lang="en-US" sz="1400" b="1" dirty="0">
                        <a:solidFill>
                          <a:schemeClr val="tx1"/>
                        </a:solidFill>
                        <a:effectLst/>
                        <a:latin typeface="+mj-lt"/>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0000"/>
                  </a:ext>
                </a:extLst>
              </a:tr>
              <a:tr h="462128">
                <a:tc>
                  <a:txBody>
                    <a:bodyPr/>
                    <a:lstStyle/>
                    <a:p>
                      <a:pPr marL="0" marR="0" algn="ctr">
                        <a:lnSpc>
                          <a:spcPct val="115000"/>
                        </a:lnSpc>
                        <a:spcBef>
                          <a:spcPts val="0"/>
                        </a:spcBef>
                        <a:spcAft>
                          <a:spcPts val="0"/>
                        </a:spcAft>
                      </a:pPr>
                      <a:r>
                        <a:rPr lang="en-US" sz="1400" b="1" dirty="0">
                          <a:solidFill>
                            <a:srgbClr val="000000"/>
                          </a:solidFill>
                          <a:effectLst/>
                          <a:latin typeface="+mj-lt"/>
                          <a:ea typeface="Times New Roman"/>
                          <a:cs typeface="Times New Roman"/>
                        </a:rPr>
                        <a:t>ADMINISTRATION</a:t>
                      </a:r>
                      <a:endParaRPr lang="en-US" sz="1400" b="1" dirty="0">
                        <a:solidFill>
                          <a:srgbClr val="000000"/>
                        </a:solidFill>
                        <a:effectLst/>
                        <a:latin typeface="+mj-lt"/>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1400" b="1" dirty="0">
                          <a:solidFill>
                            <a:srgbClr val="000000"/>
                          </a:solidFill>
                          <a:effectLst/>
                          <a:latin typeface="+mj-lt"/>
                          <a:ea typeface="Arial"/>
                          <a:sym typeface="Wingdings"/>
                        </a:rPr>
                        <a:t></a:t>
                      </a:r>
                      <a:endParaRPr lang="en-US" sz="1400" dirty="0">
                        <a:solidFill>
                          <a:srgbClr val="000000"/>
                        </a:solidFill>
                        <a:effectLst/>
                        <a:latin typeface="+mj-lt"/>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1400" b="1" dirty="0">
                          <a:solidFill>
                            <a:srgbClr val="000000"/>
                          </a:solidFill>
                          <a:effectLst/>
                          <a:latin typeface="+mj-lt"/>
                          <a:ea typeface="Arial"/>
                          <a:sym typeface="Wingdings"/>
                        </a:rPr>
                        <a:t></a:t>
                      </a:r>
                      <a:endParaRPr lang="en-US" sz="1400" dirty="0">
                        <a:solidFill>
                          <a:srgbClr val="000000"/>
                        </a:solidFill>
                        <a:effectLst/>
                        <a:latin typeface="+mj-lt"/>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1"/>
                  </a:ext>
                </a:extLst>
              </a:tr>
              <a:tr h="462128">
                <a:tc>
                  <a:txBody>
                    <a:bodyPr/>
                    <a:lstStyle/>
                    <a:p>
                      <a:pPr marL="0" marR="0" algn="ctr">
                        <a:lnSpc>
                          <a:spcPct val="115000"/>
                        </a:lnSpc>
                        <a:spcBef>
                          <a:spcPts val="0"/>
                        </a:spcBef>
                        <a:spcAft>
                          <a:spcPts val="0"/>
                        </a:spcAft>
                      </a:pPr>
                      <a:r>
                        <a:rPr lang="en-US" sz="1400" b="1" dirty="0">
                          <a:solidFill>
                            <a:srgbClr val="000000"/>
                          </a:solidFill>
                          <a:effectLst/>
                          <a:latin typeface="+mj-lt"/>
                          <a:ea typeface="Times New Roman"/>
                          <a:cs typeface="Times New Roman"/>
                        </a:rPr>
                        <a:t>CARRYOVER</a:t>
                      </a:r>
                      <a:endParaRPr lang="en-US" sz="1400" b="1" dirty="0">
                        <a:solidFill>
                          <a:srgbClr val="000000"/>
                        </a:solidFill>
                        <a:effectLst/>
                        <a:latin typeface="+mj-lt"/>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400" b="1" dirty="0">
                          <a:solidFill>
                            <a:srgbClr val="000000"/>
                          </a:solidFill>
                          <a:effectLst/>
                          <a:latin typeface="+mj-lt"/>
                          <a:ea typeface="Arial"/>
                          <a:sym typeface="Wingdings"/>
                        </a:rPr>
                        <a:t></a:t>
                      </a:r>
                      <a:endParaRPr lang="en-US" sz="1400" dirty="0">
                        <a:solidFill>
                          <a:srgbClr val="000000"/>
                        </a:solidFill>
                        <a:effectLst/>
                        <a:latin typeface="+mj-lt"/>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400" b="1" dirty="0">
                          <a:solidFill>
                            <a:srgbClr val="000000"/>
                          </a:solidFill>
                          <a:effectLst/>
                          <a:latin typeface="+mj-lt"/>
                          <a:ea typeface="Arial"/>
                          <a:sym typeface="Wingdings"/>
                        </a:rPr>
                        <a:t></a:t>
                      </a:r>
                      <a:endParaRPr lang="en-US" sz="1400" dirty="0">
                        <a:solidFill>
                          <a:srgbClr val="000000"/>
                        </a:solidFill>
                        <a:effectLst/>
                        <a:latin typeface="+mj-lt"/>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2"/>
                  </a:ext>
                </a:extLst>
              </a:tr>
              <a:tr h="462128">
                <a:tc>
                  <a:txBody>
                    <a:bodyPr/>
                    <a:lstStyle/>
                    <a:p>
                      <a:pPr marL="0" marR="0" algn="ctr">
                        <a:lnSpc>
                          <a:spcPct val="115000"/>
                        </a:lnSpc>
                        <a:spcBef>
                          <a:spcPts val="0"/>
                        </a:spcBef>
                        <a:spcAft>
                          <a:spcPts val="0"/>
                        </a:spcAft>
                      </a:pPr>
                      <a:r>
                        <a:rPr lang="en-US" sz="1400" b="1" dirty="0">
                          <a:solidFill>
                            <a:srgbClr val="000000"/>
                          </a:solidFill>
                          <a:effectLst/>
                          <a:latin typeface="+mj-lt"/>
                          <a:ea typeface="Times New Roman"/>
                          <a:cs typeface="Times New Roman"/>
                        </a:rPr>
                        <a:t>ASSURANCE 16</a:t>
                      </a:r>
                      <a:endParaRPr lang="en-US" sz="1400" b="1" dirty="0">
                        <a:solidFill>
                          <a:srgbClr val="000000"/>
                        </a:solidFill>
                        <a:effectLst/>
                        <a:latin typeface="+mj-lt"/>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1400" b="1" dirty="0">
                          <a:solidFill>
                            <a:srgbClr val="000000"/>
                          </a:solidFill>
                          <a:effectLst/>
                          <a:latin typeface="+mj-lt"/>
                          <a:ea typeface="Arial"/>
                          <a:sym typeface="Wingdings"/>
                        </a:rPr>
                        <a:t></a:t>
                      </a:r>
                      <a:endParaRPr lang="en-US" sz="1400" dirty="0">
                        <a:solidFill>
                          <a:srgbClr val="000000"/>
                        </a:solidFill>
                        <a:effectLst/>
                        <a:latin typeface="+mj-lt"/>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1400" b="1" dirty="0">
                          <a:solidFill>
                            <a:srgbClr val="000000"/>
                          </a:solidFill>
                          <a:effectLst/>
                          <a:latin typeface="+mj-lt"/>
                          <a:ea typeface="Arial"/>
                          <a:sym typeface="Wingdings"/>
                        </a:rPr>
                        <a:t></a:t>
                      </a:r>
                      <a:endParaRPr lang="en-US" sz="1400" dirty="0">
                        <a:solidFill>
                          <a:srgbClr val="000000"/>
                        </a:solidFill>
                        <a:effectLst/>
                        <a:latin typeface="+mj-lt"/>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3"/>
                  </a:ext>
                </a:extLst>
              </a:tr>
              <a:tr h="462128">
                <a:tc>
                  <a:txBody>
                    <a:bodyPr/>
                    <a:lstStyle/>
                    <a:p>
                      <a:pPr marL="0" marR="0" algn="ctr">
                        <a:lnSpc>
                          <a:spcPct val="115000"/>
                        </a:lnSpc>
                        <a:spcBef>
                          <a:spcPts val="0"/>
                        </a:spcBef>
                        <a:spcAft>
                          <a:spcPts val="0"/>
                        </a:spcAft>
                      </a:pPr>
                      <a:r>
                        <a:rPr lang="en-US" sz="1400" b="1" dirty="0">
                          <a:solidFill>
                            <a:srgbClr val="000000"/>
                          </a:solidFill>
                          <a:effectLst/>
                          <a:latin typeface="+mj-lt"/>
                          <a:ea typeface="Times New Roman"/>
                          <a:cs typeface="Times New Roman"/>
                        </a:rPr>
                        <a:t>LEVERAGING</a:t>
                      </a:r>
                      <a:endParaRPr lang="en-US" sz="1400" b="1" dirty="0">
                        <a:solidFill>
                          <a:srgbClr val="000000"/>
                        </a:solidFill>
                        <a:effectLst/>
                        <a:latin typeface="+mj-lt"/>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400" b="1" dirty="0">
                          <a:solidFill>
                            <a:srgbClr val="000000"/>
                          </a:solidFill>
                          <a:effectLst/>
                          <a:latin typeface="+mj-lt"/>
                          <a:ea typeface="Arial"/>
                          <a:sym typeface="Wingdings"/>
                        </a:rPr>
                        <a:t></a:t>
                      </a:r>
                      <a:endParaRPr lang="en-US" sz="1400" dirty="0">
                        <a:solidFill>
                          <a:srgbClr val="000000"/>
                        </a:solidFill>
                        <a:effectLst/>
                        <a:latin typeface="+mj-lt"/>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solidFill>
                            <a:srgbClr val="000000"/>
                          </a:solidFill>
                          <a:effectLst/>
                          <a:latin typeface="+mj-lt"/>
                          <a:ea typeface="Arial"/>
                        </a:rPr>
                        <a:t> </a:t>
                      </a:r>
                      <a:r>
                        <a:rPr lang="en-US" sz="1400" b="1" dirty="0">
                          <a:solidFill>
                            <a:srgbClr val="000000"/>
                          </a:solidFill>
                          <a:effectLst/>
                          <a:latin typeface="+mj-lt"/>
                          <a:ea typeface="Arial"/>
                          <a:sym typeface="Wingdings"/>
                        </a:rPr>
                        <a:t></a:t>
                      </a:r>
                      <a:endParaRPr lang="en-US" sz="1400" dirty="0">
                        <a:solidFill>
                          <a:srgbClr val="000000"/>
                        </a:solidFill>
                        <a:effectLst/>
                        <a:latin typeface="+mj-lt"/>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4"/>
                  </a:ext>
                </a:extLst>
              </a:tr>
              <a:tr h="462128">
                <a:tc>
                  <a:txBody>
                    <a:bodyPr/>
                    <a:lstStyle/>
                    <a:p>
                      <a:pPr marL="0" marR="0" algn="ctr">
                        <a:lnSpc>
                          <a:spcPct val="115000"/>
                        </a:lnSpc>
                        <a:spcBef>
                          <a:spcPts val="0"/>
                        </a:spcBef>
                        <a:spcAft>
                          <a:spcPts val="0"/>
                        </a:spcAft>
                      </a:pPr>
                      <a:r>
                        <a:rPr lang="en-US" sz="1400" b="1" dirty="0">
                          <a:solidFill>
                            <a:srgbClr val="000000"/>
                          </a:solidFill>
                          <a:effectLst/>
                          <a:latin typeface="+mj-lt"/>
                          <a:ea typeface="Times New Roman"/>
                          <a:cs typeface="Times New Roman"/>
                        </a:rPr>
                        <a:t>HEATING ASSISTANCE</a:t>
                      </a:r>
                      <a:endParaRPr lang="en-US" sz="1400" b="1" dirty="0">
                        <a:solidFill>
                          <a:srgbClr val="000000"/>
                        </a:solidFill>
                        <a:effectLst/>
                        <a:latin typeface="+mj-lt"/>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1400" b="1" dirty="0">
                          <a:solidFill>
                            <a:srgbClr val="000000"/>
                          </a:solidFill>
                          <a:effectLst/>
                          <a:latin typeface="+mj-lt"/>
                          <a:ea typeface="Arial"/>
                          <a:sym typeface="Wingdings"/>
                        </a:rPr>
                        <a:t></a:t>
                      </a:r>
                      <a:endParaRPr lang="en-US" sz="1400" dirty="0">
                        <a:solidFill>
                          <a:srgbClr val="000000"/>
                        </a:solidFill>
                        <a:effectLst/>
                        <a:latin typeface="+mj-lt"/>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1400" dirty="0">
                          <a:solidFill>
                            <a:srgbClr val="000000"/>
                          </a:solidFill>
                          <a:effectLst/>
                          <a:latin typeface="+mj-lt"/>
                          <a:ea typeface="Arial"/>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5"/>
                  </a:ext>
                </a:extLst>
              </a:tr>
              <a:tr h="462128">
                <a:tc>
                  <a:txBody>
                    <a:bodyPr/>
                    <a:lstStyle/>
                    <a:p>
                      <a:pPr marL="0" marR="0" algn="ctr">
                        <a:lnSpc>
                          <a:spcPct val="115000"/>
                        </a:lnSpc>
                        <a:spcBef>
                          <a:spcPts val="0"/>
                        </a:spcBef>
                        <a:spcAft>
                          <a:spcPts val="0"/>
                        </a:spcAft>
                      </a:pPr>
                      <a:r>
                        <a:rPr lang="en-US" sz="1400" b="1" dirty="0">
                          <a:solidFill>
                            <a:srgbClr val="000000"/>
                          </a:solidFill>
                          <a:effectLst/>
                          <a:latin typeface="+mj-lt"/>
                          <a:ea typeface="Times New Roman"/>
                          <a:cs typeface="Times New Roman"/>
                        </a:rPr>
                        <a:t>COOLING ASSISTANCE</a:t>
                      </a:r>
                      <a:endParaRPr lang="en-US" sz="1400" b="1" dirty="0">
                        <a:solidFill>
                          <a:srgbClr val="000000"/>
                        </a:solidFill>
                        <a:effectLst/>
                        <a:latin typeface="+mj-lt"/>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400" b="1">
                          <a:solidFill>
                            <a:srgbClr val="000000"/>
                          </a:solidFill>
                          <a:effectLst/>
                          <a:latin typeface="+mj-lt"/>
                          <a:ea typeface="Arial"/>
                          <a:sym typeface="Wingdings"/>
                        </a:rPr>
                        <a:t></a:t>
                      </a:r>
                      <a:endParaRPr lang="en-US" sz="1400">
                        <a:solidFill>
                          <a:srgbClr val="000000"/>
                        </a:solidFill>
                        <a:effectLst/>
                        <a:latin typeface="+mj-lt"/>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400">
                          <a:solidFill>
                            <a:srgbClr val="000000"/>
                          </a:solidFill>
                          <a:effectLst/>
                          <a:latin typeface="+mj-lt"/>
                          <a:ea typeface="Arial"/>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6"/>
                  </a:ext>
                </a:extLst>
              </a:tr>
              <a:tr h="462128">
                <a:tc>
                  <a:txBody>
                    <a:bodyPr/>
                    <a:lstStyle/>
                    <a:p>
                      <a:pPr marL="0" marR="0" algn="ctr">
                        <a:lnSpc>
                          <a:spcPct val="115000"/>
                        </a:lnSpc>
                        <a:spcBef>
                          <a:spcPts val="0"/>
                        </a:spcBef>
                        <a:spcAft>
                          <a:spcPts val="0"/>
                        </a:spcAft>
                      </a:pPr>
                      <a:r>
                        <a:rPr lang="en-US" sz="1400" b="1" dirty="0">
                          <a:solidFill>
                            <a:srgbClr val="000000"/>
                          </a:solidFill>
                          <a:effectLst/>
                          <a:latin typeface="+mj-lt"/>
                          <a:ea typeface="Times New Roman"/>
                          <a:cs typeface="Times New Roman"/>
                        </a:rPr>
                        <a:t>CRISIS ASSISTANCE</a:t>
                      </a:r>
                      <a:endParaRPr lang="en-US" sz="1400" b="1" dirty="0">
                        <a:solidFill>
                          <a:srgbClr val="000000"/>
                        </a:solidFill>
                        <a:effectLst/>
                        <a:latin typeface="+mj-lt"/>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1400" b="1" dirty="0">
                          <a:solidFill>
                            <a:srgbClr val="000000"/>
                          </a:solidFill>
                          <a:effectLst/>
                          <a:latin typeface="+mj-lt"/>
                          <a:ea typeface="Arial"/>
                          <a:sym typeface="Wingdings"/>
                        </a:rPr>
                        <a:t></a:t>
                      </a:r>
                      <a:endParaRPr lang="en-US" sz="1400" dirty="0">
                        <a:solidFill>
                          <a:srgbClr val="000000"/>
                        </a:solidFill>
                        <a:effectLst/>
                        <a:latin typeface="+mj-lt"/>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1400" dirty="0">
                          <a:solidFill>
                            <a:srgbClr val="000000"/>
                          </a:solidFill>
                          <a:effectLst/>
                          <a:latin typeface="+mj-lt"/>
                          <a:ea typeface="Arial"/>
                        </a:rPr>
                        <a:t> </a:t>
                      </a:r>
                      <a:r>
                        <a:rPr lang="en-US" sz="1400" b="1" dirty="0">
                          <a:solidFill>
                            <a:srgbClr val="000000"/>
                          </a:solidFill>
                          <a:effectLst/>
                          <a:latin typeface="+mj-lt"/>
                          <a:ea typeface="Arial"/>
                          <a:sym typeface="Wingdings"/>
                        </a:rPr>
                        <a:t></a:t>
                      </a:r>
                      <a:endParaRPr lang="en-US" sz="1400" dirty="0">
                        <a:solidFill>
                          <a:srgbClr val="000000"/>
                        </a:solidFill>
                        <a:effectLst/>
                        <a:latin typeface="+mj-lt"/>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7"/>
                  </a:ext>
                </a:extLst>
              </a:tr>
              <a:tr h="462128">
                <a:tc>
                  <a:txBody>
                    <a:bodyPr/>
                    <a:lstStyle/>
                    <a:p>
                      <a:pPr marL="0" marR="0" algn="ctr">
                        <a:lnSpc>
                          <a:spcPct val="115000"/>
                        </a:lnSpc>
                        <a:spcBef>
                          <a:spcPts val="0"/>
                        </a:spcBef>
                        <a:spcAft>
                          <a:spcPts val="0"/>
                        </a:spcAft>
                      </a:pPr>
                      <a:r>
                        <a:rPr lang="en-US" sz="1400" b="1" dirty="0">
                          <a:solidFill>
                            <a:srgbClr val="000000"/>
                          </a:solidFill>
                          <a:effectLst/>
                          <a:latin typeface="+mj-lt"/>
                          <a:ea typeface="Times New Roman"/>
                          <a:cs typeface="Times New Roman"/>
                        </a:rPr>
                        <a:t>WEATHERIZATION ASSISTANCE</a:t>
                      </a:r>
                      <a:endParaRPr lang="en-US" sz="1400" b="1" dirty="0">
                        <a:solidFill>
                          <a:srgbClr val="000000"/>
                        </a:solidFill>
                        <a:effectLst/>
                        <a:latin typeface="+mj-lt"/>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400" b="1" dirty="0">
                          <a:solidFill>
                            <a:srgbClr val="000000"/>
                          </a:solidFill>
                          <a:effectLst/>
                          <a:latin typeface="+mj-lt"/>
                          <a:ea typeface="Arial"/>
                          <a:sym typeface="Wingdings"/>
                        </a:rPr>
                        <a:t></a:t>
                      </a:r>
                      <a:endParaRPr lang="en-US" sz="1400" dirty="0">
                        <a:solidFill>
                          <a:srgbClr val="000000"/>
                        </a:solidFill>
                        <a:effectLst/>
                        <a:latin typeface="+mj-lt"/>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400" b="1" dirty="0">
                          <a:solidFill>
                            <a:srgbClr val="000000"/>
                          </a:solidFill>
                          <a:effectLst/>
                          <a:latin typeface="+mj-lt"/>
                          <a:ea typeface="Arial"/>
                          <a:sym typeface="Wingdings"/>
                        </a:rPr>
                        <a:t></a:t>
                      </a:r>
                      <a:r>
                        <a:rPr lang="en-US" sz="1400" dirty="0">
                          <a:solidFill>
                            <a:srgbClr val="000000"/>
                          </a:solidFill>
                          <a:effectLst/>
                          <a:latin typeface="+mj-lt"/>
                          <a:ea typeface="Arial"/>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976550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7E872A6B-23AE-4FEE-823B-0B5848A8854B}"/>
              </a:ext>
            </a:extLst>
          </p:cNvPr>
          <p:cNvPicPr>
            <a:picLocks noChangeAspect="1"/>
          </p:cNvPicPr>
          <p:nvPr/>
        </p:nvPicPr>
        <p:blipFill rotWithShape="1">
          <a:blip r:embed="rId3">
            <a:extLst>
              <a:ext uri="{28A0092B-C50C-407E-A947-70E740481C1C}">
                <a14:useLocalDpi xmlns:a14="http://schemas.microsoft.com/office/drawing/2010/main" val="0"/>
              </a:ext>
            </a:extLst>
          </a:blip>
          <a:srcRect l="29166" r="29166"/>
          <a:stretch/>
        </p:blipFill>
        <p:spPr>
          <a:xfrm>
            <a:off x="8409768" y="2052557"/>
            <a:ext cx="3134532" cy="4239455"/>
          </a:xfrm>
          <a:prstGeom prst="rect">
            <a:avLst/>
          </a:prstGeom>
          <a:ln>
            <a:solidFill>
              <a:schemeClr val="accent6"/>
            </a:solidFill>
          </a:ln>
        </p:spPr>
      </p:pic>
      <p:sp>
        <p:nvSpPr>
          <p:cNvPr id="2" name="Title 1">
            <a:extLst>
              <a:ext uri="{FF2B5EF4-FFF2-40B4-BE49-F238E27FC236}">
                <a16:creationId xmlns:a16="http://schemas.microsoft.com/office/drawing/2014/main" xmlns="" id="{52CB8AE4-5C74-48D6-B1AC-6611E3F5BD22}"/>
              </a:ext>
            </a:extLst>
          </p:cNvPr>
          <p:cNvSpPr>
            <a:spLocks noGrp="1"/>
          </p:cNvSpPr>
          <p:nvPr>
            <p:ph type="title"/>
          </p:nvPr>
        </p:nvSpPr>
        <p:spPr/>
        <p:txBody>
          <a:bodyPr/>
          <a:lstStyle/>
          <a:p>
            <a:r>
              <a:rPr lang="en-US" dirty="0"/>
              <a:t>Methods for Tracking</a:t>
            </a:r>
          </a:p>
        </p:txBody>
      </p:sp>
      <p:sp>
        <p:nvSpPr>
          <p:cNvPr id="3" name="Slide Number Placeholder 2">
            <a:extLst>
              <a:ext uri="{FF2B5EF4-FFF2-40B4-BE49-F238E27FC236}">
                <a16:creationId xmlns:a16="http://schemas.microsoft.com/office/drawing/2014/main" xmlns="" id="{C8A2A5AB-1348-49DE-8716-D4101E357E7F}"/>
              </a:ext>
            </a:extLst>
          </p:cNvPr>
          <p:cNvSpPr>
            <a:spLocks noGrp="1"/>
          </p:cNvSpPr>
          <p:nvPr>
            <p:ph type="sldNum" sz="quarter" idx="12"/>
          </p:nvPr>
        </p:nvSpPr>
        <p:spPr/>
        <p:txBody>
          <a:bodyPr/>
          <a:lstStyle/>
          <a:p>
            <a:fld id="{232540F5-BE53-4980-ABDE-DC5A5DE073AE}" type="slidenum">
              <a:rPr lang="en-US" smtClean="0"/>
              <a:pPr/>
              <a:t>31</a:t>
            </a:fld>
            <a:endParaRPr lang="en-US" dirty="0"/>
          </a:p>
        </p:txBody>
      </p:sp>
      <p:sp>
        <p:nvSpPr>
          <p:cNvPr id="4" name="Content Placeholder 3">
            <a:extLst>
              <a:ext uri="{FF2B5EF4-FFF2-40B4-BE49-F238E27FC236}">
                <a16:creationId xmlns:a16="http://schemas.microsoft.com/office/drawing/2014/main" xmlns="" id="{73FEA19C-464B-4C3F-8A9A-9FB9962CAD6D}"/>
              </a:ext>
            </a:extLst>
          </p:cNvPr>
          <p:cNvSpPr>
            <a:spLocks noGrp="1"/>
          </p:cNvSpPr>
          <p:nvPr>
            <p:ph sz="quarter" idx="1"/>
          </p:nvPr>
        </p:nvSpPr>
        <p:spPr/>
        <p:txBody>
          <a:bodyPr/>
          <a:lstStyle/>
          <a:p>
            <a:endParaRPr lang="en-US" dirty="0"/>
          </a:p>
          <a:p>
            <a:r>
              <a:rPr lang="en-US" dirty="0"/>
              <a:t>Monitoring Variances</a:t>
            </a:r>
          </a:p>
          <a:p>
            <a:endParaRPr lang="en-US" dirty="0"/>
          </a:p>
          <a:p>
            <a:r>
              <a:rPr lang="en-US" dirty="0"/>
              <a:t>Testing Performance</a:t>
            </a:r>
          </a:p>
          <a:p>
            <a:endParaRPr lang="en-US" dirty="0"/>
          </a:p>
          <a:p>
            <a:r>
              <a:rPr lang="en-US" dirty="0"/>
              <a:t>Testing Assumptions</a:t>
            </a:r>
          </a:p>
          <a:p>
            <a:endParaRPr lang="en-US" dirty="0"/>
          </a:p>
          <a:p>
            <a:pPr lvl="1"/>
            <a:endParaRPr lang="en-US" dirty="0"/>
          </a:p>
        </p:txBody>
      </p:sp>
    </p:spTree>
    <p:extLst>
      <p:ext uri="{BB962C8B-B14F-4D97-AF65-F5344CB8AC3E}">
        <p14:creationId xmlns:p14="http://schemas.microsoft.com/office/powerpoint/2010/main" val="246734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wipe(left)">
                                      <p:cBhvr>
                                        <p:cTn id="11" dur="500"/>
                                        <p:tgtEl>
                                          <p:spTgt spid="4">
                                            <p:txEl>
                                              <p:pRg st="3" end="3"/>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wipe(left)">
                                      <p:cBhvr>
                                        <p:cTn id="1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2B9790-8DC9-411E-923D-67012A425159}"/>
              </a:ext>
            </a:extLst>
          </p:cNvPr>
          <p:cNvSpPr>
            <a:spLocks noGrp="1"/>
          </p:cNvSpPr>
          <p:nvPr>
            <p:ph type="title"/>
          </p:nvPr>
        </p:nvSpPr>
        <p:spPr/>
        <p:txBody>
          <a:bodyPr/>
          <a:lstStyle/>
          <a:p>
            <a:r>
              <a:rPr lang="en-US" dirty="0"/>
              <a:t>Monitoring Variances</a:t>
            </a:r>
          </a:p>
        </p:txBody>
      </p:sp>
      <p:sp>
        <p:nvSpPr>
          <p:cNvPr id="3" name="Slide Number Placeholder 2">
            <a:extLst>
              <a:ext uri="{FF2B5EF4-FFF2-40B4-BE49-F238E27FC236}">
                <a16:creationId xmlns:a16="http://schemas.microsoft.com/office/drawing/2014/main" xmlns="" id="{964191A4-D040-4C52-AD41-5893AC8E7FA8}"/>
              </a:ext>
            </a:extLst>
          </p:cNvPr>
          <p:cNvSpPr>
            <a:spLocks noGrp="1"/>
          </p:cNvSpPr>
          <p:nvPr>
            <p:ph type="sldNum" sz="quarter" idx="12"/>
          </p:nvPr>
        </p:nvSpPr>
        <p:spPr/>
        <p:txBody>
          <a:bodyPr/>
          <a:lstStyle/>
          <a:p>
            <a:fld id="{232540F5-BE53-4980-ABDE-DC5A5DE073AE}" type="slidenum">
              <a:rPr lang="en-US" smtClean="0"/>
              <a:pPr/>
              <a:t>32</a:t>
            </a:fld>
            <a:endParaRPr lang="en-US" dirty="0"/>
          </a:p>
        </p:txBody>
      </p:sp>
      <p:sp>
        <p:nvSpPr>
          <p:cNvPr id="4" name="Content Placeholder 3">
            <a:extLst>
              <a:ext uri="{FF2B5EF4-FFF2-40B4-BE49-F238E27FC236}">
                <a16:creationId xmlns:a16="http://schemas.microsoft.com/office/drawing/2014/main" xmlns="" id="{390E9CB2-6FE8-4978-A6F8-206F66357EC6}"/>
              </a:ext>
            </a:extLst>
          </p:cNvPr>
          <p:cNvSpPr>
            <a:spLocks noGrp="1"/>
          </p:cNvSpPr>
          <p:nvPr>
            <p:ph sz="quarter" idx="1"/>
          </p:nvPr>
        </p:nvSpPr>
        <p:spPr>
          <a:xfrm>
            <a:off x="1219200" y="1447800"/>
            <a:ext cx="10363200" cy="4572000"/>
          </a:xfrm>
        </p:spPr>
        <p:txBody>
          <a:bodyPr/>
          <a:lstStyle/>
          <a:p>
            <a:endParaRPr lang="en-US" dirty="0"/>
          </a:p>
          <a:p>
            <a:r>
              <a:rPr lang="en-US" dirty="0"/>
              <a:t>Budget variances are the differences between your budgeted funds for a category and the amount of total funds used.</a:t>
            </a:r>
          </a:p>
          <a:p>
            <a:endParaRPr lang="en-US" dirty="0">
              <a:solidFill>
                <a:srgbClr val="FF0000"/>
              </a:solidFill>
            </a:endParaRPr>
          </a:p>
        </p:txBody>
      </p:sp>
      <p:graphicFrame>
        <p:nvGraphicFramePr>
          <p:cNvPr id="11" name="Table 10">
            <a:extLst>
              <a:ext uri="{FF2B5EF4-FFF2-40B4-BE49-F238E27FC236}">
                <a16:creationId xmlns:a16="http://schemas.microsoft.com/office/drawing/2014/main" xmlns="" id="{7CA3F15F-64EE-4730-B77E-8C25E59A2F75}"/>
              </a:ext>
            </a:extLst>
          </p:cNvPr>
          <p:cNvGraphicFramePr>
            <a:graphicFrameLocks noGrp="1"/>
          </p:cNvGraphicFramePr>
          <p:nvPr>
            <p:extLst>
              <p:ext uri="{D42A27DB-BD31-4B8C-83A1-F6EECF244321}">
                <p14:modId xmlns:p14="http://schemas.microsoft.com/office/powerpoint/2010/main" val="3305729551"/>
              </p:ext>
            </p:extLst>
          </p:nvPr>
        </p:nvGraphicFramePr>
        <p:xfrm>
          <a:off x="1600201" y="3100785"/>
          <a:ext cx="8305800" cy="3338115"/>
        </p:xfrm>
        <a:graphic>
          <a:graphicData uri="http://schemas.openxmlformats.org/drawingml/2006/table">
            <a:tbl>
              <a:tblPr/>
              <a:tblGrid>
                <a:gridCol w="3576278">
                  <a:extLst>
                    <a:ext uri="{9D8B030D-6E8A-4147-A177-3AD203B41FA5}">
                      <a16:colId xmlns:a16="http://schemas.microsoft.com/office/drawing/2014/main" xmlns="" val="20000"/>
                    </a:ext>
                  </a:extLst>
                </a:gridCol>
                <a:gridCol w="2235174">
                  <a:extLst>
                    <a:ext uri="{9D8B030D-6E8A-4147-A177-3AD203B41FA5}">
                      <a16:colId xmlns:a16="http://schemas.microsoft.com/office/drawing/2014/main" xmlns="" val="20001"/>
                    </a:ext>
                  </a:extLst>
                </a:gridCol>
                <a:gridCol w="1452863">
                  <a:extLst>
                    <a:ext uri="{9D8B030D-6E8A-4147-A177-3AD203B41FA5}">
                      <a16:colId xmlns:a16="http://schemas.microsoft.com/office/drawing/2014/main" xmlns="" val="20002"/>
                    </a:ext>
                  </a:extLst>
                </a:gridCol>
                <a:gridCol w="1041485">
                  <a:extLst>
                    <a:ext uri="{9D8B030D-6E8A-4147-A177-3AD203B41FA5}">
                      <a16:colId xmlns:a16="http://schemas.microsoft.com/office/drawing/2014/main" xmlns="" val="20003"/>
                    </a:ext>
                  </a:extLst>
                </a:gridCol>
              </a:tblGrid>
              <a:tr h="216753">
                <a:tc>
                  <a:txBody>
                    <a:bodyPr/>
                    <a:lstStyle/>
                    <a:p>
                      <a:pPr algn="l" fontAlgn="b"/>
                      <a:r>
                        <a:rPr lang="en-US" sz="1400" b="1" i="0" u="none" strike="noStrike" dirty="0">
                          <a:solidFill>
                            <a:srgbClr val="FFFFFF"/>
                          </a:solidFill>
                          <a:effectLst/>
                          <a:latin typeface="+mj-lt"/>
                        </a:rPr>
                        <a:t>BUDGET CATEGORY</a:t>
                      </a:r>
                    </a:p>
                  </a:txBody>
                  <a:tcPr marL="0" marR="0" marT="0" marB="0" anchor="b">
                    <a:lnL w="12700" cap="flat" cmpd="sng" algn="ctr">
                      <a:solidFill>
                        <a:schemeClr val="accent6">
                          <a:lumMod val="50000"/>
                        </a:schemeClr>
                      </a:solidFill>
                      <a:prstDash val="solid"/>
                      <a:round/>
                      <a:headEnd type="none" w="med" len="med"/>
                      <a:tailEnd type="none" w="med" len="med"/>
                    </a:lnL>
                    <a:lnR>
                      <a:noFill/>
                    </a:lnR>
                    <a:lnT w="12700" cap="flat" cmpd="sng" algn="ctr">
                      <a:solidFill>
                        <a:schemeClr val="accent6">
                          <a:lumMod val="50000"/>
                        </a:schemeClr>
                      </a:solidFill>
                      <a:prstDash val="solid"/>
                      <a:round/>
                      <a:headEnd type="none" w="med" len="med"/>
                      <a:tailEnd type="none" w="med" len="med"/>
                    </a:lnT>
                    <a:lnB>
                      <a:noFill/>
                    </a:lnB>
                    <a:solidFill>
                      <a:srgbClr val="538DD5"/>
                    </a:solidFill>
                  </a:tcPr>
                </a:tc>
                <a:tc>
                  <a:txBody>
                    <a:bodyPr/>
                    <a:lstStyle/>
                    <a:p>
                      <a:pPr algn="l" fontAlgn="b"/>
                      <a:r>
                        <a:rPr lang="en-US" sz="1400" b="1" i="0" u="none" strike="noStrike" dirty="0">
                          <a:solidFill>
                            <a:srgbClr val="FFFFFF"/>
                          </a:solidFill>
                          <a:effectLst/>
                          <a:latin typeface="+mj-lt"/>
                        </a:rPr>
                        <a:t>ADMINISTRATION</a:t>
                      </a:r>
                    </a:p>
                  </a:txBody>
                  <a:tcPr marL="0" marR="0" marT="0" marB="0" anchor="b">
                    <a:lnL>
                      <a:noFill/>
                    </a:lnL>
                    <a:lnR>
                      <a:noFill/>
                    </a:lnR>
                    <a:lnT w="12700" cap="flat" cmpd="sng" algn="ctr">
                      <a:solidFill>
                        <a:schemeClr val="accent6">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400" b="0" i="0" u="none" strike="noStrike" dirty="0">
                          <a:solidFill>
                            <a:srgbClr val="16365C"/>
                          </a:solidFill>
                          <a:effectLst/>
                          <a:latin typeface="+mj-lt"/>
                        </a:rPr>
                        <a:t> </a:t>
                      </a:r>
                    </a:p>
                  </a:txBody>
                  <a:tcPr marL="0" marR="0" marT="0" marB="0" anchor="b">
                    <a:lnL>
                      <a:noFill/>
                    </a:lnL>
                    <a:lnR>
                      <a:noFill/>
                    </a:lnR>
                    <a:lnT w="12700" cap="flat" cmpd="sng" algn="ctr">
                      <a:solidFill>
                        <a:schemeClr val="accent6">
                          <a:lumMod val="50000"/>
                        </a:schemeClr>
                      </a:solidFill>
                      <a:prstDash val="solid"/>
                      <a:round/>
                      <a:headEnd type="none" w="med" len="med"/>
                      <a:tailEnd type="none" w="med" len="med"/>
                    </a:lnT>
                    <a:lnB>
                      <a:noFill/>
                    </a:lnB>
                    <a:solidFill>
                      <a:srgbClr val="538DD5"/>
                    </a:solidFill>
                  </a:tcPr>
                </a:tc>
                <a:tc>
                  <a:txBody>
                    <a:bodyPr/>
                    <a:lstStyle/>
                    <a:p>
                      <a:pPr algn="l"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a:noFill/>
                    </a:lnB>
                    <a:solidFill>
                      <a:srgbClr val="538DD5"/>
                    </a:solidFill>
                  </a:tcPr>
                </a:tc>
                <a:extLst>
                  <a:ext uri="{0D108BD9-81ED-4DB2-BD59-A6C34878D82A}">
                    <a16:rowId xmlns:a16="http://schemas.microsoft.com/office/drawing/2014/main" xmlns="" val="10000"/>
                  </a:ext>
                </a:extLst>
              </a:tr>
              <a:tr h="216753">
                <a:tc>
                  <a:txBody>
                    <a:bodyPr/>
                    <a:lstStyle/>
                    <a:p>
                      <a:pPr algn="l" fontAlgn="b"/>
                      <a:r>
                        <a:rPr lang="en-US" sz="1400" b="1" i="0" u="none" strike="noStrike">
                          <a:solidFill>
                            <a:srgbClr val="16365C"/>
                          </a:solidFill>
                          <a:effectLst/>
                          <a:latin typeface="+mj-lt"/>
                        </a:rPr>
                        <a:t>Budgeted Period</a:t>
                      </a:r>
                    </a:p>
                  </a:txBody>
                  <a:tcPr marL="0" marR="0" marT="0" marB="0" anchor="b">
                    <a:lnL w="12700" cap="flat" cmpd="sng" algn="ctr">
                      <a:solidFill>
                        <a:schemeClr val="accent6">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b"/>
                      <a:r>
                        <a:rPr lang="en-US" sz="1400" b="0" i="0" u="none" strike="noStrike">
                          <a:solidFill>
                            <a:srgbClr val="16365C"/>
                          </a:solidFill>
                          <a:effectLst/>
                          <a:latin typeface="+mj-lt"/>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400" b="0" i="1" u="none" strike="noStrike" dirty="0">
                          <a:solidFill>
                            <a:srgbClr val="FF0000"/>
                          </a:solidFill>
                          <a:effectLst/>
                          <a:latin typeface="+mj-lt"/>
                        </a:rPr>
                        <a:t> </a:t>
                      </a:r>
                      <a:r>
                        <a:rPr lang="en-US" sz="1400" b="0" i="1" u="none" strike="noStrike" dirty="0">
                          <a:solidFill>
                            <a:srgbClr val="02475D"/>
                          </a:solidFill>
                          <a:effectLst/>
                          <a:latin typeface="+mj-lt"/>
                        </a:rPr>
                        <a:t>weeks</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1"/>
                  </a:ext>
                </a:extLst>
              </a:tr>
              <a:tr h="248484">
                <a:tc>
                  <a:txBody>
                    <a:bodyPr/>
                    <a:lstStyle/>
                    <a:p>
                      <a:pPr algn="l" fontAlgn="b"/>
                      <a:r>
                        <a:rPr lang="en-US" sz="1400" b="1" i="0" u="none" strike="noStrike">
                          <a:solidFill>
                            <a:srgbClr val="16365C"/>
                          </a:solidFill>
                          <a:effectLst/>
                          <a:latin typeface="+mj-lt"/>
                        </a:rPr>
                        <a:t>Budgeted Amount</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$ 6,500,000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1400" b="0" i="1" u="none" strike="noStrike" dirty="0">
                          <a:solidFill>
                            <a:srgbClr val="16365C"/>
                          </a:solidFill>
                          <a:effectLst/>
                          <a:latin typeface="+mj-lt"/>
                        </a:rPr>
                        <a:t> annual</a:t>
                      </a:r>
                    </a:p>
                  </a:txBody>
                  <a:tcPr marL="0" marR="0" marT="0" marB="0" anchor="b">
                    <a:lnL>
                      <a:noFill/>
                    </a:lnL>
                    <a:lnR>
                      <a:noFill/>
                    </a:lnR>
                    <a:lnT>
                      <a:noFill/>
                    </a:lnT>
                    <a:lnB>
                      <a:noFill/>
                    </a:lnB>
                    <a:solidFill>
                      <a:srgbClr val="C5D9F1"/>
                    </a:solidFill>
                  </a:tcPr>
                </a:tc>
                <a:tc>
                  <a:txBody>
                    <a:bodyPr/>
                    <a:lstStyle/>
                    <a:p>
                      <a:pPr algn="l" fontAlgn="b"/>
                      <a:r>
                        <a:rPr lang="en-US" sz="1400" b="0" i="0" u="none" strike="noStrike" dirty="0">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2"/>
                  </a:ext>
                </a:extLst>
              </a:tr>
              <a:tr h="216753">
                <a:tc>
                  <a:txBody>
                    <a:bodyPr/>
                    <a:lstStyle/>
                    <a:p>
                      <a:pPr algn="l" fontAlgn="b"/>
                      <a:r>
                        <a:rPr lang="en-US" sz="1400" b="1" i="0" u="none" strike="noStrike">
                          <a:solidFill>
                            <a:srgbClr val="16365C"/>
                          </a:solidFill>
                          <a:effectLst/>
                          <a:latin typeface="+mj-lt"/>
                        </a:rPr>
                        <a:t> </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$ 125,000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1" u="none" strike="noStrike" dirty="0">
                          <a:solidFill>
                            <a:srgbClr val="000000"/>
                          </a:solidFill>
                          <a:effectLst/>
                          <a:latin typeface="+mj-lt"/>
                        </a:rPr>
                        <a:t> weekly</a:t>
                      </a:r>
                    </a:p>
                  </a:txBody>
                  <a:tcPr marL="0" marR="0" marT="0" marB="0" anchor="b">
                    <a:lnL>
                      <a:noFill/>
                    </a:lnL>
                    <a:lnR>
                      <a:noFill/>
                    </a:lnR>
                    <a:lnT>
                      <a:noFill/>
                    </a:lnT>
                    <a:lnB>
                      <a:noFill/>
                    </a:lnB>
                    <a:solidFill>
                      <a:srgbClr val="C5D9F1"/>
                    </a:solidFill>
                  </a:tcPr>
                </a:tc>
                <a:tc>
                  <a:txBody>
                    <a:bodyPr/>
                    <a:lstStyle/>
                    <a:p>
                      <a:pPr algn="l" fontAlgn="b"/>
                      <a:r>
                        <a:rPr lang="en-US" sz="1400" b="0" i="0" u="none" strike="noStrike" dirty="0">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3"/>
                  </a:ext>
                </a:extLst>
              </a:tr>
              <a:tr h="216753">
                <a:tc>
                  <a:txBody>
                    <a:bodyPr/>
                    <a:lstStyle/>
                    <a:p>
                      <a:pPr algn="l" fontAlgn="b"/>
                      <a:r>
                        <a:rPr lang="en-US" sz="1400" b="1" i="0" u="none" strike="noStrike">
                          <a:solidFill>
                            <a:srgbClr val="16365C"/>
                          </a:solidFill>
                          <a:effectLst/>
                          <a:latin typeface="+mj-lt"/>
                        </a:rPr>
                        <a:t>Report Period (Week #)</a:t>
                      </a:r>
                    </a:p>
                  </a:txBody>
                  <a:tcPr marL="0" marR="0" marT="0" marB="0" anchor="b">
                    <a:lnL w="12700" cap="flat" cmpd="sng" algn="ctr">
                      <a:solidFill>
                        <a:schemeClr val="accent6">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b"/>
                      <a:r>
                        <a:rPr lang="en-US" sz="1400" b="0" i="0" u="none" strike="noStrike" dirty="0">
                          <a:solidFill>
                            <a:srgbClr val="16365C"/>
                          </a:solidFill>
                          <a:effectLst/>
                          <a:latin typeface="+mj-lt"/>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en-US" sz="1400" b="0" i="1" u="none" strike="noStrike" dirty="0">
                          <a:solidFill>
                            <a:srgbClr val="16365C"/>
                          </a:solidFill>
                          <a:effectLst/>
                          <a:latin typeface="+mj-lt"/>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4"/>
                  </a:ext>
                </a:extLst>
              </a:tr>
              <a:tr h="252294">
                <a:tc>
                  <a:txBody>
                    <a:bodyPr/>
                    <a:lstStyle/>
                    <a:p>
                      <a:pPr algn="l" fontAlgn="b"/>
                      <a:r>
                        <a:rPr lang="en-US" sz="1400" b="1" i="0" u="none" strike="noStrike" dirty="0">
                          <a:solidFill>
                            <a:srgbClr val="16365C"/>
                          </a:solidFill>
                          <a:effectLst/>
                          <a:latin typeface="+mj-lt"/>
                        </a:rPr>
                        <a:t>Expended To Date</a:t>
                      </a:r>
                    </a:p>
                  </a:txBody>
                  <a:tcPr marL="0" marR="0" marT="0" marB="0" anchor="b">
                    <a:lnL w="12700" cap="flat" cmpd="sng" algn="ctr">
                      <a:solidFill>
                        <a:schemeClr val="accent6">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$ 3,400,000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en-US" sz="1400" b="0" i="1" u="none" strike="noStrike">
                          <a:solidFill>
                            <a:srgbClr val="16365C"/>
                          </a:solidFill>
                          <a:effectLst/>
                          <a:latin typeface="+mj-lt"/>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5"/>
                  </a:ext>
                </a:extLst>
              </a:tr>
              <a:tr h="304800">
                <a:tc>
                  <a:txBody>
                    <a:bodyPr/>
                    <a:lstStyle/>
                    <a:p>
                      <a:pPr algn="l" fontAlgn="b"/>
                      <a:r>
                        <a:rPr lang="en-US" sz="1400" b="1" i="0" u="none" strike="noStrike" dirty="0">
                          <a:solidFill>
                            <a:srgbClr val="16365C"/>
                          </a:solidFill>
                          <a:effectLst/>
                          <a:latin typeface="+mj-lt"/>
                        </a:rPr>
                        <a:t>Obligated To Date</a:t>
                      </a:r>
                    </a:p>
                  </a:txBody>
                  <a:tcPr marL="0" marR="0" marT="0" marB="0" anchor="b">
                    <a:lnL w="12700" cap="flat" cmpd="sng" algn="ctr">
                      <a:solidFill>
                        <a:schemeClr val="accent6">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$ 450,000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en-US" sz="1400" b="0" i="1" u="none" strike="noStrike">
                          <a:solidFill>
                            <a:srgbClr val="16365C"/>
                          </a:solidFill>
                          <a:effectLst/>
                          <a:latin typeface="+mj-lt"/>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6"/>
                  </a:ext>
                </a:extLst>
              </a:tr>
              <a:tr h="216753">
                <a:tc>
                  <a:txBody>
                    <a:bodyPr/>
                    <a:lstStyle/>
                    <a:p>
                      <a:pPr algn="l" fontAlgn="b"/>
                      <a:r>
                        <a:rPr lang="en-US" sz="1400" b="1" i="0" u="none" strike="noStrike" dirty="0">
                          <a:solidFill>
                            <a:srgbClr val="16365C"/>
                          </a:solidFill>
                          <a:effectLst/>
                          <a:latin typeface="+mj-lt"/>
                        </a:rPr>
                        <a:t> </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1400" b="1" i="0" u="none" strike="noStrike" dirty="0">
                          <a:solidFill>
                            <a:srgbClr val="16365C"/>
                          </a:solidFill>
                          <a:effectLst/>
                          <a:latin typeface="+mj-lt"/>
                        </a:rPr>
                        <a:t>Amounts</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gridSpan="2">
                  <a:txBody>
                    <a:bodyPr/>
                    <a:lstStyle/>
                    <a:p>
                      <a:pPr algn="ctr" fontAlgn="b"/>
                      <a:r>
                        <a:rPr lang="en-US" sz="1400" b="1" i="0" u="none" strike="noStrike" dirty="0">
                          <a:solidFill>
                            <a:srgbClr val="16365C"/>
                          </a:solidFill>
                          <a:effectLst/>
                          <a:latin typeface="+mj-lt"/>
                        </a:rPr>
                        <a:t> Variances</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tc hMerge="1">
                  <a:txBody>
                    <a:bodyPr/>
                    <a:lstStyle/>
                    <a:p>
                      <a:pPr algn="ctr" fontAlgn="b"/>
                      <a:endParaRPr lang="en-US" sz="1400" b="1" i="0" u="none" strike="noStrike" dirty="0">
                        <a:solidFill>
                          <a:srgbClr val="16365C"/>
                        </a:solidFill>
                        <a:effectLst/>
                        <a:latin typeface="+mj-lt"/>
                      </a:endParaRPr>
                    </a:p>
                  </a:txBody>
                  <a:tcPr marL="0" marR="0" marT="0" marB="0" anchor="b">
                    <a:lnL>
                      <a:noFill/>
                    </a:lnL>
                    <a:lnR>
                      <a:noFill/>
                    </a:lnR>
                    <a:lnT>
                      <a:noFill/>
                    </a:lnT>
                    <a:lnB>
                      <a:noFill/>
                    </a:lnB>
                    <a:solidFill>
                      <a:srgbClr val="C5D9F1"/>
                    </a:solidFill>
                  </a:tcPr>
                </a:tc>
                <a:extLst>
                  <a:ext uri="{0D108BD9-81ED-4DB2-BD59-A6C34878D82A}">
                    <a16:rowId xmlns:a16="http://schemas.microsoft.com/office/drawing/2014/main" xmlns="" val="10007"/>
                  </a:ext>
                </a:extLst>
              </a:tr>
              <a:tr h="240447">
                <a:tc>
                  <a:txBody>
                    <a:bodyPr/>
                    <a:lstStyle/>
                    <a:p>
                      <a:pPr algn="l" fontAlgn="b"/>
                      <a:r>
                        <a:rPr lang="en-US" sz="1400" b="1" i="0" u="none" strike="noStrike">
                          <a:solidFill>
                            <a:srgbClr val="16365C"/>
                          </a:solidFill>
                          <a:effectLst/>
                          <a:latin typeface="+mj-lt"/>
                        </a:rPr>
                        <a:t>Usage TARGET To Date</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$ 3,125,000 </a:t>
                      </a:r>
                    </a:p>
                  </a:txBody>
                  <a:tcPr marL="0" marR="0" marT="0" marB="0" anchor="b">
                    <a:lnL>
                      <a:noFill/>
                    </a:lnL>
                    <a:lnR>
                      <a:noFill/>
                    </a:lnR>
                    <a:lnT>
                      <a:noFill/>
                    </a:lnT>
                    <a:lnB>
                      <a:noFill/>
                    </a:lnB>
                    <a:solidFill>
                      <a:srgbClr val="C5D9F1"/>
                    </a:solidFill>
                  </a:tcPr>
                </a:tc>
                <a:tc>
                  <a:txBody>
                    <a:bodyPr/>
                    <a:lstStyle/>
                    <a:p>
                      <a:pPr algn="r" fontAlgn="b"/>
                      <a:r>
                        <a:rPr lang="en-US" sz="1400" b="0" i="0" u="none" strike="noStrike">
                          <a:solidFill>
                            <a:srgbClr val="16365C"/>
                          </a:solidFill>
                          <a:effectLst/>
                          <a:latin typeface="+mj-lt"/>
                        </a:rPr>
                        <a:t> </a:t>
                      </a:r>
                    </a:p>
                  </a:txBody>
                  <a:tcPr marL="0" marR="0" marT="0" marB="0" anchor="b">
                    <a:lnL>
                      <a:noFill/>
                    </a:lnL>
                    <a:lnR>
                      <a:noFill/>
                    </a:lnR>
                    <a:lnT>
                      <a:noFill/>
                    </a:lnT>
                    <a:lnB>
                      <a:noFill/>
                    </a:lnB>
                    <a:solidFill>
                      <a:srgbClr val="C5D9F1"/>
                    </a:solidFill>
                  </a:tcPr>
                </a:tc>
                <a:tc>
                  <a:txBody>
                    <a:bodyPr/>
                    <a:lstStyle/>
                    <a:p>
                      <a:pPr algn="l"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8"/>
                  </a:ext>
                </a:extLst>
              </a:tr>
              <a:tr h="228600">
                <a:tc>
                  <a:txBody>
                    <a:bodyPr/>
                    <a:lstStyle/>
                    <a:p>
                      <a:pPr algn="l" fontAlgn="b"/>
                      <a:r>
                        <a:rPr lang="en-US" sz="1400" b="1" i="0" u="none" strike="noStrike" dirty="0">
                          <a:solidFill>
                            <a:srgbClr val="16365C"/>
                          </a:solidFill>
                          <a:effectLst/>
                          <a:latin typeface="+mj-lt"/>
                        </a:rPr>
                        <a:t>Actual Usage To Date (total)</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$ 3,850,000 </a:t>
                      </a:r>
                    </a:p>
                  </a:txBody>
                  <a:tcPr marL="0" marR="0" marT="0" marB="0" anchor="b">
                    <a:lnL>
                      <a:noFill/>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(725,000)</a:t>
                      </a:r>
                    </a:p>
                  </a:txBody>
                  <a:tcPr marL="0" marR="0" marT="0" marB="0" anchor="b">
                    <a:lnL>
                      <a:noFill/>
                    </a:lnL>
                    <a:lnR>
                      <a:noFill/>
                    </a:lnR>
                    <a:lnT>
                      <a:noFill/>
                    </a:lnT>
                    <a:lnB>
                      <a:noFill/>
                    </a:lnB>
                    <a:solidFill>
                      <a:srgbClr val="C5D9F1"/>
                    </a:solidFill>
                  </a:tcPr>
                </a:tc>
                <a:tc>
                  <a:txBody>
                    <a:bodyPr/>
                    <a:lstStyle/>
                    <a:p>
                      <a:pPr algn="ctr" fontAlgn="b"/>
                      <a:r>
                        <a:rPr lang="en-US" sz="1400" b="0" i="0" u="none" strike="noStrike" dirty="0">
                          <a:solidFill>
                            <a:srgbClr val="16365C"/>
                          </a:solidFill>
                          <a:effectLst/>
                          <a:latin typeface="+mj-lt"/>
                        </a:rPr>
                        <a:t>-23.20%</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9"/>
                  </a:ext>
                </a:extLst>
              </a:tr>
              <a:tr h="216753">
                <a:tc>
                  <a:txBody>
                    <a:bodyPr/>
                    <a:lstStyle/>
                    <a:p>
                      <a:pPr algn="l" fontAlgn="b"/>
                      <a:r>
                        <a:rPr lang="en-US" sz="1400" b="1" i="0" u="none" strike="noStrike">
                          <a:solidFill>
                            <a:srgbClr val="16365C"/>
                          </a:solidFill>
                          <a:effectLst/>
                          <a:latin typeface="+mj-lt"/>
                        </a:rPr>
                        <a:t>Actual Usage To Date (per week)</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$ 154,000 </a:t>
                      </a:r>
                    </a:p>
                  </a:txBody>
                  <a:tcPr marL="0" marR="0" marT="0" marB="0" anchor="b">
                    <a:lnL>
                      <a:noFill/>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a:t>
                      </a:r>
                    </a:p>
                  </a:txBody>
                  <a:tcPr marL="0" marR="0" marT="0" marB="0" anchor="b">
                    <a:lnL>
                      <a:noFill/>
                    </a:lnL>
                    <a:lnR>
                      <a:noFill/>
                    </a:lnR>
                    <a:lnT>
                      <a:noFill/>
                    </a:lnT>
                    <a:lnB>
                      <a:noFill/>
                    </a:lnB>
                    <a:solidFill>
                      <a:srgbClr val="C5D9F1"/>
                    </a:solidFill>
                  </a:tcPr>
                </a:tc>
                <a:tc>
                  <a:txBody>
                    <a:bodyPr/>
                    <a:lstStyle/>
                    <a:p>
                      <a:pPr algn="ctr" fontAlgn="b"/>
                      <a:r>
                        <a:rPr lang="en-US" sz="1400" b="0" i="0" u="none" strike="noStrike" dirty="0">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10"/>
                  </a:ext>
                </a:extLst>
              </a:tr>
              <a:tr h="381486">
                <a:tc>
                  <a:txBody>
                    <a:bodyPr/>
                    <a:lstStyle/>
                    <a:p>
                      <a:pPr algn="l" fontAlgn="b"/>
                      <a:r>
                        <a:rPr lang="en-US" sz="1400" b="1" i="0" u="none" strike="noStrike" dirty="0">
                          <a:solidFill>
                            <a:srgbClr val="16365C"/>
                          </a:solidFill>
                          <a:effectLst/>
                          <a:latin typeface="+mj-lt"/>
                        </a:rPr>
                        <a:t>Projected Budget Period Expend</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$ 7,072,000 </a:t>
                      </a:r>
                    </a:p>
                  </a:txBody>
                  <a:tcPr marL="0" marR="0" marT="0" marB="0" anchor="b">
                    <a:lnL>
                      <a:noFill/>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(572,000)</a:t>
                      </a:r>
                    </a:p>
                  </a:txBody>
                  <a:tcPr marL="0" marR="0" marT="0" marB="0" anchor="b">
                    <a:lnL>
                      <a:noFill/>
                    </a:lnL>
                    <a:lnR>
                      <a:noFill/>
                    </a:lnR>
                    <a:lnT>
                      <a:noFill/>
                    </a:lnT>
                    <a:lnB>
                      <a:noFill/>
                    </a:lnB>
                    <a:solidFill>
                      <a:srgbClr val="C5D9F1"/>
                    </a:solidFill>
                  </a:tcPr>
                </a:tc>
                <a:tc>
                  <a:txBody>
                    <a:bodyPr/>
                    <a:lstStyle/>
                    <a:p>
                      <a:pPr algn="ctr" fontAlgn="b"/>
                      <a:r>
                        <a:rPr lang="en-US" sz="1400" b="0" i="0" u="none" strike="noStrike" dirty="0">
                          <a:solidFill>
                            <a:srgbClr val="16365C"/>
                          </a:solidFill>
                          <a:effectLst/>
                          <a:latin typeface="+mj-lt"/>
                        </a:rPr>
                        <a:t>-8.80%</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11"/>
                  </a:ext>
                </a:extLst>
              </a:tr>
              <a:tr h="381486">
                <a:tc>
                  <a:txBody>
                    <a:bodyPr/>
                    <a:lstStyle/>
                    <a:p>
                      <a:pPr algn="l" fontAlgn="b"/>
                      <a:r>
                        <a:rPr lang="en-US" sz="1400" b="1" i="0" u="none" strike="noStrike" dirty="0">
                          <a:solidFill>
                            <a:srgbClr val="16365C"/>
                          </a:solidFill>
                          <a:effectLst/>
                          <a:latin typeface="+mj-lt"/>
                        </a:rPr>
                        <a:t>Projected Cap Usage (10%)</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w="12700" cap="flat" cmpd="sng" algn="ctr">
                      <a:solidFill>
                        <a:schemeClr val="accent6">
                          <a:lumMod val="50000"/>
                        </a:schemeClr>
                      </a:solidFill>
                      <a:prstDash val="solid"/>
                      <a:round/>
                      <a:headEnd type="none" w="med" len="med"/>
                      <a:tailEnd type="none" w="med" len="med"/>
                    </a:lnB>
                    <a:solidFill>
                      <a:srgbClr val="C5D9F1"/>
                    </a:solidFill>
                  </a:tcPr>
                </a:tc>
                <a:tc>
                  <a:txBody>
                    <a:bodyPr/>
                    <a:lstStyle/>
                    <a:p>
                      <a:pPr algn="r" fontAlgn="b"/>
                      <a:r>
                        <a:rPr lang="en-US" sz="1400" b="0" i="0" u="none" strike="noStrike" dirty="0">
                          <a:solidFill>
                            <a:srgbClr val="16365C"/>
                          </a:solidFill>
                          <a:effectLst/>
                          <a:latin typeface="+mj-lt"/>
                        </a:rPr>
                        <a:t> $ 7,203,100 </a:t>
                      </a:r>
                    </a:p>
                  </a:txBody>
                  <a:tcPr marL="0" marR="0" marT="0" marB="0" anchor="b">
                    <a:lnL>
                      <a:noFill/>
                    </a:lnL>
                    <a:lnR>
                      <a:noFill/>
                    </a:lnR>
                    <a:lnT>
                      <a:noFill/>
                    </a:lnT>
                    <a:lnB w="12700" cap="flat" cmpd="sng" algn="ctr">
                      <a:solidFill>
                        <a:schemeClr val="accent6">
                          <a:lumMod val="50000"/>
                        </a:schemeClr>
                      </a:solidFill>
                      <a:prstDash val="solid"/>
                      <a:round/>
                      <a:headEnd type="none" w="med" len="med"/>
                      <a:tailEnd type="none" w="med" len="med"/>
                    </a:lnB>
                    <a:solidFill>
                      <a:srgbClr val="C5D9F1"/>
                    </a:solidFill>
                  </a:tcPr>
                </a:tc>
                <a:tc>
                  <a:txBody>
                    <a:bodyPr/>
                    <a:lstStyle/>
                    <a:p>
                      <a:pPr algn="r" fontAlgn="b"/>
                      <a:r>
                        <a:rPr lang="en-US" sz="1400" b="0" i="0" u="none" strike="noStrike" dirty="0">
                          <a:solidFill>
                            <a:srgbClr val="16365C"/>
                          </a:solidFill>
                          <a:effectLst/>
                          <a:latin typeface="+mj-lt"/>
                        </a:rPr>
                        <a:t> $ 131,100 </a:t>
                      </a:r>
                    </a:p>
                  </a:txBody>
                  <a:tcPr marL="0" marR="0" marT="0" marB="0" anchor="b">
                    <a:lnL>
                      <a:noFill/>
                    </a:lnL>
                    <a:lnR>
                      <a:noFill/>
                    </a:lnR>
                    <a:lnT>
                      <a:noFill/>
                    </a:lnT>
                    <a:lnB w="12700" cap="flat" cmpd="sng" algn="ctr">
                      <a:solidFill>
                        <a:schemeClr val="accent6">
                          <a:lumMod val="50000"/>
                        </a:schemeClr>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16365C"/>
                          </a:solidFill>
                          <a:effectLst/>
                          <a:latin typeface="+mj-lt"/>
                        </a:rPr>
                        <a:t>1.82%</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w="12700" cap="flat" cmpd="sng" algn="ctr">
                      <a:solidFill>
                        <a:schemeClr val="accent6">
                          <a:lumMod val="50000"/>
                        </a:schemeClr>
                      </a:solidFill>
                      <a:prstDash val="solid"/>
                      <a:round/>
                      <a:headEnd type="none" w="med" len="med"/>
                      <a:tailEnd type="none" w="med" len="med"/>
                    </a:lnB>
                    <a:solidFill>
                      <a:srgbClr val="C5D9F1"/>
                    </a:solidFill>
                  </a:tcPr>
                </a:tc>
                <a:extLst>
                  <a:ext uri="{0D108BD9-81ED-4DB2-BD59-A6C34878D82A}">
                    <a16:rowId xmlns:a16="http://schemas.microsoft.com/office/drawing/2014/main" xmlns="" val="10012"/>
                  </a:ext>
                </a:extLst>
              </a:tr>
            </a:tbl>
          </a:graphicData>
        </a:graphic>
      </p:graphicFrame>
      <p:sp>
        <p:nvSpPr>
          <p:cNvPr id="15" name="Oval 14">
            <a:extLst>
              <a:ext uri="{FF2B5EF4-FFF2-40B4-BE49-F238E27FC236}">
                <a16:creationId xmlns:a16="http://schemas.microsoft.com/office/drawing/2014/main" xmlns="" id="{312F69B9-B27E-4ED0-B02F-5BBC4D3F0962}"/>
              </a:ext>
            </a:extLst>
          </p:cNvPr>
          <p:cNvSpPr/>
          <p:nvPr/>
        </p:nvSpPr>
        <p:spPr>
          <a:xfrm>
            <a:off x="7621120" y="5006340"/>
            <a:ext cx="2438400" cy="632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388E3710-8482-4784-AE18-0DB794449FB1}"/>
              </a:ext>
            </a:extLst>
          </p:cNvPr>
          <p:cNvSpPr/>
          <p:nvPr/>
        </p:nvSpPr>
        <p:spPr>
          <a:xfrm>
            <a:off x="7620000" y="6026573"/>
            <a:ext cx="2438400" cy="632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4">
            <a:extLst>
              <a:ext uri="{FF2B5EF4-FFF2-40B4-BE49-F238E27FC236}">
                <a16:creationId xmlns:a16="http://schemas.microsoft.com/office/drawing/2014/main" xmlns="" id="{29C3E36B-58AE-4704-A0F5-B3BAB5C8D76F}"/>
              </a:ext>
            </a:extLst>
          </p:cNvPr>
          <p:cNvSpPr/>
          <p:nvPr/>
        </p:nvSpPr>
        <p:spPr>
          <a:xfrm>
            <a:off x="10337426" y="5968702"/>
            <a:ext cx="1349188" cy="584498"/>
          </a:xfrm>
          <a:prstGeom prst="wedgeRoundRectCallout">
            <a:avLst>
              <a:gd name="adj1" fmla="val -82627"/>
              <a:gd name="adj2" fmla="val 18649"/>
              <a:gd name="adj3" fmla="val 16667"/>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a:solidFill>
                  <a:schemeClr val="accent5">
                    <a:lumMod val="50000"/>
                  </a:schemeClr>
                </a:solidFill>
              </a:rPr>
              <a:t>Positive Variance</a:t>
            </a:r>
            <a:endParaRPr lang="en-US" sz="1600" b="1" i="1" dirty="0">
              <a:solidFill>
                <a:schemeClr val="accent5">
                  <a:lumMod val="50000"/>
                </a:schemeClr>
              </a:solidFill>
            </a:endParaRPr>
          </a:p>
        </p:txBody>
      </p:sp>
      <p:sp>
        <p:nvSpPr>
          <p:cNvPr id="14" name="Rounded Rectangle 4">
            <a:extLst>
              <a:ext uri="{FF2B5EF4-FFF2-40B4-BE49-F238E27FC236}">
                <a16:creationId xmlns:a16="http://schemas.microsoft.com/office/drawing/2014/main" xmlns="" id="{492D026C-F5C9-4BCB-B7C8-BD7C5EBE0595}"/>
              </a:ext>
            </a:extLst>
          </p:cNvPr>
          <p:cNvSpPr/>
          <p:nvPr/>
        </p:nvSpPr>
        <p:spPr>
          <a:xfrm>
            <a:off x="10337426" y="4901902"/>
            <a:ext cx="1349188" cy="584498"/>
          </a:xfrm>
          <a:prstGeom prst="wedgeRoundRectCallout">
            <a:avLst>
              <a:gd name="adj1" fmla="val -82627"/>
              <a:gd name="adj2" fmla="val 18649"/>
              <a:gd name="adj3" fmla="val 16667"/>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a:solidFill>
                  <a:schemeClr val="accent5">
                    <a:lumMod val="50000"/>
                  </a:schemeClr>
                </a:solidFill>
              </a:rPr>
              <a:t>Negative Variance</a:t>
            </a:r>
            <a:endParaRPr lang="en-US" sz="1600" b="1" i="1" dirty="0">
              <a:solidFill>
                <a:schemeClr val="accent5">
                  <a:lumMod val="50000"/>
                </a:schemeClr>
              </a:solidFill>
            </a:endParaRPr>
          </a:p>
        </p:txBody>
      </p:sp>
    </p:spTree>
    <p:extLst>
      <p:ext uri="{BB962C8B-B14F-4D97-AF65-F5344CB8AC3E}">
        <p14:creationId xmlns:p14="http://schemas.microsoft.com/office/powerpoint/2010/main" val="199059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1000"/>
                                        <p:tgtEl>
                                          <p:spTgt spid="1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1000"/>
                                        <p:tgtEl>
                                          <p:spTgt spid="15"/>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1)">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xmlns="" id="{71E3B6DB-A34C-47BA-A340-19C653C67EC5}"/>
              </a:ext>
            </a:extLst>
          </p:cNvPr>
          <p:cNvGraphicFramePr>
            <a:graphicFrameLocks noGrp="1"/>
          </p:cNvGraphicFramePr>
          <p:nvPr>
            <p:extLst>
              <p:ext uri="{D42A27DB-BD31-4B8C-83A1-F6EECF244321}">
                <p14:modId xmlns:p14="http://schemas.microsoft.com/office/powerpoint/2010/main" val="1648750506"/>
              </p:ext>
            </p:extLst>
          </p:nvPr>
        </p:nvGraphicFramePr>
        <p:xfrm>
          <a:off x="2515872" y="1744830"/>
          <a:ext cx="7160257" cy="4754880"/>
        </p:xfrm>
        <a:graphic>
          <a:graphicData uri="http://schemas.openxmlformats.org/drawingml/2006/table">
            <a:tbl>
              <a:tblPr/>
              <a:tblGrid>
                <a:gridCol w="3083034">
                  <a:extLst>
                    <a:ext uri="{9D8B030D-6E8A-4147-A177-3AD203B41FA5}">
                      <a16:colId xmlns:a16="http://schemas.microsoft.com/office/drawing/2014/main" xmlns="" val="20000"/>
                    </a:ext>
                  </a:extLst>
                </a:gridCol>
                <a:gridCol w="1926897">
                  <a:extLst>
                    <a:ext uri="{9D8B030D-6E8A-4147-A177-3AD203B41FA5}">
                      <a16:colId xmlns:a16="http://schemas.microsoft.com/office/drawing/2014/main" xmlns="" val="20001"/>
                    </a:ext>
                  </a:extLst>
                </a:gridCol>
                <a:gridCol w="1252483">
                  <a:extLst>
                    <a:ext uri="{9D8B030D-6E8A-4147-A177-3AD203B41FA5}">
                      <a16:colId xmlns:a16="http://schemas.microsoft.com/office/drawing/2014/main" xmlns="" val="20002"/>
                    </a:ext>
                  </a:extLst>
                </a:gridCol>
                <a:gridCol w="897843">
                  <a:extLst>
                    <a:ext uri="{9D8B030D-6E8A-4147-A177-3AD203B41FA5}">
                      <a16:colId xmlns:a16="http://schemas.microsoft.com/office/drawing/2014/main" xmlns="" val="20003"/>
                    </a:ext>
                  </a:extLst>
                </a:gridCol>
              </a:tblGrid>
              <a:tr h="365760">
                <a:tc>
                  <a:txBody>
                    <a:bodyPr/>
                    <a:lstStyle/>
                    <a:p>
                      <a:pPr algn="l" fontAlgn="b"/>
                      <a:r>
                        <a:rPr lang="en-US" sz="1400" b="1" i="0" u="none" strike="noStrike" dirty="0">
                          <a:solidFill>
                            <a:srgbClr val="FFFFFF"/>
                          </a:solidFill>
                          <a:effectLst/>
                          <a:latin typeface="+mj-lt"/>
                        </a:rPr>
                        <a:t>BUDGET CATEGORY</a:t>
                      </a:r>
                    </a:p>
                  </a:txBody>
                  <a:tcPr marL="0" marR="0" marT="0" marB="0" anchor="b">
                    <a:lnL w="12700" cap="flat" cmpd="sng" algn="ctr">
                      <a:solidFill>
                        <a:schemeClr val="accent6">
                          <a:lumMod val="50000"/>
                        </a:schemeClr>
                      </a:solidFill>
                      <a:prstDash val="solid"/>
                      <a:round/>
                      <a:headEnd type="none" w="med" len="med"/>
                      <a:tailEnd type="none" w="med" len="med"/>
                    </a:lnL>
                    <a:lnR>
                      <a:noFill/>
                    </a:lnR>
                    <a:lnT w="12700" cap="flat" cmpd="sng" algn="ctr">
                      <a:solidFill>
                        <a:schemeClr val="accent6">
                          <a:lumMod val="50000"/>
                        </a:schemeClr>
                      </a:solidFill>
                      <a:prstDash val="solid"/>
                      <a:round/>
                      <a:headEnd type="none" w="med" len="med"/>
                      <a:tailEnd type="none" w="med" len="med"/>
                    </a:lnT>
                    <a:lnB>
                      <a:noFill/>
                    </a:lnB>
                    <a:solidFill>
                      <a:srgbClr val="538DD5"/>
                    </a:solidFill>
                  </a:tcPr>
                </a:tc>
                <a:tc>
                  <a:txBody>
                    <a:bodyPr/>
                    <a:lstStyle/>
                    <a:p>
                      <a:pPr algn="l" fontAlgn="b"/>
                      <a:r>
                        <a:rPr lang="en-US" sz="1400" b="1" i="0" u="none" strike="noStrike" dirty="0">
                          <a:solidFill>
                            <a:srgbClr val="FFFFFF"/>
                          </a:solidFill>
                          <a:effectLst/>
                          <a:latin typeface="+mj-lt"/>
                        </a:rPr>
                        <a:t>ADMINISTRATION</a:t>
                      </a:r>
                    </a:p>
                  </a:txBody>
                  <a:tcPr marL="0" marR="0" marT="0" marB="0" anchor="b">
                    <a:lnL>
                      <a:noFill/>
                    </a:lnL>
                    <a:lnR>
                      <a:noFill/>
                    </a:lnR>
                    <a:lnT w="12700" cap="flat" cmpd="sng" algn="ctr">
                      <a:solidFill>
                        <a:schemeClr val="accent6">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400" b="0" i="0" u="none" strike="noStrike" dirty="0">
                          <a:solidFill>
                            <a:srgbClr val="16365C"/>
                          </a:solidFill>
                          <a:effectLst/>
                          <a:latin typeface="+mj-lt"/>
                        </a:rPr>
                        <a:t> </a:t>
                      </a:r>
                    </a:p>
                  </a:txBody>
                  <a:tcPr marL="0" marR="0" marT="0" marB="0" anchor="b">
                    <a:lnL>
                      <a:noFill/>
                    </a:lnL>
                    <a:lnR>
                      <a:noFill/>
                    </a:lnR>
                    <a:lnT w="12700" cap="flat" cmpd="sng" algn="ctr">
                      <a:solidFill>
                        <a:schemeClr val="accent6">
                          <a:lumMod val="50000"/>
                        </a:schemeClr>
                      </a:solidFill>
                      <a:prstDash val="solid"/>
                      <a:round/>
                      <a:headEnd type="none" w="med" len="med"/>
                      <a:tailEnd type="none" w="med" len="med"/>
                    </a:lnT>
                    <a:lnB>
                      <a:noFill/>
                    </a:lnB>
                    <a:solidFill>
                      <a:srgbClr val="538DD5"/>
                    </a:solidFill>
                  </a:tcPr>
                </a:tc>
                <a:tc>
                  <a:txBody>
                    <a:bodyPr/>
                    <a:lstStyle/>
                    <a:p>
                      <a:pPr algn="l"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a:noFill/>
                    </a:lnB>
                    <a:solidFill>
                      <a:srgbClr val="538DD5"/>
                    </a:solidFill>
                  </a:tcPr>
                </a:tc>
                <a:extLst>
                  <a:ext uri="{0D108BD9-81ED-4DB2-BD59-A6C34878D82A}">
                    <a16:rowId xmlns:a16="http://schemas.microsoft.com/office/drawing/2014/main" xmlns="" val="10000"/>
                  </a:ext>
                </a:extLst>
              </a:tr>
              <a:tr h="365760">
                <a:tc>
                  <a:txBody>
                    <a:bodyPr/>
                    <a:lstStyle/>
                    <a:p>
                      <a:pPr algn="l" fontAlgn="b"/>
                      <a:r>
                        <a:rPr lang="en-US" sz="1400" b="1" i="0" u="none" strike="noStrike">
                          <a:solidFill>
                            <a:srgbClr val="16365C"/>
                          </a:solidFill>
                          <a:effectLst/>
                          <a:latin typeface="+mj-lt"/>
                        </a:rPr>
                        <a:t>Budgeted Period</a:t>
                      </a:r>
                    </a:p>
                  </a:txBody>
                  <a:tcPr marL="0" marR="0" marT="0" marB="0" anchor="b">
                    <a:lnL w="12700" cap="flat" cmpd="sng" algn="ctr">
                      <a:solidFill>
                        <a:schemeClr val="accent6">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b"/>
                      <a:r>
                        <a:rPr lang="en-US" sz="1400" b="0" i="0" u="none" strike="noStrike">
                          <a:solidFill>
                            <a:srgbClr val="16365C"/>
                          </a:solidFill>
                          <a:effectLst/>
                          <a:latin typeface="+mj-lt"/>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400" b="0" i="1" u="none" strike="noStrike" dirty="0">
                          <a:solidFill>
                            <a:srgbClr val="FF0000"/>
                          </a:solidFill>
                          <a:effectLst/>
                          <a:latin typeface="+mj-lt"/>
                        </a:rPr>
                        <a:t> </a:t>
                      </a:r>
                      <a:r>
                        <a:rPr lang="en-US" sz="1400" b="0" i="1" u="none" strike="noStrike" dirty="0">
                          <a:solidFill>
                            <a:srgbClr val="02475D"/>
                          </a:solidFill>
                          <a:effectLst/>
                          <a:latin typeface="+mj-lt"/>
                        </a:rPr>
                        <a:t>weeks</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1400" b="0" i="0" u="none" strike="noStrike" dirty="0">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1"/>
                  </a:ext>
                </a:extLst>
              </a:tr>
              <a:tr h="365760">
                <a:tc>
                  <a:txBody>
                    <a:bodyPr/>
                    <a:lstStyle/>
                    <a:p>
                      <a:pPr algn="l" fontAlgn="b"/>
                      <a:r>
                        <a:rPr lang="en-US" sz="1400" b="1" i="0" u="none" strike="noStrike">
                          <a:solidFill>
                            <a:srgbClr val="16365C"/>
                          </a:solidFill>
                          <a:effectLst/>
                          <a:latin typeface="+mj-lt"/>
                        </a:rPr>
                        <a:t>Budgeted Amount</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$ 6,500,000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1400" b="0" i="1" u="none" strike="noStrike" dirty="0">
                          <a:solidFill>
                            <a:srgbClr val="16365C"/>
                          </a:solidFill>
                          <a:effectLst/>
                          <a:latin typeface="+mj-lt"/>
                        </a:rPr>
                        <a:t> annual</a:t>
                      </a:r>
                    </a:p>
                  </a:txBody>
                  <a:tcPr marL="0" marR="0" marT="0" marB="0" anchor="b">
                    <a:lnL>
                      <a:noFill/>
                    </a:lnL>
                    <a:lnR>
                      <a:noFill/>
                    </a:lnR>
                    <a:lnT>
                      <a:noFill/>
                    </a:lnT>
                    <a:lnB>
                      <a:noFill/>
                    </a:lnB>
                    <a:solidFill>
                      <a:srgbClr val="C5D9F1"/>
                    </a:solidFill>
                  </a:tcPr>
                </a:tc>
                <a:tc>
                  <a:txBody>
                    <a:bodyPr/>
                    <a:lstStyle/>
                    <a:p>
                      <a:pPr algn="l" fontAlgn="b"/>
                      <a:r>
                        <a:rPr lang="en-US" sz="1400" b="0" i="0" u="none" strike="noStrike" dirty="0">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2"/>
                  </a:ext>
                </a:extLst>
              </a:tr>
              <a:tr h="365760">
                <a:tc>
                  <a:txBody>
                    <a:bodyPr/>
                    <a:lstStyle/>
                    <a:p>
                      <a:pPr algn="l" fontAlgn="b"/>
                      <a:r>
                        <a:rPr lang="en-US" sz="1400" b="1" i="0" u="none" strike="noStrike">
                          <a:solidFill>
                            <a:srgbClr val="16365C"/>
                          </a:solidFill>
                          <a:effectLst/>
                          <a:latin typeface="+mj-lt"/>
                        </a:rPr>
                        <a:t> </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$ 125,000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1" u="none" strike="noStrike" dirty="0">
                          <a:solidFill>
                            <a:srgbClr val="000000"/>
                          </a:solidFill>
                          <a:effectLst/>
                          <a:latin typeface="+mj-lt"/>
                        </a:rPr>
                        <a:t> weekly</a:t>
                      </a:r>
                    </a:p>
                  </a:txBody>
                  <a:tcPr marL="0" marR="0" marT="0" marB="0" anchor="b">
                    <a:lnL>
                      <a:noFill/>
                    </a:lnL>
                    <a:lnR>
                      <a:noFill/>
                    </a:lnR>
                    <a:lnT>
                      <a:noFill/>
                    </a:lnT>
                    <a:lnB>
                      <a:noFill/>
                    </a:lnB>
                    <a:solidFill>
                      <a:srgbClr val="C5D9F1"/>
                    </a:solidFill>
                  </a:tcPr>
                </a:tc>
                <a:tc>
                  <a:txBody>
                    <a:bodyPr/>
                    <a:lstStyle/>
                    <a:p>
                      <a:pPr algn="l" fontAlgn="b"/>
                      <a:r>
                        <a:rPr lang="en-US" sz="1400" b="0" i="0" u="none" strike="noStrike" dirty="0">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3"/>
                  </a:ext>
                </a:extLst>
              </a:tr>
              <a:tr h="365760">
                <a:tc>
                  <a:txBody>
                    <a:bodyPr/>
                    <a:lstStyle/>
                    <a:p>
                      <a:pPr algn="l" fontAlgn="b"/>
                      <a:r>
                        <a:rPr lang="en-US" sz="1400" b="1" i="0" u="none" strike="noStrike">
                          <a:solidFill>
                            <a:srgbClr val="16365C"/>
                          </a:solidFill>
                          <a:effectLst/>
                          <a:latin typeface="+mj-lt"/>
                        </a:rPr>
                        <a:t>Report Period (Week #)</a:t>
                      </a:r>
                    </a:p>
                  </a:txBody>
                  <a:tcPr marL="0" marR="0" marT="0" marB="0" anchor="b">
                    <a:lnL w="12700" cap="flat" cmpd="sng" algn="ctr">
                      <a:solidFill>
                        <a:schemeClr val="accent6">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b"/>
                      <a:r>
                        <a:rPr lang="en-US" sz="1400" b="0" i="0" u="none" strike="noStrike" dirty="0">
                          <a:solidFill>
                            <a:srgbClr val="16365C"/>
                          </a:solidFill>
                          <a:effectLst/>
                          <a:latin typeface="+mj-lt"/>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en-US" sz="1400" b="0" i="1" u="none" strike="noStrike" dirty="0">
                          <a:solidFill>
                            <a:srgbClr val="16365C"/>
                          </a:solidFill>
                          <a:effectLst/>
                          <a:latin typeface="+mj-lt"/>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4"/>
                  </a:ext>
                </a:extLst>
              </a:tr>
              <a:tr h="365760">
                <a:tc>
                  <a:txBody>
                    <a:bodyPr/>
                    <a:lstStyle/>
                    <a:p>
                      <a:pPr algn="l" fontAlgn="b"/>
                      <a:r>
                        <a:rPr lang="en-US" sz="1400" b="1" i="0" u="none" strike="noStrike" dirty="0">
                          <a:solidFill>
                            <a:srgbClr val="16365C"/>
                          </a:solidFill>
                          <a:effectLst/>
                          <a:latin typeface="+mj-lt"/>
                        </a:rPr>
                        <a:t>Expended To Date</a:t>
                      </a:r>
                    </a:p>
                  </a:txBody>
                  <a:tcPr marL="0" marR="0" marT="0" marB="0" anchor="b">
                    <a:lnL w="12700" cap="flat" cmpd="sng" algn="ctr">
                      <a:solidFill>
                        <a:schemeClr val="accent6">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$ 3,400,000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en-US" sz="1400" b="0" i="1" u="none" strike="noStrike">
                          <a:solidFill>
                            <a:srgbClr val="16365C"/>
                          </a:solidFill>
                          <a:effectLst/>
                          <a:latin typeface="+mj-lt"/>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5"/>
                  </a:ext>
                </a:extLst>
              </a:tr>
              <a:tr h="365760">
                <a:tc>
                  <a:txBody>
                    <a:bodyPr/>
                    <a:lstStyle/>
                    <a:p>
                      <a:pPr algn="l" fontAlgn="b"/>
                      <a:r>
                        <a:rPr lang="en-US" sz="1400" b="1" i="0" u="none" strike="noStrike" dirty="0">
                          <a:solidFill>
                            <a:srgbClr val="16365C"/>
                          </a:solidFill>
                          <a:effectLst/>
                          <a:latin typeface="+mj-lt"/>
                        </a:rPr>
                        <a:t>Obligated To Date</a:t>
                      </a:r>
                    </a:p>
                  </a:txBody>
                  <a:tcPr marL="0" marR="0" marT="0" marB="0" anchor="b">
                    <a:lnL w="12700" cap="flat" cmpd="sng" algn="ctr">
                      <a:solidFill>
                        <a:schemeClr val="accent6">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$ 450,000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en-US" sz="1400" b="0" i="1" u="none" strike="noStrike">
                          <a:solidFill>
                            <a:srgbClr val="16365C"/>
                          </a:solidFill>
                          <a:effectLst/>
                          <a:latin typeface="+mj-lt"/>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6"/>
                  </a:ext>
                </a:extLst>
              </a:tr>
              <a:tr h="365760">
                <a:tc>
                  <a:txBody>
                    <a:bodyPr/>
                    <a:lstStyle/>
                    <a:p>
                      <a:pPr algn="l" fontAlgn="b"/>
                      <a:r>
                        <a:rPr lang="en-US" sz="1400" b="1" i="0" u="none" strike="noStrike" dirty="0">
                          <a:solidFill>
                            <a:srgbClr val="16365C"/>
                          </a:solidFill>
                          <a:effectLst/>
                          <a:latin typeface="+mj-lt"/>
                        </a:rPr>
                        <a:t> </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1400" b="1" i="0" u="none" strike="noStrike" dirty="0">
                          <a:solidFill>
                            <a:srgbClr val="16365C"/>
                          </a:solidFill>
                          <a:effectLst/>
                          <a:latin typeface="+mj-lt"/>
                        </a:rPr>
                        <a:t>Amounts</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gridSpan="2">
                  <a:txBody>
                    <a:bodyPr/>
                    <a:lstStyle/>
                    <a:p>
                      <a:pPr algn="ctr" fontAlgn="b"/>
                      <a:r>
                        <a:rPr lang="en-US" sz="1400" b="1" i="0" u="none" strike="noStrike" dirty="0">
                          <a:solidFill>
                            <a:srgbClr val="16365C"/>
                          </a:solidFill>
                          <a:effectLst/>
                          <a:latin typeface="+mj-lt"/>
                        </a:rPr>
                        <a:t>Variances</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tc hMerge="1">
                  <a:txBody>
                    <a:bodyPr/>
                    <a:lstStyle/>
                    <a:p>
                      <a:pPr algn="ctr" fontAlgn="b"/>
                      <a:endParaRPr lang="en-US" sz="1400" b="1" i="0" u="none" strike="noStrike" dirty="0">
                        <a:solidFill>
                          <a:srgbClr val="16365C"/>
                        </a:solidFill>
                        <a:effectLst/>
                        <a:latin typeface="+mj-lt"/>
                      </a:endParaRP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7"/>
                  </a:ext>
                </a:extLst>
              </a:tr>
              <a:tr h="365760">
                <a:tc>
                  <a:txBody>
                    <a:bodyPr/>
                    <a:lstStyle/>
                    <a:p>
                      <a:pPr algn="l" fontAlgn="b"/>
                      <a:r>
                        <a:rPr lang="en-US" sz="1400" b="1" i="0" u="none" strike="noStrike">
                          <a:solidFill>
                            <a:srgbClr val="16365C"/>
                          </a:solidFill>
                          <a:effectLst/>
                          <a:latin typeface="+mj-lt"/>
                        </a:rPr>
                        <a:t>Usage TARGET To Date</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$ 3,125,000 </a:t>
                      </a:r>
                    </a:p>
                  </a:txBody>
                  <a:tcPr marL="0" marR="0" marT="0" marB="0" anchor="b">
                    <a:lnL>
                      <a:noFill/>
                    </a:lnL>
                    <a:lnR>
                      <a:noFill/>
                    </a:lnR>
                    <a:lnT>
                      <a:noFill/>
                    </a:lnT>
                    <a:lnB>
                      <a:noFill/>
                    </a:lnB>
                    <a:solidFill>
                      <a:srgbClr val="C5D9F1"/>
                    </a:solidFill>
                  </a:tcPr>
                </a:tc>
                <a:tc>
                  <a:txBody>
                    <a:bodyPr/>
                    <a:lstStyle/>
                    <a:p>
                      <a:pPr algn="r" fontAlgn="b"/>
                      <a:r>
                        <a:rPr lang="en-US" sz="1400" b="0" i="0" u="none" strike="noStrike">
                          <a:solidFill>
                            <a:srgbClr val="16365C"/>
                          </a:solidFill>
                          <a:effectLst/>
                          <a:latin typeface="+mj-lt"/>
                        </a:rPr>
                        <a:t> </a:t>
                      </a:r>
                    </a:p>
                  </a:txBody>
                  <a:tcPr marL="0" marR="0" marT="0" marB="0" anchor="b">
                    <a:lnL>
                      <a:noFill/>
                    </a:lnL>
                    <a:lnR>
                      <a:noFill/>
                    </a:lnR>
                    <a:lnT>
                      <a:noFill/>
                    </a:lnT>
                    <a:lnB>
                      <a:noFill/>
                    </a:lnB>
                    <a:solidFill>
                      <a:srgbClr val="C5D9F1"/>
                    </a:solidFill>
                  </a:tcPr>
                </a:tc>
                <a:tc>
                  <a:txBody>
                    <a:bodyPr/>
                    <a:lstStyle/>
                    <a:p>
                      <a:pPr algn="l"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8"/>
                  </a:ext>
                </a:extLst>
              </a:tr>
              <a:tr h="365760">
                <a:tc>
                  <a:txBody>
                    <a:bodyPr/>
                    <a:lstStyle/>
                    <a:p>
                      <a:pPr algn="l" fontAlgn="b"/>
                      <a:r>
                        <a:rPr lang="en-US" sz="1400" b="1" i="0" u="none" strike="noStrike" dirty="0">
                          <a:solidFill>
                            <a:srgbClr val="16365C"/>
                          </a:solidFill>
                          <a:effectLst/>
                          <a:latin typeface="+mj-lt"/>
                        </a:rPr>
                        <a:t>Actual Usage To Date (total)</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$ 3,850,000 </a:t>
                      </a:r>
                    </a:p>
                  </a:txBody>
                  <a:tcPr marL="0" marR="0" marT="0" marB="0" anchor="b">
                    <a:lnL>
                      <a:noFill/>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(725,000)</a:t>
                      </a:r>
                    </a:p>
                  </a:txBody>
                  <a:tcPr marL="0" marR="0" marT="0" marB="0" anchor="b">
                    <a:lnL>
                      <a:noFill/>
                    </a:lnL>
                    <a:lnR>
                      <a:noFill/>
                    </a:lnR>
                    <a:lnT>
                      <a:noFill/>
                    </a:lnT>
                    <a:lnB>
                      <a:noFill/>
                    </a:lnB>
                    <a:solidFill>
                      <a:srgbClr val="C5D9F1"/>
                    </a:solidFill>
                  </a:tcPr>
                </a:tc>
                <a:tc>
                  <a:txBody>
                    <a:bodyPr/>
                    <a:lstStyle/>
                    <a:p>
                      <a:pPr algn="ctr" fontAlgn="b"/>
                      <a:r>
                        <a:rPr lang="en-US" sz="1400" b="0" i="0" u="none" strike="noStrike" dirty="0">
                          <a:solidFill>
                            <a:srgbClr val="16365C"/>
                          </a:solidFill>
                          <a:effectLst/>
                          <a:latin typeface="+mj-lt"/>
                        </a:rPr>
                        <a:t>-23.20%</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9"/>
                  </a:ext>
                </a:extLst>
              </a:tr>
              <a:tr h="365760">
                <a:tc>
                  <a:txBody>
                    <a:bodyPr/>
                    <a:lstStyle/>
                    <a:p>
                      <a:pPr algn="l" fontAlgn="b"/>
                      <a:r>
                        <a:rPr lang="en-US" sz="1400" b="1" i="0" u="none" strike="noStrike">
                          <a:solidFill>
                            <a:srgbClr val="16365C"/>
                          </a:solidFill>
                          <a:effectLst/>
                          <a:latin typeface="+mj-lt"/>
                        </a:rPr>
                        <a:t>Actual Usage To Date (per week)</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$ 154,000 </a:t>
                      </a:r>
                    </a:p>
                  </a:txBody>
                  <a:tcPr marL="0" marR="0" marT="0" marB="0" anchor="b">
                    <a:lnL>
                      <a:noFill/>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a:t>
                      </a:r>
                    </a:p>
                  </a:txBody>
                  <a:tcPr marL="0" marR="0" marT="0" marB="0" anchor="b">
                    <a:lnL>
                      <a:noFill/>
                    </a:lnL>
                    <a:lnR>
                      <a:noFill/>
                    </a:lnR>
                    <a:lnT>
                      <a:noFill/>
                    </a:lnT>
                    <a:lnB>
                      <a:noFill/>
                    </a:lnB>
                    <a:solidFill>
                      <a:srgbClr val="C5D9F1"/>
                    </a:solidFill>
                  </a:tcPr>
                </a:tc>
                <a:tc>
                  <a:txBody>
                    <a:bodyPr/>
                    <a:lstStyle/>
                    <a:p>
                      <a:pPr algn="ctr" fontAlgn="b"/>
                      <a:r>
                        <a:rPr lang="en-US" sz="1400" b="0" i="0" u="none" strike="noStrike" dirty="0">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10"/>
                  </a:ext>
                </a:extLst>
              </a:tr>
              <a:tr h="365760">
                <a:tc>
                  <a:txBody>
                    <a:bodyPr/>
                    <a:lstStyle/>
                    <a:p>
                      <a:pPr algn="l" fontAlgn="b"/>
                      <a:r>
                        <a:rPr lang="en-US" sz="1400" b="1" i="0" u="none" strike="noStrike" dirty="0">
                          <a:solidFill>
                            <a:srgbClr val="16365C"/>
                          </a:solidFill>
                          <a:effectLst/>
                          <a:latin typeface="+mj-lt"/>
                        </a:rPr>
                        <a:t>Projected Budget Period Expend</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$ 7,072,000 </a:t>
                      </a:r>
                    </a:p>
                  </a:txBody>
                  <a:tcPr marL="0" marR="0" marT="0" marB="0" anchor="b">
                    <a:lnL>
                      <a:noFill/>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(572,000)</a:t>
                      </a:r>
                    </a:p>
                  </a:txBody>
                  <a:tcPr marL="0" marR="0" marT="0" marB="0" anchor="b">
                    <a:lnL>
                      <a:noFill/>
                    </a:lnL>
                    <a:lnR>
                      <a:noFill/>
                    </a:lnR>
                    <a:lnT>
                      <a:noFill/>
                    </a:lnT>
                    <a:lnB>
                      <a:noFill/>
                    </a:lnB>
                    <a:solidFill>
                      <a:srgbClr val="C5D9F1"/>
                    </a:solidFill>
                  </a:tcPr>
                </a:tc>
                <a:tc>
                  <a:txBody>
                    <a:bodyPr/>
                    <a:lstStyle/>
                    <a:p>
                      <a:pPr algn="ctr" fontAlgn="b"/>
                      <a:r>
                        <a:rPr lang="en-US" sz="1400" b="0" i="0" u="none" strike="noStrike" dirty="0">
                          <a:solidFill>
                            <a:srgbClr val="16365C"/>
                          </a:solidFill>
                          <a:effectLst/>
                          <a:latin typeface="+mj-lt"/>
                        </a:rPr>
                        <a:t>-8.80%</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11"/>
                  </a:ext>
                </a:extLst>
              </a:tr>
              <a:tr h="365760">
                <a:tc>
                  <a:txBody>
                    <a:bodyPr/>
                    <a:lstStyle/>
                    <a:p>
                      <a:pPr algn="l" fontAlgn="b"/>
                      <a:r>
                        <a:rPr lang="en-US" sz="1400" b="1" i="0" u="none" strike="noStrike" dirty="0">
                          <a:solidFill>
                            <a:srgbClr val="16365C"/>
                          </a:solidFill>
                          <a:effectLst/>
                          <a:latin typeface="+mj-lt"/>
                        </a:rPr>
                        <a:t>Projected Cap Usage (10%)</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w="12700" cap="flat" cmpd="sng" algn="ctr">
                      <a:solidFill>
                        <a:schemeClr val="accent6">
                          <a:lumMod val="50000"/>
                        </a:schemeClr>
                      </a:solidFill>
                      <a:prstDash val="solid"/>
                      <a:round/>
                      <a:headEnd type="none" w="med" len="med"/>
                      <a:tailEnd type="none" w="med" len="med"/>
                    </a:lnB>
                    <a:solidFill>
                      <a:srgbClr val="C5D9F1"/>
                    </a:solidFill>
                  </a:tcPr>
                </a:tc>
                <a:tc>
                  <a:txBody>
                    <a:bodyPr/>
                    <a:lstStyle/>
                    <a:p>
                      <a:pPr algn="r" fontAlgn="b"/>
                      <a:r>
                        <a:rPr lang="en-US" sz="1400" b="0" i="0" u="none" strike="noStrike" dirty="0">
                          <a:solidFill>
                            <a:srgbClr val="16365C"/>
                          </a:solidFill>
                          <a:effectLst/>
                          <a:latin typeface="+mj-lt"/>
                        </a:rPr>
                        <a:t> $ 7,203,100 </a:t>
                      </a:r>
                    </a:p>
                  </a:txBody>
                  <a:tcPr marL="0" marR="0" marT="0" marB="0" anchor="b">
                    <a:lnL>
                      <a:noFill/>
                    </a:lnL>
                    <a:lnR>
                      <a:noFill/>
                    </a:lnR>
                    <a:lnT>
                      <a:noFill/>
                    </a:lnT>
                    <a:lnB w="12700" cap="flat" cmpd="sng" algn="ctr">
                      <a:solidFill>
                        <a:schemeClr val="accent6">
                          <a:lumMod val="50000"/>
                        </a:schemeClr>
                      </a:solidFill>
                      <a:prstDash val="solid"/>
                      <a:round/>
                      <a:headEnd type="none" w="med" len="med"/>
                      <a:tailEnd type="none" w="med" len="med"/>
                    </a:lnB>
                    <a:solidFill>
                      <a:srgbClr val="C5D9F1"/>
                    </a:solidFill>
                  </a:tcPr>
                </a:tc>
                <a:tc>
                  <a:txBody>
                    <a:bodyPr/>
                    <a:lstStyle/>
                    <a:p>
                      <a:pPr algn="r" fontAlgn="b"/>
                      <a:r>
                        <a:rPr lang="en-US" sz="1400" b="0" i="0" u="none" strike="noStrike" dirty="0">
                          <a:solidFill>
                            <a:srgbClr val="16365C"/>
                          </a:solidFill>
                          <a:effectLst/>
                          <a:latin typeface="+mj-lt"/>
                        </a:rPr>
                        <a:t> $ 131,100 </a:t>
                      </a:r>
                    </a:p>
                  </a:txBody>
                  <a:tcPr marL="0" marR="0" marT="0" marB="0" anchor="b">
                    <a:lnL>
                      <a:noFill/>
                    </a:lnL>
                    <a:lnR>
                      <a:noFill/>
                    </a:lnR>
                    <a:lnT>
                      <a:noFill/>
                    </a:lnT>
                    <a:lnB w="12700" cap="flat" cmpd="sng" algn="ctr">
                      <a:solidFill>
                        <a:schemeClr val="accent6">
                          <a:lumMod val="50000"/>
                        </a:schemeClr>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16365C"/>
                          </a:solidFill>
                          <a:effectLst/>
                          <a:latin typeface="+mj-lt"/>
                        </a:rPr>
                        <a:t>1.82%</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w="12700" cap="flat" cmpd="sng" algn="ctr">
                      <a:solidFill>
                        <a:schemeClr val="accent6">
                          <a:lumMod val="50000"/>
                        </a:schemeClr>
                      </a:solidFill>
                      <a:prstDash val="solid"/>
                      <a:round/>
                      <a:headEnd type="none" w="med" len="med"/>
                      <a:tailEnd type="none" w="med" len="med"/>
                    </a:lnB>
                    <a:solidFill>
                      <a:srgbClr val="C5D9F1"/>
                    </a:solidFill>
                  </a:tcPr>
                </a:tc>
                <a:extLst>
                  <a:ext uri="{0D108BD9-81ED-4DB2-BD59-A6C34878D82A}">
                    <a16:rowId xmlns:a16="http://schemas.microsoft.com/office/drawing/2014/main" xmlns="" val="10012"/>
                  </a:ext>
                </a:extLst>
              </a:tr>
            </a:tbl>
          </a:graphicData>
        </a:graphic>
      </p:graphicFrame>
      <p:sp>
        <p:nvSpPr>
          <p:cNvPr id="2" name="Title 1">
            <a:extLst>
              <a:ext uri="{FF2B5EF4-FFF2-40B4-BE49-F238E27FC236}">
                <a16:creationId xmlns:a16="http://schemas.microsoft.com/office/drawing/2014/main" xmlns="" id="{8CADFC2D-A0D9-47FD-9562-AEC01713A818}"/>
              </a:ext>
            </a:extLst>
          </p:cNvPr>
          <p:cNvSpPr>
            <a:spLocks noGrp="1"/>
          </p:cNvSpPr>
          <p:nvPr>
            <p:ph type="title"/>
          </p:nvPr>
        </p:nvSpPr>
        <p:spPr/>
        <p:txBody>
          <a:bodyPr/>
          <a:lstStyle/>
          <a:p>
            <a:r>
              <a:rPr lang="en-US" dirty="0"/>
              <a:t>Monitoring Variances </a:t>
            </a:r>
            <a:r>
              <a:rPr lang="en-US" sz="3200" dirty="0"/>
              <a:t>(continued)</a:t>
            </a:r>
            <a:endParaRPr lang="en-US" dirty="0"/>
          </a:p>
        </p:txBody>
      </p:sp>
      <p:sp>
        <p:nvSpPr>
          <p:cNvPr id="3" name="Slide Number Placeholder 2">
            <a:extLst>
              <a:ext uri="{FF2B5EF4-FFF2-40B4-BE49-F238E27FC236}">
                <a16:creationId xmlns:a16="http://schemas.microsoft.com/office/drawing/2014/main" xmlns="" id="{22BA7646-A8F6-4987-AB1B-288CE093F063}"/>
              </a:ext>
            </a:extLst>
          </p:cNvPr>
          <p:cNvSpPr>
            <a:spLocks noGrp="1"/>
          </p:cNvSpPr>
          <p:nvPr>
            <p:ph type="sldNum" sz="quarter" idx="12"/>
          </p:nvPr>
        </p:nvSpPr>
        <p:spPr/>
        <p:txBody>
          <a:bodyPr/>
          <a:lstStyle/>
          <a:p>
            <a:fld id="{232540F5-BE53-4980-ABDE-DC5A5DE073AE}" type="slidenum">
              <a:rPr lang="en-US" smtClean="0"/>
              <a:pPr/>
              <a:t>33</a:t>
            </a:fld>
            <a:endParaRPr lang="en-US" dirty="0"/>
          </a:p>
        </p:txBody>
      </p:sp>
      <p:sp>
        <p:nvSpPr>
          <p:cNvPr id="7" name="Rectangle: Rounded Corners 6">
            <a:extLst>
              <a:ext uri="{FF2B5EF4-FFF2-40B4-BE49-F238E27FC236}">
                <a16:creationId xmlns:a16="http://schemas.microsoft.com/office/drawing/2014/main" xmlns="" id="{4F9FF8AE-2213-4906-A290-3EDB9CBB2429}"/>
              </a:ext>
            </a:extLst>
          </p:cNvPr>
          <p:cNvSpPr/>
          <p:nvPr/>
        </p:nvSpPr>
        <p:spPr>
          <a:xfrm>
            <a:off x="2438400" y="2111208"/>
            <a:ext cx="6324600" cy="4687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F3CF2E2B-DAE6-4724-9483-1091401CDBF8}"/>
              </a:ext>
            </a:extLst>
          </p:cNvPr>
          <p:cNvSpPr/>
          <p:nvPr/>
        </p:nvSpPr>
        <p:spPr>
          <a:xfrm>
            <a:off x="2438400" y="5832156"/>
            <a:ext cx="5257800" cy="7562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xmlns="" id="{A793C17A-18F2-4EB3-B53D-C3BE0AC9353C}"/>
              </a:ext>
            </a:extLst>
          </p:cNvPr>
          <p:cNvSpPr/>
          <p:nvPr/>
        </p:nvSpPr>
        <p:spPr>
          <a:xfrm>
            <a:off x="2438400" y="5105400"/>
            <a:ext cx="5257800" cy="7267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FB50F119-856A-4AEC-85A9-EA6DC47A775E}"/>
              </a:ext>
            </a:extLst>
          </p:cNvPr>
          <p:cNvSpPr/>
          <p:nvPr/>
        </p:nvSpPr>
        <p:spPr>
          <a:xfrm>
            <a:off x="2438400" y="3191470"/>
            <a:ext cx="5195207" cy="4687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DEAEABED-583F-4A0F-B583-F356DFF0588A}"/>
              </a:ext>
            </a:extLst>
          </p:cNvPr>
          <p:cNvSpPr/>
          <p:nvPr/>
        </p:nvSpPr>
        <p:spPr>
          <a:xfrm>
            <a:off x="2438400" y="2438400"/>
            <a:ext cx="6324600" cy="8351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620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9" grpId="1" animBg="1"/>
      <p:bldP spid="12" grpId="0" animBg="1"/>
      <p:bldP spid="12" grpId="1" animBg="1"/>
      <p:bldP spid="13" grpId="0" animBg="1"/>
      <p:bldP spid="1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4295A4-F8E8-4D0E-915E-48FDCD8DE4A2}"/>
              </a:ext>
            </a:extLst>
          </p:cNvPr>
          <p:cNvSpPr>
            <a:spLocks noGrp="1"/>
          </p:cNvSpPr>
          <p:nvPr>
            <p:ph type="title"/>
          </p:nvPr>
        </p:nvSpPr>
        <p:spPr/>
        <p:txBody>
          <a:bodyPr/>
          <a:lstStyle/>
          <a:p>
            <a:pPr algn="l"/>
            <a:r>
              <a:rPr lang="en-US" i="1" dirty="0"/>
              <a:t>Analyze This …</a:t>
            </a:r>
          </a:p>
        </p:txBody>
      </p:sp>
      <p:sp>
        <p:nvSpPr>
          <p:cNvPr id="3" name="Slide Number Placeholder 2">
            <a:extLst>
              <a:ext uri="{FF2B5EF4-FFF2-40B4-BE49-F238E27FC236}">
                <a16:creationId xmlns:a16="http://schemas.microsoft.com/office/drawing/2014/main" xmlns="" id="{A12AC829-45F8-4A9A-A44E-724DA92F6AE1}"/>
              </a:ext>
            </a:extLst>
          </p:cNvPr>
          <p:cNvSpPr>
            <a:spLocks noGrp="1"/>
          </p:cNvSpPr>
          <p:nvPr>
            <p:ph type="sldNum" sz="quarter" idx="12"/>
          </p:nvPr>
        </p:nvSpPr>
        <p:spPr/>
        <p:txBody>
          <a:bodyPr/>
          <a:lstStyle/>
          <a:p>
            <a:fld id="{232540F5-BE53-4980-ABDE-DC5A5DE073AE}" type="slidenum">
              <a:rPr lang="en-US" smtClean="0"/>
              <a:pPr/>
              <a:t>34</a:t>
            </a:fld>
            <a:endParaRPr lang="en-US" dirty="0"/>
          </a:p>
        </p:txBody>
      </p:sp>
      <p:sp>
        <p:nvSpPr>
          <p:cNvPr id="14" name="Rounded Rectangle 4">
            <a:extLst>
              <a:ext uri="{FF2B5EF4-FFF2-40B4-BE49-F238E27FC236}">
                <a16:creationId xmlns:a16="http://schemas.microsoft.com/office/drawing/2014/main" xmlns="" id="{BE60EAA7-72A3-4D32-BE32-E7943D8AC0A5}"/>
              </a:ext>
            </a:extLst>
          </p:cNvPr>
          <p:cNvSpPr/>
          <p:nvPr/>
        </p:nvSpPr>
        <p:spPr>
          <a:xfrm>
            <a:off x="283409" y="1728788"/>
            <a:ext cx="2078789" cy="959840"/>
          </a:xfrm>
          <a:prstGeom prst="round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a:solidFill>
                  <a:schemeClr val="accent5">
                    <a:lumMod val="50000"/>
                  </a:schemeClr>
                </a:solidFill>
              </a:rPr>
              <a:t>Usage-To-Date Variance</a:t>
            </a:r>
            <a:endParaRPr lang="en-US" sz="1600" b="1" i="1" dirty="0">
              <a:solidFill>
                <a:schemeClr val="accent5">
                  <a:lumMod val="50000"/>
                </a:schemeClr>
              </a:solidFill>
            </a:endParaRPr>
          </a:p>
        </p:txBody>
      </p:sp>
      <p:sp>
        <p:nvSpPr>
          <p:cNvPr id="15" name="Rounded Rectangle 4">
            <a:extLst>
              <a:ext uri="{FF2B5EF4-FFF2-40B4-BE49-F238E27FC236}">
                <a16:creationId xmlns:a16="http://schemas.microsoft.com/office/drawing/2014/main" xmlns="" id="{98DC679F-8625-4E62-BC51-D7EE281B3144}"/>
              </a:ext>
            </a:extLst>
          </p:cNvPr>
          <p:cNvSpPr/>
          <p:nvPr/>
        </p:nvSpPr>
        <p:spPr>
          <a:xfrm>
            <a:off x="283409" y="2849166"/>
            <a:ext cx="2078789" cy="959840"/>
          </a:xfrm>
          <a:prstGeom prst="round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a:solidFill>
                  <a:schemeClr val="accent5">
                    <a:lumMod val="50000"/>
                  </a:schemeClr>
                </a:solidFill>
              </a:rPr>
              <a:t>Projected Expenditures Variance</a:t>
            </a:r>
            <a:endParaRPr lang="en-US" sz="1600" b="1" i="1" dirty="0">
              <a:solidFill>
                <a:schemeClr val="accent5">
                  <a:lumMod val="50000"/>
                </a:schemeClr>
              </a:solidFill>
            </a:endParaRPr>
          </a:p>
        </p:txBody>
      </p:sp>
      <p:sp>
        <p:nvSpPr>
          <p:cNvPr id="16" name="Rounded Rectangle 4">
            <a:extLst>
              <a:ext uri="{FF2B5EF4-FFF2-40B4-BE49-F238E27FC236}">
                <a16:creationId xmlns:a16="http://schemas.microsoft.com/office/drawing/2014/main" xmlns="" id="{04C3B39C-760E-4779-BC42-53FBC30584F6}"/>
              </a:ext>
            </a:extLst>
          </p:cNvPr>
          <p:cNvSpPr/>
          <p:nvPr/>
        </p:nvSpPr>
        <p:spPr>
          <a:xfrm>
            <a:off x="283409" y="3969544"/>
            <a:ext cx="2078789" cy="959840"/>
          </a:xfrm>
          <a:prstGeom prst="round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a:solidFill>
                  <a:schemeClr val="accent5">
                    <a:lumMod val="50000"/>
                  </a:schemeClr>
                </a:solidFill>
              </a:rPr>
              <a:t>Projected Cap Usage Variance</a:t>
            </a:r>
            <a:endParaRPr lang="en-US" sz="1600" b="1" i="1" dirty="0">
              <a:solidFill>
                <a:schemeClr val="accent5">
                  <a:lumMod val="50000"/>
                </a:schemeClr>
              </a:solidFill>
            </a:endParaRPr>
          </a:p>
        </p:txBody>
      </p:sp>
      <p:graphicFrame>
        <p:nvGraphicFramePr>
          <p:cNvPr id="17" name="Table 16">
            <a:extLst>
              <a:ext uri="{FF2B5EF4-FFF2-40B4-BE49-F238E27FC236}">
                <a16:creationId xmlns:a16="http://schemas.microsoft.com/office/drawing/2014/main" xmlns="" id="{6A129243-9C02-4E94-8274-45C368A92D5D}"/>
              </a:ext>
            </a:extLst>
          </p:cNvPr>
          <p:cNvGraphicFramePr>
            <a:graphicFrameLocks noGrp="1"/>
          </p:cNvGraphicFramePr>
          <p:nvPr>
            <p:extLst>
              <p:ext uri="{D42A27DB-BD31-4B8C-83A1-F6EECF244321}">
                <p14:modId xmlns:p14="http://schemas.microsoft.com/office/powerpoint/2010/main" val="3001161811"/>
              </p:ext>
            </p:extLst>
          </p:nvPr>
        </p:nvGraphicFramePr>
        <p:xfrm>
          <a:off x="2515872" y="1744830"/>
          <a:ext cx="7160257" cy="4754880"/>
        </p:xfrm>
        <a:graphic>
          <a:graphicData uri="http://schemas.openxmlformats.org/drawingml/2006/table">
            <a:tbl>
              <a:tblPr/>
              <a:tblGrid>
                <a:gridCol w="3083034">
                  <a:extLst>
                    <a:ext uri="{9D8B030D-6E8A-4147-A177-3AD203B41FA5}">
                      <a16:colId xmlns:a16="http://schemas.microsoft.com/office/drawing/2014/main" xmlns="" val="20000"/>
                    </a:ext>
                  </a:extLst>
                </a:gridCol>
                <a:gridCol w="1926897">
                  <a:extLst>
                    <a:ext uri="{9D8B030D-6E8A-4147-A177-3AD203B41FA5}">
                      <a16:colId xmlns:a16="http://schemas.microsoft.com/office/drawing/2014/main" xmlns="" val="20001"/>
                    </a:ext>
                  </a:extLst>
                </a:gridCol>
                <a:gridCol w="1252483">
                  <a:extLst>
                    <a:ext uri="{9D8B030D-6E8A-4147-A177-3AD203B41FA5}">
                      <a16:colId xmlns:a16="http://schemas.microsoft.com/office/drawing/2014/main" xmlns="" val="20002"/>
                    </a:ext>
                  </a:extLst>
                </a:gridCol>
                <a:gridCol w="897843">
                  <a:extLst>
                    <a:ext uri="{9D8B030D-6E8A-4147-A177-3AD203B41FA5}">
                      <a16:colId xmlns:a16="http://schemas.microsoft.com/office/drawing/2014/main" xmlns="" val="20003"/>
                    </a:ext>
                  </a:extLst>
                </a:gridCol>
              </a:tblGrid>
              <a:tr h="365760">
                <a:tc>
                  <a:txBody>
                    <a:bodyPr/>
                    <a:lstStyle/>
                    <a:p>
                      <a:pPr algn="l" fontAlgn="b"/>
                      <a:r>
                        <a:rPr lang="en-US" sz="1400" b="1" i="0" u="none" strike="noStrike" dirty="0">
                          <a:solidFill>
                            <a:srgbClr val="FFFFFF"/>
                          </a:solidFill>
                          <a:effectLst/>
                          <a:latin typeface="+mj-lt"/>
                        </a:rPr>
                        <a:t>BUDGET CATEGORY</a:t>
                      </a:r>
                    </a:p>
                  </a:txBody>
                  <a:tcPr marL="0" marR="0" marT="0" marB="0" anchor="b">
                    <a:lnL w="12700" cap="flat" cmpd="sng" algn="ctr">
                      <a:solidFill>
                        <a:schemeClr val="accent6">
                          <a:lumMod val="50000"/>
                        </a:schemeClr>
                      </a:solidFill>
                      <a:prstDash val="solid"/>
                      <a:round/>
                      <a:headEnd type="none" w="med" len="med"/>
                      <a:tailEnd type="none" w="med" len="med"/>
                    </a:lnL>
                    <a:lnR>
                      <a:noFill/>
                    </a:lnR>
                    <a:lnT w="12700" cap="flat" cmpd="sng" algn="ctr">
                      <a:solidFill>
                        <a:schemeClr val="accent6">
                          <a:lumMod val="50000"/>
                        </a:schemeClr>
                      </a:solidFill>
                      <a:prstDash val="solid"/>
                      <a:round/>
                      <a:headEnd type="none" w="med" len="med"/>
                      <a:tailEnd type="none" w="med" len="med"/>
                    </a:lnT>
                    <a:lnB>
                      <a:noFill/>
                    </a:lnB>
                    <a:solidFill>
                      <a:srgbClr val="538DD5"/>
                    </a:solidFill>
                  </a:tcPr>
                </a:tc>
                <a:tc>
                  <a:txBody>
                    <a:bodyPr/>
                    <a:lstStyle/>
                    <a:p>
                      <a:pPr algn="l" fontAlgn="b"/>
                      <a:r>
                        <a:rPr lang="en-US" sz="1400" b="1" i="0" u="none" strike="noStrike" dirty="0">
                          <a:solidFill>
                            <a:srgbClr val="FFFFFF"/>
                          </a:solidFill>
                          <a:effectLst/>
                          <a:latin typeface="+mj-lt"/>
                        </a:rPr>
                        <a:t>ADMINISTRATION</a:t>
                      </a:r>
                    </a:p>
                  </a:txBody>
                  <a:tcPr marL="0" marR="0" marT="0" marB="0" anchor="b">
                    <a:lnL>
                      <a:noFill/>
                    </a:lnL>
                    <a:lnR>
                      <a:noFill/>
                    </a:lnR>
                    <a:lnT w="12700" cap="flat" cmpd="sng" algn="ctr">
                      <a:solidFill>
                        <a:schemeClr val="accent6">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400" b="0" i="0" u="none" strike="noStrike" dirty="0">
                          <a:solidFill>
                            <a:srgbClr val="16365C"/>
                          </a:solidFill>
                          <a:effectLst/>
                          <a:latin typeface="+mj-lt"/>
                        </a:rPr>
                        <a:t> </a:t>
                      </a:r>
                    </a:p>
                  </a:txBody>
                  <a:tcPr marL="0" marR="0" marT="0" marB="0" anchor="b">
                    <a:lnL>
                      <a:noFill/>
                    </a:lnL>
                    <a:lnR>
                      <a:noFill/>
                    </a:lnR>
                    <a:lnT w="12700" cap="flat" cmpd="sng" algn="ctr">
                      <a:solidFill>
                        <a:schemeClr val="accent6">
                          <a:lumMod val="50000"/>
                        </a:schemeClr>
                      </a:solidFill>
                      <a:prstDash val="solid"/>
                      <a:round/>
                      <a:headEnd type="none" w="med" len="med"/>
                      <a:tailEnd type="none" w="med" len="med"/>
                    </a:lnT>
                    <a:lnB>
                      <a:noFill/>
                    </a:lnB>
                    <a:solidFill>
                      <a:srgbClr val="538DD5"/>
                    </a:solidFill>
                  </a:tcPr>
                </a:tc>
                <a:tc>
                  <a:txBody>
                    <a:bodyPr/>
                    <a:lstStyle/>
                    <a:p>
                      <a:pPr algn="l"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a:noFill/>
                    </a:lnB>
                    <a:solidFill>
                      <a:srgbClr val="538DD5"/>
                    </a:solidFill>
                  </a:tcPr>
                </a:tc>
                <a:extLst>
                  <a:ext uri="{0D108BD9-81ED-4DB2-BD59-A6C34878D82A}">
                    <a16:rowId xmlns:a16="http://schemas.microsoft.com/office/drawing/2014/main" xmlns="" val="10000"/>
                  </a:ext>
                </a:extLst>
              </a:tr>
              <a:tr h="365760">
                <a:tc>
                  <a:txBody>
                    <a:bodyPr/>
                    <a:lstStyle/>
                    <a:p>
                      <a:pPr algn="l" fontAlgn="b"/>
                      <a:r>
                        <a:rPr lang="en-US" sz="1400" b="1" i="0" u="none" strike="noStrike">
                          <a:solidFill>
                            <a:srgbClr val="16365C"/>
                          </a:solidFill>
                          <a:effectLst/>
                          <a:latin typeface="+mj-lt"/>
                        </a:rPr>
                        <a:t>Budgeted Period</a:t>
                      </a:r>
                    </a:p>
                  </a:txBody>
                  <a:tcPr marL="0" marR="0" marT="0" marB="0" anchor="b">
                    <a:lnL w="12700" cap="flat" cmpd="sng" algn="ctr">
                      <a:solidFill>
                        <a:schemeClr val="accent6">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b"/>
                      <a:r>
                        <a:rPr lang="en-US" sz="1400" b="0" i="0" u="none" strike="noStrike">
                          <a:solidFill>
                            <a:srgbClr val="16365C"/>
                          </a:solidFill>
                          <a:effectLst/>
                          <a:latin typeface="+mj-lt"/>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400" b="0" i="1" u="none" strike="noStrike" dirty="0">
                          <a:solidFill>
                            <a:srgbClr val="FF0000"/>
                          </a:solidFill>
                          <a:effectLst/>
                          <a:latin typeface="+mj-lt"/>
                        </a:rPr>
                        <a:t> </a:t>
                      </a:r>
                      <a:r>
                        <a:rPr lang="en-US" sz="1400" b="0" i="1" u="none" strike="noStrike" dirty="0">
                          <a:solidFill>
                            <a:srgbClr val="02475D"/>
                          </a:solidFill>
                          <a:effectLst/>
                          <a:latin typeface="+mj-lt"/>
                        </a:rPr>
                        <a:t>weeks</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1400" b="0" i="0" u="none" strike="noStrike" dirty="0">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1"/>
                  </a:ext>
                </a:extLst>
              </a:tr>
              <a:tr h="365760">
                <a:tc>
                  <a:txBody>
                    <a:bodyPr/>
                    <a:lstStyle/>
                    <a:p>
                      <a:pPr algn="l" fontAlgn="b"/>
                      <a:r>
                        <a:rPr lang="en-US" sz="1400" b="1" i="0" u="none" strike="noStrike">
                          <a:solidFill>
                            <a:srgbClr val="16365C"/>
                          </a:solidFill>
                          <a:effectLst/>
                          <a:latin typeface="+mj-lt"/>
                        </a:rPr>
                        <a:t>Budgeted Amount</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$ 6,500,000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1400" b="0" i="1" u="none" strike="noStrike" dirty="0">
                          <a:solidFill>
                            <a:srgbClr val="16365C"/>
                          </a:solidFill>
                          <a:effectLst/>
                          <a:latin typeface="+mj-lt"/>
                        </a:rPr>
                        <a:t> annual</a:t>
                      </a:r>
                    </a:p>
                  </a:txBody>
                  <a:tcPr marL="0" marR="0" marT="0" marB="0" anchor="b">
                    <a:lnL>
                      <a:noFill/>
                    </a:lnL>
                    <a:lnR>
                      <a:noFill/>
                    </a:lnR>
                    <a:lnT>
                      <a:noFill/>
                    </a:lnT>
                    <a:lnB>
                      <a:noFill/>
                    </a:lnB>
                    <a:solidFill>
                      <a:srgbClr val="C5D9F1"/>
                    </a:solidFill>
                  </a:tcPr>
                </a:tc>
                <a:tc>
                  <a:txBody>
                    <a:bodyPr/>
                    <a:lstStyle/>
                    <a:p>
                      <a:pPr algn="l" fontAlgn="b"/>
                      <a:r>
                        <a:rPr lang="en-US" sz="1400" b="0" i="0" u="none" strike="noStrike" dirty="0">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2"/>
                  </a:ext>
                </a:extLst>
              </a:tr>
              <a:tr h="365760">
                <a:tc>
                  <a:txBody>
                    <a:bodyPr/>
                    <a:lstStyle/>
                    <a:p>
                      <a:pPr algn="l" fontAlgn="b"/>
                      <a:r>
                        <a:rPr lang="en-US" sz="1400" b="1" i="0" u="none" strike="noStrike">
                          <a:solidFill>
                            <a:srgbClr val="16365C"/>
                          </a:solidFill>
                          <a:effectLst/>
                          <a:latin typeface="+mj-lt"/>
                        </a:rPr>
                        <a:t> </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$ 125,000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1" u="none" strike="noStrike" dirty="0">
                          <a:solidFill>
                            <a:srgbClr val="000000"/>
                          </a:solidFill>
                          <a:effectLst/>
                          <a:latin typeface="+mj-lt"/>
                        </a:rPr>
                        <a:t> weekly</a:t>
                      </a:r>
                    </a:p>
                  </a:txBody>
                  <a:tcPr marL="0" marR="0" marT="0" marB="0" anchor="b">
                    <a:lnL>
                      <a:noFill/>
                    </a:lnL>
                    <a:lnR>
                      <a:noFill/>
                    </a:lnR>
                    <a:lnT>
                      <a:noFill/>
                    </a:lnT>
                    <a:lnB>
                      <a:noFill/>
                    </a:lnB>
                    <a:solidFill>
                      <a:srgbClr val="C5D9F1"/>
                    </a:solidFill>
                  </a:tcPr>
                </a:tc>
                <a:tc>
                  <a:txBody>
                    <a:bodyPr/>
                    <a:lstStyle/>
                    <a:p>
                      <a:pPr algn="l" fontAlgn="b"/>
                      <a:r>
                        <a:rPr lang="en-US" sz="1400" b="0" i="0" u="none" strike="noStrike" dirty="0">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3"/>
                  </a:ext>
                </a:extLst>
              </a:tr>
              <a:tr h="365760">
                <a:tc>
                  <a:txBody>
                    <a:bodyPr/>
                    <a:lstStyle/>
                    <a:p>
                      <a:pPr algn="l" fontAlgn="b"/>
                      <a:r>
                        <a:rPr lang="en-US" sz="1400" b="1" i="0" u="none" strike="noStrike">
                          <a:solidFill>
                            <a:srgbClr val="16365C"/>
                          </a:solidFill>
                          <a:effectLst/>
                          <a:latin typeface="+mj-lt"/>
                        </a:rPr>
                        <a:t>Report Period (Week #)</a:t>
                      </a:r>
                    </a:p>
                  </a:txBody>
                  <a:tcPr marL="0" marR="0" marT="0" marB="0" anchor="b">
                    <a:lnL w="12700" cap="flat" cmpd="sng" algn="ctr">
                      <a:solidFill>
                        <a:schemeClr val="accent6">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b"/>
                      <a:r>
                        <a:rPr lang="en-US" sz="1400" b="0" i="0" u="none" strike="noStrike" dirty="0">
                          <a:solidFill>
                            <a:srgbClr val="16365C"/>
                          </a:solidFill>
                          <a:effectLst/>
                          <a:latin typeface="+mj-lt"/>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en-US" sz="1400" b="0" i="1" u="none" strike="noStrike" dirty="0">
                          <a:solidFill>
                            <a:srgbClr val="16365C"/>
                          </a:solidFill>
                          <a:effectLst/>
                          <a:latin typeface="+mj-lt"/>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4"/>
                  </a:ext>
                </a:extLst>
              </a:tr>
              <a:tr h="365760">
                <a:tc>
                  <a:txBody>
                    <a:bodyPr/>
                    <a:lstStyle/>
                    <a:p>
                      <a:pPr algn="l" fontAlgn="b"/>
                      <a:r>
                        <a:rPr lang="en-US" sz="1400" b="1" i="0" u="none" strike="noStrike" dirty="0">
                          <a:solidFill>
                            <a:srgbClr val="16365C"/>
                          </a:solidFill>
                          <a:effectLst/>
                          <a:latin typeface="+mj-lt"/>
                        </a:rPr>
                        <a:t>Expended To Date</a:t>
                      </a:r>
                    </a:p>
                  </a:txBody>
                  <a:tcPr marL="0" marR="0" marT="0" marB="0" anchor="b">
                    <a:lnL w="12700" cap="flat" cmpd="sng" algn="ctr">
                      <a:solidFill>
                        <a:schemeClr val="accent6">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$ 3,400,000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en-US" sz="1400" b="0" i="1" u="none" strike="noStrike">
                          <a:solidFill>
                            <a:srgbClr val="16365C"/>
                          </a:solidFill>
                          <a:effectLst/>
                          <a:latin typeface="+mj-lt"/>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5"/>
                  </a:ext>
                </a:extLst>
              </a:tr>
              <a:tr h="365760">
                <a:tc>
                  <a:txBody>
                    <a:bodyPr/>
                    <a:lstStyle/>
                    <a:p>
                      <a:pPr algn="l" fontAlgn="b"/>
                      <a:r>
                        <a:rPr lang="en-US" sz="1400" b="1" i="0" u="none" strike="noStrike" dirty="0">
                          <a:solidFill>
                            <a:srgbClr val="16365C"/>
                          </a:solidFill>
                          <a:effectLst/>
                          <a:latin typeface="+mj-lt"/>
                        </a:rPr>
                        <a:t>Obligated To Date</a:t>
                      </a:r>
                    </a:p>
                  </a:txBody>
                  <a:tcPr marL="0" marR="0" marT="0" marB="0" anchor="b">
                    <a:lnL w="12700" cap="flat" cmpd="sng" algn="ctr">
                      <a:solidFill>
                        <a:schemeClr val="accent6">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$ 450,000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en-US" sz="1400" b="0" i="1" u="none" strike="noStrike">
                          <a:solidFill>
                            <a:srgbClr val="16365C"/>
                          </a:solidFill>
                          <a:effectLst/>
                          <a:latin typeface="+mj-lt"/>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6"/>
                  </a:ext>
                </a:extLst>
              </a:tr>
              <a:tr h="365760">
                <a:tc>
                  <a:txBody>
                    <a:bodyPr/>
                    <a:lstStyle/>
                    <a:p>
                      <a:pPr algn="l" fontAlgn="b"/>
                      <a:r>
                        <a:rPr lang="en-US" sz="1400" b="1" i="0" u="none" strike="noStrike" dirty="0">
                          <a:solidFill>
                            <a:srgbClr val="16365C"/>
                          </a:solidFill>
                          <a:effectLst/>
                          <a:latin typeface="+mj-lt"/>
                        </a:rPr>
                        <a:t> </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1400" b="1" i="0" u="none" strike="noStrike" dirty="0">
                          <a:solidFill>
                            <a:srgbClr val="16365C"/>
                          </a:solidFill>
                          <a:effectLst/>
                          <a:latin typeface="+mj-lt"/>
                        </a:rPr>
                        <a:t>Amounts</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gridSpan="2">
                  <a:txBody>
                    <a:bodyPr/>
                    <a:lstStyle/>
                    <a:p>
                      <a:pPr algn="ctr" fontAlgn="b"/>
                      <a:r>
                        <a:rPr lang="en-US" sz="1400" b="1" i="0" u="none" strike="noStrike" dirty="0">
                          <a:solidFill>
                            <a:srgbClr val="16365C"/>
                          </a:solidFill>
                          <a:effectLst/>
                          <a:latin typeface="+mj-lt"/>
                        </a:rPr>
                        <a:t>Variances</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tc hMerge="1">
                  <a:txBody>
                    <a:bodyPr/>
                    <a:lstStyle/>
                    <a:p>
                      <a:pPr algn="ctr" fontAlgn="b"/>
                      <a:endParaRPr lang="en-US" sz="1400" b="1" i="0" u="none" strike="noStrike" dirty="0">
                        <a:solidFill>
                          <a:srgbClr val="16365C"/>
                        </a:solidFill>
                        <a:effectLst/>
                        <a:latin typeface="+mj-lt"/>
                      </a:endParaRP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7"/>
                  </a:ext>
                </a:extLst>
              </a:tr>
              <a:tr h="365760">
                <a:tc>
                  <a:txBody>
                    <a:bodyPr/>
                    <a:lstStyle/>
                    <a:p>
                      <a:pPr algn="l" fontAlgn="b"/>
                      <a:r>
                        <a:rPr lang="en-US" sz="1400" b="1" i="0" u="none" strike="noStrike">
                          <a:solidFill>
                            <a:srgbClr val="16365C"/>
                          </a:solidFill>
                          <a:effectLst/>
                          <a:latin typeface="+mj-lt"/>
                        </a:rPr>
                        <a:t>Usage TARGET To Date</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$ 3,125,000 </a:t>
                      </a:r>
                    </a:p>
                  </a:txBody>
                  <a:tcPr marL="0" marR="0" marT="0" marB="0" anchor="b">
                    <a:lnL>
                      <a:noFill/>
                    </a:lnL>
                    <a:lnR>
                      <a:noFill/>
                    </a:lnR>
                    <a:lnT>
                      <a:noFill/>
                    </a:lnT>
                    <a:lnB>
                      <a:noFill/>
                    </a:lnB>
                    <a:solidFill>
                      <a:srgbClr val="C5D9F1"/>
                    </a:solidFill>
                  </a:tcPr>
                </a:tc>
                <a:tc>
                  <a:txBody>
                    <a:bodyPr/>
                    <a:lstStyle/>
                    <a:p>
                      <a:pPr algn="r" fontAlgn="b"/>
                      <a:r>
                        <a:rPr lang="en-US" sz="1400" b="0" i="0" u="none" strike="noStrike">
                          <a:solidFill>
                            <a:srgbClr val="16365C"/>
                          </a:solidFill>
                          <a:effectLst/>
                          <a:latin typeface="+mj-lt"/>
                        </a:rPr>
                        <a:t> </a:t>
                      </a:r>
                    </a:p>
                  </a:txBody>
                  <a:tcPr marL="0" marR="0" marT="0" marB="0" anchor="b">
                    <a:lnL>
                      <a:noFill/>
                    </a:lnL>
                    <a:lnR>
                      <a:noFill/>
                    </a:lnR>
                    <a:lnT>
                      <a:noFill/>
                    </a:lnT>
                    <a:lnB>
                      <a:noFill/>
                    </a:lnB>
                    <a:solidFill>
                      <a:srgbClr val="C5D9F1"/>
                    </a:solidFill>
                  </a:tcPr>
                </a:tc>
                <a:tc>
                  <a:txBody>
                    <a:bodyPr/>
                    <a:lstStyle/>
                    <a:p>
                      <a:pPr algn="l"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8"/>
                  </a:ext>
                </a:extLst>
              </a:tr>
              <a:tr h="365760">
                <a:tc>
                  <a:txBody>
                    <a:bodyPr/>
                    <a:lstStyle/>
                    <a:p>
                      <a:pPr algn="l" fontAlgn="b"/>
                      <a:r>
                        <a:rPr lang="en-US" sz="1400" b="1" i="0" u="none" strike="noStrike" dirty="0">
                          <a:solidFill>
                            <a:srgbClr val="16365C"/>
                          </a:solidFill>
                          <a:effectLst/>
                          <a:latin typeface="+mj-lt"/>
                        </a:rPr>
                        <a:t>Actual Usage To Date (total)</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$ 3,850,000 </a:t>
                      </a:r>
                    </a:p>
                  </a:txBody>
                  <a:tcPr marL="0" marR="0" marT="0" marB="0" anchor="b">
                    <a:lnL>
                      <a:noFill/>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(725,000)</a:t>
                      </a:r>
                    </a:p>
                  </a:txBody>
                  <a:tcPr marL="0" marR="0" marT="0" marB="0" anchor="b">
                    <a:lnL>
                      <a:noFill/>
                    </a:lnL>
                    <a:lnR>
                      <a:noFill/>
                    </a:lnR>
                    <a:lnT>
                      <a:noFill/>
                    </a:lnT>
                    <a:lnB>
                      <a:noFill/>
                    </a:lnB>
                    <a:solidFill>
                      <a:srgbClr val="C5D9F1"/>
                    </a:solidFill>
                  </a:tcPr>
                </a:tc>
                <a:tc>
                  <a:txBody>
                    <a:bodyPr/>
                    <a:lstStyle/>
                    <a:p>
                      <a:pPr algn="ctr" fontAlgn="b"/>
                      <a:r>
                        <a:rPr lang="en-US" sz="1400" b="0" i="0" u="none" strike="noStrike" dirty="0">
                          <a:solidFill>
                            <a:srgbClr val="16365C"/>
                          </a:solidFill>
                          <a:effectLst/>
                          <a:latin typeface="+mj-lt"/>
                        </a:rPr>
                        <a:t>-23.20%</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9"/>
                  </a:ext>
                </a:extLst>
              </a:tr>
              <a:tr h="365760">
                <a:tc>
                  <a:txBody>
                    <a:bodyPr/>
                    <a:lstStyle/>
                    <a:p>
                      <a:pPr algn="l" fontAlgn="b"/>
                      <a:r>
                        <a:rPr lang="en-US" sz="1400" b="1" i="0" u="none" strike="noStrike">
                          <a:solidFill>
                            <a:srgbClr val="16365C"/>
                          </a:solidFill>
                          <a:effectLst/>
                          <a:latin typeface="+mj-lt"/>
                        </a:rPr>
                        <a:t>Actual Usage To Date (per week)</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$ 154,000 </a:t>
                      </a:r>
                    </a:p>
                  </a:txBody>
                  <a:tcPr marL="0" marR="0" marT="0" marB="0" anchor="b">
                    <a:lnL>
                      <a:noFill/>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a:t>
                      </a:r>
                    </a:p>
                  </a:txBody>
                  <a:tcPr marL="0" marR="0" marT="0" marB="0" anchor="b">
                    <a:lnL>
                      <a:noFill/>
                    </a:lnL>
                    <a:lnR>
                      <a:noFill/>
                    </a:lnR>
                    <a:lnT>
                      <a:noFill/>
                    </a:lnT>
                    <a:lnB>
                      <a:noFill/>
                    </a:lnB>
                    <a:solidFill>
                      <a:srgbClr val="C5D9F1"/>
                    </a:solidFill>
                  </a:tcPr>
                </a:tc>
                <a:tc>
                  <a:txBody>
                    <a:bodyPr/>
                    <a:lstStyle/>
                    <a:p>
                      <a:pPr algn="ctr" fontAlgn="b"/>
                      <a:r>
                        <a:rPr lang="en-US" sz="1400" b="0" i="0" u="none" strike="noStrike" dirty="0">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10"/>
                  </a:ext>
                </a:extLst>
              </a:tr>
              <a:tr h="365760">
                <a:tc>
                  <a:txBody>
                    <a:bodyPr/>
                    <a:lstStyle/>
                    <a:p>
                      <a:pPr algn="l" fontAlgn="b"/>
                      <a:r>
                        <a:rPr lang="en-US" sz="1400" b="1" i="0" u="none" strike="noStrike" dirty="0">
                          <a:solidFill>
                            <a:srgbClr val="16365C"/>
                          </a:solidFill>
                          <a:effectLst/>
                          <a:latin typeface="+mj-lt"/>
                        </a:rPr>
                        <a:t>Projected Budget Period Expend</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$ 7,072,000 </a:t>
                      </a:r>
                    </a:p>
                  </a:txBody>
                  <a:tcPr marL="0" marR="0" marT="0" marB="0" anchor="b">
                    <a:lnL>
                      <a:noFill/>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(572,000)</a:t>
                      </a:r>
                    </a:p>
                  </a:txBody>
                  <a:tcPr marL="0" marR="0" marT="0" marB="0" anchor="b">
                    <a:lnL>
                      <a:noFill/>
                    </a:lnL>
                    <a:lnR>
                      <a:noFill/>
                    </a:lnR>
                    <a:lnT>
                      <a:noFill/>
                    </a:lnT>
                    <a:lnB>
                      <a:noFill/>
                    </a:lnB>
                    <a:solidFill>
                      <a:srgbClr val="C5D9F1"/>
                    </a:solidFill>
                  </a:tcPr>
                </a:tc>
                <a:tc>
                  <a:txBody>
                    <a:bodyPr/>
                    <a:lstStyle/>
                    <a:p>
                      <a:pPr algn="ctr" fontAlgn="b"/>
                      <a:r>
                        <a:rPr lang="en-US" sz="1400" b="0" i="0" u="none" strike="noStrike" dirty="0">
                          <a:solidFill>
                            <a:srgbClr val="16365C"/>
                          </a:solidFill>
                          <a:effectLst/>
                          <a:latin typeface="+mj-lt"/>
                        </a:rPr>
                        <a:t>-8.80%</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11"/>
                  </a:ext>
                </a:extLst>
              </a:tr>
              <a:tr h="365760">
                <a:tc>
                  <a:txBody>
                    <a:bodyPr/>
                    <a:lstStyle/>
                    <a:p>
                      <a:pPr algn="l" fontAlgn="b"/>
                      <a:r>
                        <a:rPr lang="en-US" sz="1400" b="1" i="0" u="none" strike="noStrike" dirty="0">
                          <a:solidFill>
                            <a:srgbClr val="16365C"/>
                          </a:solidFill>
                          <a:effectLst/>
                          <a:latin typeface="+mj-lt"/>
                        </a:rPr>
                        <a:t>Projected Cap Usage (10%)</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w="12700" cap="flat" cmpd="sng" algn="ctr">
                      <a:solidFill>
                        <a:schemeClr val="accent6">
                          <a:lumMod val="50000"/>
                        </a:schemeClr>
                      </a:solidFill>
                      <a:prstDash val="solid"/>
                      <a:round/>
                      <a:headEnd type="none" w="med" len="med"/>
                      <a:tailEnd type="none" w="med" len="med"/>
                    </a:lnB>
                    <a:solidFill>
                      <a:srgbClr val="C5D9F1"/>
                    </a:solidFill>
                  </a:tcPr>
                </a:tc>
                <a:tc>
                  <a:txBody>
                    <a:bodyPr/>
                    <a:lstStyle/>
                    <a:p>
                      <a:pPr algn="r" fontAlgn="b"/>
                      <a:r>
                        <a:rPr lang="en-US" sz="1400" b="0" i="0" u="none" strike="noStrike" dirty="0">
                          <a:solidFill>
                            <a:srgbClr val="16365C"/>
                          </a:solidFill>
                          <a:effectLst/>
                          <a:latin typeface="+mj-lt"/>
                        </a:rPr>
                        <a:t> $ 7,203,100 </a:t>
                      </a:r>
                    </a:p>
                  </a:txBody>
                  <a:tcPr marL="0" marR="0" marT="0" marB="0" anchor="b">
                    <a:lnL>
                      <a:noFill/>
                    </a:lnL>
                    <a:lnR>
                      <a:noFill/>
                    </a:lnR>
                    <a:lnT>
                      <a:noFill/>
                    </a:lnT>
                    <a:lnB w="12700" cap="flat" cmpd="sng" algn="ctr">
                      <a:solidFill>
                        <a:schemeClr val="accent6">
                          <a:lumMod val="50000"/>
                        </a:schemeClr>
                      </a:solidFill>
                      <a:prstDash val="solid"/>
                      <a:round/>
                      <a:headEnd type="none" w="med" len="med"/>
                      <a:tailEnd type="none" w="med" len="med"/>
                    </a:lnB>
                    <a:solidFill>
                      <a:srgbClr val="C5D9F1"/>
                    </a:solidFill>
                  </a:tcPr>
                </a:tc>
                <a:tc>
                  <a:txBody>
                    <a:bodyPr/>
                    <a:lstStyle/>
                    <a:p>
                      <a:pPr algn="r" fontAlgn="b"/>
                      <a:r>
                        <a:rPr lang="en-US" sz="1400" b="0" i="0" u="none" strike="noStrike" dirty="0">
                          <a:solidFill>
                            <a:srgbClr val="16365C"/>
                          </a:solidFill>
                          <a:effectLst/>
                          <a:latin typeface="+mj-lt"/>
                        </a:rPr>
                        <a:t> $ 131,100 </a:t>
                      </a:r>
                    </a:p>
                  </a:txBody>
                  <a:tcPr marL="0" marR="0" marT="0" marB="0" anchor="b">
                    <a:lnL>
                      <a:noFill/>
                    </a:lnL>
                    <a:lnR>
                      <a:noFill/>
                    </a:lnR>
                    <a:lnT>
                      <a:noFill/>
                    </a:lnT>
                    <a:lnB w="12700" cap="flat" cmpd="sng" algn="ctr">
                      <a:solidFill>
                        <a:schemeClr val="accent6">
                          <a:lumMod val="50000"/>
                        </a:schemeClr>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16365C"/>
                          </a:solidFill>
                          <a:effectLst/>
                          <a:latin typeface="+mj-lt"/>
                        </a:rPr>
                        <a:t>1.82%</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w="12700" cap="flat" cmpd="sng" algn="ctr">
                      <a:solidFill>
                        <a:schemeClr val="accent6">
                          <a:lumMod val="50000"/>
                        </a:schemeClr>
                      </a:solidFill>
                      <a:prstDash val="solid"/>
                      <a:round/>
                      <a:headEnd type="none" w="med" len="med"/>
                      <a:tailEnd type="none" w="med" len="med"/>
                    </a:lnB>
                    <a:solidFill>
                      <a:srgbClr val="C5D9F1"/>
                    </a:solidFill>
                  </a:tcPr>
                </a:tc>
                <a:extLst>
                  <a:ext uri="{0D108BD9-81ED-4DB2-BD59-A6C34878D82A}">
                    <a16:rowId xmlns:a16="http://schemas.microsoft.com/office/drawing/2014/main" xmlns="" val="10012"/>
                  </a:ext>
                </a:extLst>
              </a:tr>
            </a:tbl>
          </a:graphicData>
        </a:graphic>
      </p:graphicFrame>
      <p:sp>
        <p:nvSpPr>
          <p:cNvPr id="18" name="Rounded Rectangle 4">
            <a:extLst>
              <a:ext uri="{FF2B5EF4-FFF2-40B4-BE49-F238E27FC236}">
                <a16:creationId xmlns:a16="http://schemas.microsoft.com/office/drawing/2014/main" xmlns="" id="{56F792CD-0376-4876-A35B-0096F36746FE}"/>
              </a:ext>
            </a:extLst>
          </p:cNvPr>
          <p:cNvSpPr/>
          <p:nvPr/>
        </p:nvSpPr>
        <p:spPr>
          <a:xfrm>
            <a:off x="283409" y="1728788"/>
            <a:ext cx="2078789" cy="959840"/>
          </a:xfrm>
          <a:prstGeom prst="roundRect">
            <a:avLst/>
          </a:prstGeom>
          <a:solidFill>
            <a:schemeClr val="accent4">
              <a:lumMod val="40000"/>
              <a:lumOff val="6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a:solidFill>
                  <a:schemeClr val="accent5">
                    <a:lumMod val="50000"/>
                  </a:schemeClr>
                </a:solidFill>
              </a:rPr>
              <a:t>Usage-To-Date Variance</a:t>
            </a:r>
            <a:endParaRPr lang="en-US" sz="1600" b="1" i="1" dirty="0">
              <a:solidFill>
                <a:schemeClr val="accent5">
                  <a:lumMod val="50000"/>
                </a:schemeClr>
              </a:solidFill>
            </a:endParaRPr>
          </a:p>
        </p:txBody>
      </p:sp>
      <p:sp>
        <p:nvSpPr>
          <p:cNvPr id="21" name="Rectangle: Rounded Corners 20">
            <a:extLst>
              <a:ext uri="{FF2B5EF4-FFF2-40B4-BE49-F238E27FC236}">
                <a16:creationId xmlns:a16="http://schemas.microsoft.com/office/drawing/2014/main" xmlns="" id="{EC61B217-2507-44BC-B4CF-E99AA1C3B6E7}"/>
              </a:ext>
            </a:extLst>
          </p:cNvPr>
          <p:cNvSpPr/>
          <p:nvPr/>
        </p:nvSpPr>
        <p:spPr>
          <a:xfrm>
            <a:off x="2438400" y="5105400"/>
            <a:ext cx="5257800" cy="340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xmlns="" id="{B0653B8A-817F-404A-9C97-50524F3DAA58}"/>
              </a:ext>
            </a:extLst>
          </p:cNvPr>
          <p:cNvSpPr/>
          <p:nvPr/>
        </p:nvSpPr>
        <p:spPr>
          <a:xfrm>
            <a:off x="2438400" y="4724304"/>
            <a:ext cx="5257800" cy="340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xmlns="" id="{4446A40D-B5BE-4B08-90C6-EB5B84C53637}"/>
              </a:ext>
            </a:extLst>
          </p:cNvPr>
          <p:cNvSpPr/>
          <p:nvPr/>
        </p:nvSpPr>
        <p:spPr>
          <a:xfrm>
            <a:off x="7696200" y="4953000"/>
            <a:ext cx="1978966" cy="632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560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heel(1)">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4" grpId="0" animBg="1"/>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4295A4-F8E8-4D0E-915E-48FDCD8DE4A2}"/>
              </a:ext>
            </a:extLst>
          </p:cNvPr>
          <p:cNvSpPr>
            <a:spLocks noGrp="1"/>
          </p:cNvSpPr>
          <p:nvPr>
            <p:ph type="title"/>
          </p:nvPr>
        </p:nvSpPr>
        <p:spPr/>
        <p:txBody>
          <a:bodyPr/>
          <a:lstStyle/>
          <a:p>
            <a:pPr algn="l"/>
            <a:r>
              <a:rPr lang="en-US" i="1" dirty="0"/>
              <a:t>Analyze This …</a:t>
            </a:r>
          </a:p>
        </p:txBody>
      </p:sp>
      <p:sp>
        <p:nvSpPr>
          <p:cNvPr id="3" name="Slide Number Placeholder 2">
            <a:extLst>
              <a:ext uri="{FF2B5EF4-FFF2-40B4-BE49-F238E27FC236}">
                <a16:creationId xmlns:a16="http://schemas.microsoft.com/office/drawing/2014/main" xmlns="" id="{A12AC829-45F8-4A9A-A44E-724DA92F6AE1}"/>
              </a:ext>
            </a:extLst>
          </p:cNvPr>
          <p:cNvSpPr>
            <a:spLocks noGrp="1"/>
          </p:cNvSpPr>
          <p:nvPr>
            <p:ph type="sldNum" sz="quarter" idx="12"/>
          </p:nvPr>
        </p:nvSpPr>
        <p:spPr/>
        <p:txBody>
          <a:bodyPr/>
          <a:lstStyle/>
          <a:p>
            <a:fld id="{232540F5-BE53-4980-ABDE-DC5A5DE073AE}" type="slidenum">
              <a:rPr lang="en-US" smtClean="0"/>
              <a:pPr/>
              <a:t>35</a:t>
            </a:fld>
            <a:endParaRPr lang="en-US" dirty="0"/>
          </a:p>
        </p:txBody>
      </p:sp>
      <p:sp>
        <p:nvSpPr>
          <p:cNvPr id="14" name="Rounded Rectangle 4">
            <a:extLst>
              <a:ext uri="{FF2B5EF4-FFF2-40B4-BE49-F238E27FC236}">
                <a16:creationId xmlns:a16="http://schemas.microsoft.com/office/drawing/2014/main" xmlns="" id="{BE60EAA7-72A3-4D32-BE32-E7943D8AC0A5}"/>
              </a:ext>
            </a:extLst>
          </p:cNvPr>
          <p:cNvSpPr/>
          <p:nvPr/>
        </p:nvSpPr>
        <p:spPr>
          <a:xfrm>
            <a:off x="283409" y="1728788"/>
            <a:ext cx="2078789" cy="959840"/>
          </a:xfrm>
          <a:prstGeom prst="round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a:solidFill>
                  <a:schemeClr val="accent5">
                    <a:lumMod val="50000"/>
                  </a:schemeClr>
                </a:solidFill>
              </a:rPr>
              <a:t>Usage-To-Date Variance</a:t>
            </a:r>
            <a:endParaRPr lang="en-US" sz="1600" b="1" i="1" dirty="0">
              <a:solidFill>
                <a:schemeClr val="accent5">
                  <a:lumMod val="50000"/>
                </a:schemeClr>
              </a:solidFill>
            </a:endParaRPr>
          </a:p>
        </p:txBody>
      </p:sp>
      <p:sp>
        <p:nvSpPr>
          <p:cNvPr id="15" name="Rounded Rectangle 4">
            <a:extLst>
              <a:ext uri="{FF2B5EF4-FFF2-40B4-BE49-F238E27FC236}">
                <a16:creationId xmlns:a16="http://schemas.microsoft.com/office/drawing/2014/main" xmlns="" id="{98DC679F-8625-4E62-BC51-D7EE281B3144}"/>
              </a:ext>
            </a:extLst>
          </p:cNvPr>
          <p:cNvSpPr/>
          <p:nvPr/>
        </p:nvSpPr>
        <p:spPr>
          <a:xfrm>
            <a:off x="283409" y="2849166"/>
            <a:ext cx="2078789" cy="959840"/>
          </a:xfrm>
          <a:prstGeom prst="roundRect">
            <a:avLst/>
          </a:prstGeom>
          <a:solidFill>
            <a:schemeClr val="accent4">
              <a:lumMod val="40000"/>
              <a:lumOff val="6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a:solidFill>
                  <a:schemeClr val="accent5">
                    <a:lumMod val="50000"/>
                  </a:schemeClr>
                </a:solidFill>
              </a:rPr>
              <a:t>Projected Expenditures Variance</a:t>
            </a:r>
            <a:endParaRPr lang="en-US" sz="1600" b="1" i="1" dirty="0">
              <a:solidFill>
                <a:schemeClr val="accent5">
                  <a:lumMod val="50000"/>
                </a:schemeClr>
              </a:solidFill>
            </a:endParaRPr>
          </a:p>
        </p:txBody>
      </p:sp>
      <p:sp>
        <p:nvSpPr>
          <p:cNvPr id="16" name="Rounded Rectangle 4">
            <a:extLst>
              <a:ext uri="{FF2B5EF4-FFF2-40B4-BE49-F238E27FC236}">
                <a16:creationId xmlns:a16="http://schemas.microsoft.com/office/drawing/2014/main" xmlns="" id="{04C3B39C-760E-4779-BC42-53FBC30584F6}"/>
              </a:ext>
            </a:extLst>
          </p:cNvPr>
          <p:cNvSpPr/>
          <p:nvPr/>
        </p:nvSpPr>
        <p:spPr>
          <a:xfrm>
            <a:off x="283409" y="3969544"/>
            <a:ext cx="2078789" cy="959840"/>
          </a:xfrm>
          <a:prstGeom prst="round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a:solidFill>
                  <a:schemeClr val="accent5">
                    <a:lumMod val="50000"/>
                  </a:schemeClr>
                </a:solidFill>
              </a:rPr>
              <a:t>Projected Cap Usage Variance</a:t>
            </a:r>
            <a:endParaRPr lang="en-US" sz="1600" b="1" i="1" dirty="0">
              <a:solidFill>
                <a:schemeClr val="accent5">
                  <a:lumMod val="50000"/>
                </a:schemeClr>
              </a:solidFill>
            </a:endParaRPr>
          </a:p>
        </p:txBody>
      </p:sp>
      <p:graphicFrame>
        <p:nvGraphicFramePr>
          <p:cNvPr id="17" name="Table 16">
            <a:extLst>
              <a:ext uri="{FF2B5EF4-FFF2-40B4-BE49-F238E27FC236}">
                <a16:creationId xmlns:a16="http://schemas.microsoft.com/office/drawing/2014/main" xmlns="" id="{6A129243-9C02-4E94-8274-45C368A92D5D}"/>
              </a:ext>
            </a:extLst>
          </p:cNvPr>
          <p:cNvGraphicFramePr>
            <a:graphicFrameLocks noGrp="1"/>
          </p:cNvGraphicFramePr>
          <p:nvPr>
            <p:extLst/>
          </p:nvPr>
        </p:nvGraphicFramePr>
        <p:xfrm>
          <a:off x="2515872" y="1744830"/>
          <a:ext cx="7160257" cy="4754880"/>
        </p:xfrm>
        <a:graphic>
          <a:graphicData uri="http://schemas.openxmlformats.org/drawingml/2006/table">
            <a:tbl>
              <a:tblPr/>
              <a:tblGrid>
                <a:gridCol w="3083034">
                  <a:extLst>
                    <a:ext uri="{9D8B030D-6E8A-4147-A177-3AD203B41FA5}">
                      <a16:colId xmlns:a16="http://schemas.microsoft.com/office/drawing/2014/main" xmlns="" val="20000"/>
                    </a:ext>
                  </a:extLst>
                </a:gridCol>
                <a:gridCol w="1926897">
                  <a:extLst>
                    <a:ext uri="{9D8B030D-6E8A-4147-A177-3AD203B41FA5}">
                      <a16:colId xmlns:a16="http://schemas.microsoft.com/office/drawing/2014/main" xmlns="" val="20001"/>
                    </a:ext>
                  </a:extLst>
                </a:gridCol>
                <a:gridCol w="1252483">
                  <a:extLst>
                    <a:ext uri="{9D8B030D-6E8A-4147-A177-3AD203B41FA5}">
                      <a16:colId xmlns:a16="http://schemas.microsoft.com/office/drawing/2014/main" xmlns="" val="20002"/>
                    </a:ext>
                  </a:extLst>
                </a:gridCol>
                <a:gridCol w="897843">
                  <a:extLst>
                    <a:ext uri="{9D8B030D-6E8A-4147-A177-3AD203B41FA5}">
                      <a16:colId xmlns:a16="http://schemas.microsoft.com/office/drawing/2014/main" xmlns="" val="20003"/>
                    </a:ext>
                  </a:extLst>
                </a:gridCol>
              </a:tblGrid>
              <a:tr h="365760">
                <a:tc>
                  <a:txBody>
                    <a:bodyPr/>
                    <a:lstStyle/>
                    <a:p>
                      <a:pPr algn="l" fontAlgn="b"/>
                      <a:r>
                        <a:rPr lang="en-US" sz="1400" b="1" i="0" u="none" strike="noStrike" dirty="0">
                          <a:solidFill>
                            <a:srgbClr val="FFFFFF"/>
                          </a:solidFill>
                          <a:effectLst/>
                          <a:latin typeface="+mj-lt"/>
                        </a:rPr>
                        <a:t>BUDGET CATEGORY</a:t>
                      </a:r>
                    </a:p>
                  </a:txBody>
                  <a:tcPr marL="0" marR="0" marT="0" marB="0" anchor="b">
                    <a:lnL w="12700" cap="flat" cmpd="sng" algn="ctr">
                      <a:solidFill>
                        <a:schemeClr val="accent6">
                          <a:lumMod val="50000"/>
                        </a:schemeClr>
                      </a:solidFill>
                      <a:prstDash val="solid"/>
                      <a:round/>
                      <a:headEnd type="none" w="med" len="med"/>
                      <a:tailEnd type="none" w="med" len="med"/>
                    </a:lnL>
                    <a:lnR>
                      <a:noFill/>
                    </a:lnR>
                    <a:lnT w="12700" cap="flat" cmpd="sng" algn="ctr">
                      <a:solidFill>
                        <a:schemeClr val="accent6">
                          <a:lumMod val="50000"/>
                        </a:schemeClr>
                      </a:solidFill>
                      <a:prstDash val="solid"/>
                      <a:round/>
                      <a:headEnd type="none" w="med" len="med"/>
                      <a:tailEnd type="none" w="med" len="med"/>
                    </a:lnT>
                    <a:lnB>
                      <a:noFill/>
                    </a:lnB>
                    <a:solidFill>
                      <a:srgbClr val="538DD5"/>
                    </a:solidFill>
                  </a:tcPr>
                </a:tc>
                <a:tc>
                  <a:txBody>
                    <a:bodyPr/>
                    <a:lstStyle/>
                    <a:p>
                      <a:pPr algn="l" fontAlgn="b"/>
                      <a:r>
                        <a:rPr lang="en-US" sz="1400" b="1" i="0" u="none" strike="noStrike" dirty="0">
                          <a:solidFill>
                            <a:srgbClr val="FFFFFF"/>
                          </a:solidFill>
                          <a:effectLst/>
                          <a:latin typeface="+mj-lt"/>
                        </a:rPr>
                        <a:t>ADMINISTRATION</a:t>
                      </a:r>
                    </a:p>
                  </a:txBody>
                  <a:tcPr marL="0" marR="0" marT="0" marB="0" anchor="b">
                    <a:lnL>
                      <a:noFill/>
                    </a:lnL>
                    <a:lnR>
                      <a:noFill/>
                    </a:lnR>
                    <a:lnT w="12700" cap="flat" cmpd="sng" algn="ctr">
                      <a:solidFill>
                        <a:schemeClr val="accent6">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400" b="0" i="0" u="none" strike="noStrike" dirty="0">
                          <a:solidFill>
                            <a:srgbClr val="16365C"/>
                          </a:solidFill>
                          <a:effectLst/>
                          <a:latin typeface="+mj-lt"/>
                        </a:rPr>
                        <a:t> </a:t>
                      </a:r>
                    </a:p>
                  </a:txBody>
                  <a:tcPr marL="0" marR="0" marT="0" marB="0" anchor="b">
                    <a:lnL>
                      <a:noFill/>
                    </a:lnL>
                    <a:lnR>
                      <a:noFill/>
                    </a:lnR>
                    <a:lnT w="12700" cap="flat" cmpd="sng" algn="ctr">
                      <a:solidFill>
                        <a:schemeClr val="accent6">
                          <a:lumMod val="50000"/>
                        </a:schemeClr>
                      </a:solidFill>
                      <a:prstDash val="solid"/>
                      <a:round/>
                      <a:headEnd type="none" w="med" len="med"/>
                      <a:tailEnd type="none" w="med" len="med"/>
                    </a:lnT>
                    <a:lnB>
                      <a:noFill/>
                    </a:lnB>
                    <a:solidFill>
                      <a:srgbClr val="538DD5"/>
                    </a:solidFill>
                  </a:tcPr>
                </a:tc>
                <a:tc>
                  <a:txBody>
                    <a:bodyPr/>
                    <a:lstStyle/>
                    <a:p>
                      <a:pPr algn="l"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a:noFill/>
                    </a:lnB>
                    <a:solidFill>
                      <a:srgbClr val="538DD5"/>
                    </a:solidFill>
                  </a:tcPr>
                </a:tc>
                <a:extLst>
                  <a:ext uri="{0D108BD9-81ED-4DB2-BD59-A6C34878D82A}">
                    <a16:rowId xmlns:a16="http://schemas.microsoft.com/office/drawing/2014/main" xmlns="" val="10000"/>
                  </a:ext>
                </a:extLst>
              </a:tr>
              <a:tr h="365760">
                <a:tc>
                  <a:txBody>
                    <a:bodyPr/>
                    <a:lstStyle/>
                    <a:p>
                      <a:pPr algn="l" fontAlgn="b"/>
                      <a:r>
                        <a:rPr lang="en-US" sz="1400" b="1" i="0" u="none" strike="noStrike">
                          <a:solidFill>
                            <a:srgbClr val="16365C"/>
                          </a:solidFill>
                          <a:effectLst/>
                          <a:latin typeface="+mj-lt"/>
                        </a:rPr>
                        <a:t>Budgeted Period</a:t>
                      </a:r>
                    </a:p>
                  </a:txBody>
                  <a:tcPr marL="0" marR="0" marT="0" marB="0" anchor="b">
                    <a:lnL w="12700" cap="flat" cmpd="sng" algn="ctr">
                      <a:solidFill>
                        <a:schemeClr val="accent6">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b"/>
                      <a:r>
                        <a:rPr lang="en-US" sz="1400" b="0" i="0" u="none" strike="noStrike">
                          <a:solidFill>
                            <a:srgbClr val="16365C"/>
                          </a:solidFill>
                          <a:effectLst/>
                          <a:latin typeface="+mj-lt"/>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400" b="0" i="1" u="none" strike="noStrike" dirty="0">
                          <a:solidFill>
                            <a:srgbClr val="FF0000"/>
                          </a:solidFill>
                          <a:effectLst/>
                          <a:latin typeface="+mj-lt"/>
                        </a:rPr>
                        <a:t> </a:t>
                      </a:r>
                      <a:r>
                        <a:rPr lang="en-US" sz="1400" b="0" i="1" u="none" strike="noStrike" dirty="0">
                          <a:solidFill>
                            <a:srgbClr val="02475D"/>
                          </a:solidFill>
                          <a:effectLst/>
                          <a:latin typeface="+mj-lt"/>
                        </a:rPr>
                        <a:t>weeks</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1400" b="0" i="0" u="none" strike="noStrike" dirty="0">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1"/>
                  </a:ext>
                </a:extLst>
              </a:tr>
              <a:tr h="365760">
                <a:tc>
                  <a:txBody>
                    <a:bodyPr/>
                    <a:lstStyle/>
                    <a:p>
                      <a:pPr algn="l" fontAlgn="b"/>
                      <a:r>
                        <a:rPr lang="en-US" sz="1400" b="1" i="0" u="none" strike="noStrike">
                          <a:solidFill>
                            <a:srgbClr val="16365C"/>
                          </a:solidFill>
                          <a:effectLst/>
                          <a:latin typeface="+mj-lt"/>
                        </a:rPr>
                        <a:t>Budgeted Amount</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$ 6,500,000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1400" b="0" i="1" u="none" strike="noStrike" dirty="0">
                          <a:solidFill>
                            <a:srgbClr val="16365C"/>
                          </a:solidFill>
                          <a:effectLst/>
                          <a:latin typeface="+mj-lt"/>
                        </a:rPr>
                        <a:t> annual</a:t>
                      </a:r>
                    </a:p>
                  </a:txBody>
                  <a:tcPr marL="0" marR="0" marT="0" marB="0" anchor="b">
                    <a:lnL>
                      <a:noFill/>
                    </a:lnL>
                    <a:lnR>
                      <a:noFill/>
                    </a:lnR>
                    <a:lnT>
                      <a:noFill/>
                    </a:lnT>
                    <a:lnB>
                      <a:noFill/>
                    </a:lnB>
                    <a:solidFill>
                      <a:srgbClr val="C5D9F1"/>
                    </a:solidFill>
                  </a:tcPr>
                </a:tc>
                <a:tc>
                  <a:txBody>
                    <a:bodyPr/>
                    <a:lstStyle/>
                    <a:p>
                      <a:pPr algn="l" fontAlgn="b"/>
                      <a:r>
                        <a:rPr lang="en-US" sz="1400" b="0" i="0" u="none" strike="noStrike" dirty="0">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2"/>
                  </a:ext>
                </a:extLst>
              </a:tr>
              <a:tr h="365760">
                <a:tc>
                  <a:txBody>
                    <a:bodyPr/>
                    <a:lstStyle/>
                    <a:p>
                      <a:pPr algn="l" fontAlgn="b"/>
                      <a:r>
                        <a:rPr lang="en-US" sz="1400" b="1" i="0" u="none" strike="noStrike">
                          <a:solidFill>
                            <a:srgbClr val="16365C"/>
                          </a:solidFill>
                          <a:effectLst/>
                          <a:latin typeface="+mj-lt"/>
                        </a:rPr>
                        <a:t> </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$ 125,000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1" u="none" strike="noStrike" dirty="0">
                          <a:solidFill>
                            <a:srgbClr val="000000"/>
                          </a:solidFill>
                          <a:effectLst/>
                          <a:latin typeface="+mj-lt"/>
                        </a:rPr>
                        <a:t> weekly</a:t>
                      </a:r>
                    </a:p>
                  </a:txBody>
                  <a:tcPr marL="0" marR="0" marT="0" marB="0" anchor="b">
                    <a:lnL>
                      <a:noFill/>
                    </a:lnL>
                    <a:lnR>
                      <a:noFill/>
                    </a:lnR>
                    <a:lnT>
                      <a:noFill/>
                    </a:lnT>
                    <a:lnB>
                      <a:noFill/>
                    </a:lnB>
                    <a:solidFill>
                      <a:srgbClr val="C5D9F1"/>
                    </a:solidFill>
                  </a:tcPr>
                </a:tc>
                <a:tc>
                  <a:txBody>
                    <a:bodyPr/>
                    <a:lstStyle/>
                    <a:p>
                      <a:pPr algn="l" fontAlgn="b"/>
                      <a:r>
                        <a:rPr lang="en-US" sz="1400" b="0" i="0" u="none" strike="noStrike" dirty="0">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3"/>
                  </a:ext>
                </a:extLst>
              </a:tr>
              <a:tr h="365760">
                <a:tc>
                  <a:txBody>
                    <a:bodyPr/>
                    <a:lstStyle/>
                    <a:p>
                      <a:pPr algn="l" fontAlgn="b"/>
                      <a:r>
                        <a:rPr lang="en-US" sz="1400" b="1" i="0" u="none" strike="noStrike">
                          <a:solidFill>
                            <a:srgbClr val="16365C"/>
                          </a:solidFill>
                          <a:effectLst/>
                          <a:latin typeface="+mj-lt"/>
                        </a:rPr>
                        <a:t>Report Period (Week #)</a:t>
                      </a:r>
                    </a:p>
                  </a:txBody>
                  <a:tcPr marL="0" marR="0" marT="0" marB="0" anchor="b">
                    <a:lnL w="12700" cap="flat" cmpd="sng" algn="ctr">
                      <a:solidFill>
                        <a:schemeClr val="accent6">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b"/>
                      <a:r>
                        <a:rPr lang="en-US" sz="1400" b="0" i="0" u="none" strike="noStrike" dirty="0">
                          <a:solidFill>
                            <a:srgbClr val="16365C"/>
                          </a:solidFill>
                          <a:effectLst/>
                          <a:latin typeface="+mj-lt"/>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en-US" sz="1400" b="0" i="1" u="none" strike="noStrike" dirty="0">
                          <a:solidFill>
                            <a:srgbClr val="16365C"/>
                          </a:solidFill>
                          <a:effectLst/>
                          <a:latin typeface="+mj-lt"/>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4"/>
                  </a:ext>
                </a:extLst>
              </a:tr>
              <a:tr h="365760">
                <a:tc>
                  <a:txBody>
                    <a:bodyPr/>
                    <a:lstStyle/>
                    <a:p>
                      <a:pPr algn="l" fontAlgn="b"/>
                      <a:r>
                        <a:rPr lang="en-US" sz="1400" b="1" i="0" u="none" strike="noStrike" dirty="0">
                          <a:solidFill>
                            <a:srgbClr val="16365C"/>
                          </a:solidFill>
                          <a:effectLst/>
                          <a:latin typeface="+mj-lt"/>
                        </a:rPr>
                        <a:t>Expended To Date</a:t>
                      </a:r>
                    </a:p>
                  </a:txBody>
                  <a:tcPr marL="0" marR="0" marT="0" marB="0" anchor="b">
                    <a:lnL w="12700" cap="flat" cmpd="sng" algn="ctr">
                      <a:solidFill>
                        <a:schemeClr val="accent6">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$ 3,400,000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en-US" sz="1400" b="0" i="1" u="none" strike="noStrike">
                          <a:solidFill>
                            <a:srgbClr val="16365C"/>
                          </a:solidFill>
                          <a:effectLst/>
                          <a:latin typeface="+mj-lt"/>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5"/>
                  </a:ext>
                </a:extLst>
              </a:tr>
              <a:tr h="365760">
                <a:tc>
                  <a:txBody>
                    <a:bodyPr/>
                    <a:lstStyle/>
                    <a:p>
                      <a:pPr algn="l" fontAlgn="b"/>
                      <a:r>
                        <a:rPr lang="en-US" sz="1400" b="1" i="0" u="none" strike="noStrike" dirty="0">
                          <a:solidFill>
                            <a:srgbClr val="16365C"/>
                          </a:solidFill>
                          <a:effectLst/>
                          <a:latin typeface="+mj-lt"/>
                        </a:rPr>
                        <a:t>Obligated To Date</a:t>
                      </a:r>
                    </a:p>
                  </a:txBody>
                  <a:tcPr marL="0" marR="0" marT="0" marB="0" anchor="b">
                    <a:lnL w="12700" cap="flat" cmpd="sng" algn="ctr">
                      <a:solidFill>
                        <a:schemeClr val="accent6">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$ 450,000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en-US" sz="1400" b="0" i="1" u="none" strike="noStrike">
                          <a:solidFill>
                            <a:srgbClr val="16365C"/>
                          </a:solidFill>
                          <a:effectLst/>
                          <a:latin typeface="+mj-lt"/>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6"/>
                  </a:ext>
                </a:extLst>
              </a:tr>
              <a:tr h="365760">
                <a:tc>
                  <a:txBody>
                    <a:bodyPr/>
                    <a:lstStyle/>
                    <a:p>
                      <a:pPr algn="l" fontAlgn="b"/>
                      <a:r>
                        <a:rPr lang="en-US" sz="1400" b="1" i="0" u="none" strike="noStrike" dirty="0">
                          <a:solidFill>
                            <a:srgbClr val="16365C"/>
                          </a:solidFill>
                          <a:effectLst/>
                          <a:latin typeface="+mj-lt"/>
                        </a:rPr>
                        <a:t> </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1400" b="1" i="0" u="none" strike="noStrike" dirty="0">
                          <a:solidFill>
                            <a:srgbClr val="16365C"/>
                          </a:solidFill>
                          <a:effectLst/>
                          <a:latin typeface="+mj-lt"/>
                        </a:rPr>
                        <a:t>Amounts</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gridSpan="2">
                  <a:txBody>
                    <a:bodyPr/>
                    <a:lstStyle/>
                    <a:p>
                      <a:pPr algn="ctr" fontAlgn="b"/>
                      <a:r>
                        <a:rPr lang="en-US" sz="1400" b="1" i="0" u="none" strike="noStrike" dirty="0">
                          <a:solidFill>
                            <a:srgbClr val="16365C"/>
                          </a:solidFill>
                          <a:effectLst/>
                          <a:latin typeface="+mj-lt"/>
                        </a:rPr>
                        <a:t>Variances</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tc hMerge="1">
                  <a:txBody>
                    <a:bodyPr/>
                    <a:lstStyle/>
                    <a:p>
                      <a:pPr algn="ctr" fontAlgn="b"/>
                      <a:endParaRPr lang="en-US" sz="1400" b="1" i="0" u="none" strike="noStrike" dirty="0">
                        <a:solidFill>
                          <a:srgbClr val="16365C"/>
                        </a:solidFill>
                        <a:effectLst/>
                        <a:latin typeface="+mj-lt"/>
                      </a:endParaRP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7"/>
                  </a:ext>
                </a:extLst>
              </a:tr>
              <a:tr h="365760">
                <a:tc>
                  <a:txBody>
                    <a:bodyPr/>
                    <a:lstStyle/>
                    <a:p>
                      <a:pPr algn="l" fontAlgn="b"/>
                      <a:r>
                        <a:rPr lang="en-US" sz="1400" b="1" i="0" u="none" strike="noStrike">
                          <a:solidFill>
                            <a:srgbClr val="16365C"/>
                          </a:solidFill>
                          <a:effectLst/>
                          <a:latin typeface="+mj-lt"/>
                        </a:rPr>
                        <a:t>Usage TARGET To Date</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$ 3,125,000 </a:t>
                      </a:r>
                    </a:p>
                  </a:txBody>
                  <a:tcPr marL="0" marR="0" marT="0" marB="0" anchor="b">
                    <a:lnL>
                      <a:noFill/>
                    </a:lnL>
                    <a:lnR>
                      <a:noFill/>
                    </a:lnR>
                    <a:lnT>
                      <a:noFill/>
                    </a:lnT>
                    <a:lnB>
                      <a:noFill/>
                    </a:lnB>
                    <a:solidFill>
                      <a:srgbClr val="C5D9F1"/>
                    </a:solidFill>
                  </a:tcPr>
                </a:tc>
                <a:tc>
                  <a:txBody>
                    <a:bodyPr/>
                    <a:lstStyle/>
                    <a:p>
                      <a:pPr algn="r" fontAlgn="b"/>
                      <a:r>
                        <a:rPr lang="en-US" sz="1400" b="0" i="0" u="none" strike="noStrike">
                          <a:solidFill>
                            <a:srgbClr val="16365C"/>
                          </a:solidFill>
                          <a:effectLst/>
                          <a:latin typeface="+mj-lt"/>
                        </a:rPr>
                        <a:t> </a:t>
                      </a:r>
                    </a:p>
                  </a:txBody>
                  <a:tcPr marL="0" marR="0" marT="0" marB="0" anchor="b">
                    <a:lnL>
                      <a:noFill/>
                    </a:lnL>
                    <a:lnR>
                      <a:noFill/>
                    </a:lnR>
                    <a:lnT>
                      <a:noFill/>
                    </a:lnT>
                    <a:lnB>
                      <a:noFill/>
                    </a:lnB>
                    <a:solidFill>
                      <a:srgbClr val="C5D9F1"/>
                    </a:solidFill>
                  </a:tcPr>
                </a:tc>
                <a:tc>
                  <a:txBody>
                    <a:bodyPr/>
                    <a:lstStyle/>
                    <a:p>
                      <a:pPr algn="l"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8"/>
                  </a:ext>
                </a:extLst>
              </a:tr>
              <a:tr h="365760">
                <a:tc>
                  <a:txBody>
                    <a:bodyPr/>
                    <a:lstStyle/>
                    <a:p>
                      <a:pPr algn="l" fontAlgn="b"/>
                      <a:r>
                        <a:rPr lang="en-US" sz="1400" b="1" i="0" u="none" strike="noStrike" dirty="0">
                          <a:solidFill>
                            <a:srgbClr val="16365C"/>
                          </a:solidFill>
                          <a:effectLst/>
                          <a:latin typeface="+mj-lt"/>
                        </a:rPr>
                        <a:t>Actual Usage To Date (total)</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$ 3,850,000 </a:t>
                      </a:r>
                    </a:p>
                  </a:txBody>
                  <a:tcPr marL="0" marR="0" marT="0" marB="0" anchor="b">
                    <a:lnL>
                      <a:noFill/>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(725,000)</a:t>
                      </a:r>
                    </a:p>
                  </a:txBody>
                  <a:tcPr marL="0" marR="0" marT="0" marB="0" anchor="b">
                    <a:lnL>
                      <a:noFill/>
                    </a:lnL>
                    <a:lnR>
                      <a:noFill/>
                    </a:lnR>
                    <a:lnT>
                      <a:noFill/>
                    </a:lnT>
                    <a:lnB>
                      <a:noFill/>
                    </a:lnB>
                    <a:solidFill>
                      <a:srgbClr val="C5D9F1"/>
                    </a:solidFill>
                  </a:tcPr>
                </a:tc>
                <a:tc>
                  <a:txBody>
                    <a:bodyPr/>
                    <a:lstStyle/>
                    <a:p>
                      <a:pPr algn="ctr" fontAlgn="b"/>
                      <a:r>
                        <a:rPr lang="en-US" sz="1400" b="0" i="0" u="none" strike="noStrike" dirty="0">
                          <a:solidFill>
                            <a:srgbClr val="16365C"/>
                          </a:solidFill>
                          <a:effectLst/>
                          <a:latin typeface="+mj-lt"/>
                        </a:rPr>
                        <a:t>-23.20%</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9"/>
                  </a:ext>
                </a:extLst>
              </a:tr>
              <a:tr h="365760">
                <a:tc>
                  <a:txBody>
                    <a:bodyPr/>
                    <a:lstStyle/>
                    <a:p>
                      <a:pPr algn="l" fontAlgn="b"/>
                      <a:r>
                        <a:rPr lang="en-US" sz="1400" b="1" i="0" u="none" strike="noStrike">
                          <a:solidFill>
                            <a:srgbClr val="16365C"/>
                          </a:solidFill>
                          <a:effectLst/>
                          <a:latin typeface="+mj-lt"/>
                        </a:rPr>
                        <a:t>Actual Usage To Date (per week)</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$ 154,000 </a:t>
                      </a:r>
                    </a:p>
                  </a:txBody>
                  <a:tcPr marL="0" marR="0" marT="0" marB="0" anchor="b">
                    <a:lnL>
                      <a:noFill/>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a:t>
                      </a:r>
                    </a:p>
                  </a:txBody>
                  <a:tcPr marL="0" marR="0" marT="0" marB="0" anchor="b">
                    <a:lnL>
                      <a:noFill/>
                    </a:lnL>
                    <a:lnR>
                      <a:noFill/>
                    </a:lnR>
                    <a:lnT>
                      <a:noFill/>
                    </a:lnT>
                    <a:lnB>
                      <a:noFill/>
                    </a:lnB>
                    <a:solidFill>
                      <a:srgbClr val="C5D9F1"/>
                    </a:solidFill>
                  </a:tcPr>
                </a:tc>
                <a:tc>
                  <a:txBody>
                    <a:bodyPr/>
                    <a:lstStyle/>
                    <a:p>
                      <a:pPr algn="ctr" fontAlgn="b"/>
                      <a:r>
                        <a:rPr lang="en-US" sz="1400" b="0" i="0" u="none" strike="noStrike" dirty="0">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10"/>
                  </a:ext>
                </a:extLst>
              </a:tr>
              <a:tr h="365760">
                <a:tc>
                  <a:txBody>
                    <a:bodyPr/>
                    <a:lstStyle/>
                    <a:p>
                      <a:pPr algn="l" fontAlgn="b"/>
                      <a:r>
                        <a:rPr lang="en-US" sz="1400" b="1" i="0" u="none" strike="noStrike" dirty="0">
                          <a:solidFill>
                            <a:srgbClr val="16365C"/>
                          </a:solidFill>
                          <a:effectLst/>
                          <a:latin typeface="+mj-lt"/>
                        </a:rPr>
                        <a:t>Projected Budget Period Expend</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$ 7,072,000 </a:t>
                      </a:r>
                    </a:p>
                  </a:txBody>
                  <a:tcPr marL="0" marR="0" marT="0" marB="0" anchor="b">
                    <a:lnL>
                      <a:noFill/>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(572,000)</a:t>
                      </a:r>
                    </a:p>
                  </a:txBody>
                  <a:tcPr marL="0" marR="0" marT="0" marB="0" anchor="b">
                    <a:lnL>
                      <a:noFill/>
                    </a:lnL>
                    <a:lnR>
                      <a:noFill/>
                    </a:lnR>
                    <a:lnT>
                      <a:noFill/>
                    </a:lnT>
                    <a:lnB>
                      <a:noFill/>
                    </a:lnB>
                    <a:solidFill>
                      <a:srgbClr val="C5D9F1"/>
                    </a:solidFill>
                  </a:tcPr>
                </a:tc>
                <a:tc>
                  <a:txBody>
                    <a:bodyPr/>
                    <a:lstStyle/>
                    <a:p>
                      <a:pPr algn="ctr" fontAlgn="b"/>
                      <a:r>
                        <a:rPr lang="en-US" sz="1400" b="0" i="0" u="none" strike="noStrike" dirty="0">
                          <a:solidFill>
                            <a:srgbClr val="16365C"/>
                          </a:solidFill>
                          <a:effectLst/>
                          <a:latin typeface="+mj-lt"/>
                        </a:rPr>
                        <a:t>-8.80%</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11"/>
                  </a:ext>
                </a:extLst>
              </a:tr>
              <a:tr h="365760">
                <a:tc>
                  <a:txBody>
                    <a:bodyPr/>
                    <a:lstStyle/>
                    <a:p>
                      <a:pPr algn="l" fontAlgn="b"/>
                      <a:r>
                        <a:rPr lang="en-US" sz="1400" b="1" i="0" u="none" strike="noStrike" dirty="0">
                          <a:solidFill>
                            <a:srgbClr val="16365C"/>
                          </a:solidFill>
                          <a:effectLst/>
                          <a:latin typeface="+mj-lt"/>
                        </a:rPr>
                        <a:t>Projected Cap Usage (10%)</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w="12700" cap="flat" cmpd="sng" algn="ctr">
                      <a:solidFill>
                        <a:schemeClr val="accent6">
                          <a:lumMod val="50000"/>
                        </a:schemeClr>
                      </a:solidFill>
                      <a:prstDash val="solid"/>
                      <a:round/>
                      <a:headEnd type="none" w="med" len="med"/>
                      <a:tailEnd type="none" w="med" len="med"/>
                    </a:lnB>
                    <a:solidFill>
                      <a:srgbClr val="C5D9F1"/>
                    </a:solidFill>
                  </a:tcPr>
                </a:tc>
                <a:tc>
                  <a:txBody>
                    <a:bodyPr/>
                    <a:lstStyle/>
                    <a:p>
                      <a:pPr algn="r" fontAlgn="b"/>
                      <a:r>
                        <a:rPr lang="en-US" sz="1400" b="0" i="0" u="none" strike="noStrike" dirty="0">
                          <a:solidFill>
                            <a:srgbClr val="16365C"/>
                          </a:solidFill>
                          <a:effectLst/>
                          <a:latin typeface="+mj-lt"/>
                        </a:rPr>
                        <a:t> $ 7,203,100 </a:t>
                      </a:r>
                    </a:p>
                  </a:txBody>
                  <a:tcPr marL="0" marR="0" marT="0" marB="0" anchor="b">
                    <a:lnL>
                      <a:noFill/>
                    </a:lnL>
                    <a:lnR>
                      <a:noFill/>
                    </a:lnR>
                    <a:lnT>
                      <a:noFill/>
                    </a:lnT>
                    <a:lnB w="12700" cap="flat" cmpd="sng" algn="ctr">
                      <a:solidFill>
                        <a:schemeClr val="accent6">
                          <a:lumMod val="50000"/>
                        </a:schemeClr>
                      </a:solidFill>
                      <a:prstDash val="solid"/>
                      <a:round/>
                      <a:headEnd type="none" w="med" len="med"/>
                      <a:tailEnd type="none" w="med" len="med"/>
                    </a:lnB>
                    <a:solidFill>
                      <a:srgbClr val="C5D9F1"/>
                    </a:solidFill>
                  </a:tcPr>
                </a:tc>
                <a:tc>
                  <a:txBody>
                    <a:bodyPr/>
                    <a:lstStyle/>
                    <a:p>
                      <a:pPr algn="r" fontAlgn="b"/>
                      <a:r>
                        <a:rPr lang="en-US" sz="1400" b="0" i="0" u="none" strike="noStrike" dirty="0">
                          <a:solidFill>
                            <a:srgbClr val="16365C"/>
                          </a:solidFill>
                          <a:effectLst/>
                          <a:latin typeface="+mj-lt"/>
                        </a:rPr>
                        <a:t> $ 131,100 </a:t>
                      </a:r>
                    </a:p>
                  </a:txBody>
                  <a:tcPr marL="0" marR="0" marT="0" marB="0" anchor="b">
                    <a:lnL>
                      <a:noFill/>
                    </a:lnL>
                    <a:lnR>
                      <a:noFill/>
                    </a:lnR>
                    <a:lnT>
                      <a:noFill/>
                    </a:lnT>
                    <a:lnB w="12700" cap="flat" cmpd="sng" algn="ctr">
                      <a:solidFill>
                        <a:schemeClr val="accent6">
                          <a:lumMod val="50000"/>
                        </a:schemeClr>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16365C"/>
                          </a:solidFill>
                          <a:effectLst/>
                          <a:latin typeface="+mj-lt"/>
                        </a:rPr>
                        <a:t>1.82%</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w="12700" cap="flat" cmpd="sng" algn="ctr">
                      <a:solidFill>
                        <a:schemeClr val="accent6">
                          <a:lumMod val="50000"/>
                        </a:schemeClr>
                      </a:solidFill>
                      <a:prstDash val="solid"/>
                      <a:round/>
                      <a:headEnd type="none" w="med" len="med"/>
                      <a:tailEnd type="none" w="med" len="med"/>
                    </a:lnB>
                    <a:solidFill>
                      <a:srgbClr val="C5D9F1"/>
                    </a:solidFill>
                  </a:tcPr>
                </a:tc>
                <a:extLst>
                  <a:ext uri="{0D108BD9-81ED-4DB2-BD59-A6C34878D82A}">
                    <a16:rowId xmlns:a16="http://schemas.microsoft.com/office/drawing/2014/main" xmlns="" val="10012"/>
                  </a:ext>
                </a:extLst>
              </a:tr>
            </a:tbl>
          </a:graphicData>
        </a:graphic>
      </p:graphicFrame>
      <p:sp>
        <p:nvSpPr>
          <p:cNvPr id="9" name="Rectangle: Rounded Corners 8">
            <a:extLst>
              <a:ext uri="{FF2B5EF4-FFF2-40B4-BE49-F238E27FC236}">
                <a16:creationId xmlns:a16="http://schemas.microsoft.com/office/drawing/2014/main" xmlns="" id="{6A50ECF5-0221-4BBF-8492-371A84388386}"/>
              </a:ext>
            </a:extLst>
          </p:cNvPr>
          <p:cNvSpPr/>
          <p:nvPr/>
        </p:nvSpPr>
        <p:spPr>
          <a:xfrm>
            <a:off x="2438400" y="3622336"/>
            <a:ext cx="5257800" cy="340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F2AC4D82-A5C0-4146-B36D-1BCC3D189842}"/>
              </a:ext>
            </a:extLst>
          </p:cNvPr>
          <p:cNvSpPr/>
          <p:nvPr/>
        </p:nvSpPr>
        <p:spPr>
          <a:xfrm>
            <a:off x="2438400" y="3241336"/>
            <a:ext cx="5257800" cy="340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206B9809-C013-4791-A8C1-9EA805983439}"/>
              </a:ext>
            </a:extLst>
          </p:cNvPr>
          <p:cNvSpPr/>
          <p:nvPr/>
        </p:nvSpPr>
        <p:spPr>
          <a:xfrm>
            <a:off x="7696200" y="5715000"/>
            <a:ext cx="1978966" cy="632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B91D924D-0B1D-474B-93F1-40126446B910}"/>
              </a:ext>
            </a:extLst>
          </p:cNvPr>
          <p:cNvSpPr/>
          <p:nvPr/>
        </p:nvSpPr>
        <p:spPr>
          <a:xfrm>
            <a:off x="2435087" y="2174536"/>
            <a:ext cx="5257800" cy="340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1BB8AC97-1F3C-4958-96C2-F0B50AB435FC}"/>
              </a:ext>
            </a:extLst>
          </p:cNvPr>
          <p:cNvSpPr/>
          <p:nvPr/>
        </p:nvSpPr>
        <p:spPr>
          <a:xfrm>
            <a:off x="2435087" y="5849768"/>
            <a:ext cx="5257800" cy="340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xmlns="" id="{164FF90A-A59C-426E-9CB0-0A896A6738E2}"/>
              </a:ext>
            </a:extLst>
          </p:cNvPr>
          <p:cNvSpPr/>
          <p:nvPr/>
        </p:nvSpPr>
        <p:spPr>
          <a:xfrm>
            <a:off x="2442983" y="2588081"/>
            <a:ext cx="5257800" cy="340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484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2" grpId="0" animBg="1"/>
      <p:bldP spid="12" grpId="1" animBg="1"/>
      <p:bldP spid="13"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4295A4-F8E8-4D0E-915E-48FDCD8DE4A2}"/>
              </a:ext>
            </a:extLst>
          </p:cNvPr>
          <p:cNvSpPr>
            <a:spLocks noGrp="1"/>
          </p:cNvSpPr>
          <p:nvPr>
            <p:ph type="title"/>
          </p:nvPr>
        </p:nvSpPr>
        <p:spPr/>
        <p:txBody>
          <a:bodyPr/>
          <a:lstStyle/>
          <a:p>
            <a:pPr algn="l"/>
            <a:r>
              <a:rPr lang="en-US" i="1" dirty="0"/>
              <a:t>Analyze This …</a:t>
            </a:r>
          </a:p>
        </p:txBody>
      </p:sp>
      <p:sp>
        <p:nvSpPr>
          <p:cNvPr id="3" name="Slide Number Placeholder 2">
            <a:extLst>
              <a:ext uri="{FF2B5EF4-FFF2-40B4-BE49-F238E27FC236}">
                <a16:creationId xmlns:a16="http://schemas.microsoft.com/office/drawing/2014/main" xmlns="" id="{A12AC829-45F8-4A9A-A44E-724DA92F6AE1}"/>
              </a:ext>
            </a:extLst>
          </p:cNvPr>
          <p:cNvSpPr>
            <a:spLocks noGrp="1"/>
          </p:cNvSpPr>
          <p:nvPr>
            <p:ph type="sldNum" sz="quarter" idx="12"/>
          </p:nvPr>
        </p:nvSpPr>
        <p:spPr/>
        <p:txBody>
          <a:bodyPr/>
          <a:lstStyle/>
          <a:p>
            <a:fld id="{232540F5-BE53-4980-ABDE-DC5A5DE073AE}" type="slidenum">
              <a:rPr lang="en-US" smtClean="0"/>
              <a:pPr/>
              <a:t>36</a:t>
            </a:fld>
            <a:endParaRPr lang="en-US" dirty="0"/>
          </a:p>
        </p:txBody>
      </p:sp>
      <p:sp>
        <p:nvSpPr>
          <p:cNvPr id="14" name="Rounded Rectangle 4">
            <a:extLst>
              <a:ext uri="{FF2B5EF4-FFF2-40B4-BE49-F238E27FC236}">
                <a16:creationId xmlns:a16="http://schemas.microsoft.com/office/drawing/2014/main" xmlns="" id="{BE60EAA7-72A3-4D32-BE32-E7943D8AC0A5}"/>
              </a:ext>
            </a:extLst>
          </p:cNvPr>
          <p:cNvSpPr/>
          <p:nvPr/>
        </p:nvSpPr>
        <p:spPr>
          <a:xfrm>
            <a:off x="283409" y="1728788"/>
            <a:ext cx="2078789" cy="959840"/>
          </a:xfrm>
          <a:prstGeom prst="round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a:solidFill>
                  <a:schemeClr val="accent5">
                    <a:lumMod val="50000"/>
                  </a:schemeClr>
                </a:solidFill>
              </a:rPr>
              <a:t>Usage-To-Date Variance</a:t>
            </a:r>
            <a:endParaRPr lang="en-US" sz="1600" b="1" i="1" dirty="0">
              <a:solidFill>
                <a:schemeClr val="accent5">
                  <a:lumMod val="50000"/>
                </a:schemeClr>
              </a:solidFill>
            </a:endParaRPr>
          </a:p>
        </p:txBody>
      </p:sp>
      <p:sp>
        <p:nvSpPr>
          <p:cNvPr id="15" name="Rounded Rectangle 4">
            <a:extLst>
              <a:ext uri="{FF2B5EF4-FFF2-40B4-BE49-F238E27FC236}">
                <a16:creationId xmlns:a16="http://schemas.microsoft.com/office/drawing/2014/main" xmlns="" id="{98DC679F-8625-4E62-BC51-D7EE281B3144}"/>
              </a:ext>
            </a:extLst>
          </p:cNvPr>
          <p:cNvSpPr/>
          <p:nvPr/>
        </p:nvSpPr>
        <p:spPr>
          <a:xfrm>
            <a:off x="283409" y="2849166"/>
            <a:ext cx="2078789" cy="959840"/>
          </a:xfrm>
          <a:prstGeom prst="round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a:solidFill>
                  <a:schemeClr val="accent5">
                    <a:lumMod val="50000"/>
                  </a:schemeClr>
                </a:solidFill>
              </a:rPr>
              <a:t>Projected Expenditures Variance</a:t>
            </a:r>
            <a:endParaRPr lang="en-US" sz="1600" b="1" i="1" dirty="0">
              <a:solidFill>
                <a:schemeClr val="accent5">
                  <a:lumMod val="50000"/>
                </a:schemeClr>
              </a:solidFill>
            </a:endParaRPr>
          </a:p>
        </p:txBody>
      </p:sp>
      <p:sp>
        <p:nvSpPr>
          <p:cNvPr id="16" name="Rounded Rectangle 4">
            <a:extLst>
              <a:ext uri="{FF2B5EF4-FFF2-40B4-BE49-F238E27FC236}">
                <a16:creationId xmlns:a16="http://schemas.microsoft.com/office/drawing/2014/main" xmlns="" id="{04C3B39C-760E-4779-BC42-53FBC30584F6}"/>
              </a:ext>
            </a:extLst>
          </p:cNvPr>
          <p:cNvSpPr/>
          <p:nvPr/>
        </p:nvSpPr>
        <p:spPr>
          <a:xfrm>
            <a:off x="283409" y="3969544"/>
            <a:ext cx="2078789" cy="959840"/>
          </a:xfrm>
          <a:prstGeom prst="roundRect">
            <a:avLst/>
          </a:prstGeom>
          <a:solidFill>
            <a:schemeClr val="accent4">
              <a:lumMod val="40000"/>
              <a:lumOff val="6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a:solidFill>
                  <a:schemeClr val="accent5">
                    <a:lumMod val="50000"/>
                  </a:schemeClr>
                </a:solidFill>
              </a:rPr>
              <a:t>Projected Cap Usage Variance</a:t>
            </a:r>
            <a:endParaRPr lang="en-US" sz="1600" b="1" i="1" dirty="0">
              <a:solidFill>
                <a:schemeClr val="accent5">
                  <a:lumMod val="50000"/>
                </a:schemeClr>
              </a:solidFill>
            </a:endParaRPr>
          </a:p>
        </p:txBody>
      </p:sp>
      <p:graphicFrame>
        <p:nvGraphicFramePr>
          <p:cNvPr id="17" name="Table 16">
            <a:extLst>
              <a:ext uri="{FF2B5EF4-FFF2-40B4-BE49-F238E27FC236}">
                <a16:creationId xmlns:a16="http://schemas.microsoft.com/office/drawing/2014/main" xmlns="" id="{6A129243-9C02-4E94-8274-45C368A92D5D}"/>
              </a:ext>
            </a:extLst>
          </p:cNvPr>
          <p:cNvGraphicFramePr>
            <a:graphicFrameLocks noGrp="1"/>
          </p:cNvGraphicFramePr>
          <p:nvPr>
            <p:extLst/>
          </p:nvPr>
        </p:nvGraphicFramePr>
        <p:xfrm>
          <a:off x="2515872" y="1744830"/>
          <a:ext cx="7160257" cy="4754880"/>
        </p:xfrm>
        <a:graphic>
          <a:graphicData uri="http://schemas.openxmlformats.org/drawingml/2006/table">
            <a:tbl>
              <a:tblPr/>
              <a:tblGrid>
                <a:gridCol w="3083034">
                  <a:extLst>
                    <a:ext uri="{9D8B030D-6E8A-4147-A177-3AD203B41FA5}">
                      <a16:colId xmlns:a16="http://schemas.microsoft.com/office/drawing/2014/main" xmlns="" val="20000"/>
                    </a:ext>
                  </a:extLst>
                </a:gridCol>
                <a:gridCol w="1926897">
                  <a:extLst>
                    <a:ext uri="{9D8B030D-6E8A-4147-A177-3AD203B41FA5}">
                      <a16:colId xmlns:a16="http://schemas.microsoft.com/office/drawing/2014/main" xmlns="" val="20001"/>
                    </a:ext>
                  </a:extLst>
                </a:gridCol>
                <a:gridCol w="1252483">
                  <a:extLst>
                    <a:ext uri="{9D8B030D-6E8A-4147-A177-3AD203B41FA5}">
                      <a16:colId xmlns:a16="http://schemas.microsoft.com/office/drawing/2014/main" xmlns="" val="20002"/>
                    </a:ext>
                  </a:extLst>
                </a:gridCol>
                <a:gridCol w="897843">
                  <a:extLst>
                    <a:ext uri="{9D8B030D-6E8A-4147-A177-3AD203B41FA5}">
                      <a16:colId xmlns:a16="http://schemas.microsoft.com/office/drawing/2014/main" xmlns="" val="20003"/>
                    </a:ext>
                  </a:extLst>
                </a:gridCol>
              </a:tblGrid>
              <a:tr h="365760">
                <a:tc>
                  <a:txBody>
                    <a:bodyPr/>
                    <a:lstStyle/>
                    <a:p>
                      <a:pPr algn="l" fontAlgn="b"/>
                      <a:r>
                        <a:rPr lang="en-US" sz="1400" b="1" i="0" u="none" strike="noStrike" dirty="0">
                          <a:solidFill>
                            <a:srgbClr val="FFFFFF"/>
                          </a:solidFill>
                          <a:effectLst/>
                          <a:latin typeface="+mj-lt"/>
                        </a:rPr>
                        <a:t>BUDGET CATEGORY</a:t>
                      </a:r>
                    </a:p>
                  </a:txBody>
                  <a:tcPr marL="0" marR="0" marT="0" marB="0" anchor="b">
                    <a:lnL w="12700" cap="flat" cmpd="sng" algn="ctr">
                      <a:solidFill>
                        <a:schemeClr val="accent6">
                          <a:lumMod val="50000"/>
                        </a:schemeClr>
                      </a:solidFill>
                      <a:prstDash val="solid"/>
                      <a:round/>
                      <a:headEnd type="none" w="med" len="med"/>
                      <a:tailEnd type="none" w="med" len="med"/>
                    </a:lnL>
                    <a:lnR>
                      <a:noFill/>
                    </a:lnR>
                    <a:lnT w="12700" cap="flat" cmpd="sng" algn="ctr">
                      <a:solidFill>
                        <a:schemeClr val="accent6">
                          <a:lumMod val="50000"/>
                        </a:schemeClr>
                      </a:solidFill>
                      <a:prstDash val="solid"/>
                      <a:round/>
                      <a:headEnd type="none" w="med" len="med"/>
                      <a:tailEnd type="none" w="med" len="med"/>
                    </a:lnT>
                    <a:lnB>
                      <a:noFill/>
                    </a:lnB>
                    <a:solidFill>
                      <a:srgbClr val="538DD5"/>
                    </a:solidFill>
                  </a:tcPr>
                </a:tc>
                <a:tc>
                  <a:txBody>
                    <a:bodyPr/>
                    <a:lstStyle/>
                    <a:p>
                      <a:pPr algn="l" fontAlgn="b"/>
                      <a:r>
                        <a:rPr lang="en-US" sz="1400" b="1" i="0" u="none" strike="noStrike" dirty="0">
                          <a:solidFill>
                            <a:srgbClr val="FFFFFF"/>
                          </a:solidFill>
                          <a:effectLst/>
                          <a:latin typeface="+mj-lt"/>
                        </a:rPr>
                        <a:t>ADMINISTRATION</a:t>
                      </a:r>
                    </a:p>
                  </a:txBody>
                  <a:tcPr marL="0" marR="0" marT="0" marB="0" anchor="b">
                    <a:lnL>
                      <a:noFill/>
                    </a:lnL>
                    <a:lnR>
                      <a:noFill/>
                    </a:lnR>
                    <a:lnT w="12700" cap="flat" cmpd="sng" algn="ctr">
                      <a:solidFill>
                        <a:schemeClr val="accent6">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400" b="0" i="0" u="none" strike="noStrike" dirty="0">
                          <a:solidFill>
                            <a:srgbClr val="16365C"/>
                          </a:solidFill>
                          <a:effectLst/>
                          <a:latin typeface="+mj-lt"/>
                        </a:rPr>
                        <a:t> </a:t>
                      </a:r>
                    </a:p>
                  </a:txBody>
                  <a:tcPr marL="0" marR="0" marT="0" marB="0" anchor="b">
                    <a:lnL>
                      <a:noFill/>
                    </a:lnL>
                    <a:lnR>
                      <a:noFill/>
                    </a:lnR>
                    <a:lnT w="12700" cap="flat" cmpd="sng" algn="ctr">
                      <a:solidFill>
                        <a:schemeClr val="accent6">
                          <a:lumMod val="50000"/>
                        </a:schemeClr>
                      </a:solidFill>
                      <a:prstDash val="solid"/>
                      <a:round/>
                      <a:headEnd type="none" w="med" len="med"/>
                      <a:tailEnd type="none" w="med" len="med"/>
                    </a:lnT>
                    <a:lnB>
                      <a:noFill/>
                    </a:lnB>
                    <a:solidFill>
                      <a:srgbClr val="538DD5"/>
                    </a:solidFill>
                  </a:tcPr>
                </a:tc>
                <a:tc>
                  <a:txBody>
                    <a:bodyPr/>
                    <a:lstStyle/>
                    <a:p>
                      <a:pPr algn="l"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a:noFill/>
                    </a:lnB>
                    <a:solidFill>
                      <a:srgbClr val="538DD5"/>
                    </a:solidFill>
                  </a:tcPr>
                </a:tc>
                <a:extLst>
                  <a:ext uri="{0D108BD9-81ED-4DB2-BD59-A6C34878D82A}">
                    <a16:rowId xmlns:a16="http://schemas.microsoft.com/office/drawing/2014/main" xmlns="" val="10000"/>
                  </a:ext>
                </a:extLst>
              </a:tr>
              <a:tr h="365760">
                <a:tc>
                  <a:txBody>
                    <a:bodyPr/>
                    <a:lstStyle/>
                    <a:p>
                      <a:pPr algn="l" fontAlgn="b"/>
                      <a:r>
                        <a:rPr lang="en-US" sz="1400" b="1" i="0" u="none" strike="noStrike">
                          <a:solidFill>
                            <a:srgbClr val="16365C"/>
                          </a:solidFill>
                          <a:effectLst/>
                          <a:latin typeface="+mj-lt"/>
                        </a:rPr>
                        <a:t>Budgeted Period</a:t>
                      </a:r>
                    </a:p>
                  </a:txBody>
                  <a:tcPr marL="0" marR="0" marT="0" marB="0" anchor="b">
                    <a:lnL w="12700" cap="flat" cmpd="sng" algn="ctr">
                      <a:solidFill>
                        <a:schemeClr val="accent6">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b"/>
                      <a:r>
                        <a:rPr lang="en-US" sz="1400" b="0" i="0" u="none" strike="noStrike">
                          <a:solidFill>
                            <a:srgbClr val="16365C"/>
                          </a:solidFill>
                          <a:effectLst/>
                          <a:latin typeface="+mj-lt"/>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400" b="0" i="1" u="none" strike="noStrike" dirty="0">
                          <a:solidFill>
                            <a:srgbClr val="FF0000"/>
                          </a:solidFill>
                          <a:effectLst/>
                          <a:latin typeface="+mj-lt"/>
                        </a:rPr>
                        <a:t> </a:t>
                      </a:r>
                      <a:r>
                        <a:rPr lang="en-US" sz="1400" b="0" i="1" u="none" strike="noStrike" dirty="0">
                          <a:solidFill>
                            <a:srgbClr val="02475D"/>
                          </a:solidFill>
                          <a:effectLst/>
                          <a:latin typeface="+mj-lt"/>
                        </a:rPr>
                        <a:t>weeks</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1400" b="0" i="0" u="none" strike="noStrike" dirty="0">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1"/>
                  </a:ext>
                </a:extLst>
              </a:tr>
              <a:tr h="365760">
                <a:tc>
                  <a:txBody>
                    <a:bodyPr/>
                    <a:lstStyle/>
                    <a:p>
                      <a:pPr algn="l" fontAlgn="b"/>
                      <a:r>
                        <a:rPr lang="en-US" sz="1400" b="1" i="0" u="none" strike="noStrike">
                          <a:solidFill>
                            <a:srgbClr val="16365C"/>
                          </a:solidFill>
                          <a:effectLst/>
                          <a:latin typeface="+mj-lt"/>
                        </a:rPr>
                        <a:t>Budgeted Amount</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$ 6,500,000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1400" b="0" i="1" u="none" strike="noStrike" dirty="0">
                          <a:solidFill>
                            <a:srgbClr val="16365C"/>
                          </a:solidFill>
                          <a:effectLst/>
                          <a:latin typeface="+mj-lt"/>
                        </a:rPr>
                        <a:t> annual</a:t>
                      </a:r>
                    </a:p>
                  </a:txBody>
                  <a:tcPr marL="0" marR="0" marT="0" marB="0" anchor="b">
                    <a:lnL>
                      <a:noFill/>
                    </a:lnL>
                    <a:lnR>
                      <a:noFill/>
                    </a:lnR>
                    <a:lnT>
                      <a:noFill/>
                    </a:lnT>
                    <a:lnB>
                      <a:noFill/>
                    </a:lnB>
                    <a:solidFill>
                      <a:srgbClr val="C5D9F1"/>
                    </a:solidFill>
                  </a:tcPr>
                </a:tc>
                <a:tc>
                  <a:txBody>
                    <a:bodyPr/>
                    <a:lstStyle/>
                    <a:p>
                      <a:pPr algn="l" fontAlgn="b"/>
                      <a:r>
                        <a:rPr lang="en-US" sz="1400" b="0" i="0" u="none" strike="noStrike" dirty="0">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2"/>
                  </a:ext>
                </a:extLst>
              </a:tr>
              <a:tr h="365760">
                <a:tc>
                  <a:txBody>
                    <a:bodyPr/>
                    <a:lstStyle/>
                    <a:p>
                      <a:pPr algn="l" fontAlgn="b"/>
                      <a:r>
                        <a:rPr lang="en-US" sz="1400" b="1" i="0" u="none" strike="noStrike">
                          <a:solidFill>
                            <a:srgbClr val="16365C"/>
                          </a:solidFill>
                          <a:effectLst/>
                          <a:latin typeface="+mj-lt"/>
                        </a:rPr>
                        <a:t> </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$ 125,000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1" u="none" strike="noStrike" dirty="0">
                          <a:solidFill>
                            <a:srgbClr val="000000"/>
                          </a:solidFill>
                          <a:effectLst/>
                          <a:latin typeface="+mj-lt"/>
                        </a:rPr>
                        <a:t> weekly</a:t>
                      </a:r>
                    </a:p>
                  </a:txBody>
                  <a:tcPr marL="0" marR="0" marT="0" marB="0" anchor="b">
                    <a:lnL>
                      <a:noFill/>
                    </a:lnL>
                    <a:lnR>
                      <a:noFill/>
                    </a:lnR>
                    <a:lnT>
                      <a:noFill/>
                    </a:lnT>
                    <a:lnB>
                      <a:noFill/>
                    </a:lnB>
                    <a:solidFill>
                      <a:srgbClr val="C5D9F1"/>
                    </a:solidFill>
                  </a:tcPr>
                </a:tc>
                <a:tc>
                  <a:txBody>
                    <a:bodyPr/>
                    <a:lstStyle/>
                    <a:p>
                      <a:pPr algn="l" fontAlgn="b"/>
                      <a:r>
                        <a:rPr lang="en-US" sz="1400" b="0" i="0" u="none" strike="noStrike" dirty="0">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3"/>
                  </a:ext>
                </a:extLst>
              </a:tr>
              <a:tr h="365760">
                <a:tc>
                  <a:txBody>
                    <a:bodyPr/>
                    <a:lstStyle/>
                    <a:p>
                      <a:pPr algn="l" fontAlgn="b"/>
                      <a:r>
                        <a:rPr lang="en-US" sz="1400" b="1" i="0" u="none" strike="noStrike">
                          <a:solidFill>
                            <a:srgbClr val="16365C"/>
                          </a:solidFill>
                          <a:effectLst/>
                          <a:latin typeface="+mj-lt"/>
                        </a:rPr>
                        <a:t>Report Period (Week #)</a:t>
                      </a:r>
                    </a:p>
                  </a:txBody>
                  <a:tcPr marL="0" marR="0" marT="0" marB="0" anchor="b">
                    <a:lnL w="12700" cap="flat" cmpd="sng" algn="ctr">
                      <a:solidFill>
                        <a:schemeClr val="accent6">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b"/>
                      <a:r>
                        <a:rPr lang="en-US" sz="1400" b="0" i="0" u="none" strike="noStrike" dirty="0">
                          <a:solidFill>
                            <a:srgbClr val="16365C"/>
                          </a:solidFill>
                          <a:effectLst/>
                          <a:latin typeface="+mj-lt"/>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en-US" sz="1400" b="0" i="1" u="none" strike="noStrike" dirty="0">
                          <a:solidFill>
                            <a:srgbClr val="16365C"/>
                          </a:solidFill>
                          <a:effectLst/>
                          <a:latin typeface="+mj-lt"/>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4"/>
                  </a:ext>
                </a:extLst>
              </a:tr>
              <a:tr h="365760">
                <a:tc>
                  <a:txBody>
                    <a:bodyPr/>
                    <a:lstStyle/>
                    <a:p>
                      <a:pPr algn="l" fontAlgn="b"/>
                      <a:r>
                        <a:rPr lang="en-US" sz="1400" b="1" i="0" u="none" strike="noStrike" dirty="0">
                          <a:solidFill>
                            <a:srgbClr val="16365C"/>
                          </a:solidFill>
                          <a:effectLst/>
                          <a:latin typeface="+mj-lt"/>
                        </a:rPr>
                        <a:t>Expended To Date</a:t>
                      </a:r>
                    </a:p>
                  </a:txBody>
                  <a:tcPr marL="0" marR="0" marT="0" marB="0" anchor="b">
                    <a:lnL w="12700" cap="flat" cmpd="sng" algn="ctr">
                      <a:solidFill>
                        <a:schemeClr val="accent6">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$ 3,400,000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en-US" sz="1400" b="0" i="1" u="none" strike="noStrike">
                          <a:solidFill>
                            <a:srgbClr val="16365C"/>
                          </a:solidFill>
                          <a:effectLst/>
                          <a:latin typeface="+mj-lt"/>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5"/>
                  </a:ext>
                </a:extLst>
              </a:tr>
              <a:tr h="365760">
                <a:tc>
                  <a:txBody>
                    <a:bodyPr/>
                    <a:lstStyle/>
                    <a:p>
                      <a:pPr algn="l" fontAlgn="b"/>
                      <a:r>
                        <a:rPr lang="en-US" sz="1400" b="1" i="0" u="none" strike="noStrike" dirty="0">
                          <a:solidFill>
                            <a:srgbClr val="16365C"/>
                          </a:solidFill>
                          <a:effectLst/>
                          <a:latin typeface="+mj-lt"/>
                        </a:rPr>
                        <a:t>Obligated To Date</a:t>
                      </a:r>
                    </a:p>
                  </a:txBody>
                  <a:tcPr marL="0" marR="0" marT="0" marB="0" anchor="b">
                    <a:lnL w="12700" cap="flat" cmpd="sng" algn="ctr">
                      <a:solidFill>
                        <a:schemeClr val="accent6">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$ 450,000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en-US" sz="1400" b="0" i="1" u="none" strike="noStrike">
                          <a:solidFill>
                            <a:srgbClr val="16365C"/>
                          </a:solidFill>
                          <a:effectLst/>
                          <a:latin typeface="+mj-lt"/>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6"/>
                  </a:ext>
                </a:extLst>
              </a:tr>
              <a:tr h="365760">
                <a:tc>
                  <a:txBody>
                    <a:bodyPr/>
                    <a:lstStyle/>
                    <a:p>
                      <a:pPr algn="l" fontAlgn="b"/>
                      <a:r>
                        <a:rPr lang="en-US" sz="1400" b="1" i="0" u="none" strike="noStrike" dirty="0">
                          <a:solidFill>
                            <a:srgbClr val="16365C"/>
                          </a:solidFill>
                          <a:effectLst/>
                          <a:latin typeface="+mj-lt"/>
                        </a:rPr>
                        <a:t> </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1400" b="1" i="0" u="none" strike="noStrike" dirty="0">
                          <a:solidFill>
                            <a:srgbClr val="16365C"/>
                          </a:solidFill>
                          <a:effectLst/>
                          <a:latin typeface="+mj-lt"/>
                        </a:rPr>
                        <a:t>Amounts</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gridSpan="2">
                  <a:txBody>
                    <a:bodyPr/>
                    <a:lstStyle/>
                    <a:p>
                      <a:pPr algn="ctr" fontAlgn="b"/>
                      <a:r>
                        <a:rPr lang="en-US" sz="1400" b="1" i="0" u="none" strike="noStrike" dirty="0">
                          <a:solidFill>
                            <a:srgbClr val="16365C"/>
                          </a:solidFill>
                          <a:effectLst/>
                          <a:latin typeface="+mj-lt"/>
                        </a:rPr>
                        <a:t>Variances</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tc hMerge="1">
                  <a:txBody>
                    <a:bodyPr/>
                    <a:lstStyle/>
                    <a:p>
                      <a:pPr algn="ctr" fontAlgn="b"/>
                      <a:endParaRPr lang="en-US" sz="1400" b="1" i="0" u="none" strike="noStrike" dirty="0">
                        <a:solidFill>
                          <a:srgbClr val="16365C"/>
                        </a:solidFill>
                        <a:effectLst/>
                        <a:latin typeface="+mj-lt"/>
                      </a:endParaRP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7"/>
                  </a:ext>
                </a:extLst>
              </a:tr>
              <a:tr h="365760">
                <a:tc>
                  <a:txBody>
                    <a:bodyPr/>
                    <a:lstStyle/>
                    <a:p>
                      <a:pPr algn="l" fontAlgn="b"/>
                      <a:r>
                        <a:rPr lang="en-US" sz="1400" b="1" i="0" u="none" strike="noStrike">
                          <a:solidFill>
                            <a:srgbClr val="16365C"/>
                          </a:solidFill>
                          <a:effectLst/>
                          <a:latin typeface="+mj-lt"/>
                        </a:rPr>
                        <a:t>Usage TARGET To Date</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$ 3,125,000 </a:t>
                      </a:r>
                    </a:p>
                  </a:txBody>
                  <a:tcPr marL="0" marR="0" marT="0" marB="0" anchor="b">
                    <a:lnL>
                      <a:noFill/>
                    </a:lnL>
                    <a:lnR>
                      <a:noFill/>
                    </a:lnR>
                    <a:lnT>
                      <a:noFill/>
                    </a:lnT>
                    <a:lnB>
                      <a:noFill/>
                    </a:lnB>
                    <a:solidFill>
                      <a:srgbClr val="C5D9F1"/>
                    </a:solidFill>
                  </a:tcPr>
                </a:tc>
                <a:tc>
                  <a:txBody>
                    <a:bodyPr/>
                    <a:lstStyle/>
                    <a:p>
                      <a:pPr algn="r" fontAlgn="b"/>
                      <a:r>
                        <a:rPr lang="en-US" sz="1400" b="0" i="0" u="none" strike="noStrike">
                          <a:solidFill>
                            <a:srgbClr val="16365C"/>
                          </a:solidFill>
                          <a:effectLst/>
                          <a:latin typeface="+mj-lt"/>
                        </a:rPr>
                        <a:t> </a:t>
                      </a:r>
                    </a:p>
                  </a:txBody>
                  <a:tcPr marL="0" marR="0" marT="0" marB="0" anchor="b">
                    <a:lnL>
                      <a:noFill/>
                    </a:lnL>
                    <a:lnR>
                      <a:noFill/>
                    </a:lnR>
                    <a:lnT>
                      <a:noFill/>
                    </a:lnT>
                    <a:lnB>
                      <a:noFill/>
                    </a:lnB>
                    <a:solidFill>
                      <a:srgbClr val="C5D9F1"/>
                    </a:solidFill>
                  </a:tcPr>
                </a:tc>
                <a:tc>
                  <a:txBody>
                    <a:bodyPr/>
                    <a:lstStyle/>
                    <a:p>
                      <a:pPr algn="l" fontAlgn="b"/>
                      <a:r>
                        <a:rPr lang="en-US" sz="1400" b="0" i="0" u="none" strike="noStrike">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8"/>
                  </a:ext>
                </a:extLst>
              </a:tr>
              <a:tr h="365760">
                <a:tc>
                  <a:txBody>
                    <a:bodyPr/>
                    <a:lstStyle/>
                    <a:p>
                      <a:pPr algn="l" fontAlgn="b"/>
                      <a:r>
                        <a:rPr lang="en-US" sz="1400" b="1" i="0" u="none" strike="noStrike" dirty="0">
                          <a:solidFill>
                            <a:srgbClr val="16365C"/>
                          </a:solidFill>
                          <a:effectLst/>
                          <a:latin typeface="+mj-lt"/>
                        </a:rPr>
                        <a:t>Actual Usage To Date (total)</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$ 3,850,000 </a:t>
                      </a:r>
                    </a:p>
                  </a:txBody>
                  <a:tcPr marL="0" marR="0" marT="0" marB="0" anchor="b">
                    <a:lnL>
                      <a:noFill/>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(725,000)</a:t>
                      </a:r>
                    </a:p>
                  </a:txBody>
                  <a:tcPr marL="0" marR="0" marT="0" marB="0" anchor="b">
                    <a:lnL>
                      <a:noFill/>
                    </a:lnL>
                    <a:lnR>
                      <a:noFill/>
                    </a:lnR>
                    <a:lnT>
                      <a:noFill/>
                    </a:lnT>
                    <a:lnB>
                      <a:noFill/>
                    </a:lnB>
                    <a:solidFill>
                      <a:srgbClr val="C5D9F1"/>
                    </a:solidFill>
                  </a:tcPr>
                </a:tc>
                <a:tc>
                  <a:txBody>
                    <a:bodyPr/>
                    <a:lstStyle/>
                    <a:p>
                      <a:pPr algn="ctr" fontAlgn="b"/>
                      <a:r>
                        <a:rPr lang="en-US" sz="1400" b="0" i="0" u="none" strike="noStrike" dirty="0">
                          <a:solidFill>
                            <a:srgbClr val="16365C"/>
                          </a:solidFill>
                          <a:effectLst/>
                          <a:latin typeface="+mj-lt"/>
                        </a:rPr>
                        <a:t>-23.20%</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09"/>
                  </a:ext>
                </a:extLst>
              </a:tr>
              <a:tr h="365760">
                <a:tc>
                  <a:txBody>
                    <a:bodyPr/>
                    <a:lstStyle/>
                    <a:p>
                      <a:pPr algn="l" fontAlgn="b"/>
                      <a:r>
                        <a:rPr lang="en-US" sz="1400" b="1" i="0" u="none" strike="noStrike">
                          <a:solidFill>
                            <a:srgbClr val="16365C"/>
                          </a:solidFill>
                          <a:effectLst/>
                          <a:latin typeface="+mj-lt"/>
                        </a:rPr>
                        <a:t>Actual Usage To Date (per week)</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$ 154,000 </a:t>
                      </a:r>
                    </a:p>
                  </a:txBody>
                  <a:tcPr marL="0" marR="0" marT="0" marB="0" anchor="b">
                    <a:lnL>
                      <a:noFill/>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a:t>
                      </a:r>
                    </a:p>
                  </a:txBody>
                  <a:tcPr marL="0" marR="0" marT="0" marB="0" anchor="b">
                    <a:lnL>
                      <a:noFill/>
                    </a:lnL>
                    <a:lnR>
                      <a:noFill/>
                    </a:lnR>
                    <a:lnT>
                      <a:noFill/>
                    </a:lnT>
                    <a:lnB>
                      <a:noFill/>
                    </a:lnB>
                    <a:solidFill>
                      <a:srgbClr val="C5D9F1"/>
                    </a:solidFill>
                  </a:tcPr>
                </a:tc>
                <a:tc>
                  <a:txBody>
                    <a:bodyPr/>
                    <a:lstStyle/>
                    <a:p>
                      <a:pPr algn="ctr" fontAlgn="b"/>
                      <a:r>
                        <a:rPr lang="en-US" sz="1400" b="0" i="0" u="none" strike="noStrike" dirty="0">
                          <a:solidFill>
                            <a:srgbClr val="16365C"/>
                          </a:solidFill>
                          <a:effectLst/>
                          <a:latin typeface="+mj-lt"/>
                        </a:rPr>
                        <a:t> </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10"/>
                  </a:ext>
                </a:extLst>
              </a:tr>
              <a:tr h="365760">
                <a:tc>
                  <a:txBody>
                    <a:bodyPr/>
                    <a:lstStyle/>
                    <a:p>
                      <a:pPr algn="l" fontAlgn="b"/>
                      <a:r>
                        <a:rPr lang="en-US" sz="1400" b="1" i="0" u="none" strike="noStrike" dirty="0">
                          <a:solidFill>
                            <a:srgbClr val="16365C"/>
                          </a:solidFill>
                          <a:effectLst/>
                          <a:latin typeface="+mj-lt"/>
                        </a:rPr>
                        <a:t>Projected Budget Period Expend</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$ 7,072,000 </a:t>
                      </a:r>
                    </a:p>
                  </a:txBody>
                  <a:tcPr marL="0" marR="0" marT="0" marB="0" anchor="b">
                    <a:lnL>
                      <a:noFill/>
                    </a:lnL>
                    <a:lnR>
                      <a:noFill/>
                    </a:lnR>
                    <a:lnT>
                      <a:noFill/>
                    </a:lnT>
                    <a:lnB>
                      <a:noFill/>
                    </a:lnB>
                    <a:solidFill>
                      <a:srgbClr val="C5D9F1"/>
                    </a:solidFill>
                  </a:tcPr>
                </a:tc>
                <a:tc>
                  <a:txBody>
                    <a:bodyPr/>
                    <a:lstStyle/>
                    <a:p>
                      <a:pPr algn="r" fontAlgn="b"/>
                      <a:r>
                        <a:rPr lang="en-US" sz="1400" b="0" i="0" u="none" strike="noStrike" dirty="0">
                          <a:solidFill>
                            <a:srgbClr val="16365C"/>
                          </a:solidFill>
                          <a:effectLst/>
                          <a:latin typeface="+mj-lt"/>
                        </a:rPr>
                        <a:t> $ (572,000)</a:t>
                      </a:r>
                    </a:p>
                  </a:txBody>
                  <a:tcPr marL="0" marR="0" marT="0" marB="0" anchor="b">
                    <a:lnL>
                      <a:noFill/>
                    </a:lnL>
                    <a:lnR>
                      <a:noFill/>
                    </a:lnR>
                    <a:lnT>
                      <a:noFill/>
                    </a:lnT>
                    <a:lnB>
                      <a:noFill/>
                    </a:lnB>
                    <a:solidFill>
                      <a:srgbClr val="C5D9F1"/>
                    </a:solidFill>
                  </a:tcPr>
                </a:tc>
                <a:tc>
                  <a:txBody>
                    <a:bodyPr/>
                    <a:lstStyle/>
                    <a:p>
                      <a:pPr algn="ctr" fontAlgn="b"/>
                      <a:r>
                        <a:rPr lang="en-US" sz="1400" b="0" i="0" u="none" strike="noStrike" dirty="0">
                          <a:solidFill>
                            <a:srgbClr val="16365C"/>
                          </a:solidFill>
                          <a:effectLst/>
                          <a:latin typeface="+mj-lt"/>
                        </a:rPr>
                        <a:t>-8.80%</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xmlns="" val="10011"/>
                  </a:ext>
                </a:extLst>
              </a:tr>
              <a:tr h="365760">
                <a:tc>
                  <a:txBody>
                    <a:bodyPr/>
                    <a:lstStyle/>
                    <a:p>
                      <a:pPr algn="l" fontAlgn="b"/>
                      <a:r>
                        <a:rPr lang="en-US" sz="1400" b="1" i="0" u="none" strike="noStrike" dirty="0">
                          <a:solidFill>
                            <a:srgbClr val="16365C"/>
                          </a:solidFill>
                          <a:effectLst/>
                          <a:latin typeface="+mj-lt"/>
                        </a:rPr>
                        <a:t>Projected Cap Usage (10%)</a:t>
                      </a:r>
                    </a:p>
                  </a:txBody>
                  <a:tcPr marL="0" marR="0" marT="0" marB="0" anchor="b">
                    <a:lnL w="12700" cap="flat" cmpd="sng" algn="ctr">
                      <a:solidFill>
                        <a:schemeClr val="accent6">
                          <a:lumMod val="50000"/>
                        </a:schemeClr>
                      </a:solidFill>
                      <a:prstDash val="solid"/>
                      <a:round/>
                      <a:headEnd type="none" w="med" len="med"/>
                      <a:tailEnd type="none" w="med" len="med"/>
                    </a:lnL>
                    <a:lnR>
                      <a:noFill/>
                    </a:lnR>
                    <a:lnT>
                      <a:noFill/>
                    </a:lnT>
                    <a:lnB w="12700" cap="flat" cmpd="sng" algn="ctr">
                      <a:solidFill>
                        <a:schemeClr val="accent6">
                          <a:lumMod val="50000"/>
                        </a:schemeClr>
                      </a:solidFill>
                      <a:prstDash val="solid"/>
                      <a:round/>
                      <a:headEnd type="none" w="med" len="med"/>
                      <a:tailEnd type="none" w="med" len="med"/>
                    </a:lnB>
                    <a:solidFill>
                      <a:srgbClr val="C5D9F1"/>
                    </a:solidFill>
                  </a:tcPr>
                </a:tc>
                <a:tc>
                  <a:txBody>
                    <a:bodyPr/>
                    <a:lstStyle/>
                    <a:p>
                      <a:pPr algn="r" fontAlgn="b"/>
                      <a:r>
                        <a:rPr lang="en-US" sz="1400" b="0" i="0" u="none" strike="noStrike" dirty="0">
                          <a:solidFill>
                            <a:srgbClr val="16365C"/>
                          </a:solidFill>
                          <a:effectLst/>
                          <a:latin typeface="+mj-lt"/>
                        </a:rPr>
                        <a:t> $ 7,203,100 </a:t>
                      </a:r>
                    </a:p>
                  </a:txBody>
                  <a:tcPr marL="0" marR="0" marT="0" marB="0" anchor="b">
                    <a:lnL>
                      <a:noFill/>
                    </a:lnL>
                    <a:lnR>
                      <a:noFill/>
                    </a:lnR>
                    <a:lnT>
                      <a:noFill/>
                    </a:lnT>
                    <a:lnB w="12700" cap="flat" cmpd="sng" algn="ctr">
                      <a:solidFill>
                        <a:schemeClr val="accent6">
                          <a:lumMod val="50000"/>
                        </a:schemeClr>
                      </a:solidFill>
                      <a:prstDash val="solid"/>
                      <a:round/>
                      <a:headEnd type="none" w="med" len="med"/>
                      <a:tailEnd type="none" w="med" len="med"/>
                    </a:lnB>
                    <a:solidFill>
                      <a:srgbClr val="C5D9F1"/>
                    </a:solidFill>
                  </a:tcPr>
                </a:tc>
                <a:tc>
                  <a:txBody>
                    <a:bodyPr/>
                    <a:lstStyle/>
                    <a:p>
                      <a:pPr algn="r" fontAlgn="b"/>
                      <a:r>
                        <a:rPr lang="en-US" sz="1400" b="0" i="0" u="none" strike="noStrike" dirty="0">
                          <a:solidFill>
                            <a:srgbClr val="16365C"/>
                          </a:solidFill>
                          <a:effectLst/>
                          <a:latin typeface="+mj-lt"/>
                        </a:rPr>
                        <a:t> $ 131,100 </a:t>
                      </a:r>
                    </a:p>
                  </a:txBody>
                  <a:tcPr marL="0" marR="0" marT="0" marB="0" anchor="b">
                    <a:lnL>
                      <a:noFill/>
                    </a:lnL>
                    <a:lnR>
                      <a:noFill/>
                    </a:lnR>
                    <a:lnT>
                      <a:noFill/>
                    </a:lnT>
                    <a:lnB w="12700" cap="flat" cmpd="sng" algn="ctr">
                      <a:solidFill>
                        <a:schemeClr val="accent6">
                          <a:lumMod val="50000"/>
                        </a:schemeClr>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16365C"/>
                          </a:solidFill>
                          <a:effectLst/>
                          <a:latin typeface="+mj-lt"/>
                        </a:rPr>
                        <a:t>1.82%</a:t>
                      </a:r>
                    </a:p>
                  </a:txBody>
                  <a:tcPr marL="0" marR="0" marT="0" marB="0" anchor="b">
                    <a:lnL>
                      <a:noFill/>
                    </a:lnL>
                    <a:lnR w="12700" cap="flat" cmpd="sng" algn="ctr">
                      <a:solidFill>
                        <a:schemeClr val="accent6">
                          <a:lumMod val="50000"/>
                        </a:schemeClr>
                      </a:solidFill>
                      <a:prstDash val="solid"/>
                      <a:round/>
                      <a:headEnd type="none" w="med" len="med"/>
                      <a:tailEnd type="none" w="med" len="med"/>
                    </a:lnR>
                    <a:lnT>
                      <a:noFill/>
                    </a:lnT>
                    <a:lnB w="12700" cap="flat" cmpd="sng" algn="ctr">
                      <a:solidFill>
                        <a:schemeClr val="accent6">
                          <a:lumMod val="50000"/>
                        </a:schemeClr>
                      </a:solidFill>
                      <a:prstDash val="solid"/>
                      <a:round/>
                      <a:headEnd type="none" w="med" len="med"/>
                      <a:tailEnd type="none" w="med" len="med"/>
                    </a:lnB>
                    <a:solidFill>
                      <a:srgbClr val="C5D9F1"/>
                    </a:solidFill>
                  </a:tcPr>
                </a:tc>
                <a:extLst>
                  <a:ext uri="{0D108BD9-81ED-4DB2-BD59-A6C34878D82A}">
                    <a16:rowId xmlns:a16="http://schemas.microsoft.com/office/drawing/2014/main" xmlns="" val="10012"/>
                  </a:ext>
                </a:extLst>
              </a:tr>
            </a:tbl>
          </a:graphicData>
        </a:graphic>
      </p:graphicFrame>
      <p:sp>
        <p:nvSpPr>
          <p:cNvPr id="21" name="Rectangle: Rounded Corners 20">
            <a:extLst>
              <a:ext uri="{FF2B5EF4-FFF2-40B4-BE49-F238E27FC236}">
                <a16:creationId xmlns:a16="http://schemas.microsoft.com/office/drawing/2014/main" xmlns="" id="{EC61B217-2507-44BC-B4CF-E99AA1C3B6E7}"/>
              </a:ext>
            </a:extLst>
          </p:cNvPr>
          <p:cNvSpPr/>
          <p:nvPr/>
        </p:nvSpPr>
        <p:spPr>
          <a:xfrm>
            <a:off x="2438400" y="6225540"/>
            <a:ext cx="5257800" cy="340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xmlns="" id="{B0653B8A-817F-404A-9C97-50524F3DAA58}"/>
              </a:ext>
            </a:extLst>
          </p:cNvPr>
          <p:cNvSpPr/>
          <p:nvPr/>
        </p:nvSpPr>
        <p:spPr>
          <a:xfrm>
            <a:off x="2438400" y="5819582"/>
            <a:ext cx="5257800" cy="340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xmlns="" id="{4446A40D-B5BE-4B08-90C6-EB5B84C53637}"/>
              </a:ext>
            </a:extLst>
          </p:cNvPr>
          <p:cNvSpPr/>
          <p:nvPr/>
        </p:nvSpPr>
        <p:spPr>
          <a:xfrm>
            <a:off x="7696200" y="6073140"/>
            <a:ext cx="1978966" cy="632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14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heel(1)">
                                      <p:cBhvr>
                                        <p:cTn id="1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997A7E-EF84-47FD-AF99-58674396BA10}"/>
              </a:ext>
            </a:extLst>
          </p:cNvPr>
          <p:cNvSpPr>
            <a:spLocks noGrp="1"/>
          </p:cNvSpPr>
          <p:nvPr>
            <p:ph type="title"/>
          </p:nvPr>
        </p:nvSpPr>
        <p:spPr/>
        <p:txBody>
          <a:bodyPr/>
          <a:lstStyle/>
          <a:p>
            <a:r>
              <a:rPr lang="en-US" dirty="0"/>
              <a:t>Monitoring Variances </a:t>
            </a:r>
            <a:r>
              <a:rPr lang="en-US" sz="3200" dirty="0"/>
              <a:t>(continued)</a:t>
            </a:r>
            <a:endParaRPr lang="en-US" dirty="0"/>
          </a:p>
        </p:txBody>
      </p:sp>
      <p:sp>
        <p:nvSpPr>
          <p:cNvPr id="3" name="Slide Number Placeholder 2">
            <a:extLst>
              <a:ext uri="{FF2B5EF4-FFF2-40B4-BE49-F238E27FC236}">
                <a16:creationId xmlns:a16="http://schemas.microsoft.com/office/drawing/2014/main" xmlns="" id="{E3F0C561-E952-41B0-ADCC-0ED4E3E4A40F}"/>
              </a:ext>
            </a:extLst>
          </p:cNvPr>
          <p:cNvSpPr>
            <a:spLocks noGrp="1"/>
          </p:cNvSpPr>
          <p:nvPr>
            <p:ph type="sldNum" sz="quarter" idx="12"/>
          </p:nvPr>
        </p:nvSpPr>
        <p:spPr/>
        <p:txBody>
          <a:bodyPr/>
          <a:lstStyle/>
          <a:p>
            <a:fld id="{232540F5-BE53-4980-ABDE-DC5A5DE073AE}" type="slidenum">
              <a:rPr lang="en-US" smtClean="0"/>
              <a:pPr/>
              <a:t>37</a:t>
            </a:fld>
            <a:endParaRPr lang="en-US" dirty="0"/>
          </a:p>
        </p:txBody>
      </p:sp>
      <p:pic>
        <p:nvPicPr>
          <p:cNvPr id="6" name="Content Placeholder 5">
            <a:extLst>
              <a:ext uri="{FF2B5EF4-FFF2-40B4-BE49-F238E27FC236}">
                <a16:creationId xmlns:a16="http://schemas.microsoft.com/office/drawing/2014/main" xmlns="" id="{6DDC2B54-D7F5-4894-B1CF-ECBCD5FFFCCA}"/>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808227" y="1900480"/>
            <a:ext cx="6868302" cy="4572000"/>
          </a:xfrm>
          <a:ln>
            <a:solidFill>
              <a:schemeClr val="accent6"/>
            </a:solidFill>
          </a:ln>
        </p:spPr>
      </p:pic>
      <p:sp>
        <p:nvSpPr>
          <p:cNvPr id="7" name="Rectangle 6">
            <a:extLst>
              <a:ext uri="{FF2B5EF4-FFF2-40B4-BE49-F238E27FC236}">
                <a16:creationId xmlns:a16="http://schemas.microsoft.com/office/drawing/2014/main" xmlns="" id="{03DD0804-BFE2-47A1-BF0F-4EB102AE0E1F}"/>
              </a:ext>
            </a:extLst>
          </p:cNvPr>
          <p:cNvSpPr/>
          <p:nvPr/>
        </p:nvSpPr>
        <p:spPr>
          <a:xfrm>
            <a:off x="2808227" y="5634280"/>
            <a:ext cx="6868302" cy="8382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We identified the problem. Now, let’s find a solution!</a:t>
            </a:r>
          </a:p>
        </p:txBody>
      </p:sp>
    </p:spTree>
    <p:extLst>
      <p:ext uri="{BB962C8B-B14F-4D97-AF65-F5344CB8AC3E}">
        <p14:creationId xmlns:p14="http://schemas.microsoft.com/office/powerpoint/2010/main" val="1423322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FBE119-B444-4634-AA41-FD1C24C425CA}"/>
              </a:ext>
            </a:extLst>
          </p:cNvPr>
          <p:cNvSpPr>
            <a:spLocks noGrp="1"/>
          </p:cNvSpPr>
          <p:nvPr>
            <p:ph type="title"/>
          </p:nvPr>
        </p:nvSpPr>
        <p:spPr/>
        <p:txBody>
          <a:bodyPr/>
          <a:lstStyle/>
          <a:p>
            <a:r>
              <a:rPr lang="en-US" dirty="0"/>
              <a:t>Testing Performance</a:t>
            </a:r>
          </a:p>
        </p:txBody>
      </p:sp>
      <p:sp>
        <p:nvSpPr>
          <p:cNvPr id="3" name="Slide Number Placeholder 2">
            <a:extLst>
              <a:ext uri="{FF2B5EF4-FFF2-40B4-BE49-F238E27FC236}">
                <a16:creationId xmlns:a16="http://schemas.microsoft.com/office/drawing/2014/main" xmlns="" id="{B77C3EFD-2C5A-434F-8DED-6BEAD21F2BF9}"/>
              </a:ext>
            </a:extLst>
          </p:cNvPr>
          <p:cNvSpPr>
            <a:spLocks noGrp="1"/>
          </p:cNvSpPr>
          <p:nvPr>
            <p:ph type="sldNum" sz="quarter" idx="12"/>
          </p:nvPr>
        </p:nvSpPr>
        <p:spPr/>
        <p:txBody>
          <a:bodyPr/>
          <a:lstStyle/>
          <a:p>
            <a:fld id="{232540F5-BE53-4980-ABDE-DC5A5DE073AE}" type="slidenum">
              <a:rPr lang="en-US" smtClean="0"/>
              <a:pPr/>
              <a:t>38</a:t>
            </a:fld>
            <a:endParaRPr lang="en-US" dirty="0"/>
          </a:p>
        </p:txBody>
      </p:sp>
      <p:sp>
        <p:nvSpPr>
          <p:cNvPr id="4" name="Content Placeholder 3">
            <a:extLst>
              <a:ext uri="{FF2B5EF4-FFF2-40B4-BE49-F238E27FC236}">
                <a16:creationId xmlns:a16="http://schemas.microsoft.com/office/drawing/2014/main" xmlns="" id="{7FA0A01B-30F3-4188-9F81-B67E49BDF1A8}"/>
              </a:ext>
            </a:extLst>
          </p:cNvPr>
          <p:cNvSpPr>
            <a:spLocks noGrp="1"/>
          </p:cNvSpPr>
          <p:nvPr>
            <p:ph sz="quarter" idx="1"/>
          </p:nvPr>
        </p:nvSpPr>
        <p:spPr>
          <a:xfrm>
            <a:off x="1219200" y="1447800"/>
            <a:ext cx="6096000" cy="4572000"/>
          </a:xfrm>
        </p:spPr>
        <p:txBody>
          <a:bodyPr/>
          <a:lstStyle/>
          <a:p>
            <a:endParaRPr lang="en-US" dirty="0"/>
          </a:p>
          <a:p>
            <a:r>
              <a:rPr lang="en-US" dirty="0"/>
              <a:t>Testing the performance of a category, such as seasonal benefits, from year to year can be helpful to see if you are trending along the same path. </a:t>
            </a:r>
          </a:p>
          <a:p>
            <a:endParaRPr lang="en-US" dirty="0"/>
          </a:p>
          <a:p>
            <a:r>
              <a:rPr lang="en-US" dirty="0"/>
              <a:t>This can help you estimate whether you think your budget will be enough for the season. </a:t>
            </a:r>
          </a:p>
        </p:txBody>
      </p:sp>
      <p:pic>
        <p:nvPicPr>
          <p:cNvPr id="10" name="Picture 9">
            <a:extLst>
              <a:ext uri="{FF2B5EF4-FFF2-40B4-BE49-F238E27FC236}">
                <a16:creationId xmlns:a16="http://schemas.microsoft.com/office/drawing/2014/main" xmlns="" id="{E3578378-5401-4493-AAC7-23525D67F775}"/>
              </a:ext>
            </a:extLst>
          </p:cNvPr>
          <p:cNvPicPr>
            <a:picLocks noChangeAspect="1"/>
          </p:cNvPicPr>
          <p:nvPr/>
        </p:nvPicPr>
        <p:blipFill rotWithShape="1">
          <a:blip r:embed="rId3">
            <a:extLst>
              <a:ext uri="{28A0092B-C50C-407E-A947-70E740481C1C}">
                <a14:useLocalDpi xmlns:a14="http://schemas.microsoft.com/office/drawing/2010/main" val="0"/>
              </a:ext>
            </a:extLst>
          </a:blip>
          <a:srcRect l="33333" t="17778" r="24167"/>
          <a:stretch/>
        </p:blipFill>
        <p:spPr>
          <a:xfrm>
            <a:off x="8610600" y="1943100"/>
            <a:ext cx="3056753" cy="4435288"/>
          </a:xfrm>
          <a:prstGeom prst="rect">
            <a:avLst/>
          </a:prstGeom>
          <a:ln>
            <a:solidFill>
              <a:schemeClr val="accent6"/>
            </a:solidFill>
          </a:ln>
        </p:spPr>
      </p:pic>
    </p:spTree>
    <p:extLst>
      <p:ext uri="{BB962C8B-B14F-4D97-AF65-F5344CB8AC3E}">
        <p14:creationId xmlns:p14="http://schemas.microsoft.com/office/powerpoint/2010/main" val="1045860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55CCC9-91FD-4D9E-BB12-9E206073B87E}"/>
              </a:ext>
            </a:extLst>
          </p:cNvPr>
          <p:cNvSpPr>
            <a:spLocks noGrp="1"/>
          </p:cNvSpPr>
          <p:nvPr>
            <p:ph type="title"/>
          </p:nvPr>
        </p:nvSpPr>
        <p:spPr/>
        <p:txBody>
          <a:bodyPr/>
          <a:lstStyle/>
          <a:p>
            <a:r>
              <a:rPr lang="en-US" dirty="0"/>
              <a:t>Testing Assumptions</a:t>
            </a:r>
          </a:p>
        </p:txBody>
      </p:sp>
      <p:sp>
        <p:nvSpPr>
          <p:cNvPr id="3" name="Slide Number Placeholder 2">
            <a:extLst>
              <a:ext uri="{FF2B5EF4-FFF2-40B4-BE49-F238E27FC236}">
                <a16:creationId xmlns:a16="http://schemas.microsoft.com/office/drawing/2014/main" xmlns="" id="{44784425-A142-4F0A-B976-47ECAA921064}"/>
              </a:ext>
            </a:extLst>
          </p:cNvPr>
          <p:cNvSpPr>
            <a:spLocks noGrp="1"/>
          </p:cNvSpPr>
          <p:nvPr>
            <p:ph type="sldNum" sz="quarter" idx="12"/>
          </p:nvPr>
        </p:nvSpPr>
        <p:spPr/>
        <p:txBody>
          <a:bodyPr/>
          <a:lstStyle/>
          <a:p>
            <a:fld id="{232540F5-BE53-4980-ABDE-DC5A5DE073AE}" type="slidenum">
              <a:rPr lang="en-US" smtClean="0"/>
              <a:pPr/>
              <a:t>39</a:t>
            </a:fld>
            <a:endParaRPr lang="en-US" dirty="0"/>
          </a:p>
        </p:txBody>
      </p:sp>
      <p:sp>
        <p:nvSpPr>
          <p:cNvPr id="4" name="Content Placeholder 3">
            <a:extLst>
              <a:ext uri="{FF2B5EF4-FFF2-40B4-BE49-F238E27FC236}">
                <a16:creationId xmlns:a16="http://schemas.microsoft.com/office/drawing/2014/main" xmlns="" id="{6371FB4F-4D73-4D0E-9124-0548A4A763EF}"/>
              </a:ext>
            </a:extLst>
          </p:cNvPr>
          <p:cNvSpPr>
            <a:spLocks noGrp="1"/>
          </p:cNvSpPr>
          <p:nvPr>
            <p:ph sz="quarter" idx="1"/>
          </p:nvPr>
        </p:nvSpPr>
        <p:spPr>
          <a:xfrm>
            <a:off x="1219200" y="1447800"/>
            <a:ext cx="5943601" cy="4572000"/>
          </a:xfrm>
        </p:spPr>
        <p:txBody>
          <a:bodyPr>
            <a:noAutofit/>
          </a:bodyPr>
          <a:lstStyle/>
          <a:p>
            <a:endParaRPr lang="en-US" dirty="0"/>
          </a:p>
          <a:p>
            <a:r>
              <a:rPr lang="en-US" dirty="0"/>
              <a:t>By testing assumptions in your budget, you can evaluate your program’s performance.</a:t>
            </a:r>
          </a:p>
          <a:p>
            <a:pPr lvl="1"/>
            <a:r>
              <a:rPr lang="en-US" dirty="0"/>
              <a:t>Assurance 16 services will reduce the energy assistance needs. </a:t>
            </a:r>
          </a:p>
          <a:p>
            <a:pPr lvl="1"/>
            <a:r>
              <a:rPr lang="en-US" dirty="0"/>
              <a:t>Weatherization will save program benefit money for a targeted group.</a:t>
            </a:r>
          </a:p>
          <a:p>
            <a:pPr lvl="1"/>
            <a:r>
              <a:rPr lang="en-US" dirty="0"/>
              <a:t>Change in the benefit matrix will increase the number of households served overall.</a:t>
            </a:r>
          </a:p>
          <a:p>
            <a:pPr lvl="1"/>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xmlns="" id="{9E85D745-7792-45E1-814C-016B4A9FB6A3}"/>
              </a:ext>
            </a:extLst>
          </p:cNvPr>
          <p:cNvPicPr>
            <a:picLocks noChangeAspect="1"/>
          </p:cNvPicPr>
          <p:nvPr/>
        </p:nvPicPr>
        <p:blipFill rotWithShape="1">
          <a:blip r:embed="rId3">
            <a:extLst>
              <a:ext uri="{28A0092B-C50C-407E-A947-70E740481C1C}">
                <a14:useLocalDpi xmlns:a14="http://schemas.microsoft.com/office/drawing/2010/main" val="0"/>
              </a:ext>
            </a:extLst>
          </a:blip>
          <a:srcRect l="9978" r="17770"/>
          <a:stretch/>
        </p:blipFill>
        <p:spPr>
          <a:xfrm>
            <a:off x="7512010" y="1943100"/>
            <a:ext cx="4170404" cy="4435288"/>
          </a:xfrm>
          <a:prstGeom prst="rect">
            <a:avLst/>
          </a:prstGeom>
          <a:ln>
            <a:solidFill>
              <a:schemeClr val="accent6"/>
            </a:solidFill>
          </a:ln>
        </p:spPr>
      </p:pic>
    </p:spTree>
    <p:extLst>
      <p:ext uri="{BB962C8B-B14F-4D97-AF65-F5344CB8AC3E}">
        <p14:creationId xmlns:p14="http://schemas.microsoft.com/office/powerpoint/2010/main" val="29343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wipe(left)">
                                      <p:cBhvr>
                                        <p:cTn id="11" dur="500"/>
                                        <p:tgtEl>
                                          <p:spTgt spid="4">
                                            <p:txEl>
                                              <p:pRg st="3" end="3"/>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D607F7-794F-434D-9040-28556229091F}"/>
              </a:ext>
            </a:extLst>
          </p:cNvPr>
          <p:cNvSpPr>
            <a:spLocks noGrp="1"/>
          </p:cNvSpPr>
          <p:nvPr>
            <p:ph type="title"/>
          </p:nvPr>
        </p:nvSpPr>
        <p:spPr/>
        <p:txBody>
          <a:bodyPr/>
          <a:lstStyle/>
          <a:p>
            <a:r>
              <a:rPr lang="en-US" dirty="0"/>
              <a:t>Budgeting Cycle</a:t>
            </a:r>
          </a:p>
        </p:txBody>
      </p:sp>
      <p:sp>
        <p:nvSpPr>
          <p:cNvPr id="3" name="Slide Number Placeholder 2">
            <a:extLst>
              <a:ext uri="{FF2B5EF4-FFF2-40B4-BE49-F238E27FC236}">
                <a16:creationId xmlns:a16="http://schemas.microsoft.com/office/drawing/2014/main" xmlns="" id="{7F0AF949-D062-4879-9DDD-A2F15EAAA510}"/>
              </a:ext>
            </a:extLst>
          </p:cNvPr>
          <p:cNvSpPr>
            <a:spLocks noGrp="1"/>
          </p:cNvSpPr>
          <p:nvPr>
            <p:ph type="sldNum" sz="quarter" idx="12"/>
          </p:nvPr>
        </p:nvSpPr>
        <p:spPr/>
        <p:txBody>
          <a:bodyPr/>
          <a:lstStyle/>
          <a:p>
            <a:fld id="{232540F5-BE53-4980-ABDE-DC5A5DE073AE}" type="slidenum">
              <a:rPr lang="en-US" smtClean="0"/>
              <a:pPr/>
              <a:t>4</a:t>
            </a:fld>
            <a:endParaRPr lang="en-US" dirty="0"/>
          </a:p>
        </p:txBody>
      </p:sp>
      <p:grpSp>
        <p:nvGrpSpPr>
          <p:cNvPr id="6" name="Group 5">
            <a:extLst>
              <a:ext uri="{FF2B5EF4-FFF2-40B4-BE49-F238E27FC236}">
                <a16:creationId xmlns:a16="http://schemas.microsoft.com/office/drawing/2014/main" xmlns="" id="{F4084EF0-A694-48A9-B402-07446BF44F56}"/>
              </a:ext>
            </a:extLst>
          </p:cNvPr>
          <p:cNvGrpSpPr/>
          <p:nvPr/>
        </p:nvGrpSpPr>
        <p:grpSpPr>
          <a:xfrm>
            <a:off x="3352801" y="1714960"/>
            <a:ext cx="6400801" cy="4762041"/>
            <a:chOff x="1828800" y="1714959"/>
            <a:chExt cx="6400801" cy="4762041"/>
          </a:xfrm>
        </p:grpSpPr>
        <p:grpSp>
          <p:nvGrpSpPr>
            <p:cNvPr id="7" name="Group 6">
              <a:extLst>
                <a:ext uri="{FF2B5EF4-FFF2-40B4-BE49-F238E27FC236}">
                  <a16:creationId xmlns:a16="http://schemas.microsoft.com/office/drawing/2014/main" xmlns="" id="{E252C210-4938-4FFD-B783-79B6F76395E8}"/>
                </a:ext>
              </a:extLst>
            </p:cNvPr>
            <p:cNvGrpSpPr/>
            <p:nvPr/>
          </p:nvGrpSpPr>
          <p:grpSpPr>
            <a:xfrm>
              <a:off x="1828800" y="1714959"/>
              <a:ext cx="5767561" cy="4762041"/>
              <a:chOff x="2514600" y="1714959"/>
              <a:chExt cx="5767561" cy="4762041"/>
            </a:xfrm>
          </p:grpSpPr>
          <p:cxnSp>
            <p:nvCxnSpPr>
              <p:cNvPr id="9" name="Straight Arrow Connector 8">
                <a:extLst>
                  <a:ext uri="{FF2B5EF4-FFF2-40B4-BE49-F238E27FC236}">
                    <a16:creationId xmlns:a16="http://schemas.microsoft.com/office/drawing/2014/main" xmlns="" id="{FA468BD3-EB3A-46C0-BF3E-AE321E79ABBF}"/>
                  </a:ext>
                </a:extLst>
              </p:cNvPr>
              <p:cNvCxnSpPr/>
              <p:nvPr/>
            </p:nvCxnSpPr>
            <p:spPr>
              <a:xfrm>
                <a:off x="4456438" y="3086559"/>
                <a:ext cx="0" cy="323620"/>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2937BA3F-18E7-4785-833E-006BFE62BD36}"/>
                  </a:ext>
                </a:extLst>
              </p:cNvPr>
              <p:cNvCxnSpPr/>
              <p:nvPr/>
            </p:nvCxnSpPr>
            <p:spPr>
              <a:xfrm>
                <a:off x="4456438" y="4781779"/>
                <a:ext cx="0" cy="323621"/>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5">
                <a:extLst>
                  <a:ext uri="{FF2B5EF4-FFF2-40B4-BE49-F238E27FC236}">
                    <a16:creationId xmlns:a16="http://schemas.microsoft.com/office/drawing/2014/main" xmlns="" id="{2521F7CD-0C85-4F2F-A45E-A9B571DA9A4A}"/>
                  </a:ext>
                </a:extLst>
              </p:cNvPr>
              <p:cNvCxnSpPr>
                <a:endCxn id="14" idx="2"/>
              </p:cNvCxnSpPr>
              <p:nvPr/>
            </p:nvCxnSpPr>
            <p:spPr>
              <a:xfrm flipV="1">
                <a:off x="5864876" y="4804272"/>
                <a:ext cx="1485212" cy="986930"/>
              </a:xfrm>
              <a:prstGeom prst="bentConnector2">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24">
                <a:extLst>
                  <a:ext uri="{FF2B5EF4-FFF2-40B4-BE49-F238E27FC236}">
                    <a16:creationId xmlns:a16="http://schemas.microsoft.com/office/drawing/2014/main" xmlns="" id="{10E709BE-14D8-4E63-B4FE-96A3588CDDC3}"/>
                  </a:ext>
                </a:extLst>
              </p:cNvPr>
              <p:cNvCxnSpPr>
                <a:endCxn id="16" idx="3"/>
              </p:cNvCxnSpPr>
              <p:nvPr/>
            </p:nvCxnSpPr>
            <p:spPr>
              <a:xfrm rot="10800000">
                <a:off x="5864877" y="2400759"/>
                <a:ext cx="1485215" cy="1031914"/>
              </a:xfrm>
              <a:prstGeom prst="bentConnector3">
                <a:avLst>
                  <a:gd name="adj1" fmla="val 30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4">
                <a:extLst>
                  <a:ext uri="{FF2B5EF4-FFF2-40B4-BE49-F238E27FC236}">
                    <a16:creationId xmlns:a16="http://schemas.microsoft.com/office/drawing/2014/main" xmlns="" id="{64C4B4BB-C46C-4DE3-85E7-1161A3B3CB74}"/>
                  </a:ext>
                </a:extLst>
              </p:cNvPr>
              <p:cNvSpPr/>
              <p:nvPr/>
            </p:nvSpPr>
            <p:spPr>
              <a:xfrm>
                <a:off x="3048000" y="3410179"/>
                <a:ext cx="2816876" cy="1371600"/>
              </a:xfrm>
              <a:prstGeom prst="roundRect">
                <a:avLst/>
              </a:prstGeom>
              <a:solidFill>
                <a:schemeClr val="accent4"/>
              </a:solidFill>
              <a:ln w="76200">
                <a:solidFill>
                  <a:schemeClr val="accent4">
                    <a:lumMod val="75000"/>
                  </a:schemeClr>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1600" b="1" dirty="0">
                    <a:solidFill>
                      <a:schemeClr val="accent5">
                        <a:lumMod val="50000"/>
                      </a:schemeClr>
                    </a:solidFill>
                  </a:rPr>
                  <a:t>Planning</a:t>
                </a:r>
              </a:p>
              <a:p>
                <a:pPr algn="ctr"/>
                <a:r>
                  <a:rPr lang="en-US" sz="1600" b="1" dirty="0">
                    <a:solidFill>
                      <a:schemeClr val="accent5">
                        <a:lumMod val="50000"/>
                      </a:schemeClr>
                    </a:solidFill>
                  </a:rPr>
                  <a:t>Proposal</a:t>
                </a:r>
              </a:p>
              <a:p>
                <a:pPr algn="ctr"/>
                <a:r>
                  <a:rPr lang="en-US" sz="1600" b="1" dirty="0">
                    <a:solidFill>
                      <a:schemeClr val="accent5">
                        <a:lumMod val="50000"/>
                      </a:schemeClr>
                    </a:solidFill>
                  </a:rPr>
                  <a:t>Approval</a:t>
                </a:r>
              </a:p>
              <a:p>
                <a:pPr algn="ctr"/>
                <a:r>
                  <a:rPr lang="en-US" sz="1600" b="1" dirty="0">
                    <a:solidFill>
                      <a:schemeClr val="accent5">
                        <a:lumMod val="50000"/>
                      </a:schemeClr>
                    </a:solidFill>
                  </a:rPr>
                  <a:t>Dissemination</a:t>
                </a:r>
              </a:p>
            </p:txBody>
          </p:sp>
          <p:sp>
            <p:nvSpPr>
              <p:cNvPr id="14" name="Rounded Rectangle 10">
                <a:extLst>
                  <a:ext uri="{FF2B5EF4-FFF2-40B4-BE49-F238E27FC236}">
                    <a16:creationId xmlns:a16="http://schemas.microsoft.com/office/drawing/2014/main" xmlns="" id="{F4A8CBF0-C5E3-4D7A-8636-6B30BD004994}"/>
                  </a:ext>
                </a:extLst>
              </p:cNvPr>
              <p:cNvSpPr/>
              <p:nvPr/>
            </p:nvSpPr>
            <p:spPr>
              <a:xfrm>
                <a:off x="6418015" y="3432672"/>
                <a:ext cx="1864146" cy="1371600"/>
              </a:xfrm>
              <a:prstGeom prst="roundRect">
                <a:avLst/>
              </a:prstGeom>
              <a:solidFill>
                <a:schemeClr val="accent5">
                  <a:lumMod val="40000"/>
                  <a:lumOff val="60000"/>
                </a:schemeClr>
              </a:solidFill>
              <a:ln w="76200">
                <a:solidFill>
                  <a:schemeClr val="accent5"/>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1600" b="1" dirty="0">
                    <a:solidFill>
                      <a:schemeClr val="accent5">
                        <a:lumMod val="50000"/>
                      </a:schemeClr>
                    </a:solidFill>
                  </a:rPr>
                  <a:t>Tracking</a:t>
                </a:r>
              </a:p>
              <a:p>
                <a:pPr algn="ctr"/>
                <a:r>
                  <a:rPr lang="en-US" sz="1600" b="1" dirty="0">
                    <a:solidFill>
                      <a:schemeClr val="accent5">
                        <a:lumMod val="50000"/>
                      </a:schemeClr>
                    </a:solidFill>
                  </a:rPr>
                  <a:t>Reporting</a:t>
                </a:r>
              </a:p>
              <a:p>
                <a:pPr algn="ctr"/>
                <a:r>
                  <a:rPr lang="en-US" sz="1600" b="1" dirty="0">
                    <a:solidFill>
                      <a:schemeClr val="accent5">
                        <a:lumMod val="50000"/>
                      </a:schemeClr>
                    </a:solidFill>
                  </a:rPr>
                  <a:t>Evaluation</a:t>
                </a:r>
              </a:p>
            </p:txBody>
          </p:sp>
          <p:sp>
            <p:nvSpPr>
              <p:cNvPr id="15" name="Rounded Rectangle 11">
                <a:extLst>
                  <a:ext uri="{FF2B5EF4-FFF2-40B4-BE49-F238E27FC236}">
                    <a16:creationId xmlns:a16="http://schemas.microsoft.com/office/drawing/2014/main" xmlns="" id="{EDE32F73-815D-4AC4-A480-6B48F1F53E05}"/>
                  </a:ext>
                </a:extLst>
              </p:cNvPr>
              <p:cNvSpPr/>
              <p:nvPr/>
            </p:nvSpPr>
            <p:spPr>
              <a:xfrm>
                <a:off x="3048000" y="5105400"/>
                <a:ext cx="2816876" cy="1371600"/>
              </a:xfrm>
              <a:prstGeom prst="roundRect">
                <a:avLst/>
              </a:prstGeom>
              <a:solidFill>
                <a:schemeClr val="accent4"/>
              </a:solidFill>
              <a:ln w="76200">
                <a:solidFill>
                  <a:schemeClr val="accent5">
                    <a:lumMod val="75000"/>
                  </a:schemeClr>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1600" b="1" dirty="0">
                    <a:solidFill>
                      <a:schemeClr val="accent5">
                        <a:lumMod val="50000"/>
                      </a:schemeClr>
                    </a:solidFill>
                  </a:rPr>
                  <a:t>Implementation</a:t>
                </a:r>
              </a:p>
              <a:p>
                <a:pPr algn="ctr"/>
                <a:r>
                  <a:rPr lang="en-US" sz="1600" b="1" dirty="0">
                    <a:solidFill>
                      <a:schemeClr val="accent5">
                        <a:lumMod val="50000"/>
                      </a:schemeClr>
                    </a:solidFill>
                  </a:rPr>
                  <a:t>Expenditure</a:t>
                </a:r>
              </a:p>
              <a:p>
                <a:pPr algn="ctr"/>
                <a:r>
                  <a:rPr lang="en-US" sz="1600" b="1" dirty="0">
                    <a:solidFill>
                      <a:schemeClr val="accent5">
                        <a:lumMod val="50000"/>
                      </a:schemeClr>
                    </a:solidFill>
                  </a:rPr>
                  <a:t>Objectives</a:t>
                </a:r>
              </a:p>
            </p:txBody>
          </p:sp>
          <p:sp>
            <p:nvSpPr>
              <p:cNvPr id="16" name="Rounded Rectangle 12">
                <a:extLst>
                  <a:ext uri="{FF2B5EF4-FFF2-40B4-BE49-F238E27FC236}">
                    <a16:creationId xmlns:a16="http://schemas.microsoft.com/office/drawing/2014/main" xmlns="" id="{F49CA521-344F-4F32-AF22-DD4BAD24EA17}"/>
                  </a:ext>
                </a:extLst>
              </p:cNvPr>
              <p:cNvSpPr/>
              <p:nvPr/>
            </p:nvSpPr>
            <p:spPr>
              <a:xfrm>
                <a:off x="3048000" y="1714959"/>
                <a:ext cx="2816876" cy="1371600"/>
              </a:xfrm>
              <a:prstGeom prst="roundRect">
                <a:avLst/>
              </a:prstGeom>
              <a:solidFill>
                <a:schemeClr val="accent4"/>
              </a:solidFill>
              <a:ln w="76200">
                <a:solidFill>
                  <a:schemeClr val="accent5"/>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1600" b="1" dirty="0">
                    <a:solidFill>
                      <a:schemeClr val="accent5">
                        <a:lumMod val="50000"/>
                      </a:schemeClr>
                    </a:solidFill>
                  </a:rPr>
                  <a:t>People</a:t>
                </a:r>
              </a:p>
              <a:p>
                <a:pPr algn="ctr"/>
                <a:r>
                  <a:rPr lang="en-US" sz="1600" b="1" dirty="0">
                    <a:solidFill>
                      <a:schemeClr val="accent5">
                        <a:lumMod val="50000"/>
                      </a:schemeClr>
                    </a:solidFill>
                  </a:rPr>
                  <a:t>Data</a:t>
                </a:r>
              </a:p>
              <a:p>
                <a:pPr algn="ctr"/>
                <a:r>
                  <a:rPr lang="en-US" sz="1600" b="1" dirty="0">
                    <a:solidFill>
                      <a:schemeClr val="accent5">
                        <a:lumMod val="50000"/>
                      </a:schemeClr>
                    </a:solidFill>
                  </a:rPr>
                  <a:t>Time</a:t>
                </a:r>
              </a:p>
              <a:p>
                <a:pPr algn="ctr"/>
                <a:r>
                  <a:rPr lang="en-US" sz="1600" b="1" dirty="0">
                    <a:solidFill>
                      <a:schemeClr val="accent5">
                        <a:lumMod val="50000"/>
                      </a:schemeClr>
                    </a:solidFill>
                  </a:rPr>
                  <a:t>Resources</a:t>
                </a:r>
              </a:p>
              <a:p>
                <a:pPr algn="ctr"/>
                <a:r>
                  <a:rPr lang="en-US" sz="1600" b="1" dirty="0">
                    <a:solidFill>
                      <a:schemeClr val="accent5">
                        <a:lumMod val="50000"/>
                      </a:schemeClr>
                    </a:solidFill>
                  </a:rPr>
                  <a:t>Assumptions</a:t>
                </a:r>
              </a:p>
            </p:txBody>
          </p:sp>
          <p:sp>
            <p:nvSpPr>
              <p:cNvPr id="17" name="Right Arrow 26">
                <a:extLst>
                  <a:ext uri="{FF2B5EF4-FFF2-40B4-BE49-F238E27FC236}">
                    <a16:creationId xmlns:a16="http://schemas.microsoft.com/office/drawing/2014/main" xmlns="" id="{EB0ED57A-0673-490E-8D93-8E7FF720C87D}"/>
                  </a:ext>
                </a:extLst>
              </p:cNvPr>
              <p:cNvSpPr/>
              <p:nvPr/>
            </p:nvSpPr>
            <p:spPr>
              <a:xfrm>
                <a:off x="2514600" y="1714959"/>
                <a:ext cx="990600" cy="1370682"/>
              </a:xfrm>
              <a:prstGeom prst="rightArrow">
                <a:avLst>
                  <a:gd name="adj1" fmla="val 100000"/>
                  <a:gd name="adj2" fmla="val 17850"/>
                </a:avLst>
              </a:prstGeom>
              <a:solidFill>
                <a:schemeClr val="accent5">
                  <a:lumMod val="75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dirty="0">
                    <a:solidFill>
                      <a:schemeClr val="tx1"/>
                    </a:solidFill>
                  </a:rPr>
                  <a:t>INPUT</a:t>
                </a:r>
                <a:endParaRPr lang="en-US" b="1" dirty="0">
                  <a:solidFill>
                    <a:schemeClr val="tx1"/>
                  </a:solidFill>
                </a:endParaRPr>
              </a:p>
            </p:txBody>
          </p:sp>
          <p:sp>
            <p:nvSpPr>
              <p:cNvPr id="18" name="Right Arrow 27">
                <a:extLst>
                  <a:ext uri="{FF2B5EF4-FFF2-40B4-BE49-F238E27FC236}">
                    <a16:creationId xmlns:a16="http://schemas.microsoft.com/office/drawing/2014/main" xmlns="" id="{77B0B4F3-61C4-4BD7-9EB5-02CE52E171AE}"/>
                  </a:ext>
                </a:extLst>
              </p:cNvPr>
              <p:cNvSpPr/>
              <p:nvPr/>
            </p:nvSpPr>
            <p:spPr>
              <a:xfrm>
                <a:off x="2514600" y="3410179"/>
                <a:ext cx="990600" cy="1370682"/>
              </a:xfrm>
              <a:prstGeom prst="rightArrow">
                <a:avLst>
                  <a:gd name="adj1" fmla="val 100000"/>
                  <a:gd name="adj2" fmla="val 17850"/>
                </a:avLst>
              </a:prstGeom>
              <a:solidFill>
                <a:schemeClr val="accent5">
                  <a:lumMod val="75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dirty="0">
                    <a:solidFill>
                      <a:schemeClr val="tx1"/>
                    </a:solidFill>
                  </a:rPr>
                  <a:t>PROCESS</a:t>
                </a:r>
              </a:p>
            </p:txBody>
          </p:sp>
          <p:sp>
            <p:nvSpPr>
              <p:cNvPr id="19" name="Right Arrow 28">
                <a:extLst>
                  <a:ext uri="{FF2B5EF4-FFF2-40B4-BE49-F238E27FC236}">
                    <a16:creationId xmlns:a16="http://schemas.microsoft.com/office/drawing/2014/main" xmlns="" id="{74B8337A-F6BA-49BD-BA73-F2647476B410}"/>
                  </a:ext>
                </a:extLst>
              </p:cNvPr>
              <p:cNvSpPr/>
              <p:nvPr/>
            </p:nvSpPr>
            <p:spPr>
              <a:xfrm>
                <a:off x="2514600" y="5106318"/>
                <a:ext cx="990600" cy="1370682"/>
              </a:xfrm>
              <a:prstGeom prst="rightArrow">
                <a:avLst>
                  <a:gd name="adj1" fmla="val 100000"/>
                  <a:gd name="adj2" fmla="val 17850"/>
                </a:avLst>
              </a:prstGeom>
              <a:solidFill>
                <a:schemeClr val="accent5">
                  <a:lumMod val="75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dirty="0">
                    <a:solidFill>
                      <a:schemeClr val="tx1"/>
                    </a:solidFill>
                  </a:rPr>
                  <a:t>OUTPUT</a:t>
                </a:r>
              </a:p>
            </p:txBody>
          </p:sp>
        </p:grpSp>
        <p:sp>
          <p:nvSpPr>
            <p:cNvPr id="8" name="Right Arrow 16">
              <a:extLst>
                <a:ext uri="{FF2B5EF4-FFF2-40B4-BE49-F238E27FC236}">
                  <a16:creationId xmlns:a16="http://schemas.microsoft.com/office/drawing/2014/main" xmlns="" id="{38662F99-8B94-4E49-8F2E-CA810464BC37}"/>
                </a:ext>
              </a:extLst>
            </p:cNvPr>
            <p:cNvSpPr/>
            <p:nvPr/>
          </p:nvSpPr>
          <p:spPr>
            <a:xfrm rot="10800000">
              <a:off x="7239001" y="3432672"/>
              <a:ext cx="990600" cy="1371600"/>
            </a:xfrm>
            <a:prstGeom prst="rightArrow">
              <a:avLst>
                <a:gd name="adj1" fmla="val 100000"/>
                <a:gd name="adj2" fmla="val 17850"/>
              </a:avLst>
            </a:prstGeom>
            <a:solidFill>
              <a:schemeClr val="accent5">
                <a:lumMod val="75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dirty="0">
                  <a:solidFill>
                    <a:schemeClr val="tx1"/>
                  </a:solidFill>
                </a:rPr>
                <a:t>MONITOR</a:t>
              </a:r>
              <a:endParaRPr lang="en-US" b="1" dirty="0">
                <a:solidFill>
                  <a:schemeClr val="tx1"/>
                </a:solidFill>
              </a:endParaRPr>
            </a:p>
          </p:txBody>
        </p:sp>
      </p:grpSp>
    </p:spTree>
    <p:extLst>
      <p:ext uri="{BB962C8B-B14F-4D97-AF65-F5344CB8AC3E}">
        <p14:creationId xmlns:p14="http://schemas.microsoft.com/office/powerpoint/2010/main" val="1409973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2A7F8FA-ABCC-4A9E-A0C8-62A6E5B84BE0}"/>
              </a:ext>
            </a:extLst>
          </p:cNvPr>
          <p:cNvSpPr>
            <a:spLocks noGrp="1"/>
          </p:cNvSpPr>
          <p:nvPr>
            <p:ph type="title"/>
          </p:nvPr>
        </p:nvSpPr>
        <p:spPr/>
        <p:txBody>
          <a:bodyPr/>
          <a:lstStyle/>
          <a:p>
            <a:pPr algn="ctr"/>
            <a:r>
              <a:rPr lang="en-US" dirty="0"/>
              <a:t>Using Tracked Information to Adapt</a:t>
            </a:r>
          </a:p>
        </p:txBody>
      </p:sp>
      <p:sp>
        <p:nvSpPr>
          <p:cNvPr id="6" name="Text Placeholder 5">
            <a:extLst>
              <a:ext uri="{FF2B5EF4-FFF2-40B4-BE49-F238E27FC236}">
                <a16:creationId xmlns:a16="http://schemas.microsoft.com/office/drawing/2014/main" xmlns="" id="{6DF6403E-48EB-4BCD-B747-D7FFD5957503}"/>
              </a:ext>
            </a:extLst>
          </p:cNvPr>
          <p:cNvSpPr>
            <a:spLocks noGrp="1"/>
          </p:cNvSpPr>
          <p:nvPr>
            <p:ph type="body" idx="1"/>
          </p:nvPr>
        </p:nvSpPr>
        <p:spPr/>
        <p:txBody>
          <a:bodyPr/>
          <a:lstStyle/>
          <a:p>
            <a:r>
              <a:rPr lang="en-US" dirty="0"/>
              <a:t>Take action based on the information you obtained from all forms </a:t>
            </a:r>
            <a:br>
              <a:rPr lang="en-US" dirty="0"/>
            </a:br>
            <a:r>
              <a:rPr lang="en-US" dirty="0"/>
              <a:t>of tracking.</a:t>
            </a:r>
          </a:p>
        </p:txBody>
      </p:sp>
      <p:sp>
        <p:nvSpPr>
          <p:cNvPr id="3" name="Slide Number Placeholder 2">
            <a:extLst>
              <a:ext uri="{FF2B5EF4-FFF2-40B4-BE49-F238E27FC236}">
                <a16:creationId xmlns:a16="http://schemas.microsoft.com/office/drawing/2014/main" xmlns="" id="{FCB47E10-032C-46E8-9AE1-BFA3B405125E}"/>
              </a:ext>
            </a:extLst>
          </p:cNvPr>
          <p:cNvSpPr>
            <a:spLocks noGrp="1"/>
          </p:cNvSpPr>
          <p:nvPr>
            <p:ph type="sldNum" sz="quarter" idx="12"/>
          </p:nvPr>
        </p:nvSpPr>
        <p:spPr/>
        <p:txBody>
          <a:bodyPr/>
          <a:lstStyle/>
          <a:p>
            <a:fld id="{232540F5-BE53-4980-ABDE-DC5A5DE073AE}" type="slidenum">
              <a:rPr lang="en-US" smtClean="0"/>
              <a:pPr/>
              <a:t>40</a:t>
            </a:fld>
            <a:endParaRPr lang="en-US" dirty="0"/>
          </a:p>
        </p:txBody>
      </p:sp>
    </p:spTree>
    <p:extLst>
      <p:ext uri="{BB962C8B-B14F-4D97-AF65-F5344CB8AC3E}">
        <p14:creationId xmlns:p14="http://schemas.microsoft.com/office/powerpoint/2010/main" val="2390092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F95F2-A2BA-4289-81AD-5592B0B0E1D0}"/>
              </a:ext>
            </a:extLst>
          </p:cNvPr>
          <p:cNvSpPr>
            <a:spLocks noGrp="1"/>
          </p:cNvSpPr>
          <p:nvPr>
            <p:ph type="title"/>
          </p:nvPr>
        </p:nvSpPr>
        <p:spPr/>
        <p:txBody>
          <a:bodyPr/>
          <a:lstStyle/>
          <a:p>
            <a:r>
              <a:rPr lang="en-US"/>
              <a:t>Taking Action</a:t>
            </a:r>
            <a:endParaRPr lang="en-US" dirty="0"/>
          </a:p>
        </p:txBody>
      </p:sp>
      <p:sp>
        <p:nvSpPr>
          <p:cNvPr id="3" name="Slide Number Placeholder 2">
            <a:extLst>
              <a:ext uri="{FF2B5EF4-FFF2-40B4-BE49-F238E27FC236}">
                <a16:creationId xmlns:a16="http://schemas.microsoft.com/office/drawing/2014/main" xmlns="" id="{D125384C-3DE7-428F-B314-B89E00ABC81D}"/>
              </a:ext>
            </a:extLst>
          </p:cNvPr>
          <p:cNvSpPr>
            <a:spLocks noGrp="1"/>
          </p:cNvSpPr>
          <p:nvPr>
            <p:ph type="sldNum" sz="quarter" idx="12"/>
          </p:nvPr>
        </p:nvSpPr>
        <p:spPr/>
        <p:txBody>
          <a:bodyPr/>
          <a:lstStyle/>
          <a:p>
            <a:fld id="{232540F5-BE53-4980-ABDE-DC5A5DE073AE}" type="slidenum">
              <a:rPr lang="en-US" smtClean="0"/>
              <a:pPr/>
              <a:t>41</a:t>
            </a:fld>
            <a:endParaRPr lang="en-US" dirty="0"/>
          </a:p>
        </p:txBody>
      </p:sp>
      <p:sp>
        <p:nvSpPr>
          <p:cNvPr id="4" name="Content Placeholder 3">
            <a:extLst>
              <a:ext uri="{FF2B5EF4-FFF2-40B4-BE49-F238E27FC236}">
                <a16:creationId xmlns:a16="http://schemas.microsoft.com/office/drawing/2014/main" xmlns="" id="{D812FC41-A6B9-4D8B-8DFC-BD1DA0F8D0B9}"/>
              </a:ext>
            </a:extLst>
          </p:cNvPr>
          <p:cNvSpPr>
            <a:spLocks noGrp="1"/>
          </p:cNvSpPr>
          <p:nvPr>
            <p:ph sz="quarter" idx="1"/>
          </p:nvPr>
        </p:nvSpPr>
        <p:spPr/>
        <p:txBody>
          <a:bodyPr/>
          <a:lstStyle/>
          <a:p>
            <a:endParaRPr lang="en-US" dirty="0"/>
          </a:p>
          <a:p>
            <a:r>
              <a:rPr lang="en-US" dirty="0"/>
              <a:t>Correcting Actions</a:t>
            </a:r>
          </a:p>
          <a:p>
            <a:endParaRPr lang="en-US" dirty="0"/>
          </a:p>
          <a:p>
            <a:r>
              <a:rPr lang="en-US" dirty="0"/>
              <a:t>Adapting Your Budget</a:t>
            </a:r>
          </a:p>
          <a:p>
            <a:pPr lvl="1"/>
            <a:r>
              <a:rPr lang="en-US" dirty="0"/>
              <a:t>Projections for Households Served </a:t>
            </a:r>
          </a:p>
          <a:p>
            <a:pPr lvl="1"/>
            <a:r>
              <a:rPr lang="en-US" dirty="0"/>
              <a:t>Adjustments to Funding </a:t>
            </a:r>
          </a:p>
          <a:p>
            <a:pPr lvl="1"/>
            <a:r>
              <a:rPr lang="en-US" dirty="0"/>
              <a:t>Adjustments to Benefit Amounts </a:t>
            </a:r>
          </a:p>
        </p:txBody>
      </p:sp>
      <p:pic>
        <p:nvPicPr>
          <p:cNvPr id="8" name="Picture 7">
            <a:extLst>
              <a:ext uri="{FF2B5EF4-FFF2-40B4-BE49-F238E27FC236}">
                <a16:creationId xmlns:a16="http://schemas.microsoft.com/office/drawing/2014/main" xmlns="" id="{49B07DAB-1BED-481B-9D1F-B0708619C2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382000" y="1981200"/>
            <a:ext cx="3355605" cy="4410997"/>
          </a:xfrm>
          <a:prstGeom prst="rect">
            <a:avLst/>
          </a:prstGeom>
          <a:ln>
            <a:solidFill>
              <a:schemeClr val="accent6"/>
            </a:solidFill>
          </a:ln>
        </p:spPr>
      </p:pic>
    </p:spTree>
    <p:extLst>
      <p:ext uri="{BB962C8B-B14F-4D97-AF65-F5344CB8AC3E}">
        <p14:creationId xmlns:p14="http://schemas.microsoft.com/office/powerpoint/2010/main" val="3374364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Conclusion</a:t>
            </a:r>
          </a:p>
        </p:txBody>
      </p:sp>
      <p:sp>
        <p:nvSpPr>
          <p:cNvPr id="5" name="Text Placeholder 4"/>
          <p:cNvSpPr>
            <a:spLocks noGrp="1"/>
          </p:cNvSpPr>
          <p:nvPr>
            <p:ph type="body" idx="1"/>
          </p:nvPr>
        </p:nvSpPr>
        <p:spPr/>
        <p:txBody>
          <a:bodyPr/>
          <a:lstStyle/>
          <a:p>
            <a:r>
              <a:rPr lang="en-US" dirty="0"/>
              <a:t>This section summarizes key points from the session.</a:t>
            </a:r>
          </a:p>
        </p:txBody>
      </p:sp>
      <p:sp>
        <p:nvSpPr>
          <p:cNvPr id="3" name="Slide Number Placeholder 2"/>
          <p:cNvSpPr>
            <a:spLocks noGrp="1"/>
          </p:cNvSpPr>
          <p:nvPr>
            <p:ph type="sldNum" sz="quarter" idx="12"/>
          </p:nvPr>
        </p:nvSpPr>
        <p:spPr/>
        <p:txBody>
          <a:bodyPr/>
          <a:lstStyle/>
          <a:p>
            <a:fld id="{232540F5-BE53-4980-ABDE-DC5A5DE073AE}" type="slidenum">
              <a:rPr lang="en-US" smtClean="0"/>
              <a:pPr/>
              <a:t>42</a:t>
            </a:fld>
            <a:endParaRPr lang="en-US" dirty="0"/>
          </a:p>
        </p:txBody>
      </p:sp>
    </p:spTree>
    <p:extLst>
      <p:ext uri="{BB962C8B-B14F-4D97-AF65-F5344CB8AC3E}">
        <p14:creationId xmlns:p14="http://schemas.microsoft.com/office/powerpoint/2010/main" val="2118551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endParaRPr lang="en-US"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43</a:t>
            </a:fld>
            <a:endParaRPr lang="en-US" dirty="0"/>
          </a:p>
        </p:txBody>
      </p:sp>
      <p:sp>
        <p:nvSpPr>
          <p:cNvPr id="4" name="Content Placeholder 3"/>
          <p:cNvSpPr>
            <a:spLocks noGrp="1"/>
          </p:cNvSpPr>
          <p:nvPr>
            <p:ph sz="quarter" idx="1"/>
          </p:nvPr>
        </p:nvSpPr>
        <p:spPr/>
        <p:txBody>
          <a:bodyPr/>
          <a:lstStyle/>
          <a:p>
            <a:endParaRPr lang="en-US" dirty="0"/>
          </a:p>
          <a:p>
            <a:r>
              <a:rPr lang="en-US" dirty="0"/>
              <a:t>Use various tracking methods to ensure you are capturing a </a:t>
            </a:r>
            <a:br>
              <a:rPr lang="en-US" dirty="0"/>
            </a:br>
            <a:r>
              <a:rPr lang="en-US" dirty="0"/>
              <a:t>well-rounded picture of what is going on with your budget throughout the year. </a:t>
            </a:r>
          </a:p>
          <a:p>
            <a:endParaRPr lang="en-US" dirty="0"/>
          </a:p>
          <a:p>
            <a:r>
              <a:rPr lang="en-US" dirty="0"/>
              <a:t>Identify and track every expense, comparing it to your budget continuously within the fiscal year. </a:t>
            </a:r>
          </a:p>
          <a:p>
            <a:endParaRPr lang="en-US" dirty="0"/>
          </a:p>
          <a:p>
            <a:r>
              <a:rPr lang="en-US" dirty="0"/>
              <a:t>Analyze the tracked information often to identify </a:t>
            </a:r>
            <a:r>
              <a:rPr lang="en-US"/>
              <a:t>problems early, </a:t>
            </a:r>
            <a:r>
              <a:rPr lang="en-US" dirty="0"/>
              <a:t>while they can still be corrected.</a:t>
            </a:r>
          </a:p>
        </p:txBody>
      </p:sp>
    </p:spTree>
    <p:extLst>
      <p:ext uri="{BB962C8B-B14F-4D97-AF65-F5344CB8AC3E}">
        <p14:creationId xmlns:p14="http://schemas.microsoft.com/office/powerpoint/2010/main" val="2950189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232540F5-BE53-4980-ABDE-DC5A5DE073AE}" type="slidenum">
              <a:rPr lang="en-US" smtClean="0"/>
              <a:pPr/>
              <a:t>44</a:t>
            </a:fld>
            <a:endParaRPr lang="en-US" dirty="0"/>
          </a:p>
        </p:txBody>
      </p:sp>
      <p:pic>
        <p:nvPicPr>
          <p:cNvPr id="6" name="Picture 5">
            <a:extLst>
              <a:ext uri="{FF2B5EF4-FFF2-40B4-BE49-F238E27FC236}">
                <a16:creationId xmlns:a16="http://schemas.microsoft.com/office/drawing/2014/main" xmlns="" id="{2BE61B56-B3DC-4B4C-8BF8-C3E82F713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700" y="1783229"/>
            <a:ext cx="7340600" cy="4445000"/>
          </a:xfrm>
          <a:prstGeom prst="rect">
            <a:avLst/>
          </a:prstGeom>
        </p:spPr>
      </p:pic>
    </p:spTree>
    <p:extLst>
      <p:ext uri="{BB962C8B-B14F-4D97-AF65-F5344CB8AC3E}">
        <p14:creationId xmlns:p14="http://schemas.microsoft.com/office/powerpoint/2010/main" val="2250476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Understanding the Importance of Tracking</a:t>
            </a:r>
          </a:p>
        </p:txBody>
      </p:sp>
      <p:sp>
        <p:nvSpPr>
          <p:cNvPr id="5" name="Text Placeholder 4"/>
          <p:cNvSpPr>
            <a:spLocks noGrp="1"/>
          </p:cNvSpPr>
          <p:nvPr>
            <p:ph type="body" idx="1"/>
          </p:nvPr>
        </p:nvSpPr>
        <p:spPr/>
        <p:txBody>
          <a:bodyPr/>
          <a:lstStyle/>
          <a:p>
            <a:r>
              <a:rPr lang="en-US" dirty="0"/>
              <a:t>Understand the importance of tracking expenditures against your </a:t>
            </a:r>
            <a:br>
              <a:rPr lang="en-US" dirty="0"/>
            </a:br>
            <a:r>
              <a:rPr lang="en-US" dirty="0"/>
              <a:t>LIHEAP budget.</a:t>
            </a:r>
          </a:p>
          <a:p>
            <a:endParaRPr lang="en-US" dirty="0"/>
          </a:p>
        </p:txBody>
      </p:sp>
      <p:sp>
        <p:nvSpPr>
          <p:cNvPr id="6" name="Slide Number Placeholder 5"/>
          <p:cNvSpPr>
            <a:spLocks noGrp="1"/>
          </p:cNvSpPr>
          <p:nvPr>
            <p:ph type="sldNum" sz="quarter" idx="12"/>
          </p:nvPr>
        </p:nvSpPr>
        <p:spPr/>
        <p:txBody>
          <a:bodyPr/>
          <a:lstStyle/>
          <a:p>
            <a:fld id="{232540F5-BE53-4980-ABDE-DC5A5DE073AE}"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What’s the Point?</a:t>
            </a:r>
          </a:p>
        </p:txBody>
      </p:sp>
      <p:sp>
        <p:nvSpPr>
          <p:cNvPr id="4" name="Slide Number Placeholder 3"/>
          <p:cNvSpPr>
            <a:spLocks noGrp="1"/>
          </p:cNvSpPr>
          <p:nvPr>
            <p:ph type="sldNum" sz="quarter" idx="12"/>
          </p:nvPr>
        </p:nvSpPr>
        <p:spPr/>
        <p:txBody>
          <a:bodyPr/>
          <a:lstStyle/>
          <a:p>
            <a:fld id="{232540F5-BE53-4980-ABDE-DC5A5DE073AE}" type="slidenum">
              <a:rPr lang="en-US" smtClean="0"/>
              <a:pPr/>
              <a:t>6</a:t>
            </a:fld>
            <a:endParaRPr lang="en-US" dirty="0"/>
          </a:p>
        </p:txBody>
      </p:sp>
      <p:sp>
        <p:nvSpPr>
          <p:cNvPr id="7" name="Content Placeholder 6"/>
          <p:cNvSpPr>
            <a:spLocks noGrp="1"/>
          </p:cNvSpPr>
          <p:nvPr>
            <p:ph sz="quarter" idx="1"/>
          </p:nvPr>
        </p:nvSpPr>
        <p:spPr>
          <a:xfrm>
            <a:off x="1219200" y="1447800"/>
            <a:ext cx="6096000" cy="4572000"/>
          </a:xfrm>
        </p:spPr>
        <p:txBody>
          <a:bodyPr>
            <a:noAutofit/>
          </a:bodyPr>
          <a:lstStyle/>
          <a:p>
            <a:endParaRPr lang="en-US" dirty="0"/>
          </a:p>
          <a:p>
            <a:r>
              <a:rPr lang="en-US" dirty="0"/>
              <a:t>Tracking your actual expenditures against your budget throughout the year helps to ensure that your program is neither over- nor under-expending in any important line item in your original budget. </a:t>
            </a:r>
          </a:p>
          <a:p>
            <a:endParaRPr lang="en-US" dirty="0"/>
          </a:p>
          <a:p>
            <a:r>
              <a:rPr lang="en-US" dirty="0"/>
              <a:t>The continuous monitoring of your expenditures helps to ensure that your program’s priorities are being met.</a:t>
            </a:r>
          </a:p>
          <a:p>
            <a:endParaRPr lang="en-US" dirty="0"/>
          </a:p>
        </p:txBody>
      </p:sp>
      <p:pic>
        <p:nvPicPr>
          <p:cNvPr id="3" name="Picture 2">
            <a:extLst>
              <a:ext uri="{FF2B5EF4-FFF2-40B4-BE49-F238E27FC236}">
                <a16:creationId xmlns:a16="http://schemas.microsoft.com/office/drawing/2014/main" xmlns="" id="{EB1A8D7B-C367-4F0B-B44D-1A0378205E12}"/>
              </a:ext>
            </a:extLst>
          </p:cNvPr>
          <p:cNvPicPr>
            <a:picLocks noChangeAspect="1"/>
          </p:cNvPicPr>
          <p:nvPr/>
        </p:nvPicPr>
        <p:blipFill rotWithShape="1">
          <a:blip r:embed="rId3">
            <a:extLst>
              <a:ext uri="{28A0092B-C50C-407E-A947-70E740481C1C}">
                <a14:useLocalDpi xmlns:a14="http://schemas.microsoft.com/office/drawing/2010/main" val="0"/>
              </a:ext>
            </a:extLst>
          </a:blip>
          <a:srcRect l="31250" t="28695" r="24479" b="5530"/>
          <a:stretch/>
        </p:blipFill>
        <p:spPr>
          <a:xfrm>
            <a:off x="7522727" y="1905000"/>
            <a:ext cx="4288273" cy="4114800"/>
          </a:xfrm>
          <a:prstGeom prst="rect">
            <a:avLst/>
          </a:prstGeom>
          <a:ln>
            <a:solidFill>
              <a:schemeClr val="accent6"/>
            </a:solidFill>
          </a:ln>
        </p:spPr>
      </p:pic>
    </p:spTree>
    <p:extLst>
      <p:ext uri="{BB962C8B-B14F-4D97-AF65-F5344CB8AC3E}">
        <p14:creationId xmlns:p14="http://schemas.microsoft.com/office/powerpoint/2010/main" val="3896731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Required!</a:t>
            </a:r>
          </a:p>
        </p:txBody>
      </p:sp>
      <p:sp>
        <p:nvSpPr>
          <p:cNvPr id="3" name="Slide Number Placeholder 2"/>
          <p:cNvSpPr>
            <a:spLocks noGrp="1"/>
          </p:cNvSpPr>
          <p:nvPr>
            <p:ph type="sldNum" sz="quarter" idx="12"/>
          </p:nvPr>
        </p:nvSpPr>
        <p:spPr/>
        <p:txBody>
          <a:bodyPr/>
          <a:lstStyle/>
          <a:p>
            <a:fld id="{232540F5-BE53-4980-ABDE-DC5A5DE073AE}" type="slidenum">
              <a:rPr lang="en-US" smtClean="0"/>
              <a:pPr/>
              <a:t>7</a:t>
            </a:fld>
            <a:endParaRPr lang="en-US" dirty="0"/>
          </a:p>
        </p:txBody>
      </p:sp>
      <p:sp>
        <p:nvSpPr>
          <p:cNvPr id="4" name="Content Placeholder 3"/>
          <p:cNvSpPr>
            <a:spLocks noGrp="1"/>
          </p:cNvSpPr>
          <p:nvPr>
            <p:ph sz="quarter" idx="1"/>
          </p:nvPr>
        </p:nvSpPr>
        <p:spPr/>
        <p:txBody>
          <a:bodyPr/>
          <a:lstStyle/>
          <a:p>
            <a:endParaRPr lang="en-US" dirty="0"/>
          </a:p>
          <a:p>
            <a:r>
              <a:rPr lang="en-US" dirty="0"/>
              <a:t>Tracking your obligations and expenditures is part of the fiscal and administrative requirements.</a:t>
            </a:r>
          </a:p>
          <a:p>
            <a:pPr marL="0" indent="0">
              <a:buNone/>
            </a:pPr>
            <a:r>
              <a:rPr lang="en-US" dirty="0"/>
              <a:t/>
            </a:r>
            <a:br>
              <a:rPr lang="en-US" dirty="0"/>
            </a:br>
            <a:endParaRPr lang="en-US" dirty="0"/>
          </a:p>
        </p:txBody>
      </p:sp>
      <p:sp>
        <p:nvSpPr>
          <p:cNvPr id="5" name="Rounded Rectangle 4"/>
          <p:cNvSpPr/>
          <p:nvPr/>
        </p:nvSpPr>
        <p:spPr>
          <a:xfrm>
            <a:off x="1447800" y="3352800"/>
            <a:ext cx="9982199" cy="2514600"/>
          </a:xfrm>
          <a:prstGeom prst="round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b="1" u="sng" dirty="0">
                <a:solidFill>
                  <a:schemeClr val="accent5">
                    <a:lumMod val="50000"/>
                  </a:schemeClr>
                </a:solidFill>
              </a:rPr>
              <a:t>45 CFR 96.30 </a:t>
            </a:r>
          </a:p>
          <a:p>
            <a:pPr marL="0" lvl="1"/>
            <a:r>
              <a:rPr lang="en-US" i="1" dirty="0">
                <a:solidFill>
                  <a:schemeClr val="accent5">
                    <a:lumMod val="50000"/>
                  </a:schemeClr>
                </a:solidFill>
              </a:rPr>
              <a:t>… obligate and expend block grant funds in accordance with the laws and procedures applicable to the obligation and expenditure of its own funds …</a:t>
            </a:r>
          </a:p>
          <a:p>
            <a:pPr marL="0" lvl="1"/>
            <a:endParaRPr lang="en-US" i="1" dirty="0">
              <a:solidFill>
                <a:schemeClr val="accent5">
                  <a:lumMod val="50000"/>
                </a:schemeClr>
              </a:solidFill>
            </a:endParaRPr>
          </a:p>
          <a:p>
            <a:pPr marL="0" lvl="1"/>
            <a:r>
              <a:rPr lang="en-US" i="1" dirty="0">
                <a:solidFill>
                  <a:schemeClr val="accent5">
                    <a:lumMod val="50000"/>
                  </a:schemeClr>
                </a:solidFill>
              </a:rPr>
              <a:t>… establish that such funds have not been used in violation of the restrictions and prohibitions of the statute authorizing the block grant …</a:t>
            </a:r>
          </a:p>
        </p:txBody>
      </p:sp>
    </p:spTree>
    <p:extLst>
      <p:ext uri="{BB962C8B-B14F-4D97-AF65-F5344CB8AC3E}">
        <p14:creationId xmlns:p14="http://schemas.microsoft.com/office/powerpoint/2010/main" val="303179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Types of Tracking</a:t>
            </a:r>
          </a:p>
        </p:txBody>
      </p:sp>
      <p:sp>
        <p:nvSpPr>
          <p:cNvPr id="3" name="Slide Number Placeholder 2"/>
          <p:cNvSpPr>
            <a:spLocks noGrp="1"/>
          </p:cNvSpPr>
          <p:nvPr>
            <p:ph type="sldNum" sz="quarter" idx="12"/>
          </p:nvPr>
        </p:nvSpPr>
        <p:spPr/>
        <p:txBody>
          <a:bodyPr/>
          <a:lstStyle/>
          <a:p>
            <a:fld id="{232540F5-BE53-4980-ABDE-DC5A5DE073AE}" type="slidenum">
              <a:rPr lang="en-US" smtClean="0"/>
              <a:pPr/>
              <a:t>8</a:t>
            </a:fld>
            <a:endParaRPr lang="en-US" dirty="0"/>
          </a:p>
        </p:txBody>
      </p:sp>
      <p:sp>
        <p:nvSpPr>
          <p:cNvPr id="4" name="Content Placeholder 3"/>
          <p:cNvSpPr>
            <a:spLocks noGrp="1"/>
          </p:cNvSpPr>
          <p:nvPr>
            <p:ph sz="quarter" idx="1"/>
          </p:nvPr>
        </p:nvSpPr>
        <p:spPr/>
        <p:txBody>
          <a:bodyPr/>
          <a:lstStyle/>
          <a:p>
            <a:endParaRPr lang="en-US" dirty="0"/>
          </a:p>
          <a:p>
            <a:r>
              <a:rPr lang="en-US" dirty="0"/>
              <a:t>High-Level Cost Tracking </a:t>
            </a:r>
            <a:br>
              <a:rPr lang="en-US" dirty="0"/>
            </a:br>
            <a:endParaRPr lang="en-US" dirty="0"/>
          </a:p>
          <a:p>
            <a:r>
              <a:rPr lang="en-US" dirty="0"/>
              <a:t>Progress Toward Objectives</a:t>
            </a:r>
            <a:br>
              <a:rPr lang="en-US" dirty="0"/>
            </a:br>
            <a:endParaRPr lang="en-US" dirty="0"/>
          </a:p>
          <a:p>
            <a:r>
              <a:rPr lang="en-US" dirty="0"/>
              <a:t>Milestones and Deliverables </a:t>
            </a:r>
          </a:p>
          <a:p>
            <a:endParaRPr lang="en-US" dirty="0"/>
          </a:p>
        </p:txBody>
      </p:sp>
      <p:pic>
        <p:nvPicPr>
          <p:cNvPr id="6" name="Picture 5">
            <a:extLst>
              <a:ext uri="{FF2B5EF4-FFF2-40B4-BE49-F238E27FC236}">
                <a16:creationId xmlns:a16="http://schemas.microsoft.com/office/drawing/2014/main" xmlns="" id="{4C88EEB2-719B-4D1C-A817-0F28BB4034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33646" b="18253"/>
          <a:stretch/>
        </p:blipFill>
        <p:spPr>
          <a:xfrm>
            <a:off x="7010400" y="1999853"/>
            <a:ext cx="4696460" cy="3867547"/>
          </a:xfrm>
          <a:prstGeom prst="rect">
            <a:avLst/>
          </a:prstGeom>
        </p:spPr>
      </p:pic>
    </p:spTree>
    <p:extLst>
      <p:ext uri="{BB962C8B-B14F-4D97-AF65-F5344CB8AC3E}">
        <p14:creationId xmlns:p14="http://schemas.microsoft.com/office/powerpoint/2010/main" val="1999168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Gathering Information</a:t>
            </a:r>
          </a:p>
        </p:txBody>
      </p:sp>
      <p:sp>
        <p:nvSpPr>
          <p:cNvPr id="5" name="Text Placeholder 4"/>
          <p:cNvSpPr>
            <a:spLocks noGrp="1"/>
          </p:cNvSpPr>
          <p:nvPr>
            <p:ph type="body" idx="1"/>
          </p:nvPr>
        </p:nvSpPr>
        <p:spPr/>
        <p:txBody>
          <a:bodyPr/>
          <a:lstStyle/>
          <a:p>
            <a:r>
              <a:rPr lang="en-US" dirty="0"/>
              <a:t>Gather reporting data to track the information that affects your budget. </a:t>
            </a:r>
          </a:p>
        </p:txBody>
      </p:sp>
      <p:sp>
        <p:nvSpPr>
          <p:cNvPr id="3" name="Slide Number Placeholder 2"/>
          <p:cNvSpPr>
            <a:spLocks noGrp="1"/>
          </p:cNvSpPr>
          <p:nvPr>
            <p:ph type="sldNum" sz="quarter" idx="12"/>
          </p:nvPr>
        </p:nvSpPr>
        <p:spPr/>
        <p:txBody>
          <a:bodyPr/>
          <a:lstStyle/>
          <a:p>
            <a:fld id="{232540F5-BE53-4980-ABDE-DC5A5DE073AE}" type="slidenum">
              <a:rPr lang="en-US" smtClean="0"/>
              <a:pPr/>
              <a:t>9</a:t>
            </a:fld>
            <a:endParaRPr lang="en-US" dirty="0"/>
          </a:p>
        </p:txBody>
      </p:sp>
    </p:spTree>
    <p:extLst>
      <p:ext uri="{BB962C8B-B14F-4D97-AF65-F5344CB8AC3E}">
        <p14:creationId xmlns:p14="http://schemas.microsoft.com/office/powerpoint/2010/main" val="27909745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CF PPT Template Tan Background - August 2013">
  <a:themeElements>
    <a:clrScheme name="ACF Standard">
      <a:dk1>
        <a:srgbClr val="FFFFFF"/>
      </a:dk1>
      <a:lt1>
        <a:srgbClr val="CFC3AE"/>
      </a:lt1>
      <a:dk2>
        <a:srgbClr val="BCD9ED"/>
      </a:dk2>
      <a:lt2>
        <a:srgbClr val="CFC3AE"/>
      </a:lt2>
      <a:accent1>
        <a:srgbClr val="548AB0"/>
      </a:accent1>
      <a:accent2>
        <a:srgbClr val="FFFFFF"/>
      </a:accent2>
      <a:accent3>
        <a:srgbClr val="0099CC"/>
      </a:accent3>
      <a:accent4>
        <a:srgbClr val="CCBB9E"/>
      </a:accent4>
      <a:accent5>
        <a:srgbClr val="9E9273"/>
      </a:accent5>
      <a:accent6>
        <a:srgbClr val="264A64"/>
      </a:accent6>
      <a:hlink>
        <a:srgbClr val="00C8C3"/>
      </a:hlink>
      <a:folHlink>
        <a:srgbClr val="008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Client xmlns="a1d10bbe-ca6e-49d0-99c5-1b95a5099b1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212D639F2F344BAE4245C63EB2B70F" ma:contentTypeVersion="2" ma:contentTypeDescription="Create a new document." ma:contentTypeScope="" ma:versionID="fdf177cef2e6b3279b1cfc6bb7928c9b">
  <xsd:schema xmlns:xsd="http://www.w3.org/2001/XMLSchema" xmlns:xs="http://www.w3.org/2001/XMLSchema" xmlns:p="http://schemas.microsoft.com/office/2006/metadata/properties" xmlns:ns2="a1d10bbe-ca6e-49d0-99c5-1b95a5099b17" xmlns:ns3="http://schemas.microsoft.com/sharepoint/v4" targetNamespace="http://schemas.microsoft.com/office/2006/metadata/properties" ma:root="true" ma:fieldsID="909dda0f841396dd1019bd295989a40e" ns2:_="" ns3:_="">
    <xsd:import namespace="a1d10bbe-ca6e-49d0-99c5-1b95a5099b17"/>
    <xsd:import namespace="http://schemas.microsoft.com/sharepoint/v4"/>
    <xsd:element name="properties">
      <xsd:complexType>
        <xsd:sequence>
          <xsd:element name="documentManagement">
            <xsd:complexType>
              <xsd:all>
                <xsd:element ref="ns2:Client"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10bbe-ca6e-49d0-99c5-1b95a5099b17" elementFormDefault="qualified">
    <xsd:import namespace="http://schemas.microsoft.com/office/2006/documentManagement/types"/>
    <xsd:import namespace="http://schemas.microsoft.com/office/infopath/2007/PartnerControls"/>
    <xsd:element name="Client" ma:index="8" nillable="true" ma:displayName="Client Filter" ma:format="Dropdown" ma:internalName="Client">
      <xsd:simpleType>
        <xsd:restriction base="dms:Choice">
          <xsd:enumeration value="ABCDE"/>
          <xsd:enumeration value="FGHIJ"/>
          <xsd:enumeration value="KLMNO"/>
          <xsd:enumeration value="PQRST"/>
          <xsd:enumeration value="UVWXYZ"/>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B390E0-4D5C-4C88-ADD6-0200E609F053}">
  <ds:schemaRefs>
    <ds:schemaRef ds:uri="http://schemas.microsoft.com/office/2006/metadata/properties"/>
    <ds:schemaRef ds:uri="http://schemas.microsoft.com/office/infopath/2007/PartnerControls"/>
    <ds:schemaRef ds:uri="http://schemas.microsoft.com/sharepoint/v4"/>
    <ds:schemaRef ds:uri="a1d10bbe-ca6e-49d0-99c5-1b95a5099b17"/>
  </ds:schemaRefs>
</ds:datastoreItem>
</file>

<file path=customXml/itemProps2.xml><?xml version="1.0" encoding="utf-8"?>
<ds:datastoreItem xmlns:ds="http://schemas.openxmlformats.org/officeDocument/2006/customXml" ds:itemID="{072E7028-7AD9-46B5-8C8E-B051B97D196C}">
  <ds:schemaRefs>
    <ds:schemaRef ds:uri="http://schemas.microsoft.com/sharepoint/v3/contenttype/forms"/>
  </ds:schemaRefs>
</ds:datastoreItem>
</file>

<file path=customXml/itemProps3.xml><?xml version="1.0" encoding="utf-8"?>
<ds:datastoreItem xmlns:ds="http://schemas.openxmlformats.org/officeDocument/2006/customXml" ds:itemID="{556A1180-DBF2-49C6-8C70-E449D9A158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d10bbe-ca6e-49d0-99c5-1b95a5099b17"/>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ACF PPT Template Tan Background - August 2013</Template>
  <TotalTime>3762</TotalTime>
  <Words>6742</Words>
  <Application>Microsoft Office PowerPoint</Application>
  <PresentationFormat>Custom</PresentationFormat>
  <Paragraphs>870</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ACF PPT Template Tan Background - August 2013</vt:lpstr>
      <vt:lpstr>Budget Tracking</vt:lpstr>
      <vt:lpstr>Agenda</vt:lpstr>
      <vt:lpstr>Were You There?</vt:lpstr>
      <vt:lpstr>Budgeting Cycle</vt:lpstr>
      <vt:lpstr>Understanding the Importance of Tracking</vt:lpstr>
      <vt:lpstr>What’s the Point?</vt:lpstr>
      <vt:lpstr>It’s Required!</vt:lpstr>
      <vt:lpstr>Common Types of Tracking</vt:lpstr>
      <vt:lpstr>Gathering Information</vt:lpstr>
      <vt:lpstr>Reporting Time Frames</vt:lpstr>
      <vt:lpstr>It Takes Coordination!</vt:lpstr>
      <vt:lpstr>Reporting</vt:lpstr>
      <vt:lpstr>Designing A Useful Budget</vt:lpstr>
      <vt:lpstr>Minnesota LIHEAP</vt:lpstr>
      <vt:lpstr>Minnesota LIHEAP</vt:lpstr>
      <vt:lpstr>Minnesota LIHEAP</vt:lpstr>
      <vt:lpstr>Minnesota LIHEAP</vt:lpstr>
      <vt:lpstr>Delaware LIHEAP</vt:lpstr>
      <vt:lpstr>PowerPoint Presentation</vt:lpstr>
      <vt:lpstr>PowerPoint Presentation</vt:lpstr>
      <vt:lpstr>PowerPoint Presentation</vt:lpstr>
      <vt:lpstr>PowerPoint Presentation</vt:lpstr>
      <vt:lpstr>PowerPoint Presentation</vt:lpstr>
      <vt:lpstr>PowerPoint Presentation</vt:lpstr>
      <vt:lpstr>Thank You</vt:lpstr>
      <vt:lpstr>Tracking Information Against Your Budget</vt:lpstr>
      <vt:lpstr>Know What to Track</vt:lpstr>
      <vt:lpstr>Tracking Obligations</vt:lpstr>
      <vt:lpstr>Tracking Expenditures</vt:lpstr>
      <vt:lpstr>Tracking Limits</vt:lpstr>
      <vt:lpstr>Methods for Tracking</vt:lpstr>
      <vt:lpstr>Monitoring Variances</vt:lpstr>
      <vt:lpstr>Monitoring Variances (continued)</vt:lpstr>
      <vt:lpstr>Analyze This …</vt:lpstr>
      <vt:lpstr>Analyze This …</vt:lpstr>
      <vt:lpstr>Analyze This …</vt:lpstr>
      <vt:lpstr>Monitoring Variances (continued)</vt:lpstr>
      <vt:lpstr>Testing Performance</vt:lpstr>
      <vt:lpstr>Testing Assumptions</vt:lpstr>
      <vt:lpstr>Using Tracked Information to Adapt</vt:lpstr>
      <vt:lpstr>Taking Action</vt:lpstr>
      <vt:lpstr>Conclusion</vt:lpstr>
      <vt:lpstr>Summary</vt:lpstr>
      <vt:lpstr>Questions?</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Akm R</dc:creator>
  <cp:lastModifiedBy>Briljent</cp:lastModifiedBy>
  <cp:revision>488</cp:revision>
  <dcterms:created xsi:type="dcterms:W3CDTF">2016-11-17T17:13:18Z</dcterms:created>
  <dcterms:modified xsi:type="dcterms:W3CDTF">2018-04-25T22:59:29Z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0x0101009F212D639F2F344BAE4245C63EB2B70F</vt:lpwstr>
  </property>
</Properties>
</file>